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3602B8-A389-4EE8-B3B9-12953C623B9F}" type="datetimeFigureOut">
              <a:rPr lang="en-GB" smtClean="0"/>
              <a:t>09/11/2022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C6752F-DF38-48EF-964B-8582FB7C469B}" type="slidenum">
              <a:rPr lang="en-GB" smtClean="0"/>
              <a:t>‹#›</a:t>
            </a:fld>
            <a:endParaRPr lang="en-GB"/>
          </a:p>
        </p:txBody>
      </p:sp>
    </p:spTree>
    <p:extLst>
      <p:ext uri="{BB962C8B-B14F-4D97-AF65-F5344CB8AC3E}">
        <p14:creationId xmlns:p14="http://schemas.microsoft.com/office/powerpoint/2010/main" val="3603340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FC6752F-DF38-48EF-964B-8582FB7C469B}" type="slidenum">
              <a:rPr lang="en-GB" smtClean="0"/>
              <a:t>9</a:t>
            </a:fld>
            <a:endParaRPr lang="en-GB"/>
          </a:p>
        </p:txBody>
      </p:sp>
    </p:spTree>
    <p:extLst>
      <p:ext uri="{BB962C8B-B14F-4D97-AF65-F5344CB8AC3E}">
        <p14:creationId xmlns:p14="http://schemas.microsoft.com/office/powerpoint/2010/main" val="2328031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710162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3076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7477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612269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t>09/11/2022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74134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09/11/2022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5032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09/11/2022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83710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98713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9104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41328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917306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30767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09/11/2022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09/11/2022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ken.dicks@uwtsd.ac.uk" TargetMode="Externa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z-rDTEnOIu8"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communityarchitectsnetwork.info/opensources-media.php" TargetMode="Externa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imd.gov.wales/" TargetMode="Externa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community%20mapping%20tension%20monitoring.pdf" TargetMode="Externa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hyperlink" Target="https://www-vlebooks-com.ezproxy.uwtsd.ac.uk/Product/Index/155210?page=0" TargetMode="External"/><Relationship Id="rId2" Type="http://schemas.openxmlformats.org/officeDocument/2006/relationships/hyperlink" Target="http://communityarchitectsnetwork.info/opensources-media.php" TargetMode="External"/><Relationship Id="rId1" Type="http://schemas.openxmlformats.org/officeDocument/2006/relationships/slideLayout" Target="../slideLayouts/slideLayout12.xml"/><Relationship Id="rId6" Type="http://schemas.openxmlformats.org/officeDocument/2006/relationships/hyperlink" Target="https://www.shu.ac.uk/centre-regional-economic-social-research/publications/community-mapping-and-tension-monitoring" TargetMode="External"/><Relationship Id="rId5" Type="http://schemas.openxmlformats.org/officeDocument/2006/relationships/hyperlink" Target="https://web-s-ebscohost-com.ezproxy.uwtsd.ac.uk/ehost/pdfviewer/pdfviewer?vid=0&amp;sid=d4604556-4a50-4d75-8734-083074bb20d3%40redis" TargetMode="External"/><Relationship Id="rId4" Type="http://schemas.openxmlformats.org/officeDocument/2006/relationships/hyperlink" Target="https://www.youtube.com/watch?v=z-rDTEnOIu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23592" y="4797152"/>
            <a:ext cx="9073008" cy="936104"/>
          </a:xfrm>
        </p:spPr>
        <p:txBody>
          <a:bodyPr>
            <a:noAutofit/>
          </a:bodyPr>
          <a:lstStyle/>
          <a:p>
            <a:pPr algn="l"/>
            <a:r>
              <a:rPr lang="en-US" sz="2800" b="1" dirty="0"/>
              <a:t>HPGC7002 </a:t>
            </a:r>
            <a:r>
              <a:rPr lang="en-GB" sz="2800" b="1" dirty="0"/>
              <a:t>Empowerment &amp; Leadership</a:t>
            </a:r>
            <a:br>
              <a:rPr lang="en-GB" sz="2800" b="1" dirty="0"/>
            </a:br>
            <a:r>
              <a:rPr lang="en-US" sz="2800" b="1" dirty="0"/>
              <a:t>Theme 6: Community Profiling / Community Empowerment</a:t>
            </a:r>
          </a:p>
        </p:txBody>
      </p:sp>
      <p:sp>
        <p:nvSpPr>
          <p:cNvPr id="9" name="Rectangle 8"/>
          <p:cNvSpPr/>
          <p:nvPr/>
        </p:nvSpPr>
        <p:spPr>
          <a:xfrm>
            <a:off x="5247510" y="419330"/>
            <a:ext cx="3137137" cy="20609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008082" y="2599569"/>
            <a:ext cx="3384376" cy="1988524"/>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5320680" y="3046353"/>
            <a:ext cx="1495398" cy="1512168"/>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583832" y="6035361"/>
            <a:ext cx="5832648" cy="400110"/>
          </a:xfrm>
          <a:prstGeom prst="rect">
            <a:avLst/>
          </a:prstGeom>
          <a:noFill/>
        </p:spPr>
        <p:txBody>
          <a:bodyPr wrap="square" rtlCol="0">
            <a:spAutoFit/>
          </a:bodyPr>
          <a:lstStyle/>
          <a:p>
            <a:r>
              <a:rPr lang="en-GB" sz="2000" b="1" dirty="0"/>
              <a:t>Ken Dicks </a:t>
            </a:r>
            <a:r>
              <a:rPr lang="en-GB" sz="2000" b="1" dirty="0">
                <a:hlinkClick r:id="rId2"/>
              </a:rPr>
              <a:t>ken.dicks@uwtsd.ac.uk</a:t>
            </a:r>
            <a:r>
              <a:rPr lang="en-GB" sz="2000" b="1" dirty="0"/>
              <a:t> </a:t>
            </a:r>
          </a:p>
        </p:txBody>
      </p:sp>
      <p:sp>
        <p:nvSpPr>
          <p:cNvPr id="12" name="Rectangle 11"/>
          <p:cNvSpPr/>
          <p:nvPr/>
        </p:nvSpPr>
        <p:spPr>
          <a:xfrm>
            <a:off x="1991544" y="3068960"/>
            <a:ext cx="2016225" cy="1512168"/>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4" name="Rectangle 13"/>
          <p:cNvSpPr/>
          <p:nvPr/>
        </p:nvSpPr>
        <p:spPr>
          <a:xfrm>
            <a:off x="8505027" y="419330"/>
            <a:ext cx="1887432" cy="1584176"/>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1991543" y="404664"/>
            <a:ext cx="1559036" cy="25075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678942" y="2599570"/>
            <a:ext cx="3137137" cy="3126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8" name="Rectangle 17"/>
          <p:cNvSpPr/>
          <p:nvPr/>
        </p:nvSpPr>
        <p:spPr>
          <a:xfrm>
            <a:off x="3765434" y="426578"/>
            <a:ext cx="1269533" cy="141824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A9421A1-4FED-B5B7-7C76-FE0CB0EDB067}"/>
              </a:ext>
            </a:extLst>
          </p:cNvPr>
          <p:cNvPicPr>
            <a:picLocks noChangeAspect="1"/>
          </p:cNvPicPr>
          <p:nvPr/>
        </p:nvPicPr>
        <p:blipFill>
          <a:blip r:embed="rId3"/>
          <a:stretch>
            <a:fillRect/>
          </a:stretch>
        </p:blipFill>
        <p:spPr>
          <a:xfrm>
            <a:off x="5308691" y="529413"/>
            <a:ext cx="3014772" cy="1820922"/>
          </a:xfrm>
          <a:prstGeom prst="rect">
            <a:avLst/>
          </a:prstGeom>
        </p:spPr>
      </p:pic>
      <p:pic>
        <p:nvPicPr>
          <p:cNvPr id="10" name="Picture 9">
            <a:extLst>
              <a:ext uri="{FF2B5EF4-FFF2-40B4-BE49-F238E27FC236}">
                <a16:creationId xmlns:a16="http://schemas.microsoft.com/office/drawing/2014/main" id="{D430E17B-CF65-7881-01FB-A36850B26977}"/>
              </a:ext>
            </a:extLst>
          </p:cNvPr>
          <p:cNvPicPr>
            <a:picLocks noChangeAspect="1"/>
          </p:cNvPicPr>
          <p:nvPr/>
        </p:nvPicPr>
        <p:blipFill>
          <a:blip r:embed="rId4"/>
          <a:stretch>
            <a:fillRect/>
          </a:stretch>
        </p:blipFill>
        <p:spPr>
          <a:xfrm>
            <a:off x="7104112" y="2734434"/>
            <a:ext cx="3224352" cy="1655748"/>
          </a:xfrm>
          <a:prstGeom prst="rect">
            <a:avLst/>
          </a:prstGeom>
        </p:spPr>
      </p:pic>
      <p:pic>
        <p:nvPicPr>
          <p:cNvPr id="11" name="Picture 10">
            <a:extLst>
              <a:ext uri="{FF2B5EF4-FFF2-40B4-BE49-F238E27FC236}">
                <a16:creationId xmlns:a16="http://schemas.microsoft.com/office/drawing/2014/main" id="{EBA53E6F-6191-4378-E02F-96375E45AF2B}"/>
              </a:ext>
            </a:extLst>
          </p:cNvPr>
          <p:cNvPicPr>
            <a:picLocks noChangeAspect="1"/>
          </p:cNvPicPr>
          <p:nvPr/>
        </p:nvPicPr>
        <p:blipFill>
          <a:blip r:embed="rId5"/>
          <a:stretch>
            <a:fillRect/>
          </a:stretch>
        </p:blipFill>
        <p:spPr>
          <a:xfrm>
            <a:off x="2063552" y="3165360"/>
            <a:ext cx="1884812" cy="1319368"/>
          </a:xfrm>
          <a:prstGeom prst="rect">
            <a:avLst/>
          </a:prstGeom>
        </p:spPr>
      </p:pic>
      <p:sp>
        <p:nvSpPr>
          <p:cNvPr id="19" name="Rectangle 18">
            <a:extLst>
              <a:ext uri="{FF2B5EF4-FFF2-40B4-BE49-F238E27FC236}">
                <a16:creationId xmlns:a16="http://schemas.microsoft.com/office/drawing/2014/main" id="{F6A5D3B4-949A-3893-160B-512D1D68793E}"/>
              </a:ext>
            </a:extLst>
          </p:cNvPr>
          <p:cNvSpPr/>
          <p:nvPr/>
        </p:nvSpPr>
        <p:spPr>
          <a:xfrm>
            <a:off x="3765434" y="2003507"/>
            <a:ext cx="1269533" cy="43929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20" name="Rectangle 19">
            <a:extLst>
              <a:ext uri="{FF2B5EF4-FFF2-40B4-BE49-F238E27FC236}">
                <a16:creationId xmlns:a16="http://schemas.microsoft.com/office/drawing/2014/main" id="{40636770-E856-EF4E-5805-4A6F746567DB}"/>
              </a:ext>
            </a:extLst>
          </p:cNvPr>
          <p:cNvSpPr/>
          <p:nvPr/>
        </p:nvSpPr>
        <p:spPr>
          <a:xfrm>
            <a:off x="4151784" y="3068960"/>
            <a:ext cx="976892" cy="151216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27384"/>
            <a:ext cx="8229600" cy="1143000"/>
          </a:xfrm>
        </p:spPr>
        <p:txBody>
          <a:bodyPr>
            <a:normAutofit/>
          </a:bodyPr>
          <a:lstStyle/>
          <a:p>
            <a:r>
              <a:rPr lang="en-GB" dirty="0"/>
              <a:t>What is a Community Profile? </a:t>
            </a:r>
            <a:endParaRPr lang="en-US" dirty="0"/>
          </a:p>
        </p:txBody>
      </p:sp>
      <p:sp>
        <p:nvSpPr>
          <p:cNvPr id="2" name="Content Placeholder 1"/>
          <p:cNvSpPr>
            <a:spLocks noGrp="1"/>
          </p:cNvSpPr>
          <p:nvPr>
            <p:ph idx="1"/>
          </p:nvPr>
        </p:nvSpPr>
        <p:spPr>
          <a:xfrm>
            <a:off x="1919536" y="1916833"/>
            <a:ext cx="8229600" cy="3549157"/>
          </a:xfrm>
        </p:spPr>
        <p:txBody>
          <a:bodyPr>
            <a:normAutofit/>
          </a:bodyPr>
          <a:lstStyle/>
          <a:p>
            <a:pPr lvl="1"/>
            <a:r>
              <a:rPr lang="en-US" dirty="0"/>
              <a:t>A comprehensive description of the needs of a population that is defined, or defines itself, as a community, and the resources that exist within that community, carried out with the active involvement of the community itself, for the purpose of developing an action plan or other means of improving the quality of life of the community.</a:t>
            </a:r>
          </a:p>
        </p:txBody>
      </p:sp>
      <p:sp>
        <p:nvSpPr>
          <p:cNvPr id="4" name="TextBox 3"/>
          <p:cNvSpPr txBox="1"/>
          <p:nvPr/>
        </p:nvSpPr>
        <p:spPr>
          <a:xfrm>
            <a:off x="1703512" y="1196752"/>
            <a:ext cx="7488832" cy="523220"/>
          </a:xfrm>
          <a:prstGeom prst="rect">
            <a:avLst/>
          </a:prstGeom>
          <a:noFill/>
        </p:spPr>
        <p:txBody>
          <a:bodyPr wrap="square" rtlCol="0">
            <a:spAutoFit/>
          </a:bodyPr>
          <a:lstStyle/>
          <a:p>
            <a:r>
              <a:rPr lang="en-US" sz="2800" b="1" dirty="0"/>
              <a:t>A community profile  can be defined as follows:</a:t>
            </a:r>
          </a:p>
        </p:txBody>
      </p:sp>
      <p:sp>
        <p:nvSpPr>
          <p:cNvPr id="5" name="TextBox 4"/>
          <p:cNvSpPr txBox="1"/>
          <p:nvPr/>
        </p:nvSpPr>
        <p:spPr>
          <a:xfrm>
            <a:off x="4943872" y="5432017"/>
            <a:ext cx="5112568" cy="461665"/>
          </a:xfrm>
          <a:prstGeom prst="rect">
            <a:avLst/>
          </a:prstGeom>
          <a:noFill/>
        </p:spPr>
        <p:txBody>
          <a:bodyPr wrap="square" rtlCol="0">
            <a:spAutoFit/>
          </a:bodyPr>
          <a:lstStyle/>
          <a:p>
            <a:pPr marL="0" lvl="1"/>
            <a:r>
              <a:rPr lang="en-GB" sz="2400" dirty="0"/>
              <a:t>(</a:t>
            </a:r>
            <a:r>
              <a:rPr lang="en-US" sz="2400" dirty="0"/>
              <a:t>Hawtin, M. &amp; Percy-Smith, J. 2007).</a:t>
            </a:r>
          </a:p>
        </p:txBody>
      </p:sp>
      <p:sp>
        <p:nvSpPr>
          <p:cNvPr id="6" name="TextBox 5"/>
          <p:cNvSpPr txBox="1"/>
          <p:nvPr/>
        </p:nvSpPr>
        <p:spPr>
          <a:xfrm>
            <a:off x="3935760" y="6021289"/>
            <a:ext cx="5832648" cy="646331"/>
          </a:xfrm>
          <a:prstGeom prst="rect">
            <a:avLst/>
          </a:prstGeom>
          <a:noFill/>
        </p:spPr>
        <p:txBody>
          <a:bodyPr wrap="square" rtlCol="0">
            <a:spAutoFit/>
          </a:bodyPr>
          <a:lstStyle/>
          <a:p>
            <a:r>
              <a:rPr lang="en-GB" sz="1800" i="1" dirty="0"/>
              <a:t>What is this quote saying? Take a little time to read through it and then Paraphrase it the Chat facility in Teams.</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77634" y="6061057"/>
            <a:ext cx="566793" cy="566793"/>
          </a:xfrm>
          <a:prstGeom prst="rect">
            <a:avLst/>
          </a:prstGeom>
        </p:spPr>
      </p:pic>
    </p:spTree>
    <p:extLst>
      <p:ext uri="{BB962C8B-B14F-4D97-AF65-F5344CB8AC3E}">
        <p14:creationId xmlns:p14="http://schemas.microsoft.com/office/powerpoint/2010/main" val="2375767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Community Profiles and Assessing Needs </a:t>
            </a:r>
            <a:endParaRPr lang="en-US" dirty="0"/>
          </a:p>
        </p:txBody>
      </p:sp>
      <p:sp>
        <p:nvSpPr>
          <p:cNvPr id="3" name="Content Placeholder 2"/>
          <p:cNvSpPr>
            <a:spLocks noGrp="1"/>
          </p:cNvSpPr>
          <p:nvPr>
            <p:ph idx="1"/>
          </p:nvPr>
        </p:nvSpPr>
        <p:spPr>
          <a:xfrm>
            <a:off x="1981200" y="1600201"/>
            <a:ext cx="8229600" cy="3989040"/>
          </a:xfrm>
        </p:spPr>
        <p:txBody>
          <a:bodyPr/>
          <a:lstStyle/>
          <a:p>
            <a:r>
              <a:rPr lang="en-US" dirty="0"/>
              <a:t>Assessing local need and profiling the local community is the first step towards developing a local plan to identify:</a:t>
            </a:r>
          </a:p>
          <a:p>
            <a:r>
              <a:rPr lang="en-US" dirty="0"/>
              <a:t>needs,</a:t>
            </a:r>
          </a:p>
          <a:p>
            <a:r>
              <a:rPr lang="en-US" dirty="0"/>
              <a:t>gaps in provision e.g. health, environment, economic, facilities for young / old…….</a:t>
            </a:r>
          </a:p>
          <a:p>
            <a:r>
              <a:rPr lang="en-GB" dirty="0"/>
              <a:t>Can you think of areas that it may identify? </a:t>
            </a:r>
            <a:endParaRPr lang="en-US" dirty="0"/>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87889" y="5589241"/>
            <a:ext cx="638801" cy="638801"/>
          </a:xfrm>
          <a:prstGeom prst="rect">
            <a:avLst/>
          </a:prstGeom>
        </p:spPr>
      </p:pic>
    </p:spTree>
    <p:extLst>
      <p:ext uri="{BB962C8B-B14F-4D97-AF65-F5344CB8AC3E}">
        <p14:creationId xmlns:p14="http://schemas.microsoft.com/office/powerpoint/2010/main" val="4167448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Community Profiles and Assessing Needs </a:t>
            </a:r>
            <a:endParaRPr lang="en-US" dirty="0"/>
          </a:p>
        </p:txBody>
      </p:sp>
      <p:sp>
        <p:nvSpPr>
          <p:cNvPr id="3" name="Content Placeholder 2"/>
          <p:cNvSpPr>
            <a:spLocks noGrp="1"/>
          </p:cNvSpPr>
          <p:nvPr>
            <p:ph idx="1"/>
          </p:nvPr>
        </p:nvSpPr>
        <p:spPr/>
        <p:txBody>
          <a:bodyPr>
            <a:normAutofit/>
          </a:bodyPr>
          <a:lstStyle/>
          <a:p>
            <a:r>
              <a:rPr lang="en-GB" dirty="0"/>
              <a:t>A tool used by a number of professions to help plan or address issues within an area….</a:t>
            </a:r>
          </a:p>
          <a:p>
            <a:r>
              <a:rPr lang="en-GB" dirty="0"/>
              <a:t>Not just for professionals…increasingly community needs assessment are community member led and instigated so as to ensure any strategy for that community is informed from the “lived reality of that community or groups within that community”. </a:t>
            </a:r>
            <a:endParaRPr lang="en-US" dirty="0"/>
          </a:p>
        </p:txBody>
      </p:sp>
    </p:spTree>
    <p:extLst>
      <p:ext uri="{BB962C8B-B14F-4D97-AF65-F5344CB8AC3E}">
        <p14:creationId xmlns:p14="http://schemas.microsoft.com/office/powerpoint/2010/main" val="2702731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Community Profiles and Assessing Needs </a:t>
            </a:r>
            <a:endParaRPr lang="en-US" dirty="0"/>
          </a:p>
        </p:txBody>
      </p:sp>
      <p:sp>
        <p:nvSpPr>
          <p:cNvPr id="3" name="Content Placeholder 2"/>
          <p:cNvSpPr>
            <a:spLocks noGrp="1"/>
          </p:cNvSpPr>
          <p:nvPr>
            <p:ph idx="1"/>
          </p:nvPr>
        </p:nvSpPr>
        <p:spPr>
          <a:xfrm>
            <a:off x="1981200" y="2420888"/>
            <a:ext cx="8229600" cy="2404864"/>
          </a:xfrm>
        </p:spPr>
        <p:txBody>
          <a:bodyPr/>
          <a:lstStyle/>
          <a:p>
            <a:r>
              <a:rPr lang="en-US" dirty="0"/>
              <a:t>Communities are not simply homogeneous, but consist of a range of social and cultural groups. People’s thoughts, ideas, perceptions and needs may therefore differ.</a:t>
            </a:r>
          </a:p>
          <a:p>
            <a:endParaRPr lang="en-US" dirty="0"/>
          </a:p>
        </p:txBody>
      </p:sp>
    </p:spTree>
    <p:extLst>
      <p:ext uri="{BB962C8B-B14F-4D97-AF65-F5344CB8AC3E}">
        <p14:creationId xmlns:p14="http://schemas.microsoft.com/office/powerpoint/2010/main" val="296683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27384"/>
            <a:ext cx="8229600" cy="1143000"/>
          </a:xfrm>
        </p:spPr>
        <p:txBody>
          <a:bodyPr/>
          <a:lstStyle/>
          <a:p>
            <a:r>
              <a:rPr lang="en-GB" dirty="0"/>
              <a:t>Community ? </a:t>
            </a:r>
            <a:endParaRPr lang="en-US" dirty="0"/>
          </a:p>
        </p:txBody>
      </p:sp>
      <p:sp>
        <p:nvSpPr>
          <p:cNvPr id="2" name="Content Placeholder 1"/>
          <p:cNvSpPr>
            <a:spLocks noGrp="1"/>
          </p:cNvSpPr>
          <p:nvPr>
            <p:ph idx="1"/>
          </p:nvPr>
        </p:nvSpPr>
        <p:spPr>
          <a:xfrm>
            <a:off x="1703512" y="1844824"/>
            <a:ext cx="8229600" cy="3312368"/>
          </a:xfrm>
        </p:spPr>
        <p:txBody>
          <a:bodyPr>
            <a:normAutofit/>
          </a:bodyPr>
          <a:lstStyle/>
          <a:p>
            <a:r>
              <a:rPr lang="en-US" sz="2800" dirty="0"/>
              <a:t>a group of people who live or work in the same geographical location, for example a housing estate, village or neighborhood.</a:t>
            </a:r>
          </a:p>
          <a:p>
            <a:r>
              <a:rPr lang="en-GB" sz="2800" dirty="0"/>
              <a:t>an administrative area or district</a:t>
            </a:r>
          </a:p>
          <a:p>
            <a:r>
              <a:rPr lang="en-US" sz="2800" dirty="0"/>
              <a:t>a group of people with a shared or common interest or set of characteristics (e.g. we talk of the LGBT community).</a:t>
            </a:r>
            <a:endParaRPr lang="en-GB" sz="2800" dirty="0"/>
          </a:p>
          <a:p>
            <a:endParaRPr lang="en-US" sz="2800" dirty="0"/>
          </a:p>
        </p:txBody>
      </p:sp>
      <p:sp>
        <p:nvSpPr>
          <p:cNvPr id="4" name="TextBox 3"/>
          <p:cNvSpPr txBox="1"/>
          <p:nvPr/>
        </p:nvSpPr>
        <p:spPr>
          <a:xfrm>
            <a:off x="4367808" y="5085184"/>
            <a:ext cx="5904656" cy="523220"/>
          </a:xfrm>
          <a:prstGeom prst="rect">
            <a:avLst/>
          </a:prstGeom>
          <a:noFill/>
        </p:spPr>
        <p:txBody>
          <a:bodyPr wrap="square" rtlCol="0">
            <a:spAutoFit/>
          </a:bodyPr>
          <a:lstStyle/>
          <a:p>
            <a:r>
              <a:rPr lang="en-GB" sz="2800" dirty="0"/>
              <a:t>But these are not the only definitions</a:t>
            </a:r>
          </a:p>
        </p:txBody>
      </p:sp>
      <p:sp>
        <p:nvSpPr>
          <p:cNvPr id="5" name="TextBox 4"/>
          <p:cNvSpPr txBox="1"/>
          <p:nvPr/>
        </p:nvSpPr>
        <p:spPr>
          <a:xfrm>
            <a:off x="1703512" y="1105580"/>
            <a:ext cx="7776864" cy="523220"/>
          </a:xfrm>
          <a:prstGeom prst="rect">
            <a:avLst/>
          </a:prstGeom>
          <a:noFill/>
        </p:spPr>
        <p:txBody>
          <a:bodyPr wrap="square" rtlCol="0">
            <a:spAutoFit/>
          </a:bodyPr>
          <a:lstStyle/>
          <a:p>
            <a:r>
              <a:rPr lang="en-GB" sz="2800" dirty="0"/>
              <a:t>We could define a community in the following ways: </a:t>
            </a:r>
          </a:p>
        </p:txBody>
      </p:sp>
    </p:spTree>
    <p:extLst>
      <p:ext uri="{BB962C8B-B14F-4D97-AF65-F5344CB8AC3E}">
        <p14:creationId xmlns:p14="http://schemas.microsoft.com/office/powerpoint/2010/main" val="532697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47528" y="188640"/>
            <a:ext cx="8229600" cy="706090"/>
          </a:xfrm>
        </p:spPr>
        <p:txBody>
          <a:bodyPr>
            <a:normAutofit fontScale="90000"/>
          </a:bodyPr>
          <a:lstStyle/>
          <a:p>
            <a:r>
              <a:rPr lang="en-GB" dirty="0"/>
              <a:t>‘Our’ Community </a:t>
            </a:r>
            <a:endParaRPr lang="en-US" dirty="0"/>
          </a:p>
        </p:txBody>
      </p:sp>
      <p:pic>
        <p:nvPicPr>
          <p:cNvPr id="5" name="Picture 4">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3143" y="2286143"/>
            <a:ext cx="2285714" cy="2285714"/>
          </a:xfrm>
          <a:prstGeom prst="rect">
            <a:avLst/>
          </a:prstGeom>
        </p:spPr>
      </p:pic>
      <p:sp>
        <p:nvSpPr>
          <p:cNvPr id="2" name="TextBox 1"/>
          <p:cNvSpPr txBox="1"/>
          <p:nvPr/>
        </p:nvSpPr>
        <p:spPr>
          <a:xfrm>
            <a:off x="3890485" y="5306392"/>
            <a:ext cx="6696744" cy="369332"/>
          </a:xfrm>
          <a:prstGeom prst="rect">
            <a:avLst/>
          </a:prstGeom>
          <a:noFill/>
        </p:spPr>
        <p:txBody>
          <a:bodyPr wrap="square" rtlCol="0">
            <a:spAutoFit/>
          </a:bodyPr>
          <a:lstStyle/>
          <a:p>
            <a:r>
              <a:rPr lang="en-GB" sz="1800" dirty="0"/>
              <a:t>Community Profiles (Jamaican Information Service, 2012)</a:t>
            </a:r>
          </a:p>
        </p:txBody>
      </p:sp>
      <p:sp>
        <p:nvSpPr>
          <p:cNvPr id="4" name="TextBox 3"/>
          <p:cNvSpPr txBox="1"/>
          <p:nvPr/>
        </p:nvSpPr>
        <p:spPr>
          <a:xfrm>
            <a:off x="2495600" y="1340768"/>
            <a:ext cx="7416824" cy="369332"/>
          </a:xfrm>
          <a:prstGeom prst="rect">
            <a:avLst/>
          </a:prstGeom>
          <a:noFill/>
        </p:spPr>
        <p:txBody>
          <a:bodyPr wrap="square" rtlCol="0">
            <a:spAutoFit/>
          </a:bodyPr>
          <a:lstStyle/>
          <a:p>
            <a:pPr algn="ctr"/>
            <a:r>
              <a:rPr lang="en-GB" sz="1800" dirty="0"/>
              <a:t>This video gives some examples of Community profiling in action.</a:t>
            </a:r>
          </a:p>
        </p:txBody>
      </p:sp>
    </p:spTree>
    <p:extLst>
      <p:ext uri="{BB962C8B-B14F-4D97-AF65-F5344CB8AC3E}">
        <p14:creationId xmlns:p14="http://schemas.microsoft.com/office/powerpoint/2010/main" val="867106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47528" y="188640"/>
            <a:ext cx="8229600" cy="706090"/>
          </a:xfrm>
        </p:spPr>
        <p:txBody>
          <a:bodyPr>
            <a:normAutofit fontScale="90000"/>
          </a:bodyPr>
          <a:lstStyle/>
          <a:p>
            <a:r>
              <a:rPr lang="en-GB" dirty="0"/>
              <a:t>‘Our’ Community </a:t>
            </a:r>
            <a:endParaRPr lang="en-US" dirty="0"/>
          </a:p>
        </p:txBody>
      </p:sp>
      <p:pic>
        <p:nvPicPr>
          <p:cNvPr id="5" name="Picture 4">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3143" y="2286143"/>
            <a:ext cx="2285714" cy="2285714"/>
          </a:xfrm>
          <a:prstGeom prst="rect">
            <a:avLst/>
          </a:prstGeom>
        </p:spPr>
      </p:pic>
      <p:sp>
        <p:nvSpPr>
          <p:cNvPr id="2" name="TextBox 1"/>
          <p:cNvSpPr txBox="1"/>
          <p:nvPr/>
        </p:nvSpPr>
        <p:spPr>
          <a:xfrm>
            <a:off x="3890485" y="5306392"/>
            <a:ext cx="6696744" cy="369332"/>
          </a:xfrm>
          <a:prstGeom prst="rect">
            <a:avLst/>
          </a:prstGeom>
          <a:noFill/>
        </p:spPr>
        <p:txBody>
          <a:bodyPr wrap="square" rtlCol="0">
            <a:spAutoFit/>
          </a:bodyPr>
          <a:lstStyle/>
          <a:p>
            <a:r>
              <a:rPr lang="en-GB" sz="1800" dirty="0"/>
              <a:t>Community Mapping (Community Architects Network, 2013)</a:t>
            </a:r>
          </a:p>
        </p:txBody>
      </p:sp>
      <p:sp>
        <p:nvSpPr>
          <p:cNvPr id="4" name="TextBox 3"/>
          <p:cNvSpPr txBox="1"/>
          <p:nvPr/>
        </p:nvSpPr>
        <p:spPr>
          <a:xfrm>
            <a:off x="2495600" y="1340768"/>
            <a:ext cx="7416824" cy="369332"/>
          </a:xfrm>
          <a:prstGeom prst="rect">
            <a:avLst/>
          </a:prstGeom>
          <a:noFill/>
        </p:spPr>
        <p:txBody>
          <a:bodyPr wrap="square" rtlCol="0">
            <a:spAutoFit/>
          </a:bodyPr>
          <a:lstStyle/>
          <a:p>
            <a:pPr algn="ctr"/>
            <a:r>
              <a:rPr lang="en-GB" sz="1800" dirty="0"/>
              <a:t>This video gives some examples of Community profiling in action.</a:t>
            </a:r>
          </a:p>
        </p:txBody>
      </p:sp>
    </p:spTree>
    <p:extLst>
      <p:ext uri="{BB962C8B-B14F-4D97-AF65-F5344CB8AC3E}">
        <p14:creationId xmlns:p14="http://schemas.microsoft.com/office/powerpoint/2010/main" val="75007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47528" y="188640"/>
            <a:ext cx="8229600" cy="706090"/>
          </a:xfrm>
        </p:spPr>
        <p:txBody>
          <a:bodyPr>
            <a:normAutofit fontScale="90000"/>
          </a:bodyPr>
          <a:lstStyle/>
          <a:p>
            <a:r>
              <a:rPr lang="en-GB" dirty="0"/>
              <a:t>‘Our’ Community </a:t>
            </a:r>
            <a:endParaRPr lang="en-US" dirty="0"/>
          </a:p>
        </p:txBody>
      </p:sp>
      <p:sp>
        <p:nvSpPr>
          <p:cNvPr id="5" name="TextBox 4"/>
          <p:cNvSpPr txBox="1"/>
          <p:nvPr/>
        </p:nvSpPr>
        <p:spPr>
          <a:xfrm>
            <a:off x="1785864" y="1628800"/>
            <a:ext cx="8352928" cy="3416320"/>
          </a:xfrm>
          <a:prstGeom prst="rect">
            <a:avLst/>
          </a:prstGeom>
          <a:noFill/>
        </p:spPr>
        <p:txBody>
          <a:bodyPr wrap="square" rtlCol="0">
            <a:spAutoFit/>
          </a:bodyPr>
          <a:lstStyle/>
          <a:p>
            <a:pPr algn="ctr"/>
            <a:r>
              <a:rPr lang="en-GB" sz="2400" i="1" dirty="0"/>
              <a:t>Over the course of this exercise I will ask you as a group to plan a community that meets the needs of different groups.</a:t>
            </a:r>
          </a:p>
          <a:p>
            <a:pPr algn="ctr"/>
            <a:endParaRPr lang="en-GB" sz="2400" i="1" dirty="0"/>
          </a:p>
          <a:p>
            <a:pPr algn="ctr"/>
            <a:r>
              <a:rPr lang="en-GB" sz="2400" i="1" dirty="0"/>
              <a:t>In turn plan a community that meet the needs of the following:</a:t>
            </a:r>
          </a:p>
          <a:p>
            <a:pPr marL="457200" indent="-457200">
              <a:buFont typeface="Arial" panose="020B0604020202020204" pitchFamily="34" charset="0"/>
              <a:buChar char="•"/>
            </a:pPr>
            <a:r>
              <a:rPr lang="en-GB" sz="2400" i="1" dirty="0"/>
              <a:t>People over 65</a:t>
            </a:r>
          </a:p>
          <a:p>
            <a:pPr marL="457200" indent="-457200">
              <a:buFont typeface="Arial" panose="020B0604020202020204" pitchFamily="34" charset="0"/>
              <a:buChar char="•"/>
            </a:pPr>
            <a:r>
              <a:rPr lang="en-GB" sz="2400" i="1" dirty="0"/>
              <a:t>Young people under 18</a:t>
            </a:r>
          </a:p>
          <a:p>
            <a:pPr marL="457200" indent="-457200">
              <a:buFont typeface="Arial" panose="020B0604020202020204" pitchFamily="34" charset="0"/>
              <a:buChar char="•"/>
            </a:pPr>
            <a:r>
              <a:rPr lang="en-GB" sz="2400" i="1" dirty="0"/>
              <a:t>People with a physical disability</a:t>
            </a:r>
          </a:p>
          <a:p>
            <a:pPr marL="457200" indent="-457200">
              <a:buFont typeface="Arial" panose="020B0604020202020204" pitchFamily="34" charset="0"/>
              <a:buChar char="•"/>
            </a:pPr>
            <a:r>
              <a:rPr lang="en-GB" sz="2400" i="1" dirty="0"/>
              <a:t>Parents with young children</a:t>
            </a:r>
          </a:p>
          <a:p>
            <a:pPr marL="457200" indent="-457200" algn="ctr">
              <a:buFont typeface="Arial" panose="020B0604020202020204" pitchFamily="34" charset="0"/>
              <a:buChar char="•"/>
            </a:pPr>
            <a:endParaRPr lang="en-GB" sz="2400" i="1" dirty="0"/>
          </a:p>
        </p:txBody>
      </p:sp>
      <p:sp>
        <p:nvSpPr>
          <p:cNvPr id="6" name="TextBox 5"/>
          <p:cNvSpPr txBox="1"/>
          <p:nvPr/>
        </p:nvSpPr>
        <p:spPr>
          <a:xfrm>
            <a:off x="1847528" y="1052736"/>
            <a:ext cx="8352928" cy="523220"/>
          </a:xfrm>
          <a:prstGeom prst="rect">
            <a:avLst/>
          </a:prstGeom>
          <a:noFill/>
        </p:spPr>
        <p:txBody>
          <a:bodyPr wrap="square" rtlCol="0">
            <a:spAutoFit/>
          </a:bodyPr>
          <a:lstStyle/>
          <a:p>
            <a:pPr algn="ctr"/>
            <a:r>
              <a:rPr lang="en-GB" sz="2800" dirty="0"/>
              <a:t>This is an exercise to explore a ‘virtual’ community</a:t>
            </a:r>
          </a:p>
        </p:txBody>
      </p:sp>
    </p:spTree>
    <p:extLst>
      <p:ext uri="{BB962C8B-B14F-4D97-AF65-F5344CB8AC3E}">
        <p14:creationId xmlns:p14="http://schemas.microsoft.com/office/powerpoint/2010/main" val="32508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47528" y="188640"/>
            <a:ext cx="8229600" cy="706090"/>
          </a:xfrm>
        </p:spPr>
        <p:txBody>
          <a:bodyPr>
            <a:normAutofit fontScale="90000"/>
          </a:bodyPr>
          <a:lstStyle/>
          <a:p>
            <a:r>
              <a:rPr lang="en-GB" dirty="0"/>
              <a:t>‘Our’ Community </a:t>
            </a:r>
            <a:endParaRPr lang="en-US" dirty="0"/>
          </a:p>
        </p:txBody>
      </p:sp>
      <p:sp>
        <p:nvSpPr>
          <p:cNvPr id="2" name="Content Placeholder 1"/>
          <p:cNvSpPr>
            <a:spLocks noGrp="1"/>
          </p:cNvSpPr>
          <p:nvPr>
            <p:ph idx="1"/>
          </p:nvPr>
        </p:nvSpPr>
        <p:spPr>
          <a:xfrm>
            <a:off x="1540701" y="932487"/>
            <a:ext cx="8913984" cy="2088232"/>
          </a:xfrm>
        </p:spPr>
        <p:txBody>
          <a:bodyPr>
            <a:normAutofit/>
          </a:bodyPr>
          <a:lstStyle/>
          <a:p>
            <a:pPr marL="0" indent="0" algn="ctr">
              <a:buNone/>
            </a:pPr>
            <a:r>
              <a:rPr lang="en-GB" sz="2800" i="1" dirty="0"/>
              <a:t>Together we will create a </a:t>
            </a:r>
            <a:r>
              <a:rPr lang="en-GB" sz="2800" i="1" u="sng" dirty="0"/>
              <a:t>basic</a:t>
            </a:r>
            <a:r>
              <a:rPr lang="en-GB" sz="2800" i="1" dirty="0"/>
              <a:t> map of the community you would like to live in, identifying significant places that have specific meaning to you or which meet your specific needs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1665" y="2304828"/>
            <a:ext cx="820459" cy="820459"/>
          </a:xfrm>
          <a:prstGeom prst="rect">
            <a:avLst/>
          </a:prstGeom>
        </p:spPr>
      </p:pic>
      <p:sp>
        <p:nvSpPr>
          <p:cNvPr id="5" name="TextBox 4"/>
          <p:cNvSpPr txBox="1"/>
          <p:nvPr/>
        </p:nvSpPr>
        <p:spPr>
          <a:xfrm>
            <a:off x="2063552" y="3212976"/>
            <a:ext cx="8208912" cy="1815882"/>
          </a:xfrm>
          <a:prstGeom prst="rect">
            <a:avLst/>
          </a:prstGeom>
          <a:noFill/>
        </p:spPr>
        <p:txBody>
          <a:bodyPr wrap="square" rtlCol="0">
            <a:spAutoFit/>
          </a:bodyPr>
          <a:lstStyle/>
          <a:p>
            <a:pPr algn="ctr"/>
            <a:r>
              <a:rPr lang="en-GB" sz="2800" i="1" dirty="0"/>
              <a:t>When instructed to do so, move on to the next group’s map, look at what resources they have included and decide what you would like to add and if there are any resources that you would like to remove </a:t>
            </a:r>
          </a:p>
        </p:txBody>
      </p:sp>
      <p:sp>
        <p:nvSpPr>
          <p:cNvPr id="6" name="TextBox 5"/>
          <p:cNvSpPr txBox="1"/>
          <p:nvPr/>
        </p:nvSpPr>
        <p:spPr>
          <a:xfrm>
            <a:off x="1919536" y="5085185"/>
            <a:ext cx="8424936" cy="954107"/>
          </a:xfrm>
          <a:prstGeom prst="rect">
            <a:avLst/>
          </a:prstGeom>
          <a:noFill/>
        </p:spPr>
        <p:txBody>
          <a:bodyPr wrap="square" rtlCol="0">
            <a:spAutoFit/>
          </a:bodyPr>
          <a:lstStyle/>
          <a:p>
            <a:pPr algn="ctr"/>
            <a:r>
              <a:rPr lang="en-GB" sz="2800" i="1" dirty="0"/>
              <a:t>Continue to do this until you have visited every ‘community’ or you are instructed to stop</a:t>
            </a:r>
          </a:p>
        </p:txBody>
      </p:sp>
      <p:sp>
        <p:nvSpPr>
          <p:cNvPr id="7" name="TextBox 6"/>
          <p:cNvSpPr txBox="1"/>
          <p:nvPr/>
        </p:nvSpPr>
        <p:spPr>
          <a:xfrm>
            <a:off x="4079776" y="2497499"/>
            <a:ext cx="5760640" cy="523220"/>
          </a:xfrm>
          <a:prstGeom prst="rect">
            <a:avLst/>
          </a:prstGeom>
          <a:noFill/>
        </p:spPr>
        <p:txBody>
          <a:bodyPr wrap="square" rtlCol="0">
            <a:spAutoFit/>
          </a:bodyPr>
          <a:lstStyle/>
          <a:p>
            <a:pPr algn="ctr"/>
            <a:r>
              <a:rPr lang="en-GB" sz="2800" i="1" dirty="0"/>
              <a:t>Why do we represent it visually?</a:t>
            </a:r>
          </a:p>
        </p:txBody>
      </p:sp>
    </p:spTree>
    <p:extLst>
      <p:ext uri="{BB962C8B-B14F-4D97-AF65-F5344CB8AC3E}">
        <p14:creationId xmlns:p14="http://schemas.microsoft.com/office/powerpoint/2010/main" val="321853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47528" y="188640"/>
            <a:ext cx="8229600" cy="706090"/>
          </a:xfrm>
        </p:spPr>
        <p:txBody>
          <a:bodyPr>
            <a:normAutofit fontScale="90000"/>
          </a:bodyPr>
          <a:lstStyle/>
          <a:p>
            <a:r>
              <a:rPr lang="en-GB" dirty="0"/>
              <a:t>‘Our’ Community </a:t>
            </a:r>
            <a:endParaRPr lang="en-US" dirty="0"/>
          </a:p>
        </p:txBody>
      </p:sp>
      <p:sp>
        <p:nvSpPr>
          <p:cNvPr id="2" name="Content Placeholder 1"/>
          <p:cNvSpPr>
            <a:spLocks noGrp="1"/>
          </p:cNvSpPr>
          <p:nvPr>
            <p:ph idx="1"/>
          </p:nvPr>
        </p:nvSpPr>
        <p:spPr>
          <a:xfrm>
            <a:off x="1994384" y="1196752"/>
            <a:ext cx="7935888" cy="936104"/>
          </a:xfrm>
        </p:spPr>
        <p:txBody>
          <a:bodyPr>
            <a:noAutofit/>
          </a:bodyPr>
          <a:lstStyle/>
          <a:p>
            <a:pPr marL="0" indent="0" algn="ctr">
              <a:buNone/>
            </a:pPr>
            <a:r>
              <a:rPr lang="en-GB" sz="2800" i="1" dirty="0"/>
              <a:t>Take a look at all of the ‘communities’ that you have created</a:t>
            </a:r>
          </a:p>
        </p:txBody>
      </p:sp>
      <p:sp>
        <p:nvSpPr>
          <p:cNvPr id="7" name="Content Placeholder 1"/>
          <p:cNvSpPr txBox="1">
            <a:spLocks/>
          </p:cNvSpPr>
          <p:nvPr/>
        </p:nvSpPr>
        <p:spPr>
          <a:xfrm>
            <a:off x="1847528" y="2564904"/>
            <a:ext cx="7935888" cy="9361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800" i="1" dirty="0"/>
              <a:t>Are they all the same?</a:t>
            </a:r>
          </a:p>
          <a:p>
            <a:r>
              <a:rPr lang="en-GB" sz="2800" i="1" dirty="0"/>
              <a:t>Did you change anything in the communities that you ‘visited’</a:t>
            </a:r>
          </a:p>
          <a:p>
            <a:r>
              <a:rPr lang="en-GB" sz="2800" i="1" dirty="0"/>
              <a:t>If so what?</a:t>
            </a:r>
          </a:p>
          <a:p>
            <a:r>
              <a:rPr lang="en-GB" sz="2800" i="1" dirty="0"/>
              <a:t>Do you object to any of the changes that have been made to your ‘original’ community?</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14936" y="2071134"/>
            <a:ext cx="494785" cy="494785"/>
          </a:xfrm>
          <a:prstGeom prst="rect">
            <a:avLst/>
          </a:prstGeom>
        </p:spPr>
      </p:pic>
    </p:spTree>
    <p:extLst>
      <p:ext uri="{BB962C8B-B14F-4D97-AF65-F5344CB8AC3E}">
        <p14:creationId xmlns:p14="http://schemas.microsoft.com/office/powerpoint/2010/main" val="3027330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Social Research </a:t>
            </a:r>
            <a:endParaRPr lang="en-US" dirty="0"/>
          </a:p>
        </p:txBody>
      </p:sp>
      <p:sp>
        <p:nvSpPr>
          <p:cNvPr id="2" name="Content Placeholder 1"/>
          <p:cNvSpPr>
            <a:spLocks noGrp="1"/>
          </p:cNvSpPr>
          <p:nvPr>
            <p:ph idx="1"/>
          </p:nvPr>
        </p:nvSpPr>
        <p:spPr/>
        <p:txBody>
          <a:bodyPr>
            <a:normAutofit/>
          </a:bodyPr>
          <a:lstStyle/>
          <a:p>
            <a:r>
              <a:rPr lang="en-US" dirty="0"/>
              <a:t>Community profiling uses social research in a community primarily in order to listen to the voice of (often) </a:t>
            </a:r>
            <a:r>
              <a:rPr lang="en-US" dirty="0" err="1"/>
              <a:t>marginalised</a:t>
            </a:r>
            <a:r>
              <a:rPr lang="en-US" dirty="0"/>
              <a:t> people and then to feed that voice into an assessment of their collective needs, </a:t>
            </a:r>
          </a:p>
          <a:p>
            <a:r>
              <a:rPr lang="en-US" dirty="0"/>
              <a:t>with a view to creating what Moran and Butler (2001, p. 60) refer to as a ‘living health profile’. (this could be translated in to a living sustainability profile”….</a:t>
            </a:r>
          </a:p>
          <a:p>
            <a:endParaRPr lang="en-US" dirty="0"/>
          </a:p>
        </p:txBody>
      </p:sp>
    </p:spTree>
    <p:extLst>
      <p:ext uri="{BB962C8B-B14F-4D97-AF65-F5344CB8AC3E}">
        <p14:creationId xmlns:p14="http://schemas.microsoft.com/office/powerpoint/2010/main" val="280444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Whole picture </a:t>
            </a:r>
            <a:endParaRPr lang="en-US" dirty="0"/>
          </a:p>
        </p:txBody>
      </p:sp>
      <p:sp>
        <p:nvSpPr>
          <p:cNvPr id="2" name="Content Placeholder 1"/>
          <p:cNvSpPr>
            <a:spLocks noGrp="1"/>
          </p:cNvSpPr>
          <p:nvPr>
            <p:ph idx="1"/>
          </p:nvPr>
        </p:nvSpPr>
        <p:spPr>
          <a:xfrm>
            <a:off x="1981200" y="1417639"/>
            <a:ext cx="8229600" cy="2515418"/>
          </a:xfrm>
        </p:spPr>
        <p:txBody>
          <a:bodyPr>
            <a:normAutofit/>
          </a:bodyPr>
          <a:lstStyle/>
          <a:p>
            <a:r>
              <a:rPr lang="en-US" sz="2800" dirty="0"/>
              <a:t>A community profile should be </a:t>
            </a:r>
            <a:r>
              <a:rPr lang="en-US" sz="2800" i="1" dirty="0"/>
              <a:t>comprehensive </a:t>
            </a:r>
            <a:r>
              <a:rPr lang="en-US" sz="2800" dirty="0"/>
              <a:t>in coverage. Rather than look at individual aspects of a community in isolation…how different aspects of the life of the community are interrelated.</a:t>
            </a:r>
          </a:p>
          <a:p>
            <a:pPr marL="0" indent="0">
              <a:buNone/>
            </a:pPr>
            <a:endParaRPr lang="en-US" sz="2800" dirty="0"/>
          </a:p>
        </p:txBody>
      </p:sp>
      <p:sp>
        <p:nvSpPr>
          <p:cNvPr id="4" name="TextBox 3"/>
          <p:cNvSpPr txBox="1"/>
          <p:nvPr/>
        </p:nvSpPr>
        <p:spPr>
          <a:xfrm>
            <a:off x="1981200" y="3789041"/>
            <a:ext cx="8363272" cy="1384995"/>
          </a:xfrm>
          <a:prstGeom prst="rect">
            <a:avLst/>
          </a:prstGeom>
          <a:noFill/>
        </p:spPr>
        <p:txBody>
          <a:bodyPr wrap="square" rtlCol="0">
            <a:spAutoFit/>
          </a:bodyPr>
          <a:lstStyle/>
          <a:p>
            <a:pPr marL="457200" indent="-457200">
              <a:buFont typeface="Arial" panose="020B0604020202020204" pitchFamily="34" charset="0"/>
              <a:buChar char="•"/>
            </a:pPr>
            <a:r>
              <a:rPr lang="en-GB" sz="2800" dirty="0"/>
              <a:t>This is also the principle behind the Wales Index of Multiple Deprivation (WIMD) that we looked at in a previous session</a:t>
            </a:r>
          </a:p>
        </p:txBody>
      </p:sp>
      <p:pic>
        <p:nvPicPr>
          <p:cNvPr id="5" name="Picture 4">
            <a:hlinkClick r:id="rId2"/>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1945" y="5445225"/>
            <a:ext cx="684721" cy="680095"/>
          </a:xfrm>
          <a:prstGeom prst="rect">
            <a:avLst/>
          </a:prstGeom>
        </p:spPr>
      </p:pic>
    </p:spTree>
    <p:extLst>
      <p:ext uri="{BB962C8B-B14F-4D97-AF65-F5344CB8AC3E}">
        <p14:creationId xmlns:p14="http://schemas.microsoft.com/office/powerpoint/2010/main" val="670740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Whole picture </a:t>
            </a:r>
            <a:endParaRPr lang="en-US" dirty="0"/>
          </a:p>
        </p:txBody>
      </p:sp>
      <p:sp>
        <p:nvSpPr>
          <p:cNvPr id="2" name="Content Placeholder 1"/>
          <p:cNvSpPr>
            <a:spLocks noGrp="1"/>
          </p:cNvSpPr>
          <p:nvPr>
            <p:ph idx="1"/>
          </p:nvPr>
        </p:nvSpPr>
        <p:spPr>
          <a:xfrm>
            <a:off x="1981200" y="1600201"/>
            <a:ext cx="8229600" cy="676672"/>
          </a:xfrm>
        </p:spPr>
        <p:txBody>
          <a:bodyPr/>
          <a:lstStyle/>
          <a:p>
            <a:r>
              <a:rPr lang="en-US" b="1" i="1" dirty="0"/>
              <a:t>1. the area as a place to live </a:t>
            </a:r>
            <a:r>
              <a:rPr lang="en-US" dirty="0"/>
              <a:t>– including;</a:t>
            </a:r>
          </a:p>
        </p:txBody>
      </p:sp>
      <p:sp>
        <p:nvSpPr>
          <p:cNvPr id="4" name="TextBox 3"/>
          <p:cNvSpPr txBox="1"/>
          <p:nvPr/>
        </p:nvSpPr>
        <p:spPr>
          <a:xfrm>
            <a:off x="2423592" y="2564905"/>
            <a:ext cx="7632848"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t>the quality of the physical environment and people’s attitudes to living there; </a:t>
            </a:r>
          </a:p>
          <a:p>
            <a:pPr marL="457200" indent="-457200">
              <a:buFont typeface="Arial" panose="020B0604020202020204" pitchFamily="34" charset="0"/>
              <a:buChar char="•"/>
            </a:pPr>
            <a:r>
              <a:rPr lang="en-US" sz="2800" dirty="0"/>
              <a:t>the extent to which needs are matched with resources; and,</a:t>
            </a:r>
          </a:p>
          <a:p>
            <a:pPr marL="457200" indent="-457200">
              <a:buFont typeface="Arial" panose="020B0604020202020204" pitchFamily="34" charset="0"/>
              <a:buChar char="•"/>
            </a:pPr>
            <a:r>
              <a:rPr lang="en-US" sz="2800" dirty="0"/>
              <a:t>the extent to which local facilities meet people’s goals and aspirations;</a:t>
            </a:r>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4119868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Whole picture </a:t>
            </a:r>
            <a:endParaRPr lang="en-US" dirty="0"/>
          </a:p>
        </p:txBody>
      </p:sp>
      <p:sp>
        <p:nvSpPr>
          <p:cNvPr id="2" name="Content Placeholder 1"/>
          <p:cNvSpPr>
            <a:spLocks noGrp="1"/>
          </p:cNvSpPr>
          <p:nvPr>
            <p:ph idx="1"/>
          </p:nvPr>
        </p:nvSpPr>
        <p:spPr>
          <a:xfrm>
            <a:off x="1981200" y="1600201"/>
            <a:ext cx="8229600" cy="676672"/>
          </a:xfrm>
        </p:spPr>
        <p:txBody>
          <a:bodyPr/>
          <a:lstStyle/>
          <a:p>
            <a:r>
              <a:rPr lang="en-US" i="1" dirty="0"/>
              <a:t>2. the area as a social community </a:t>
            </a:r>
            <a:r>
              <a:rPr lang="en-US" dirty="0"/>
              <a:t>–</a:t>
            </a:r>
          </a:p>
        </p:txBody>
      </p:sp>
      <p:sp>
        <p:nvSpPr>
          <p:cNvPr id="4" name="TextBox 3"/>
          <p:cNvSpPr txBox="1"/>
          <p:nvPr/>
        </p:nvSpPr>
        <p:spPr>
          <a:xfrm>
            <a:off x="2279576" y="2561417"/>
            <a:ext cx="7344816" cy="2954655"/>
          </a:xfrm>
          <a:prstGeom prst="rect">
            <a:avLst/>
          </a:prstGeom>
          <a:noFill/>
        </p:spPr>
        <p:txBody>
          <a:bodyPr wrap="square" rtlCol="0">
            <a:spAutoFit/>
          </a:bodyPr>
          <a:lstStyle/>
          <a:p>
            <a:pPr marL="457200" indent="-457200">
              <a:buFont typeface="Arial" panose="020B0604020202020204" pitchFamily="34" charset="0"/>
              <a:buChar char="•"/>
            </a:pPr>
            <a:r>
              <a:rPr lang="en-US" sz="2800" dirty="0"/>
              <a:t>residents’ involvement in the social life of the community;</a:t>
            </a:r>
          </a:p>
          <a:p>
            <a:pPr marL="457200" indent="-457200">
              <a:buFont typeface="Arial" panose="020B0604020202020204" pitchFamily="34" charset="0"/>
              <a:buChar char="•"/>
            </a:pPr>
            <a:r>
              <a:rPr lang="en-US" sz="2800" dirty="0"/>
              <a:t>the extent to which the community is supportive; </a:t>
            </a:r>
          </a:p>
          <a:p>
            <a:pPr marL="457200" indent="-457200">
              <a:buFont typeface="Arial" panose="020B0604020202020204" pitchFamily="34" charset="0"/>
              <a:buChar char="•"/>
            </a:pPr>
            <a:r>
              <a:rPr lang="en-US" sz="2800" dirty="0"/>
              <a:t>formal and informal networks within the community;</a:t>
            </a:r>
          </a:p>
          <a:p>
            <a:endParaRPr lang="en-GB" sz="1800" dirty="0"/>
          </a:p>
        </p:txBody>
      </p:sp>
    </p:spTree>
    <p:extLst>
      <p:ext uri="{BB962C8B-B14F-4D97-AF65-F5344CB8AC3E}">
        <p14:creationId xmlns:p14="http://schemas.microsoft.com/office/powerpoint/2010/main" val="150833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Whole picture </a:t>
            </a:r>
            <a:endParaRPr lang="en-US" dirty="0"/>
          </a:p>
        </p:txBody>
      </p:sp>
      <p:sp>
        <p:nvSpPr>
          <p:cNvPr id="2" name="Content Placeholder 1"/>
          <p:cNvSpPr>
            <a:spLocks noGrp="1"/>
          </p:cNvSpPr>
          <p:nvPr>
            <p:ph idx="1"/>
          </p:nvPr>
        </p:nvSpPr>
        <p:spPr>
          <a:xfrm>
            <a:off x="1955236" y="1417638"/>
            <a:ext cx="8229600" cy="604664"/>
          </a:xfrm>
        </p:spPr>
        <p:txBody>
          <a:bodyPr/>
          <a:lstStyle/>
          <a:p>
            <a:r>
              <a:rPr lang="en-US" i="1" dirty="0"/>
              <a:t>3. the area as an economic community </a:t>
            </a:r>
            <a:r>
              <a:rPr lang="en-US" dirty="0"/>
              <a:t>– </a:t>
            </a:r>
          </a:p>
        </p:txBody>
      </p:sp>
      <p:sp>
        <p:nvSpPr>
          <p:cNvPr id="4" name="TextBox 3"/>
          <p:cNvSpPr txBox="1"/>
          <p:nvPr/>
        </p:nvSpPr>
        <p:spPr>
          <a:xfrm>
            <a:off x="2423592" y="2204864"/>
            <a:ext cx="7632848" cy="2677656"/>
          </a:xfrm>
          <a:prstGeom prst="rect">
            <a:avLst/>
          </a:prstGeom>
          <a:noFill/>
        </p:spPr>
        <p:txBody>
          <a:bodyPr wrap="square" rtlCol="0">
            <a:spAutoFit/>
          </a:bodyPr>
          <a:lstStyle/>
          <a:p>
            <a:pPr lvl="1" indent="-457200">
              <a:buFont typeface="Arial" panose="020B0604020202020204" pitchFamily="34" charset="0"/>
              <a:buChar char="•"/>
            </a:pPr>
            <a:r>
              <a:rPr lang="en-US" sz="2800" dirty="0"/>
              <a:t>income levels and employment prospects of local residents;</a:t>
            </a:r>
          </a:p>
          <a:p>
            <a:pPr lvl="1" indent="-457200">
              <a:buFont typeface="Arial" panose="020B0604020202020204" pitchFamily="34" charset="0"/>
              <a:buChar char="•"/>
            </a:pPr>
            <a:r>
              <a:rPr lang="en-US" sz="2800" dirty="0"/>
              <a:t>travel to work data (both inwards and outwards)</a:t>
            </a:r>
          </a:p>
          <a:p>
            <a:pPr lvl="1" indent="-457200">
              <a:buFont typeface="Arial" panose="020B0604020202020204" pitchFamily="34" charset="0"/>
              <a:buChar char="•"/>
            </a:pPr>
            <a:r>
              <a:rPr lang="en-US" sz="2800" dirty="0"/>
              <a:t>prosperity and viability of local shops;</a:t>
            </a:r>
          </a:p>
          <a:p>
            <a:pPr lvl="1" indent="-457200">
              <a:buFont typeface="Arial" panose="020B0604020202020204" pitchFamily="34" charset="0"/>
              <a:buChar char="•"/>
            </a:pPr>
            <a:r>
              <a:rPr lang="en-US" sz="2800" dirty="0"/>
              <a:t>prosperity and viability of major employers</a:t>
            </a:r>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380024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Whole picture </a:t>
            </a:r>
            <a:endParaRPr lang="en-US" dirty="0"/>
          </a:p>
        </p:txBody>
      </p:sp>
      <p:sp>
        <p:nvSpPr>
          <p:cNvPr id="2" name="Content Placeholder 1"/>
          <p:cNvSpPr>
            <a:spLocks noGrp="1"/>
          </p:cNvSpPr>
          <p:nvPr>
            <p:ph idx="1"/>
          </p:nvPr>
        </p:nvSpPr>
        <p:spPr>
          <a:xfrm>
            <a:off x="1847528" y="1432242"/>
            <a:ext cx="8229600" cy="604664"/>
          </a:xfrm>
        </p:spPr>
        <p:txBody>
          <a:bodyPr>
            <a:normAutofit/>
          </a:bodyPr>
          <a:lstStyle/>
          <a:p>
            <a:r>
              <a:rPr lang="en-US" i="1" dirty="0"/>
              <a:t>4. the area as a political community </a:t>
            </a:r>
            <a:r>
              <a:rPr lang="en-US" dirty="0"/>
              <a:t>–</a:t>
            </a:r>
          </a:p>
        </p:txBody>
      </p:sp>
      <p:sp>
        <p:nvSpPr>
          <p:cNvPr id="4" name="TextBox 3"/>
          <p:cNvSpPr txBox="1"/>
          <p:nvPr/>
        </p:nvSpPr>
        <p:spPr>
          <a:xfrm>
            <a:off x="2279576" y="2204864"/>
            <a:ext cx="7560840" cy="3539430"/>
          </a:xfrm>
          <a:prstGeom prst="rect">
            <a:avLst/>
          </a:prstGeom>
          <a:noFill/>
        </p:spPr>
        <p:txBody>
          <a:bodyPr wrap="square" rtlCol="0">
            <a:spAutoFit/>
          </a:bodyPr>
          <a:lstStyle/>
          <a:p>
            <a:pPr marL="457200" indent="-457200">
              <a:buFont typeface="Arial" panose="020B0604020202020204" pitchFamily="34" charset="0"/>
              <a:buChar char="•"/>
            </a:pPr>
            <a:r>
              <a:rPr lang="en-US" sz="2800" dirty="0"/>
              <a:t>systems and structures of political representation and local area management; </a:t>
            </a:r>
          </a:p>
          <a:p>
            <a:pPr marL="457200" indent="-457200">
              <a:buFont typeface="Arial" panose="020B0604020202020204" pitchFamily="34" charset="0"/>
              <a:buChar char="•"/>
            </a:pPr>
            <a:r>
              <a:rPr lang="en-US" sz="2800" dirty="0"/>
              <a:t>the extent to which local people can influence decisions that affect them; </a:t>
            </a:r>
          </a:p>
          <a:p>
            <a:pPr marL="457200" indent="-457200">
              <a:buFont typeface="Arial" panose="020B0604020202020204" pitchFamily="34" charset="0"/>
              <a:buChar char="•"/>
            </a:pPr>
            <a:r>
              <a:rPr lang="en-US" sz="2800" dirty="0"/>
              <a:t>the degree of involvement in local decision making; </a:t>
            </a:r>
          </a:p>
          <a:p>
            <a:pPr marL="457200" indent="-457200">
              <a:buFont typeface="Arial" panose="020B0604020202020204" pitchFamily="34" charset="0"/>
              <a:buChar char="•"/>
            </a:pPr>
            <a:r>
              <a:rPr lang="en-US" sz="2800" dirty="0"/>
              <a:t>participation in </a:t>
            </a:r>
            <a:r>
              <a:rPr lang="en-US" sz="2800" b="1" dirty="0"/>
              <a:t>community organizations</a:t>
            </a:r>
            <a:r>
              <a:rPr lang="en-US" sz="2800" dirty="0"/>
              <a:t>;</a:t>
            </a:r>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27384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Whole picture </a:t>
            </a:r>
            <a:endParaRPr lang="en-US" dirty="0"/>
          </a:p>
        </p:txBody>
      </p:sp>
      <p:sp>
        <p:nvSpPr>
          <p:cNvPr id="2" name="Content Placeholder 1"/>
          <p:cNvSpPr>
            <a:spLocks noGrp="1"/>
          </p:cNvSpPr>
          <p:nvPr>
            <p:ph idx="1"/>
          </p:nvPr>
        </p:nvSpPr>
        <p:spPr>
          <a:xfrm>
            <a:off x="1981200" y="1600201"/>
            <a:ext cx="8229600" cy="748680"/>
          </a:xfrm>
        </p:spPr>
        <p:txBody>
          <a:bodyPr/>
          <a:lstStyle/>
          <a:p>
            <a:r>
              <a:rPr lang="en-US" i="1" dirty="0"/>
              <a:t>5. the area as a personal space </a:t>
            </a:r>
            <a:r>
              <a:rPr lang="en-US" dirty="0"/>
              <a:t>-</a:t>
            </a:r>
          </a:p>
        </p:txBody>
      </p:sp>
      <p:sp>
        <p:nvSpPr>
          <p:cNvPr id="4" name="TextBox 3"/>
          <p:cNvSpPr txBox="1"/>
          <p:nvPr/>
        </p:nvSpPr>
        <p:spPr>
          <a:xfrm>
            <a:off x="2207568" y="2348881"/>
            <a:ext cx="7848872" cy="2677656"/>
          </a:xfrm>
          <a:prstGeom prst="rect">
            <a:avLst/>
          </a:prstGeom>
          <a:noFill/>
        </p:spPr>
        <p:txBody>
          <a:bodyPr wrap="square" rtlCol="0">
            <a:spAutoFit/>
          </a:bodyPr>
          <a:lstStyle/>
          <a:p>
            <a:pPr marL="285750" lvl="1" indent="-285750">
              <a:buFont typeface="Arial" panose="020B0604020202020204" pitchFamily="34" charset="0"/>
              <a:buChar char="•"/>
            </a:pPr>
            <a:r>
              <a:rPr lang="en-US" sz="2800" dirty="0"/>
              <a:t>the degree of attachment that people have to the local area;</a:t>
            </a:r>
          </a:p>
          <a:p>
            <a:pPr marL="285750" lvl="1" indent="-285750">
              <a:buFont typeface="Arial" panose="020B0604020202020204" pitchFamily="34" charset="0"/>
              <a:buChar char="•"/>
            </a:pPr>
            <a:r>
              <a:rPr lang="en-US" sz="2800" dirty="0"/>
              <a:t>memories and life experiences of local people;</a:t>
            </a:r>
          </a:p>
          <a:p>
            <a:pPr marL="285750" lvl="1" indent="-285750">
              <a:buFont typeface="Arial" panose="020B0604020202020204" pitchFamily="34" charset="0"/>
              <a:buChar char="•"/>
            </a:pPr>
            <a:r>
              <a:rPr lang="en-US" sz="2800" dirty="0"/>
              <a:t>the amount of leisure time that people spend in their local area</a:t>
            </a:r>
          </a:p>
          <a:p>
            <a:pPr marL="285750" indent="-285750">
              <a:buFont typeface="Arial" panose="020B0604020202020204" pitchFamily="34" charset="0"/>
              <a:buChar char="•"/>
            </a:pPr>
            <a:endParaRPr lang="en-GB" sz="2800" dirty="0"/>
          </a:p>
        </p:txBody>
      </p:sp>
    </p:spTree>
    <p:extLst>
      <p:ext uri="{BB962C8B-B14F-4D97-AF65-F5344CB8AC3E}">
        <p14:creationId xmlns:p14="http://schemas.microsoft.com/office/powerpoint/2010/main" val="285789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Whole picture </a:t>
            </a:r>
            <a:endParaRPr lang="en-US" dirty="0"/>
          </a:p>
        </p:txBody>
      </p:sp>
      <p:sp>
        <p:nvSpPr>
          <p:cNvPr id="2" name="Content Placeholder 1"/>
          <p:cNvSpPr>
            <a:spLocks noGrp="1"/>
          </p:cNvSpPr>
          <p:nvPr>
            <p:ph idx="1"/>
          </p:nvPr>
        </p:nvSpPr>
        <p:spPr>
          <a:xfrm>
            <a:off x="1981200" y="1600201"/>
            <a:ext cx="8229600" cy="604664"/>
          </a:xfrm>
        </p:spPr>
        <p:txBody>
          <a:bodyPr/>
          <a:lstStyle/>
          <a:p>
            <a:r>
              <a:rPr lang="en-US" i="1" dirty="0"/>
              <a:t>6. the area as part of its city/town/region </a:t>
            </a:r>
            <a:r>
              <a:rPr lang="en-US" dirty="0"/>
              <a:t>– </a:t>
            </a:r>
          </a:p>
        </p:txBody>
      </p:sp>
      <p:sp>
        <p:nvSpPr>
          <p:cNvPr id="4" name="TextBox 3"/>
          <p:cNvSpPr txBox="1"/>
          <p:nvPr/>
        </p:nvSpPr>
        <p:spPr>
          <a:xfrm>
            <a:off x="2207568" y="2348880"/>
            <a:ext cx="7776864" cy="2677656"/>
          </a:xfrm>
          <a:prstGeom prst="rect">
            <a:avLst/>
          </a:prstGeom>
          <a:noFill/>
        </p:spPr>
        <p:txBody>
          <a:bodyPr wrap="square" rtlCol="0">
            <a:spAutoFit/>
          </a:bodyPr>
          <a:lstStyle/>
          <a:p>
            <a:pPr marL="457200" indent="-457200">
              <a:buFont typeface="Arial" panose="020B0604020202020204" pitchFamily="34" charset="0"/>
              <a:buChar char="•"/>
            </a:pPr>
            <a:r>
              <a:rPr lang="en-US" sz="2800" dirty="0"/>
              <a:t>infrastructural, economic and social linkages between the local area and the city or district of which it is a part; </a:t>
            </a:r>
          </a:p>
          <a:p>
            <a:pPr marL="457200" indent="-457200">
              <a:buFont typeface="Arial" panose="020B0604020202020204" pitchFamily="34" charset="0"/>
              <a:buChar char="•"/>
            </a:pPr>
            <a:r>
              <a:rPr lang="en-US" sz="2800" dirty="0"/>
              <a:t>The specific local identity that differentiates the community from the rest of the area/district.</a:t>
            </a:r>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145233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Neighbourhood appraisal </a:t>
            </a:r>
            <a:endParaRPr lang="en-US" dirty="0"/>
          </a:p>
        </p:txBody>
      </p:sp>
      <p:sp>
        <p:nvSpPr>
          <p:cNvPr id="2" name="Content Placeholder 1"/>
          <p:cNvSpPr>
            <a:spLocks noGrp="1"/>
          </p:cNvSpPr>
          <p:nvPr>
            <p:ph idx="1"/>
          </p:nvPr>
        </p:nvSpPr>
        <p:spPr/>
        <p:txBody>
          <a:bodyPr/>
          <a:lstStyle/>
          <a:p>
            <a:r>
              <a:rPr lang="en-GB" dirty="0"/>
              <a:t>Neighbourhood appraisal is another term akin to a community profile : </a:t>
            </a:r>
          </a:p>
          <a:p>
            <a:r>
              <a:rPr lang="en-GB" dirty="0"/>
              <a:t>Is a systematic review of the attributes, </a:t>
            </a:r>
            <a:r>
              <a:rPr lang="en-GB" u="sng" dirty="0"/>
              <a:t>problems</a:t>
            </a:r>
            <a:r>
              <a:rPr lang="en-GB" dirty="0"/>
              <a:t> and potential of an area…</a:t>
            </a:r>
          </a:p>
          <a:p>
            <a:r>
              <a:rPr lang="en-GB" dirty="0"/>
              <a:t>Detailed information on every issue is not so important as awareness of the sustainability agenda…</a:t>
            </a:r>
            <a:endParaRPr lang="en-US" dirty="0"/>
          </a:p>
        </p:txBody>
      </p:sp>
    </p:spTree>
    <p:extLst>
      <p:ext uri="{BB962C8B-B14F-4D97-AF65-F5344CB8AC3E}">
        <p14:creationId xmlns:p14="http://schemas.microsoft.com/office/powerpoint/2010/main" val="94188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Community Profile </a:t>
            </a:r>
            <a:endParaRPr lang="en-US" dirty="0"/>
          </a:p>
        </p:txBody>
      </p:sp>
      <p:sp>
        <p:nvSpPr>
          <p:cNvPr id="2" name="Content Placeholder 1"/>
          <p:cNvSpPr>
            <a:spLocks noGrp="1"/>
          </p:cNvSpPr>
          <p:nvPr>
            <p:ph idx="1"/>
          </p:nvPr>
        </p:nvSpPr>
        <p:spPr>
          <a:xfrm>
            <a:off x="1981200" y="1600201"/>
            <a:ext cx="8229600" cy="2764904"/>
          </a:xfrm>
        </p:spPr>
        <p:txBody>
          <a:bodyPr/>
          <a:lstStyle/>
          <a:p>
            <a:r>
              <a:rPr lang="en-US" dirty="0"/>
              <a:t>The aim of the community profile must be to act as a catalyst for the improvement of the quality of life of members of that community.</a:t>
            </a:r>
          </a:p>
          <a:p>
            <a:r>
              <a:rPr lang="en-US" dirty="0"/>
              <a:t>It should recognize strengths, needs and areas for conflict or tension</a:t>
            </a:r>
          </a:p>
        </p:txBody>
      </p:sp>
    </p:spTree>
    <p:extLst>
      <p:ext uri="{BB962C8B-B14F-4D97-AF65-F5344CB8AC3E}">
        <p14:creationId xmlns:p14="http://schemas.microsoft.com/office/powerpoint/2010/main" val="910928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54832" y="44624"/>
            <a:ext cx="8229600" cy="1143000"/>
          </a:xfrm>
        </p:spPr>
        <p:txBody>
          <a:bodyPr/>
          <a:lstStyle/>
          <a:p>
            <a:r>
              <a:rPr lang="en-GB" dirty="0"/>
              <a:t>How to </a:t>
            </a:r>
            <a:endParaRPr lang="en-US" dirty="0"/>
          </a:p>
        </p:txBody>
      </p:sp>
      <p:sp>
        <p:nvSpPr>
          <p:cNvPr id="2" name="Content Placeholder 1"/>
          <p:cNvSpPr>
            <a:spLocks noGrp="1"/>
          </p:cNvSpPr>
          <p:nvPr>
            <p:ph idx="1"/>
          </p:nvPr>
        </p:nvSpPr>
        <p:spPr>
          <a:xfrm>
            <a:off x="1981200" y="1052736"/>
            <a:ext cx="8229600" cy="1180728"/>
          </a:xfrm>
        </p:spPr>
        <p:txBody>
          <a:bodyPr/>
          <a:lstStyle/>
          <a:p>
            <a:r>
              <a:rPr lang="en-GB" dirty="0"/>
              <a:t>Essentially a community profile is a piece of social research….</a:t>
            </a:r>
          </a:p>
        </p:txBody>
      </p:sp>
      <p:pic>
        <p:nvPicPr>
          <p:cNvPr id="5" name="Picture 4">
            <a:hlinkClick r:id="rId2" action="ppaction://hlinkfil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3952" y="2204865"/>
            <a:ext cx="612224" cy="608087"/>
          </a:xfrm>
          <a:prstGeom prst="rect">
            <a:avLst/>
          </a:prstGeom>
        </p:spPr>
      </p:pic>
      <p:sp>
        <p:nvSpPr>
          <p:cNvPr id="6" name="TextBox 5"/>
          <p:cNvSpPr txBox="1"/>
          <p:nvPr/>
        </p:nvSpPr>
        <p:spPr>
          <a:xfrm>
            <a:off x="1847528" y="2852937"/>
            <a:ext cx="8424936" cy="1384995"/>
          </a:xfrm>
          <a:prstGeom prst="rect">
            <a:avLst/>
          </a:prstGeom>
          <a:noFill/>
        </p:spPr>
        <p:txBody>
          <a:bodyPr wrap="square" rtlCol="0">
            <a:spAutoFit/>
          </a:bodyPr>
          <a:lstStyle/>
          <a:p>
            <a:pPr algn="ctr"/>
            <a:r>
              <a:rPr lang="en-GB" sz="2800" i="1" dirty="0"/>
              <a:t>The Welsh Government document ‘Community Profiling and Tension Mapping’ outlines three elements of the process.</a:t>
            </a:r>
          </a:p>
        </p:txBody>
      </p:sp>
      <p:sp>
        <p:nvSpPr>
          <p:cNvPr id="4" name="TextBox 3"/>
          <p:cNvSpPr txBox="1"/>
          <p:nvPr/>
        </p:nvSpPr>
        <p:spPr>
          <a:xfrm>
            <a:off x="2351584" y="4221089"/>
            <a:ext cx="5544616" cy="1200329"/>
          </a:xfrm>
          <a:prstGeom prst="rect">
            <a:avLst/>
          </a:prstGeom>
          <a:noFill/>
        </p:spPr>
        <p:txBody>
          <a:bodyPr wrap="square" rtlCol="0">
            <a:spAutoFit/>
          </a:bodyPr>
          <a:lstStyle/>
          <a:p>
            <a:pPr marL="342900" indent="-342900">
              <a:buFont typeface="Arial" panose="020B0604020202020204" pitchFamily="34" charset="0"/>
              <a:buChar char="•"/>
            </a:pPr>
            <a:r>
              <a:rPr lang="en-GB" sz="2400" dirty="0"/>
              <a:t>Community mapping and profiling</a:t>
            </a:r>
          </a:p>
          <a:p>
            <a:pPr marL="342900" indent="-342900">
              <a:buFont typeface="Arial" panose="020B0604020202020204" pitchFamily="34" charset="0"/>
              <a:buChar char="•"/>
            </a:pPr>
            <a:r>
              <a:rPr lang="en-GB" sz="2400" dirty="0"/>
              <a:t>Tracking cohesion</a:t>
            </a:r>
          </a:p>
          <a:p>
            <a:pPr marL="342900" indent="-342900">
              <a:buFont typeface="Arial" panose="020B0604020202020204" pitchFamily="34" charset="0"/>
              <a:buChar char="•"/>
            </a:pPr>
            <a:r>
              <a:rPr lang="en-GB" sz="2400" dirty="0"/>
              <a:t>Monitoring tensions</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97632" y="4509121"/>
            <a:ext cx="638801" cy="638801"/>
          </a:xfrm>
          <a:prstGeom prst="rect">
            <a:avLst/>
          </a:prstGeom>
        </p:spPr>
      </p:pic>
      <p:sp>
        <p:nvSpPr>
          <p:cNvPr id="12" name="TextBox 11"/>
          <p:cNvSpPr txBox="1"/>
          <p:nvPr/>
        </p:nvSpPr>
        <p:spPr>
          <a:xfrm>
            <a:off x="1847528" y="5421417"/>
            <a:ext cx="8424936" cy="523220"/>
          </a:xfrm>
          <a:prstGeom prst="rect">
            <a:avLst/>
          </a:prstGeom>
          <a:noFill/>
        </p:spPr>
        <p:txBody>
          <a:bodyPr wrap="square" rtlCol="0">
            <a:spAutoFit/>
          </a:bodyPr>
          <a:lstStyle/>
          <a:p>
            <a:pPr algn="ctr"/>
            <a:r>
              <a:rPr lang="en-GB" sz="2800" i="1" dirty="0"/>
              <a:t>Discuss what you understand each of these to mean.</a:t>
            </a: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33635" y="6048011"/>
            <a:ext cx="566793" cy="566793"/>
          </a:xfrm>
          <a:prstGeom prst="rect">
            <a:avLst/>
          </a:prstGeom>
        </p:spPr>
      </p:pic>
    </p:spTree>
    <p:extLst>
      <p:ext uri="{BB962C8B-B14F-4D97-AF65-F5344CB8AC3E}">
        <p14:creationId xmlns:p14="http://schemas.microsoft.com/office/powerpoint/2010/main" val="574032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p:bldP spid="4" grpId="0" build="p"/>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54832" y="44624"/>
            <a:ext cx="8229600" cy="1143000"/>
          </a:xfrm>
        </p:spPr>
        <p:txBody>
          <a:bodyPr/>
          <a:lstStyle/>
          <a:p>
            <a:r>
              <a:rPr lang="en-GB" dirty="0"/>
              <a:t>How to </a:t>
            </a:r>
            <a:endParaRPr lang="en-US" dirty="0"/>
          </a:p>
        </p:txBody>
      </p:sp>
      <p:sp>
        <p:nvSpPr>
          <p:cNvPr id="7" name="TextBox 6"/>
          <p:cNvSpPr txBox="1"/>
          <p:nvPr/>
        </p:nvSpPr>
        <p:spPr>
          <a:xfrm>
            <a:off x="1754832" y="1442887"/>
            <a:ext cx="8424936" cy="1384995"/>
          </a:xfrm>
          <a:prstGeom prst="rect">
            <a:avLst/>
          </a:prstGeom>
          <a:noFill/>
        </p:spPr>
        <p:txBody>
          <a:bodyPr wrap="square" rtlCol="0">
            <a:spAutoFit/>
          </a:bodyPr>
          <a:lstStyle/>
          <a:p>
            <a:pPr algn="ctr"/>
            <a:r>
              <a:rPr lang="en-GB" sz="2800" i="1" dirty="0"/>
              <a:t>Look at each in turn and, using the handout provided identify how you would collect the data and any issues that you would need to consider.</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35961" y="3212977"/>
            <a:ext cx="638801" cy="638801"/>
          </a:xfrm>
          <a:prstGeom prst="rect">
            <a:avLst/>
          </a:prstGeom>
        </p:spPr>
      </p:pic>
    </p:spTree>
    <p:extLst>
      <p:ext uri="{BB962C8B-B14F-4D97-AF65-F5344CB8AC3E}">
        <p14:creationId xmlns:p14="http://schemas.microsoft.com/office/powerpoint/2010/main" val="4286363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274638"/>
            <a:ext cx="8229600" cy="706090"/>
          </a:xfrm>
        </p:spPr>
        <p:txBody>
          <a:bodyPr>
            <a:normAutofit fontScale="90000"/>
          </a:bodyPr>
          <a:lstStyle/>
          <a:p>
            <a:r>
              <a:rPr lang="en-GB" dirty="0"/>
              <a:t>References </a:t>
            </a:r>
            <a:endParaRPr lang="en-US" dirty="0"/>
          </a:p>
        </p:txBody>
      </p:sp>
      <p:sp>
        <p:nvSpPr>
          <p:cNvPr id="4" name="TextBox 3"/>
          <p:cNvSpPr txBox="1"/>
          <p:nvPr/>
        </p:nvSpPr>
        <p:spPr>
          <a:xfrm>
            <a:off x="1682824" y="996751"/>
            <a:ext cx="8733656" cy="4770537"/>
          </a:xfrm>
          <a:prstGeom prst="rect">
            <a:avLst/>
          </a:prstGeom>
          <a:noFill/>
        </p:spPr>
        <p:txBody>
          <a:bodyPr wrap="square" rtlCol="0">
            <a:spAutoFit/>
          </a:bodyPr>
          <a:lstStyle/>
          <a:p>
            <a:r>
              <a:rPr lang="en-GB" sz="1600" dirty="0"/>
              <a:t>Community Architects Network (2013) </a:t>
            </a:r>
            <a:r>
              <a:rPr lang="en-GB" sz="1600" i="1" dirty="0"/>
              <a:t>Community Mapping </a:t>
            </a:r>
            <a:r>
              <a:rPr lang="en-GB" sz="1600" dirty="0"/>
              <a:t>Available at </a:t>
            </a:r>
            <a:r>
              <a:rPr lang="en-GB" sz="1600" dirty="0">
                <a:hlinkClick r:id="rId2"/>
              </a:rPr>
              <a:t>http://communityarchitectsnetwork.info/opensources-media.php</a:t>
            </a:r>
            <a:r>
              <a:rPr lang="en-GB" sz="1600" dirty="0"/>
              <a:t>  [Accessed 22/09/2022]</a:t>
            </a:r>
          </a:p>
          <a:p>
            <a:endParaRPr lang="en-GB" sz="1600" dirty="0"/>
          </a:p>
          <a:p>
            <a:r>
              <a:rPr lang="en-GB" sz="1600" dirty="0" err="1"/>
              <a:t>Hawtin</a:t>
            </a:r>
            <a:r>
              <a:rPr lang="en-GB" sz="1600" dirty="0"/>
              <a:t>, M. &amp; Percy-Smith, J. (2007) </a:t>
            </a:r>
            <a:r>
              <a:rPr lang="en-GB" sz="1600" i="1" dirty="0"/>
              <a:t>Community Profiling: A Practical Guide to Auditing Social Needs</a:t>
            </a:r>
            <a:r>
              <a:rPr lang="en-GB" sz="1600" dirty="0"/>
              <a:t> Open University Press </a:t>
            </a:r>
            <a:r>
              <a:rPr lang="en-GB" sz="1600" dirty="0">
                <a:hlinkClick r:id="rId3"/>
              </a:rPr>
              <a:t>https://www-vlebooks-com.ezproxy.uwtsd.ac.uk/Product/Index/155210?page=0</a:t>
            </a:r>
            <a:r>
              <a:rPr lang="en-GB" sz="1600" dirty="0"/>
              <a:t> [Accessed 09/11/2022]</a:t>
            </a:r>
          </a:p>
          <a:p>
            <a:endParaRPr lang="en-GB" sz="1600" dirty="0"/>
          </a:p>
          <a:p>
            <a:r>
              <a:rPr lang="en-GB" sz="1600" dirty="0"/>
              <a:t>Jamaican Information Service (2012) Community Profiles Available at: </a:t>
            </a:r>
            <a:r>
              <a:rPr lang="en-GB" sz="1600" dirty="0">
                <a:hlinkClick r:id="rId4"/>
              </a:rPr>
              <a:t>https://www.youtube.com/watch?v=z-rDTEnOIu8</a:t>
            </a:r>
            <a:r>
              <a:rPr lang="en-GB" sz="1600" dirty="0"/>
              <a:t> [Accessed 22/09/2022]</a:t>
            </a:r>
          </a:p>
          <a:p>
            <a:endParaRPr lang="en-GB" sz="1600" dirty="0"/>
          </a:p>
          <a:p>
            <a:r>
              <a:rPr lang="en-GB" sz="1600" dirty="0"/>
              <a:t>Moran, R.A. and Butler, D.S. (2001) ‘Whose health profile?’, </a:t>
            </a:r>
            <a:r>
              <a:rPr lang="en-GB" sz="1600" i="1" dirty="0"/>
              <a:t>Critical Public Health</a:t>
            </a:r>
            <a:r>
              <a:rPr lang="en-GB" sz="1600" dirty="0"/>
              <a:t>, vol. 11, no. 1, pp 59–74. Available at: </a:t>
            </a:r>
            <a:r>
              <a:rPr lang="en-GB" sz="1600" dirty="0">
                <a:hlinkClick r:id="rId5"/>
              </a:rPr>
              <a:t>https://web-s-ebscohost-com.ezproxy.uwtsd.ac.uk/ehost/pdfviewer/pdfviewer?vid=0&amp;sid=d4604556-4a50-4d75-8734-083074bb20d3%40redis</a:t>
            </a:r>
            <a:r>
              <a:rPr lang="en-GB" sz="1600" dirty="0"/>
              <a:t> [Accessed 22/09/2022]</a:t>
            </a:r>
          </a:p>
          <a:p>
            <a:endParaRPr lang="en-GB" sz="1600" dirty="0"/>
          </a:p>
          <a:p>
            <a:r>
              <a:rPr lang="en-GB" sz="1600" dirty="0"/>
              <a:t>Welsh Government (2011) </a:t>
            </a:r>
            <a:r>
              <a:rPr lang="en-GB" sz="1600" i="1" dirty="0"/>
              <a:t>Community Mapping and Tension Monitoring: A practical guide and sourcebook of information and ideas for Welsh local authorities and their partners</a:t>
            </a:r>
            <a:r>
              <a:rPr lang="en-GB" sz="1600" dirty="0"/>
              <a:t> Cardiff: Welsh Government Available at </a:t>
            </a:r>
            <a:r>
              <a:rPr lang="en-GB" sz="1600" dirty="0">
                <a:hlinkClick r:id="rId6"/>
              </a:rPr>
              <a:t>https://www.shu.ac.uk/centre-regional-economic-social-research/publications/community-mapping-and-tension-monitoring</a:t>
            </a:r>
            <a:r>
              <a:rPr lang="en-GB" sz="1600" dirty="0"/>
              <a:t>  [[Accessed 22/09/2022]</a:t>
            </a:r>
          </a:p>
        </p:txBody>
      </p:sp>
    </p:spTree>
    <p:extLst>
      <p:ext uri="{BB962C8B-B14F-4D97-AF65-F5344CB8AC3E}">
        <p14:creationId xmlns:p14="http://schemas.microsoft.com/office/powerpoint/2010/main" val="794244429"/>
      </p:ext>
    </p:extLst>
  </p:cSld>
  <p:clrMapOvr>
    <a:masterClrMapping/>
  </p:clrMapOvr>
</p:sld>
</file>

<file path=ppt/theme/theme1.xml><?xml version="1.0" encoding="utf-8"?>
<a:theme xmlns:a="http://schemas.openxmlformats.org/drawingml/2006/main" name="UWTSD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UWTSD PPT Template (lectu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Template</Template>
  <TotalTime>192</TotalTime>
  <Words>1449</Words>
  <Application>Microsoft Office PowerPoint</Application>
  <PresentationFormat>Widescreen</PresentationFormat>
  <Paragraphs>113</Paragraphs>
  <Slides>24</Slides>
  <Notes>1</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24</vt:i4>
      </vt:variant>
    </vt:vector>
  </HeadingPairs>
  <TitlesOfParts>
    <vt:vector size="28" baseType="lpstr">
      <vt:lpstr>Arial</vt:lpstr>
      <vt:lpstr>Calibri</vt:lpstr>
      <vt:lpstr>UWTSD PPT Template</vt:lpstr>
      <vt:lpstr>UWTSD PPT Template (lectures)</vt:lpstr>
      <vt:lpstr>HPGC7002 Empowerment &amp; Leadership Theme 6: Community Profiling / Community Empowerment</vt:lpstr>
      <vt:lpstr>What is a Community Profile? </vt:lpstr>
      <vt:lpstr>Community Profiles and Assessing Needs </vt:lpstr>
      <vt:lpstr>Community Profiles and Assessing Needs </vt:lpstr>
      <vt:lpstr>Community Profiles and Assessing Needs </vt:lpstr>
      <vt:lpstr>Community ? </vt:lpstr>
      <vt:lpstr>‘Our’ Community </vt:lpstr>
      <vt:lpstr>‘Our’ Community </vt:lpstr>
      <vt:lpstr>‘Our’ Community </vt:lpstr>
      <vt:lpstr>‘Our’ Community </vt:lpstr>
      <vt:lpstr>‘Our’ Community </vt:lpstr>
      <vt:lpstr>Social Research </vt:lpstr>
      <vt:lpstr>The Whole picture </vt:lpstr>
      <vt:lpstr>The Whole picture </vt:lpstr>
      <vt:lpstr>The Whole picture </vt:lpstr>
      <vt:lpstr>The Whole picture </vt:lpstr>
      <vt:lpstr>The Whole picture </vt:lpstr>
      <vt:lpstr>The Whole picture </vt:lpstr>
      <vt:lpstr>The Whole picture </vt:lpstr>
      <vt:lpstr>Neighbourhood appraisal </vt:lpstr>
      <vt:lpstr>Community Profile </vt:lpstr>
      <vt:lpstr>How to </vt:lpstr>
      <vt:lpstr>How to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SJSI5021 Hot Topics Module Outline</dc:title>
  <dc:creator>Ken Dicks</dc:creator>
  <cp:lastModifiedBy>Ken Dicks</cp:lastModifiedBy>
  <cp:revision>115</cp:revision>
  <dcterms:created xsi:type="dcterms:W3CDTF">2016-09-29T11:33:04Z</dcterms:created>
  <dcterms:modified xsi:type="dcterms:W3CDTF">2022-11-09T15:09:07Z</dcterms:modified>
</cp:coreProperties>
</file>