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sldIdLst>
    <p:sldId id="268" r:id="rId5"/>
    <p:sldId id="271" r:id="rId6"/>
    <p:sldId id="270" r:id="rId7"/>
    <p:sldId id="272" r:id="rId8"/>
    <p:sldId id="273" r:id="rId9"/>
    <p:sldId id="274" r:id="rId10"/>
    <p:sldId id="275" r:id="rId11"/>
    <p:sldId id="277" r:id="rId12"/>
    <p:sldId id="278" r:id="rId13"/>
    <p:sldId id="276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19" autoAdjust="0"/>
  </p:normalViewPr>
  <p:slideViewPr>
    <p:cSldViewPr snapToGrid="0">
      <p:cViewPr>
        <p:scale>
          <a:sx n="50" d="100"/>
          <a:sy n="50" d="100"/>
        </p:scale>
        <p:origin x="1500" y="5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6/2/2021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2251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6/2/2021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20101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6/2/2021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04017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6/2/2021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22313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6/2/2021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67755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6/2/2021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22601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6/2/2021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72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6/2/2021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1850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6/2/2021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43989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6/2/2021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90708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700" i="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aymarking.com/waymarks/WM8NK4_Pittsburgh_Platform" TargetMode="External"/><Relationship Id="rId2" Type="http://schemas.openxmlformats.org/officeDocument/2006/relationships/hyperlink" Target="https://www.jewishoriginal.com/post/the-first-reform-temple-opens-in-seesen-germany-181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ouristisrael.com/western-wall/15946/" TargetMode="External"/><Relationship Id="rId5" Type="http://schemas.openxmlformats.org/officeDocument/2006/relationships/hyperlink" Target="https://www.timesofisrael.com/a-long-time-coming-reform-conservative-movements-laud-israel-conversion-ruling/" TargetMode="External"/><Relationship Id="rId4" Type="http://schemas.openxmlformats.org/officeDocument/2006/relationships/hyperlink" Target="https://reformjudaism.org/reform-sanctuary-customs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A9286AD2-18A9-4868-A4E3-7A2097A2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1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10AF38-26DF-48B3-952C-4A9091D686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8929" y="639097"/>
            <a:ext cx="6253317" cy="3686015"/>
          </a:xfrm>
        </p:spPr>
        <p:txBody>
          <a:bodyPr>
            <a:normAutofit/>
          </a:bodyPr>
          <a:lstStyle/>
          <a:p>
            <a:r>
              <a:rPr lang="en-US" dirty="0"/>
              <a:t>Reform Judaism </a:t>
            </a:r>
            <a:endParaRPr lang="en-US" sz="8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7FC2D8F-56D2-4ADF-B439-0E09E7C378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2899" y="4672739"/>
            <a:ext cx="6269347" cy="102149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Elizabeth Langshaw</a:t>
            </a:r>
            <a:endParaRPr lang="en-US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E7A7CD63-7EC3-44F3-95D0-595C4019F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44179" y="4498925"/>
            <a:ext cx="5636107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308AC96E-AA33-4309-B51D-072F59E6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556686" y="1"/>
            <a:ext cx="4635315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27473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9">
            <a:extLst>
              <a:ext uri="{FF2B5EF4-FFF2-40B4-BE49-F238E27FC236}">
                <a16:creationId xmlns:a16="http://schemas.microsoft.com/office/drawing/2014/main" id="{F4FAA6B4-BAFB-4474-9B14-DC83A90965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909EFC-66AC-424B-BB28-86B3FB9009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 dirty="0"/>
              <a:t>What is Reform Judaism</a:t>
            </a:r>
          </a:p>
        </p:txBody>
      </p:sp>
      <p:cxnSp>
        <p:nvCxnSpPr>
          <p:cNvPr id="17" name="!!Straight Connector">
            <a:extLst>
              <a:ext uri="{FF2B5EF4-FFF2-40B4-BE49-F238E27FC236}">
                <a16:creationId xmlns:a16="http://schemas.microsoft.com/office/drawing/2014/main" id="{4364CDC3-ADB0-4691-9286-5925F160C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9BE43F-6852-41C6-88EE-D9EED12AC5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6750" y="2108201"/>
            <a:ext cx="6005897" cy="3760891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 Begins in the nineteenth century, changes motivated by many Jews rejecting the theological system and its liturgical expression.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More attractive synagogue so that defectors would return. (1)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 First Reform ‘temple’ built in 1810 by Israel Jacobson.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 Singing of hymns in German with organ accompaniment.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Jacobson moved to Berlin, continuing his work there.(2)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D38FAC3-5C34-4408-874B-90161284C36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45" r="-3" b="-3"/>
          <a:stretch/>
        </p:blipFill>
        <p:spPr>
          <a:xfrm>
            <a:off x="7534656" y="2108200"/>
            <a:ext cx="3621024" cy="3600613"/>
          </a:xfrm>
          <a:prstGeom prst="rect">
            <a:avLst/>
          </a:prstGeom>
        </p:spPr>
      </p:pic>
      <p:sp>
        <p:nvSpPr>
          <p:cNvPr id="18" name="Rectangle 13">
            <a:extLst>
              <a:ext uri="{FF2B5EF4-FFF2-40B4-BE49-F238E27FC236}">
                <a16:creationId xmlns:a16="http://schemas.microsoft.com/office/drawing/2014/main" id="{DB148495-5F82-48E2-A76C-C8E1C8949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FA3442C-A0A0-46DD-BC71-9D82004A8368}"/>
              </a:ext>
            </a:extLst>
          </p:cNvPr>
          <p:cNvSpPr txBox="1"/>
          <p:nvPr/>
        </p:nvSpPr>
        <p:spPr>
          <a:xfrm>
            <a:off x="0" y="5771178"/>
            <a:ext cx="69723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400"/>
              <a:t>1 - Jacob Neusner, </a:t>
            </a:r>
            <a:r>
              <a:rPr lang="en-GB" sz="1400" i="1"/>
              <a:t>Judaism : The Basics </a:t>
            </a:r>
            <a:r>
              <a:rPr lang="en-GB" sz="1400"/>
              <a:t>(London: Routledge, 2006), p. 151.</a:t>
            </a:r>
          </a:p>
          <a:p>
            <a:pPr>
              <a:spcAft>
                <a:spcPts val="600"/>
              </a:spcAft>
            </a:pPr>
            <a:r>
              <a:rPr lang="en-GB" sz="1400"/>
              <a:t>2 -  Jacob Rothschild, "JACOBSON, ISRAEL", </a:t>
            </a:r>
            <a:r>
              <a:rPr lang="en-GB" sz="1400" i="1"/>
              <a:t>Encyclopaedia Judaica</a:t>
            </a:r>
            <a:r>
              <a:rPr lang="en-GB" sz="1400"/>
              <a:t>, 11.2 (2007), 54-55.</a:t>
            </a:r>
          </a:p>
          <a:p>
            <a:pPr>
              <a:spcAft>
                <a:spcPts val="600"/>
              </a:spcAft>
            </a:pPr>
            <a:r>
              <a:rPr lang="en-GB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46F8470-6C4A-4445-AA1F-6345AE5C7116}"/>
              </a:ext>
            </a:extLst>
          </p:cNvPr>
          <p:cNvSpPr txBox="1"/>
          <p:nvPr/>
        </p:nvSpPr>
        <p:spPr>
          <a:xfrm>
            <a:off x="7315200" y="5815215"/>
            <a:ext cx="4724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Img1-https://www.jewishoriginal.com/post/the-first-reform-temple-opens-in-seesen-germany-1810</a:t>
            </a:r>
          </a:p>
        </p:txBody>
      </p:sp>
    </p:spTree>
    <p:extLst>
      <p:ext uri="{BB962C8B-B14F-4D97-AF65-F5344CB8AC3E}">
        <p14:creationId xmlns:p14="http://schemas.microsoft.com/office/powerpoint/2010/main" val="28814476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4FAA6B4-BAFB-4474-9B14-DC83A90965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232C77-91AC-4D0D-88F3-B970933626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/>
              <a:t>Reform Judaism</a:t>
            </a:r>
            <a:endParaRPr lang="en-GB" dirty="0"/>
          </a:p>
        </p:txBody>
      </p:sp>
      <p:cxnSp>
        <p:nvCxnSpPr>
          <p:cNvPr id="12" name="!!Straight Connector">
            <a:extLst>
              <a:ext uri="{FF2B5EF4-FFF2-40B4-BE49-F238E27FC236}">
                <a16:creationId xmlns:a16="http://schemas.microsoft.com/office/drawing/2014/main" id="{4364CDC3-ADB0-4691-9286-5925F160C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B1DDAE-3362-400F-9D52-508A735E2E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1"/>
            <a:ext cx="5575367" cy="3760891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1885 – The Pittsburgh Platform.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1937 – The Columbus Platform.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Reform has attempted to change the current content of the Jew’s outlook on life.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Confronting the existence of Christianity.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Struggled to create a philosophy that could deal with the rise of Zionism. (3)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F2D9B6D-2D1C-4A1B-B74D-37C7A79F902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891" r="14782" b="1"/>
          <a:stretch/>
        </p:blipFill>
        <p:spPr>
          <a:xfrm>
            <a:off x="7534656" y="2108200"/>
            <a:ext cx="3621024" cy="3600613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DB148495-5F82-48E2-A76C-C8E1C8949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BFA5B8-1B21-4961-98E3-AE19D3C7ACC3}"/>
              </a:ext>
            </a:extLst>
          </p:cNvPr>
          <p:cNvSpPr txBox="1"/>
          <p:nvPr/>
        </p:nvSpPr>
        <p:spPr>
          <a:xfrm>
            <a:off x="0" y="5682878"/>
            <a:ext cx="557536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400" dirty="0"/>
              <a:t>3- Wolfgang Gunther </a:t>
            </a:r>
            <a:r>
              <a:rPr lang="en-GB" sz="1400" dirty="0" err="1"/>
              <a:t>Plaut</a:t>
            </a:r>
            <a:r>
              <a:rPr lang="en-GB" sz="1400" dirty="0"/>
              <a:t>, The Rise Of Reform Judaism (United states of America: The World Union for Progressive Judaism, Ltd, 1963), pp. 7-8.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CCBD1D9-5C4D-470D-BD6C-B62A72ABBBBE}"/>
              </a:ext>
            </a:extLst>
          </p:cNvPr>
          <p:cNvSpPr txBox="1"/>
          <p:nvPr/>
        </p:nvSpPr>
        <p:spPr>
          <a:xfrm>
            <a:off x="7534656" y="5708813"/>
            <a:ext cx="362102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Img2-https://www.waymarking.com/waymarks/WM8NK4_Pittsburgh_Platform</a:t>
            </a:r>
          </a:p>
        </p:txBody>
      </p:sp>
    </p:spTree>
    <p:extLst>
      <p:ext uri="{BB962C8B-B14F-4D97-AF65-F5344CB8AC3E}">
        <p14:creationId xmlns:p14="http://schemas.microsoft.com/office/powerpoint/2010/main" val="16905359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E74DF9-153B-4034-B909-BD9FD9416E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Reform Judaism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A36930-9FB1-4B18-807A-A92C05CFA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7600" dirty="0"/>
              <a:t> Sectarian movement, indistinct from Christian sects.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7600" dirty="0"/>
              <a:t> “An eye for an eye, a tooth for a tooth” </a:t>
            </a:r>
            <a:r>
              <a:rPr lang="en-GB" sz="7600" i="1" dirty="0"/>
              <a:t>(Exodus 21:24)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7600" dirty="0"/>
              <a:t> Attempts to bring its norms and values into greater conformity with those of the larger society. (4)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7600" dirty="0"/>
              <a:t> Customs and ceremonies must change with the varying needs of different generations.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7600" dirty="0"/>
              <a:t> Rejects the coming of a personal Messiah, instead teach the coming of the Messianic age. (5)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7600" dirty="0"/>
              <a:t> Reform Judaism denied that any version of the Torah enjoyed eternal validity. (6)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-</a:t>
            </a:r>
            <a:br>
              <a:rPr lang="en-GB" dirty="0"/>
            </a:b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097F0FB-9E2D-47AB-B44B-2C642493D917}"/>
              </a:ext>
            </a:extLst>
          </p:cNvPr>
          <p:cNvSpPr txBox="1"/>
          <p:nvPr/>
        </p:nvSpPr>
        <p:spPr>
          <a:xfrm>
            <a:off x="0" y="5392038"/>
            <a:ext cx="111633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4 - Stephen Steinberg, "Reform Judaism: The Origin And Evolution Of A "Church Movement"", </a:t>
            </a:r>
            <a:r>
              <a:rPr lang="en-GB" sz="1400" i="1" dirty="0"/>
              <a:t>Journal For The Scientific Study Of Religion</a:t>
            </a:r>
            <a:r>
              <a:rPr lang="en-GB" sz="1400" dirty="0"/>
              <a:t>, 5.1 (1965), 117 &lt;https://doi.org/10.2307/1384260&gt;. </a:t>
            </a:r>
          </a:p>
          <a:p>
            <a:r>
              <a:rPr lang="en-GB" sz="1400" dirty="0"/>
              <a:t>5 - David Philipson, </a:t>
            </a:r>
            <a:r>
              <a:rPr lang="en-GB" sz="1400" i="1" dirty="0"/>
              <a:t>The Reform Movement In Judaism </a:t>
            </a:r>
            <a:r>
              <a:rPr lang="en-GB" sz="1400" dirty="0"/>
              <a:t>(Wipf and Stock Publishers, 2021), pp. 3-8.</a:t>
            </a:r>
          </a:p>
          <a:p>
            <a:r>
              <a:rPr lang="en-GB" sz="1400" dirty="0"/>
              <a:t>6- Jacob </a:t>
            </a:r>
            <a:r>
              <a:rPr lang="en-GB" sz="1400" dirty="0" err="1"/>
              <a:t>Neusner</a:t>
            </a:r>
            <a:r>
              <a:rPr lang="en-GB" sz="1400" dirty="0"/>
              <a:t>, </a:t>
            </a:r>
            <a:r>
              <a:rPr lang="en-GB" sz="1400" i="1" dirty="0"/>
              <a:t>Judaism : The Basics </a:t>
            </a:r>
            <a:r>
              <a:rPr lang="en-GB" sz="1400" dirty="0"/>
              <a:t>(London: Routledge, 2006), p. 151.</a:t>
            </a:r>
          </a:p>
        </p:txBody>
      </p:sp>
    </p:spTree>
    <p:extLst>
      <p:ext uri="{BB962C8B-B14F-4D97-AF65-F5344CB8AC3E}">
        <p14:creationId xmlns:p14="http://schemas.microsoft.com/office/powerpoint/2010/main" val="5828056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F4FAA6B4-BAFB-4474-9B14-DC83A90965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E3B01A-7503-43A0-B4BA-4FC9BB8155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 dirty="0"/>
              <a:t>Reform Judaism and Zionism</a:t>
            </a:r>
          </a:p>
        </p:txBody>
      </p:sp>
      <p:cxnSp>
        <p:nvCxnSpPr>
          <p:cNvPr id="21" name="!!Straight Connector">
            <a:extLst>
              <a:ext uri="{FF2B5EF4-FFF2-40B4-BE49-F238E27FC236}">
                <a16:creationId xmlns:a16="http://schemas.microsoft.com/office/drawing/2014/main" id="{4364CDC3-ADB0-4691-9286-5925F160C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06359E-C963-4BB2-ABF9-C523585329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1"/>
            <a:ext cx="5575367" cy="3760891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Israel – the focus of Jewish political organising.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90% of British Jews support the principle of a Jewish state.(7)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Reform Judaism encourages </a:t>
            </a:r>
            <a:r>
              <a:rPr lang="en-GB" i="1" dirty="0"/>
              <a:t>Aliyah (Immigration to Israel).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i="1" dirty="0"/>
              <a:t> </a:t>
            </a:r>
            <a:r>
              <a:rPr lang="en-GB" dirty="0"/>
              <a:t>However, reaffirms the mandate of their tradition to create a strong Jewish community wherever you live.</a:t>
            </a:r>
            <a:r>
              <a:rPr lang="en-GB" i="1" dirty="0"/>
              <a:t>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Reform Judaism denies the classic Zionist notion.(8)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5408391-2F9B-4EBD-86E6-0A9787CC476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937" r="14025" b="1"/>
          <a:stretch/>
        </p:blipFill>
        <p:spPr>
          <a:xfrm>
            <a:off x="7534656" y="2108200"/>
            <a:ext cx="3621024" cy="3600613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DB148495-5F82-48E2-A76C-C8E1C8949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196B505-69C9-4FE3-A230-C2AE318E3A7A}"/>
              </a:ext>
            </a:extLst>
          </p:cNvPr>
          <p:cNvSpPr txBox="1"/>
          <p:nvPr/>
        </p:nvSpPr>
        <p:spPr>
          <a:xfrm>
            <a:off x="0" y="5512274"/>
            <a:ext cx="11353800" cy="8156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400" dirty="0"/>
              <a:t>7 - Tim Wyatt, "Branches Of Judaism - Religion Media Centre", </a:t>
            </a:r>
            <a:r>
              <a:rPr lang="en-GB" sz="1400" i="1" dirty="0"/>
              <a:t>Religion Media Centre</a:t>
            </a:r>
            <a:r>
              <a:rPr lang="en-GB" sz="1400" dirty="0"/>
              <a:t>, 2021 &lt;https://religionmediacentre.org.uk/factsheets/branches-of-judaism/&gt; [Accessed 4 June 2021]. </a:t>
            </a:r>
            <a:endParaRPr lang="en-GB" sz="1400"/>
          </a:p>
          <a:p>
            <a:pPr>
              <a:spcAft>
                <a:spcPts val="600"/>
              </a:spcAft>
            </a:pPr>
            <a:r>
              <a:rPr lang="en-GB" sz="1400" dirty="0"/>
              <a:t>8 - Eugene B Borowitz, </a:t>
            </a:r>
            <a:r>
              <a:rPr lang="en-GB" sz="1400" i="1" dirty="0"/>
              <a:t>Reform Judaism Today </a:t>
            </a:r>
            <a:r>
              <a:rPr lang="en-GB" sz="1400" dirty="0"/>
              <a:t>(New York: Behrman, 1983), pp. 57-85.</a:t>
            </a:r>
            <a:endParaRPr lang="en-GB" sz="140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9ADE604-3A8B-4FAE-82CB-9B92684AAD81}"/>
              </a:ext>
            </a:extLst>
          </p:cNvPr>
          <p:cNvSpPr txBox="1"/>
          <p:nvPr/>
        </p:nvSpPr>
        <p:spPr>
          <a:xfrm>
            <a:off x="7345586" y="6020105"/>
            <a:ext cx="512263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Img3-https://reformjudaism.org/reform-sanctuary-customs</a:t>
            </a:r>
          </a:p>
        </p:txBody>
      </p:sp>
    </p:spTree>
    <p:extLst>
      <p:ext uri="{BB962C8B-B14F-4D97-AF65-F5344CB8AC3E}">
        <p14:creationId xmlns:p14="http://schemas.microsoft.com/office/powerpoint/2010/main" val="33715428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4FAA6B4-BAFB-4474-9B14-DC83A90965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AC6865-5420-400A-A8B9-6C3A02F335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 dirty="0"/>
              <a:t>Zionism</a:t>
            </a:r>
          </a:p>
        </p:txBody>
      </p:sp>
      <p:cxnSp>
        <p:nvCxnSpPr>
          <p:cNvPr id="12" name="!!Straight Connector">
            <a:extLst>
              <a:ext uri="{FF2B5EF4-FFF2-40B4-BE49-F238E27FC236}">
                <a16:creationId xmlns:a16="http://schemas.microsoft.com/office/drawing/2014/main" id="{4364CDC3-ADB0-4691-9286-5925F160C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4908E4-2D54-473B-94DC-45E61ADCCC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1"/>
            <a:ext cx="5575367" cy="3760891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Problems with the legitimization of reform – marriages and conversions.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March 2021 – timesofisrael.com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“What the Reform and Conservatives call ‘conversion’ is nothing but a forgery of Judaism,” Chief Sephardic Rabbi Yitzhak Yosef said in a statement, calling on lawmakers to work for a “quick” legislative fix”(9)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86ADB65-B189-4123-8747-5E9B324C29A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779" r="17542" b="-2"/>
          <a:stretch/>
        </p:blipFill>
        <p:spPr>
          <a:xfrm>
            <a:off x="7534656" y="2108200"/>
            <a:ext cx="3621024" cy="3600613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DB148495-5F82-48E2-A76C-C8E1C8949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FC4C28C-EF26-425C-B786-33AADB3B6536}"/>
              </a:ext>
            </a:extLst>
          </p:cNvPr>
          <p:cNvSpPr txBox="1"/>
          <p:nvPr/>
        </p:nvSpPr>
        <p:spPr>
          <a:xfrm>
            <a:off x="0" y="5662136"/>
            <a:ext cx="716280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400" dirty="0"/>
              <a:t>9 -"High Court Recognizes Reform, Conservative Conversions Carried Out In Israel", </a:t>
            </a:r>
            <a:r>
              <a:rPr lang="en-GB" sz="1400" i="1" dirty="0" err="1"/>
              <a:t>Timesofisrael.Com</a:t>
            </a:r>
            <a:r>
              <a:rPr lang="en-GB" sz="1400" i="1" dirty="0"/>
              <a:t>,</a:t>
            </a:r>
            <a:r>
              <a:rPr lang="en-GB" sz="1400" dirty="0"/>
              <a:t> 2021 &lt;https://www.timesofisrael.com/israels-top-court-recognizes-reform-conservative-conversions/&gt; [Accessed 4 June 2021].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5196402-1EFA-49EE-808B-D079E0CADF29}"/>
              </a:ext>
            </a:extLst>
          </p:cNvPr>
          <p:cNvSpPr txBox="1"/>
          <p:nvPr/>
        </p:nvSpPr>
        <p:spPr>
          <a:xfrm>
            <a:off x="7086600" y="5793196"/>
            <a:ext cx="5105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Img4-https://www.timesofisrael.com/a-long-time-coming-reform-conservative-movements-laud-israel-conversion-ruling/</a:t>
            </a:r>
          </a:p>
        </p:txBody>
      </p:sp>
    </p:spTree>
    <p:extLst>
      <p:ext uri="{BB962C8B-B14F-4D97-AF65-F5344CB8AC3E}">
        <p14:creationId xmlns:p14="http://schemas.microsoft.com/office/powerpoint/2010/main" val="20225861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4FAA6B4-BAFB-4474-9B14-DC83A90965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352128-E3A3-479D-95B6-1CC6600F2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 dirty="0"/>
              <a:t>Progression</a:t>
            </a:r>
          </a:p>
        </p:txBody>
      </p:sp>
      <p:cxnSp>
        <p:nvCxnSpPr>
          <p:cNvPr id="12" name="!!Straight Connector">
            <a:extLst>
              <a:ext uri="{FF2B5EF4-FFF2-40B4-BE49-F238E27FC236}">
                <a16:creationId xmlns:a16="http://schemas.microsoft.com/office/drawing/2014/main" id="{4364CDC3-ADB0-4691-9286-5925F160C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CBD09-ADC4-44C2-9B28-73CA1B184B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1"/>
            <a:ext cx="5575367" cy="3760891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 Israel Movement for Progressive Judaism – 30 synagogue congregations.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Orthodox rabbinate has exclusive control over marriage.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Struggle to access the Kotel and also suffer financially.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Slow growth and support within Israeli society, uncertain future.(10)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FCEDAAC-BC8F-476F-A2AE-F9C96F140DD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398" r="27678" b="-2"/>
          <a:stretch/>
        </p:blipFill>
        <p:spPr>
          <a:xfrm>
            <a:off x="7534656" y="2108200"/>
            <a:ext cx="3621024" cy="3600613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DB148495-5F82-48E2-A76C-C8E1C8949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8041370-0015-497F-9723-3A27BB78D641}"/>
              </a:ext>
            </a:extLst>
          </p:cNvPr>
          <p:cNvSpPr txBox="1"/>
          <p:nvPr/>
        </p:nvSpPr>
        <p:spPr>
          <a:xfrm>
            <a:off x="0" y="5716713"/>
            <a:ext cx="710565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400" dirty="0"/>
              <a:t>10 - Rachael Schultz, "Liberal Judaism In Israel | My Jewish Learning", </a:t>
            </a:r>
            <a:r>
              <a:rPr lang="en-GB" sz="1400" i="1" dirty="0"/>
              <a:t>My Jewish Learning</a:t>
            </a:r>
            <a:r>
              <a:rPr lang="en-GB" sz="1400" dirty="0"/>
              <a:t>, 2021 &lt;https://www.myjewishlearning.com/article/liberal-judaism-in-israel/&gt; [Accessed 4 June 2021].</a:t>
            </a:r>
            <a:endParaRPr lang="en-GB" sz="14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EE94DB6-E162-44AA-991F-64B27B34ED6E}"/>
              </a:ext>
            </a:extLst>
          </p:cNvPr>
          <p:cNvSpPr txBox="1"/>
          <p:nvPr/>
        </p:nvSpPr>
        <p:spPr>
          <a:xfrm>
            <a:off x="7258050" y="5869092"/>
            <a:ext cx="531495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Img5-https://www.touristisrael.com/western-wall/15946/</a:t>
            </a:r>
          </a:p>
        </p:txBody>
      </p:sp>
    </p:spTree>
    <p:extLst>
      <p:ext uri="{BB962C8B-B14F-4D97-AF65-F5344CB8AC3E}">
        <p14:creationId xmlns:p14="http://schemas.microsoft.com/office/powerpoint/2010/main" val="31844162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81813F-6CCB-4323-9E94-549D723D30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BE4BE2-C45F-4FBE-8857-1CEFDD4536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250" y="1955801"/>
            <a:ext cx="11715750" cy="4463196"/>
          </a:xfrm>
        </p:spPr>
        <p:txBody>
          <a:bodyPr>
            <a:normAutofit fontScale="62500" lnSpcReduction="20000"/>
          </a:bodyPr>
          <a:lstStyle/>
          <a:p>
            <a:r>
              <a:rPr lang="en-GB" sz="2500" dirty="0"/>
              <a:t>Borowitz, Eugene B, </a:t>
            </a:r>
            <a:r>
              <a:rPr lang="en-GB" sz="2500" i="1" dirty="0"/>
              <a:t>Reform Judaism Today </a:t>
            </a:r>
            <a:r>
              <a:rPr lang="en-GB" sz="2500" dirty="0"/>
              <a:t>(New York: Behrman, 1983)</a:t>
            </a:r>
          </a:p>
          <a:p>
            <a:r>
              <a:rPr lang="en-GB" sz="2500" dirty="0"/>
              <a:t>"High Court Recognizes Reform, Conservative Conversions Carried Out In Israel", </a:t>
            </a:r>
            <a:r>
              <a:rPr lang="en-GB" sz="2500" i="1" dirty="0" err="1"/>
              <a:t>Timesofisrael.Com</a:t>
            </a:r>
            <a:r>
              <a:rPr lang="en-GB" sz="2500" dirty="0"/>
              <a:t>, 2021 &lt;https://www.timesofisrael.com/israels-top-court-recognizes-reform-conservative-conversions/&gt; [Accessed 4 June 2021]</a:t>
            </a:r>
          </a:p>
          <a:p>
            <a:r>
              <a:rPr lang="en-GB" sz="2500" dirty="0" err="1"/>
              <a:t>Neusner</a:t>
            </a:r>
            <a:r>
              <a:rPr lang="en-GB" sz="2500" dirty="0"/>
              <a:t>, Jacob, </a:t>
            </a:r>
            <a:r>
              <a:rPr lang="en-GB" sz="2500" i="1" dirty="0"/>
              <a:t>Judaism : The Basics </a:t>
            </a:r>
            <a:r>
              <a:rPr lang="en-GB" sz="2500" dirty="0"/>
              <a:t>(London: Routledge, 2006)</a:t>
            </a:r>
          </a:p>
          <a:p>
            <a:r>
              <a:rPr lang="en-GB" sz="2500" dirty="0"/>
              <a:t>Philipson, David, </a:t>
            </a:r>
            <a:r>
              <a:rPr lang="en-GB" sz="2500" i="1" dirty="0"/>
              <a:t>The Reform Movement In Judaism </a:t>
            </a:r>
            <a:r>
              <a:rPr lang="en-GB" sz="2500" dirty="0"/>
              <a:t>(Wipf and Stock Publishers, 2021)</a:t>
            </a:r>
          </a:p>
          <a:p>
            <a:r>
              <a:rPr lang="en-GB" sz="2500" dirty="0" err="1"/>
              <a:t>Plaut</a:t>
            </a:r>
            <a:r>
              <a:rPr lang="en-GB" sz="2500" dirty="0"/>
              <a:t>, Wolfgang Gunther, </a:t>
            </a:r>
            <a:r>
              <a:rPr lang="en-GB" sz="2500" i="1" dirty="0"/>
              <a:t>The Rise Of Reform Judaism </a:t>
            </a:r>
            <a:r>
              <a:rPr lang="en-GB" sz="2500" dirty="0"/>
              <a:t>(United states of America: The World Union for Progressive Judaism, Ltd, 1963)</a:t>
            </a:r>
          </a:p>
          <a:p>
            <a:r>
              <a:rPr lang="en-GB" sz="2500" dirty="0"/>
              <a:t>Rothschild, Jacob, "JACOBSON, ISRAEL", </a:t>
            </a:r>
            <a:r>
              <a:rPr lang="en-GB" sz="2500" i="1" dirty="0"/>
              <a:t>Encyclopaedia Judaica</a:t>
            </a:r>
            <a:r>
              <a:rPr lang="en-GB" sz="2500" dirty="0"/>
              <a:t>, 11 (2007), 54-55</a:t>
            </a:r>
          </a:p>
          <a:p>
            <a:r>
              <a:rPr lang="en-GB" sz="2500" dirty="0"/>
              <a:t>Schultz, Rachael, "Liberal Judaism In Israel | My Jewish Learning", </a:t>
            </a:r>
            <a:r>
              <a:rPr lang="en-GB" sz="2500" i="1" dirty="0"/>
              <a:t>My Jewish Learning</a:t>
            </a:r>
            <a:r>
              <a:rPr lang="en-GB" sz="2500" dirty="0"/>
              <a:t>, 2021 &lt;https://www.myjewishlearning.com/article/liberal-judaism-in-israel/&gt; [Accessed 4 June 2021]</a:t>
            </a:r>
          </a:p>
          <a:p>
            <a:r>
              <a:rPr lang="en-GB" sz="2500" dirty="0"/>
              <a:t>Steinberg, Stephen, "Reform Judaism: The Origin And Evolution Of A "Church Movement"", </a:t>
            </a:r>
            <a:r>
              <a:rPr lang="en-GB" sz="2500" i="1" dirty="0"/>
              <a:t>Journal For The Scientific Study Of Religion</a:t>
            </a:r>
            <a:r>
              <a:rPr lang="en-GB" sz="2500" dirty="0"/>
              <a:t>, 5 (1965), 117-129 https://doi.org/10.2307/1384260</a:t>
            </a:r>
          </a:p>
          <a:p>
            <a:r>
              <a:rPr lang="en-GB" sz="2500" dirty="0"/>
              <a:t>Wyatt, Tim, "Branches Of Judaism - Religion Media Centre", </a:t>
            </a:r>
            <a:r>
              <a:rPr lang="en-GB" sz="2500" i="1" dirty="0"/>
              <a:t>Religion Media Centre</a:t>
            </a:r>
            <a:r>
              <a:rPr lang="en-GB" sz="2500" dirty="0"/>
              <a:t>, 2021 &lt;https://religionmediacentre.org.uk/factsheets/branches-of-judaism/&gt; [Accessed 4 June 2021]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17615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810CB4-4BEC-49A0-BCE8-3A548101B1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DEE515-881A-4E6D-AE86-27F7B67ED2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Image 1 - </a:t>
            </a:r>
            <a:r>
              <a:rPr lang="en-GB" dirty="0">
                <a:hlinkClick r:id="rId2"/>
              </a:rPr>
              <a:t>https://www.jewishoriginal.com/post/the-first-reform-temple-opens-in-seesen-germany-1810</a:t>
            </a:r>
            <a:endParaRPr lang="en-GB" dirty="0"/>
          </a:p>
          <a:p>
            <a:r>
              <a:rPr lang="en-GB" dirty="0"/>
              <a:t>Image 2 - </a:t>
            </a:r>
            <a:r>
              <a:rPr lang="en-GB" dirty="0">
                <a:hlinkClick r:id="rId3"/>
              </a:rPr>
              <a:t>https://www.waymarking.com/waymarks/WM8NK4_Pittsburgh_Platform</a:t>
            </a:r>
            <a:endParaRPr lang="en-GB" dirty="0"/>
          </a:p>
          <a:p>
            <a:r>
              <a:rPr lang="en-GB" dirty="0"/>
              <a:t>Image 3 - </a:t>
            </a:r>
            <a:r>
              <a:rPr lang="en-GB" dirty="0">
                <a:hlinkClick r:id="rId4"/>
              </a:rPr>
              <a:t>https://reformjudaism.org/reform-sanctuary-customs</a:t>
            </a:r>
            <a:endParaRPr lang="en-GB" dirty="0"/>
          </a:p>
          <a:p>
            <a:r>
              <a:rPr lang="en-GB" dirty="0"/>
              <a:t>Image 4 -  </a:t>
            </a:r>
            <a:r>
              <a:rPr lang="en-GB" dirty="0">
                <a:hlinkClick r:id="rId5"/>
              </a:rPr>
              <a:t>https://www.timesofisrael.com/a-long-time-coming-reform-conservative-movements-laud-israel-conversion-ruling/</a:t>
            </a:r>
            <a:endParaRPr lang="en-GB" dirty="0"/>
          </a:p>
          <a:p>
            <a:r>
              <a:rPr lang="en-GB" dirty="0"/>
              <a:t>Image 5 - </a:t>
            </a:r>
            <a:r>
              <a:rPr lang="en-GB" dirty="0">
                <a:hlinkClick r:id="rId6"/>
              </a:rPr>
              <a:t>https://www.touristisrael.com/western-wall/15946/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76399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F740DD-940C-4E60-93DE-8227676958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Thank You for Listening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7E26EA-AEB6-4AAE-A603-E184A36ABF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endParaRPr lang="en-GB" sz="2400" dirty="0"/>
          </a:p>
          <a:p>
            <a:pPr algn="ctr"/>
            <a:endParaRPr lang="en-GB" sz="2400" dirty="0"/>
          </a:p>
          <a:p>
            <a:pPr algn="ctr"/>
            <a:endParaRPr lang="en-GB" sz="2400" dirty="0"/>
          </a:p>
          <a:p>
            <a:pPr algn="ctr"/>
            <a:r>
              <a:rPr lang="en-GB" sz="2400" dirty="0"/>
              <a:t>Are there 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128814293"/>
      </p:ext>
    </p:extLst>
  </p:cSld>
  <p:clrMapOvr>
    <a:masterClrMapping/>
  </p:clrMapOvr>
</p:sld>
</file>

<file path=ppt/theme/theme1.xml><?xml version="1.0" encoding="utf-8"?>
<a:theme xmlns:a="http://schemas.openxmlformats.org/drawingml/2006/main" name="1_RetrospectVTI">
  <a:themeElements>
    <a:clrScheme name="Custom 34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C7016"/>
      </a:accent1>
      <a:accent2>
        <a:srgbClr val="F8931D"/>
      </a:accent2>
      <a:accent3>
        <a:srgbClr val="CE8D3E"/>
      </a:accent3>
      <a:accent4>
        <a:srgbClr val="E64823"/>
      </a:accent4>
      <a:accent5>
        <a:srgbClr val="FFCA08"/>
      </a:accent5>
      <a:accent6>
        <a:srgbClr val="9C6A6A"/>
      </a:accent6>
      <a:hlink>
        <a:srgbClr val="2998E3"/>
      </a:hlink>
      <a:folHlink>
        <a:srgbClr val="7F723D"/>
      </a:folHlink>
    </a:clrScheme>
    <a:fontScheme name="Retrospect">
      <a:majorFont>
        <a:latin typeface="Bookman Old Style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Override1.xml><?xml version="1.0" encoding="utf-8"?>
<a:themeOverride xmlns:a="http://schemas.openxmlformats.org/drawingml/2006/main">
  <a:clrScheme name="Custom 41">
    <a:dk1>
      <a:sysClr val="windowText" lastClr="000000"/>
    </a:dk1>
    <a:lt1>
      <a:sysClr val="window" lastClr="FFFFFF"/>
    </a:lt1>
    <a:dk2>
      <a:srgbClr val="39302A"/>
    </a:dk2>
    <a:lt2>
      <a:srgbClr val="E5DEDB"/>
    </a:lt2>
    <a:accent1>
      <a:srgbClr val="F36826"/>
    </a:accent1>
    <a:accent2>
      <a:srgbClr val="FB8E09"/>
    </a:accent2>
    <a:accent3>
      <a:srgbClr val="D48B32"/>
    </a:accent3>
    <a:accent4>
      <a:srgbClr val="E64823"/>
    </a:accent4>
    <a:accent5>
      <a:srgbClr val="FFCA08"/>
    </a:accent5>
    <a:accent6>
      <a:srgbClr val="AF695B"/>
    </a:accent6>
    <a:hlink>
      <a:srgbClr val="2998E3"/>
    </a:hlink>
    <a:folHlink>
      <a:srgbClr val="7F723D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F5B1FD9-3BB6-4DA9-A089-3B68C2323D4F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638A3B04-B0F3-4C12-A722-52B5CF6D972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747A963-53E0-44AF-AF13-963FE676C68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{1147D422-57E0-4E6B-91A1-A456BAD25252}tf33845126_win32</Template>
  <TotalTime>2525</TotalTime>
  <Words>1082</Words>
  <Application>Microsoft Office PowerPoint</Application>
  <PresentationFormat>Widescreen</PresentationFormat>
  <Paragraphs>486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Bookman Old Style</vt:lpstr>
      <vt:lpstr>Calibri</vt:lpstr>
      <vt:lpstr>Franklin Gothic Book</vt:lpstr>
      <vt:lpstr>1_RetrospectVTI</vt:lpstr>
      <vt:lpstr>Reform Judaism </vt:lpstr>
      <vt:lpstr>What is Reform Judaism</vt:lpstr>
      <vt:lpstr>Reform Judaism</vt:lpstr>
      <vt:lpstr>Reform Judaism</vt:lpstr>
      <vt:lpstr>Reform Judaism and Zionism</vt:lpstr>
      <vt:lpstr>Zionism</vt:lpstr>
      <vt:lpstr>Progression</vt:lpstr>
      <vt:lpstr>Bibliography</vt:lpstr>
      <vt:lpstr>Images</vt:lpstr>
      <vt:lpstr>Thank You for Listening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Reform Judaism</dc:title>
  <dc:creator>lizzie langshaw</dc:creator>
  <cp:lastModifiedBy>lizzie langshaw</cp:lastModifiedBy>
  <cp:revision>38</cp:revision>
  <dcterms:created xsi:type="dcterms:W3CDTF">2021-06-02T16:24:38Z</dcterms:created>
  <dcterms:modified xsi:type="dcterms:W3CDTF">2021-06-04T10:30:09Z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