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8" r:id="rId3"/>
    <p:sldId id="267" r:id="rId4"/>
    <p:sldId id="259" r:id="rId5"/>
    <p:sldId id="271" r:id="rId6"/>
    <p:sldId id="269" r:id="rId7"/>
    <p:sldId id="260" r:id="rId8"/>
    <p:sldId id="261" r:id="rId9"/>
    <p:sldId id="273" r:id="rId10"/>
    <p:sldId id="262" r:id="rId11"/>
    <p:sldId id="274" r:id="rId12"/>
    <p:sldId id="275" r:id="rId13"/>
    <p:sldId id="276" r:id="rId14"/>
    <p:sldId id="263" r:id="rId15"/>
    <p:sldId id="277" r:id="rId16"/>
    <p:sldId id="266" r:id="rId17"/>
    <p:sldId id="278" r:id="rId18"/>
    <p:sldId id="279" r:id="rId19"/>
    <p:sldId id="264" r:id="rId20"/>
    <p:sldId id="268" r:id="rId21"/>
    <p:sldId id="2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7132"/>
    <a:srgbClr val="8C8CC8"/>
    <a:srgbClr val="999BCC"/>
    <a:srgbClr val="E1E8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5374"/>
  </p:normalViewPr>
  <p:slideViewPr>
    <p:cSldViewPr snapToGrid="0">
      <p:cViewPr varScale="1">
        <p:scale>
          <a:sx n="170" d="100"/>
          <a:sy n="170" d="100"/>
        </p:scale>
        <p:origin x="1186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AF2588-F573-4349-82E8-FC00A06433F6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46C23E1-5000-407B-A121-6F12E1AB77C9}">
      <dgm:prSet custT="1"/>
      <dgm:spPr/>
      <dgm:t>
        <a:bodyPr tIns="0" bIns="0" anchor="t"/>
        <a:lstStyle/>
        <a:p>
          <a:r>
            <a:rPr lang="en-GB" sz="1800" dirty="0"/>
            <a:t>To design, develop, and evaluate a modern, forecast-driven BI dashboard that supports decision-making in a public sector organisation and is suitable for large, complex datasets.</a:t>
          </a:r>
          <a:endParaRPr lang="en-US" sz="1800" dirty="0"/>
        </a:p>
      </dgm:t>
    </dgm:pt>
    <dgm:pt modelId="{7D4EA79F-09EE-45F9-AA0E-648C753B89CC}" type="parTrans" cxnId="{0C4DADC3-AB06-4DEB-A15B-588A9CA0CEC2}">
      <dgm:prSet/>
      <dgm:spPr/>
      <dgm:t>
        <a:bodyPr/>
        <a:lstStyle/>
        <a:p>
          <a:endParaRPr lang="en-US"/>
        </a:p>
      </dgm:t>
    </dgm:pt>
    <dgm:pt modelId="{ABBEC032-ED68-4B86-AC57-7B08912FAF17}" type="sibTrans" cxnId="{0C4DADC3-AB06-4DEB-A15B-588A9CA0CEC2}">
      <dgm:prSet phldrT="01" custT="1"/>
      <dgm:spPr/>
      <dgm:t>
        <a:bodyPr/>
        <a:lstStyle/>
        <a:p>
          <a:r>
            <a:rPr lang="en-US" sz="4000" dirty="0"/>
            <a:t>Project Aim</a:t>
          </a:r>
          <a:endParaRPr lang="en-US" sz="3000" dirty="0"/>
        </a:p>
      </dgm:t>
    </dgm:pt>
    <dgm:pt modelId="{EE2451B9-6E3E-4788-AB92-5A866390FA6F}">
      <dgm:prSet custT="1"/>
      <dgm:spPr/>
      <dgm:t>
        <a:bodyPr/>
        <a:lstStyle/>
        <a:p>
          <a:r>
            <a:rPr lang="en-US" sz="1800" dirty="0"/>
            <a:t>To conduct a critical review of existing literature on forecasting techniques and BI systems used in public sector contexts.</a:t>
          </a:r>
        </a:p>
      </dgm:t>
    </dgm:pt>
    <dgm:pt modelId="{78B3646A-C727-48DA-8055-7B826F93F6FC}" type="parTrans" cxnId="{56224E04-5F97-471A-80B7-BDBE7B907E17}">
      <dgm:prSet/>
      <dgm:spPr/>
      <dgm:t>
        <a:bodyPr/>
        <a:lstStyle/>
        <a:p>
          <a:endParaRPr lang="en-US"/>
        </a:p>
      </dgm:t>
    </dgm:pt>
    <dgm:pt modelId="{0038A470-5F74-4607-BCBE-AC41892B8DC2}" type="sibTrans" cxnId="{56224E04-5F97-471A-80B7-BDBE7B907E17}">
      <dgm:prSet phldrT="02"/>
      <dgm:spPr/>
      <dgm:t>
        <a:bodyPr/>
        <a:lstStyle/>
        <a:p>
          <a:r>
            <a:rPr lang="en-US" dirty="0"/>
            <a:t>Objective 01</a:t>
          </a:r>
        </a:p>
      </dgm:t>
    </dgm:pt>
    <dgm:pt modelId="{D9A342A8-CAF0-4F45-BAAB-B6C57591E169}">
      <dgm:prSet custT="1"/>
      <dgm:spPr/>
      <dgm:t>
        <a:bodyPr/>
        <a:lstStyle/>
        <a:p>
          <a:r>
            <a:rPr lang="en-US" sz="1800" dirty="0"/>
            <a:t>To design and develop a BI dashboard integrating time series forecasting and interactive reporting features.</a:t>
          </a:r>
        </a:p>
      </dgm:t>
    </dgm:pt>
    <dgm:pt modelId="{EAA523A7-7AC5-4C16-AFB2-C322C046D75F}" type="parTrans" cxnId="{1A729231-DDC7-4373-96D0-F2C1FBA656ED}">
      <dgm:prSet/>
      <dgm:spPr/>
      <dgm:t>
        <a:bodyPr/>
        <a:lstStyle/>
        <a:p>
          <a:endParaRPr lang="en-US"/>
        </a:p>
      </dgm:t>
    </dgm:pt>
    <dgm:pt modelId="{02F5F814-2F07-43B2-8FF0-D65314A12D57}" type="sibTrans" cxnId="{1A729231-DDC7-4373-96D0-F2C1FBA656ED}">
      <dgm:prSet phldrT="03"/>
      <dgm:spPr/>
      <dgm:t>
        <a:bodyPr/>
        <a:lstStyle/>
        <a:p>
          <a:r>
            <a:rPr lang="en-US" dirty="0"/>
            <a:t>Objective 02</a:t>
          </a:r>
        </a:p>
      </dgm:t>
    </dgm:pt>
    <dgm:pt modelId="{077D7162-5E90-40FF-9CC0-BD78F77DC013}">
      <dgm:prSet custT="1"/>
      <dgm:spPr/>
      <dgm:t>
        <a:bodyPr/>
        <a:lstStyle/>
        <a:p>
          <a:r>
            <a:rPr lang="en-US" sz="1800" dirty="0"/>
            <a:t>To assess the accuracy and usability of the developed dashboard using quantitative performance metrics and user feedback.</a:t>
          </a:r>
        </a:p>
      </dgm:t>
    </dgm:pt>
    <dgm:pt modelId="{247A47E5-40C3-477B-BB69-8D1CB3D9AD4E}" type="parTrans" cxnId="{CC00B624-4DA9-4352-9ADB-06CD30B100A5}">
      <dgm:prSet/>
      <dgm:spPr/>
      <dgm:t>
        <a:bodyPr/>
        <a:lstStyle/>
        <a:p>
          <a:endParaRPr lang="en-US"/>
        </a:p>
      </dgm:t>
    </dgm:pt>
    <dgm:pt modelId="{B9AC3B1F-FC55-4303-A61E-1C12C6057CBF}" type="sibTrans" cxnId="{CC00B624-4DA9-4352-9ADB-06CD30B100A5}">
      <dgm:prSet phldrT="04"/>
      <dgm:spPr/>
      <dgm:t>
        <a:bodyPr/>
        <a:lstStyle/>
        <a:p>
          <a:r>
            <a:rPr lang="en-US" dirty="0"/>
            <a:t>Objective 03</a:t>
          </a:r>
        </a:p>
      </dgm:t>
    </dgm:pt>
    <dgm:pt modelId="{6632F1F8-A95D-4D06-B578-4B0B20A1E3EE}" type="pres">
      <dgm:prSet presAssocID="{DDAF2588-F573-4349-82E8-FC00A06433F6}" presName="Name0" presStyleCnt="0">
        <dgm:presLayoutVars>
          <dgm:animLvl val="lvl"/>
          <dgm:resizeHandles val="exact"/>
        </dgm:presLayoutVars>
      </dgm:prSet>
      <dgm:spPr/>
    </dgm:pt>
    <dgm:pt modelId="{CD3C4001-0F89-49AA-93F4-21D6216E77B0}" type="pres">
      <dgm:prSet presAssocID="{046C23E1-5000-407B-A121-6F12E1AB77C9}" presName="compositeNode" presStyleCnt="0">
        <dgm:presLayoutVars>
          <dgm:bulletEnabled val="1"/>
        </dgm:presLayoutVars>
      </dgm:prSet>
      <dgm:spPr/>
    </dgm:pt>
    <dgm:pt modelId="{9601A05A-ABE4-415B-84EB-FEA375F790F0}" type="pres">
      <dgm:prSet presAssocID="{046C23E1-5000-407B-A121-6F12E1AB77C9}" presName="bgRect" presStyleLbl="alignNode1" presStyleIdx="0" presStyleCnt="4" custScaleX="109661" custScaleY="168598"/>
      <dgm:spPr/>
    </dgm:pt>
    <dgm:pt modelId="{989D78A8-1370-487C-9D5E-776916FACDC3}" type="pres">
      <dgm:prSet presAssocID="{ABBEC032-ED68-4B86-AC57-7B08912FAF17}" presName="sibTransNodeRect" presStyleLbl="alignNode1" presStyleIdx="0" presStyleCnt="4" custScaleY="87906" custLinFactNeighborX="-4949" custLinFactNeighborY="-33043">
        <dgm:presLayoutVars>
          <dgm:chMax val="0"/>
          <dgm:bulletEnabled val="1"/>
        </dgm:presLayoutVars>
      </dgm:prSet>
      <dgm:spPr/>
    </dgm:pt>
    <dgm:pt modelId="{41783139-D666-4F5C-9630-2A51136C21E6}" type="pres">
      <dgm:prSet presAssocID="{046C23E1-5000-407B-A121-6F12E1AB77C9}" presName="nodeRect" presStyleLbl="alignNode1" presStyleIdx="0" presStyleCnt="4">
        <dgm:presLayoutVars>
          <dgm:bulletEnabled val="1"/>
        </dgm:presLayoutVars>
      </dgm:prSet>
      <dgm:spPr/>
    </dgm:pt>
    <dgm:pt modelId="{73493AB8-DC3C-434B-81B1-50ED5E26ED2E}" type="pres">
      <dgm:prSet presAssocID="{ABBEC032-ED68-4B86-AC57-7B08912FAF17}" presName="sibTrans" presStyleCnt="0"/>
      <dgm:spPr/>
    </dgm:pt>
    <dgm:pt modelId="{F4A675A5-CDD3-4C25-AFAE-013E1AABF49C}" type="pres">
      <dgm:prSet presAssocID="{EE2451B9-6E3E-4788-AB92-5A866390FA6F}" presName="compositeNode" presStyleCnt="0">
        <dgm:presLayoutVars>
          <dgm:bulletEnabled val="1"/>
        </dgm:presLayoutVars>
      </dgm:prSet>
      <dgm:spPr/>
    </dgm:pt>
    <dgm:pt modelId="{486E681B-8ACD-40E1-84B9-2D09B022B632}" type="pres">
      <dgm:prSet presAssocID="{EE2451B9-6E3E-4788-AB92-5A866390FA6F}" presName="bgRect" presStyleLbl="alignNode1" presStyleIdx="1" presStyleCnt="4" custScaleX="98039" custScaleY="148544"/>
      <dgm:spPr/>
    </dgm:pt>
    <dgm:pt modelId="{3C611AA5-59B9-4A01-986A-69E53EEB6666}" type="pres">
      <dgm:prSet presAssocID="{0038A470-5F74-4607-BCBE-AC41892B8DC2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BE92A722-50E7-45A7-A2F7-D23DFE190D78}" type="pres">
      <dgm:prSet presAssocID="{EE2451B9-6E3E-4788-AB92-5A866390FA6F}" presName="nodeRect" presStyleLbl="alignNode1" presStyleIdx="1" presStyleCnt="4">
        <dgm:presLayoutVars>
          <dgm:bulletEnabled val="1"/>
        </dgm:presLayoutVars>
      </dgm:prSet>
      <dgm:spPr/>
    </dgm:pt>
    <dgm:pt modelId="{F2A4CDB2-33B2-477C-B958-1E49C835DC9D}" type="pres">
      <dgm:prSet presAssocID="{0038A470-5F74-4607-BCBE-AC41892B8DC2}" presName="sibTrans" presStyleCnt="0"/>
      <dgm:spPr/>
    </dgm:pt>
    <dgm:pt modelId="{12B00EFF-2A1A-43B4-814C-BB580E4E4EE9}" type="pres">
      <dgm:prSet presAssocID="{D9A342A8-CAF0-4F45-BAAB-B6C57591E169}" presName="compositeNode" presStyleCnt="0">
        <dgm:presLayoutVars>
          <dgm:bulletEnabled val="1"/>
        </dgm:presLayoutVars>
      </dgm:prSet>
      <dgm:spPr/>
    </dgm:pt>
    <dgm:pt modelId="{7E9F3F54-6B3A-4922-94BB-B8A28E5313D2}" type="pres">
      <dgm:prSet presAssocID="{D9A342A8-CAF0-4F45-BAAB-B6C57591E169}" presName="bgRect" presStyleLbl="alignNode1" presStyleIdx="2" presStyleCnt="4" custScaleY="148544" custLinFactNeighborX="-2979" custLinFactNeighborY="-4795"/>
      <dgm:spPr/>
    </dgm:pt>
    <dgm:pt modelId="{C5237A17-B28D-4521-96E8-CDBB2D400707}" type="pres">
      <dgm:prSet presAssocID="{02F5F814-2F07-43B2-8FF0-D65314A12D57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DD49A5EF-C7B6-4140-A744-4C29FC7F6076}" type="pres">
      <dgm:prSet presAssocID="{D9A342A8-CAF0-4F45-BAAB-B6C57591E169}" presName="nodeRect" presStyleLbl="alignNode1" presStyleIdx="2" presStyleCnt="4">
        <dgm:presLayoutVars>
          <dgm:bulletEnabled val="1"/>
        </dgm:presLayoutVars>
      </dgm:prSet>
      <dgm:spPr/>
    </dgm:pt>
    <dgm:pt modelId="{778F8637-2D48-437F-AAFA-84C4A715EC76}" type="pres">
      <dgm:prSet presAssocID="{02F5F814-2F07-43B2-8FF0-D65314A12D57}" presName="sibTrans" presStyleCnt="0"/>
      <dgm:spPr/>
    </dgm:pt>
    <dgm:pt modelId="{D015CF93-178D-4E14-BD43-F9C36E9BE504}" type="pres">
      <dgm:prSet presAssocID="{077D7162-5E90-40FF-9CC0-BD78F77DC013}" presName="compositeNode" presStyleCnt="0">
        <dgm:presLayoutVars>
          <dgm:bulletEnabled val="1"/>
        </dgm:presLayoutVars>
      </dgm:prSet>
      <dgm:spPr/>
    </dgm:pt>
    <dgm:pt modelId="{58415310-B468-4710-AE0C-64BF0F93B86D}" type="pres">
      <dgm:prSet presAssocID="{077D7162-5E90-40FF-9CC0-BD78F77DC013}" presName="bgRect" presStyleLbl="alignNode1" presStyleIdx="3" presStyleCnt="4" custScaleY="148544"/>
      <dgm:spPr/>
    </dgm:pt>
    <dgm:pt modelId="{3228B27B-B36D-49C8-B4C8-38B333469AA3}" type="pres">
      <dgm:prSet presAssocID="{B9AC3B1F-FC55-4303-A61E-1C12C6057CBF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987302C3-519E-473E-8CB3-7513DAB8BA25}" type="pres">
      <dgm:prSet presAssocID="{077D7162-5E90-40FF-9CC0-BD78F77DC013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684CD200-BBB2-48BD-B7DA-B7BD709FA928}" type="presOf" srcId="{077D7162-5E90-40FF-9CC0-BD78F77DC013}" destId="{987302C3-519E-473E-8CB3-7513DAB8BA25}" srcOrd="1" destOrd="0" presId="urn:microsoft.com/office/officeart/2016/7/layout/LinearBlockProcessNumbered"/>
    <dgm:cxn modelId="{9AB1EF02-E4B2-4FFD-B7F2-13A2F089EBF6}" type="presOf" srcId="{B9AC3B1F-FC55-4303-A61E-1C12C6057CBF}" destId="{3228B27B-B36D-49C8-B4C8-38B333469AA3}" srcOrd="0" destOrd="0" presId="urn:microsoft.com/office/officeart/2016/7/layout/LinearBlockProcessNumbered"/>
    <dgm:cxn modelId="{4B1BF002-71F4-492B-977A-462CF24FDB01}" type="presOf" srcId="{077D7162-5E90-40FF-9CC0-BD78F77DC013}" destId="{58415310-B468-4710-AE0C-64BF0F93B86D}" srcOrd="0" destOrd="0" presId="urn:microsoft.com/office/officeart/2016/7/layout/LinearBlockProcessNumbered"/>
    <dgm:cxn modelId="{56224E04-5F97-471A-80B7-BDBE7B907E17}" srcId="{DDAF2588-F573-4349-82E8-FC00A06433F6}" destId="{EE2451B9-6E3E-4788-AB92-5A866390FA6F}" srcOrd="1" destOrd="0" parTransId="{78B3646A-C727-48DA-8055-7B826F93F6FC}" sibTransId="{0038A470-5F74-4607-BCBE-AC41892B8DC2}"/>
    <dgm:cxn modelId="{59FD031C-9A20-4244-9E34-582CF10861B9}" type="presOf" srcId="{D9A342A8-CAF0-4F45-BAAB-B6C57591E169}" destId="{DD49A5EF-C7B6-4140-A744-4C29FC7F6076}" srcOrd="1" destOrd="0" presId="urn:microsoft.com/office/officeart/2016/7/layout/LinearBlockProcessNumbered"/>
    <dgm:cxn modelId="{CC00B624-4DA9-4352-9ADB-06CD30B100A5}" srcId="{DDAF2588-F573-4349-82E8-FC00A06433F6}" destId="{077D7162-5E90-40FF-9CC0-BD78F77DC013}" srcOrd="3" destOrd="0" parTransId="{247A47E5-40C3-477B-BB69-8D1CB3D9AD4E}" sibTransId="{B9AC3B1F-FC55-4303-A61E-1C12C6057CBF}"/>
    <dgm:cxn modelId="{1A729231-DDC7-4373-96D0-F2C1FBA656ED}" srcId="{DDAF2588-F573-4349-82E8-FC00A06433F6}" destId="{D9A342A8-CAF0-4F45-BAAB-B6C57591E169}" srcOrd="2" destOrd="0" parTransId="{EAA523A7-7AC5-4C16-AFB2-C322C046D75F}" sibTransId="{02F5F814-2F07-43B2-8FF0-D65314A12D57}"/>
    <dgm:cxn modelId="{FAC4A36C-2887-4B01-973A-A50C1F9AC284}" type="presOf" srcId="{046C23E1-5000-407B-A121-6F12E1AB77C9}" destId="{41783139-D666-4F5C-9630-2A51136C21E6}" srcOrd="1" destOrd="0" presId="urn:microsoft.com/office/officeart/2016/7/layout/LinearBlockProcessNumbered"/>
    <dgm:cxn modelId="{65889F87-F1D1-4919-82A7-B6DD2C7E9680}" type="presOf" srcId="{DDAF2588-F573-4349-82E8-FC00A06433F6}" destId="{6632F1F8-A95D-4D06-B578-4B0B20A1E3EE}" srcOrd="0" destOrd="0" presId="urn:microsoft.com/office/officeart/2016/7/layout/LinearBlockProcessNumbered"/>
    <dgm:cxn modelId="{636BCC9D-CA47-4C21-B28D-EEDEEE490B3D}" type="presOf" srcId="{0038A470-5F74-4607-BCBE-AC41892B8DC2}" destId="{3C611AA5-59B9-4A01-986A-69E53EEB6666}" srcOrd="0" destOrd="0" presId="urn:microsoft.com/office/officeart/2016/7/layout/LinearBlockProcessNumbered"/>
    <dgm:cxn modelId="{997C9BB5-994B-4447-914E-CEAA9C473633}" type="presOf" srcId="{EE2451B9-6E3E-4788-AB92-5A866390FA6F}" destId="{486E681B-8ACD-40E1-84B9-2D09B022B632}" srcOrd="0" destOrd="0" presId="urn:microsoft.com/office/officeart/2016/7/layout/LinearBlockProcessNumbered"/>
    <dgm:cxn modelId="{567981BA-8ECB-463B-A66B-C88C1EDC1D9E}" type="presOf" srcId="{EE2451B9-6E3E-4788-AB92-5A866390FA6F}" destId="{BE92A722-50E7-45A7-A2F7-D23DFE190D78}" srcOrd="1" destOrd="0" presId="urn:microsoft.com/office/officeart/2016/7/layout/LinearBlockProcessNumbered"/>
    <dgm:cxn modelId="{837625C0-AF20-427A-8F96-3513FC72C16E}" type="presOf" srcId="{02F5F814-2F07-43B2-8FF0-D65314A12D57}" destId="{C5237A17-B28D-4521-96E8-CDBB2D400707}" srcOrd="0" destOrd="0" presId="urn:microsoft.com/office/officeart/2016/7/layout/LinearBlockProcessNumbered"/>
    <dgm:cxn modelId="{0C4DADC3-AB06-4DEB-A15B-588A9CA0CEC2}" srcId="{DDAF2588-F573-4349-82E8-FC00A06433F6}" destId="{046C23E1-5000-407B-A121-6F12E1AB77C9}" srcOrd="0" destOrd="0" parTransId="{7D4EA79F-09EE-45F9-AA0E-648C753B89CC}" sibTransId="{ABBEC032-ED68-4B86-AC57-7B08912FAF17}"/>
    <dgm:cxn modelId="{C3F253F4-A86E-4571-A55C-558FA696EAD9}" type="presOf" srcId="{D9A342A8-CAF0-4F45-BAAB-B6C57591E169}" destId="{7E9F3F54-6B3A-4922-94BB-B8A28E5313D2}" srcOrd="0" destOrd="0" presId="urn:microsoft.com/office/officeart/2016/7/layout/LinearBlockProcessNumbered"/>
    <dgm:cxn modelId="{2E65C3F8-B05A-4007-AEBD-5DDD07EC1A3F}" type="presOf" srcId="{ABBEC032-ED68-4B86-AC57-7B08912FAF17}" destId="{989D78A8-1370-487C-9D5E-776916FACDC3}" srcOrd="0" destOrd="0" presId="urn:microsoft.com/office/officeart/2016/7/layout/LinearBlockProcessNumbered"/>
    <dgm:cxn modelId="{5047AFFE-C79C-430E-ACCE-9FC522C07438}" type="presOf" srcId="{046C23E1-5000-407B-A121-6F12E1AB77C9}" destId="{9601A05A-ABE4-415B-84EB-FEA375F790F0}" srcOrd="0" destOrd="0" presId="urn:microsoft.com/office/officeart/2016/7/layout/LinearBlockProcessNumbered"/>
    <dgm:cxn modelId="{F9EF15D5-6AD4-4027-81F5-CB3F0900AFA6}" type="presParOf" srcId="{6632F1F8-A95D-4D06-B578-4B0B20A1E3EE}" destId="{CD3C4001-0F89-49AA-93F4-21D6216E77B0}" srcOrd="0" destOrd="0" presId="urn:microsoft.com/office/officeart/2016/7/layout/LinearBlockProcessNumbered"/>
    <dgm:cxn modelId="{7480E058-D9A2-427C-BA20-68F89CEE8653}" type="presParOf" srcId="{CD3C4001-0F89-49AA-93F4-21D6216E77B0}" destId="{9601A05A-ABE4-415B-84EB-FEA375F790F0}" srcOrd="0" destOrd="0" presId="urn:microsoft.com/office/officeart/2016/7/layout/LinearBlockProcessNumbered"/>
    <dgm:cxn modelId="{8006ED9A-3473-4A6B-9004-4824F01A566E}" type="presParOf" srcId="{CD3C4001-0F89-49AA-93F4-21D6216E77B0}" destId="{989D78A8-1370-487C-9D5E-776916FACDC3}" srcOrd="1" destOrd="0" presId="urn:microsoft.com/office/officeart/2016/7/layout/LinearBlockProcessNumbered"/>
    <dgm:cxn modelId="{8893DBA5-8670-4DCA-BC33-1A03FACEA74C}" type="presParOf" srcId="{CD3C4001-0F89-49AA-93F4-21D6216E77B0}" destId="{41783139-D666-4F5C-9630-2A51136C21E6}" srcOrd="2" destOrd="0" presId="urn:microsoft.com/office/officeart/2016/7/layout/LinearBlockProcessNumbered"/>
    <dgm:cxn modelId="{6999FE5F-A811-4014-A857-CB669908C792}" type="presParOf" srcId="{6632F1F8-A95D-4D06-B578-4B0B20A1E3EE}" destId="{73493AB8-DC3C-434B-81B1-50ED5E26ED2E}" srcOrd="1" destOrd="0" presId="urn:microsoft.com/office/officeart/2016/7/layout/LinearBlockProcessNumbered"/>
    <dgm:cxn modelId="{B4B06532-F887-480C-AE53-F8578F97362D}" type="presParOf" srcId="{6632F1F8-A95D-4D06-B578-4B0B20A1E3EE}" destId="{F4A675A5-CDD3-4C25-AFAE-013E1AABF49C}" srcOrd="2" destOrd="0" presId="urn:microsoft.com/office/officeart/2016/7/layout/LinearBlockProcessNumbered"/>
    <dgm:cxn modelId="{FD4535F3-A9E5-420B-AAD5-37D87E4498E1}" type="presParOf" srcId="{F4A675A5-CDD3-4C25-AFAE-013E1AABF49C}" destId="{486E681B-8ACD-40E1-84B9-2D09B022B632}" srcOrd="0" destOrd="0" presId="urn:microsoft.com/office/officeart/2016/7/layout/LinearBlockProcessNumbered"/>
    <dgm:cxn modelId="{E09B2747-FFD5-4156-896A-154429BC9C33}" type="presParOf" srcId="{F4A675A5-CDD3-4C25-AFAE-013E1AABF49C}" destId="{3C611AA5-59B9-4A01-986A-69E53EEB6666}" srcOrd="1" destOrd="0" presId="urn:microsoft.com/office/officeart/2016/7/layout/LinearBlockProcessNumbered"/>
    <dgm:cxn modelId="{CBCCE837-6981-4DE4-9476-D17F0428D2C1}" type="presParOf" srcId="{F4A675A5-CDD3-4C25-AFAE-013E1AABF49C}" destId="{BE92A722-50E7-45A7-A2F7-D23DFE190D78}" srcOrd="2" destOrd="0" presId="urn:microsoft.com/office/officeart/2016/7/layout/LinearBlockProcessNumbered"/>
    <dgm:cxn modelId="{6F3A0B06-5C22-4E33-A4CC-8152D1749C7E}" type="presParOf" srcId="{6632F1F8-A95D-4D06-B578-4B0B20A1E3EE}" destId="{F2A4CDB2-33B2-477C-B958-1E49C835DC9D}" srcOrd="3" destOrd="0" presId="urn:microsoft.com/office/officeart/2016/7/layout/LinearBlockProcessNumbered"/>
    <dgm:cxn modelId="{3EDD34C7-C29F-46FA-BECA-96C83F29BB44}" type="presParOf" srcId="{6632F1F8-A95D-4D06-B578-4B0B20A1E3EE}" destId="{12B00EFF-2A1A-43B4-814C-BB580E4E4EE9}" srcOrd="4" destOrd="0" presId="urn:microsoft.com/office/officeart/2016/7/layout/LinearBlockProcessNumbered"/>
    <dgm:cxn modelId="{5C4DF435-72B1-4985-805A-2360C49B7E37}" type="presParOf" srcId="{12B00EFF-2A1A-43B4-814C-BB580E4E4EE9}" destId="{7E9F3F54-6B3A-4922-94BB-B8A28E5313D2}" srcOrd="0" destOrd="0" presId="urn:microsoft.com/office/officeart/2016/7/layout/LinearBlockProcessNumbered"/>
    <dgm:cxn modelId="{FCCB4FBE-0F46-4E18-AF34-F03B1F428470}" type="presParOf" srcId="{12B00EFF-2A1A-43B4-814C-BB580E4E4EE9}" destId="{C5237A17-B28D-4521-96E8-CDBB2D400707}" srcOrd="1" destOrd="0" presId="urn:microsoft.com/office/officeart/2016/7/layout/LinearBlockProcessNumbered"/>
    <dgm:cxn modelId="{4BADC611-B09E-4490-B8BD-D78408726EDD}" type="presParOf" srcId="{12B00EFF-2A1A-43B4-814C-BB580E4E4EE9}" destId="{DD49A5EF-C7B6-4140-A744-4C29FC7F6076}" srcOrd="2" destOrd="0" presId="urn:microsoft.com/office/officeart/2016/7/layout/LinearBlockProcessNumbered"/>
    <dgm:cxn modelId="{F1D71090-702C-4EE4-9908-BB21A510AE79}" type="presParOf" srcId="{6632F1F8-A95D-4D06-B578-4B0B20A1E3EE}" destId="{778F8637-2D48-437F-AAFA-84C4A715EC76}" srcOrd="5" destOrd="0" presId="urn:microsoft.com/office/officeart/2016/7/layout/LinearBlockProcessNumbered"/>
    <dgm:cxn modelId="{47414100-0F0B-44B7-92DD-664E85868F6E}" type="presParOf" srcId="{6632F1F8-A95D-4D06-B578-4B0B20A1E3EE}" destId="{D015CF93-178D-4E14-BD43-F9C36E9BE504}" srcOrd="6" destOrd="0" presId="urn:microsoft.com/office/officeart/2016/7/layout/LinearBlockProcessNumbered"/>
    <dgm:cxn modelId="{F09D3295-AE69-48B1-B2E8-9EEC6E3F70DC}" type="presParOf" srcId="{D015CF93-178D-4E14-BD43-F9C36E9BE504}" destId="{58415310-B468-4710-AE0C-64BF0F93B86D}" srcOrd="0" destOrd="0" presId="urn:microsoft.com/office/officeart/2016/7/layout/LinearBlockProcessNumbered"/>
    <dgm:cxn modelId="{92954408-2284-4209-B7A2-07BD73B6E4D0}" type="presParOf" srcId="{D015CF93-178D-4E14-BD43-F9C36E9BE504}" destId="{3228B27B-B36D-49C8-B4C8-38B333469AA3}" srcOrd="1" destOrd="0" presId="urn:microsoft.com/office/officeart/2016/7/layout/LinearBlockProcessNumbered"/>
    <dgm:cxn modelId="{E5D86D79-BC67-44AE-983F-103C53A78FC2}" type="presParOf" srcId="{D015CF93-178D-4E14-BD43-F9C36E9BE504}" destId="{987302C3-519E-473E-8CB3-7513DAB8BA25}" srcOrd="2" destOrd="0" presId="urn:microsoft.com/office/officeart/2016/7/layout/LinearBlockProcessNumbered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1A05A-ABE4-415B-84EB-FEA375F790F0}">
      <dsp:nvSpPr>
        <dsp:cNvPr id="0" name=""/>
        <dsp:cNvSpPr/>
      </dsp:nvSpPr>
      <dsp:spPr>
        <a:xfrm>
          <a:off x="2875" y="752"/>
          <a:ext cx="2657653" cy="49032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0" rIns="23939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 design, develop, and evaluate a modern, forecast-driven BI dashboard that supports decision-making in a public sector organisation and is suitable for large, complex datasets.</a:t>
          </a:r>
          <a:endParaRPr lang="en-US" sz="1800" kern="1200" dirty="0"/>
        </a:p>
      </dsp:txBody>
      <dsp:txXfrm>
        <a:off x="2875" y="1962033"/>
        <a:ext cx="2657653" cy="2941921"/>
      </dsp:txXfrm>
    </dsp:sp>
    <dsp:sp modelId="{989D78A8-1370-487C-9D5E-776916FACDC3}">
      <dsp:nvSpPr>
        <dsp:cNvPr id="0" name=""/>
        <dsp:cNvSpPr/>
      </dsp:nvSpPr>
      <dsp:spPr>
        <a:xfrm>
          <a:off x="3" y="684201"/>
          <a:ext cx="2423517" cy="102260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165100" rIns="239390" bIns="1651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Project Aim</a:t>
          </a:r>
          <a:endParaRPr lang="en-US" sz="3000" kern="1200" dirty="0"/>
        </a:p>
      </dsp:txBody>
      <dsp:txXfrm>
        <a:off x="3" y="684201"/>
        <a:ext cx="2423517" cy="1022600"/>
      </dsp:txXfrm>
    </dsp:sp>
    <dsp:sp modelId="{486E681B-8ACD-40E1-84B9-2D09B022B632}">
      <dsp:nvSpPr>
        <dsp:cNvPr id="0" name=""/>
        <dsp:cNvSpPr/>
      </dsp:nvSpPr>
      <dsp:spPr>
        <a:xfrm>
          <a:off x="2878172" y="752"/>
          <a:ext cx="2375992" cy="43199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0" rIns="239390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conduct a critical review of existing literature on forecasting techniques and BI systems used in public sector contexts.</a:t>
          </a:r>
        </a:p>
      </dsp:txBody>
      <dsp:txXfrm>
        <a:off x="2878172" y="1728747"/>
        <a:ext cx="2375992" cy="2591992"/>
      </dsp:txXfrm>
    </dsp:sp>
    <dsp:sp modelId="{3C611AA5-59B9-4A01-986A-69E53EEB6666}">
      <dsp:nvSpPr>
        <dsp:cNvPr id="0" name=""/>
        <dsp:cNvSpPr/>
      </dsp:nvSpPr>
      <dsp:spPr>
        <a:xfrm>
          <a:off x="2854410" y="706635"/>
          <a:ext cx="2423517" cy="116328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165100" rIns="239390" bIns="16510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Objective 01</a:t>
          </a:r>
        </a:p>
      </dsp:txBody>
      <dsp:txXfrm>
        <a:off x="2854410" y="706635"/>
        <a:ext cx="2423517" cy="1163288"/>
      </dsp:txXfrm>
    </dsp:sp>
    <dsp:sp modelId="{7E9F3F54-6B3A-4922-94BB-B8A28E5313D2}">
      <dsp:nvSpPr>
        <dsp:cNvPr id="0" name=""/>
        <dsp:cNvSpPr/>
      </dsp:nvSpPr>
      <dsp:spPr>
        <a:xfrm>
          <a:off x="5399612" y="0"/>
          <a:ext cx="2423517" cy="43199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0" rIns="239390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design and develop a BI dashboard integrating time series forecasting and interactive reporting features.</a:t>
          </a:r>
        </a:p>
      </dsp:txBody>
      <dsp:txXfrm>
        <a:off x="5399612" y="1727994"/>
        <a:ext cx="2423517" cy="2591992"/>
      </dsp:txXfrm>
    </dsp:sp>
    <dsp:sp modelId="{C5237A17-B28D-4521-96E8-CDBB2D400707}">
      <dsp:nvSpPr>
        <dsp:cNvPr id="0" name=""/>
        <dsp:cNvSpPr/>
      </dsp:nvSpPr>
      <dsp:spPr>
        <a:xfrm>
          <a:off x="5471808" y="706635"/>
          <a:ext cx="2423517" cy="116328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165100" rIns="239390" bIns="16510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Objective 02</a:t>
          </a:r>
        </a:p>
      </dsp:txBody>
      <dsp:txXfrm>
        <a:off x="5471808" y="706635"/>
        <a:ext cx="2423517" cy="1163288"/>
      </dsp:txXfrm>
    </dsp:sp>
    <dsp:sp modelId="{58415310-B468-4710-AE0C-64BF0F93B86D}">
      <dsp:nvSpPr>
        <dsp:cNvPr id="0" name=""/>
        <dsp:cNvSpPr/>
      </dsp:nvSpPr>
      <dsp:spPr>
        <a:xfrm>
          <a:off x="8089207" y="752"/>
          <a:ext cx="2423517" cy="4319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0" rIns="239390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assess the accuracy and usability of the developed dashboard using quantitative performance metrics and user feedback.</a:t>
          </a:r>
        </a:p>
      </dsp:txBody>
      <dsp:txXfrm>
        <a:off x="8089207" y="1728747"/>
        <a:ext cx="2423517" cy="2591992"/>
      </dsp:txXfrm>
    </dsp:sp>
    <dsp:sp modelId="{3228B27B-B36D-49C8-B4C8-38B333469AA3}">
      <dsp:nvSpPr>
        <dsp:cNvPr id="0" name=""/>
        <dsp:cNvSpPr/>
      </dsp:nvSpPr>
      <dsp:spPr>
        <a:xfrm>
          <a:off x="8089207" y="706635"/>
          <a:ext cx="2423517" cy="116328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9390" tIns="165100" rIns="239390" bIns="16510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Objective 03</a:t>
          </a:r>
        </a:p>
      </dsp:txBody>
      <dsp:txXfrm>
        <a:off x="8089207" y="706635"/>
        <a:ext cx="2423517" cy="1163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5F0CDF-5E75-4444-B1F5-14A60F703D3D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C43C96-9427-0A42-A14A-A2AAED8C6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238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is straightforward and less sensitive to outliers.</a:t>
            </a:r>
          </a:p>
          <a:p>
            <a:r>
              <a:rPr lang="en-GB" dirty="0"/>
              <a:t>RMSE emphasizes larger errors due to squaring, which is helpful when big mistakes are especially bad.</a:t>
            </a:r>
          </a:p>
          <a:p>
            <a:r>
              <a:rPr lang="en-GB" dirty="0"/>
              <a:t>MAPE is intuitive because it's in percentages, but it can be problematic when actual values are close to zero.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75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56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672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171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996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331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C43C96-9427-0A42-A14A-A2AAED8C664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384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F68D7-D5CD-A01A-B732-6CD2DBDFC0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9A1AF8-0EB6-CF6A-4C07-552258CB23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0BA41B-99E8-F36C-2F06-C6612A4A4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E3B6B-2A59-4E49-44D9-E2FEA0EB5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77016-EC7F-10D0-F5C7-03175706B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547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97AF-B144-7484-F859-85E408EC4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8459F-261B-7B07-920C-DC3ECC72B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438F4-DF27-5B53-2DC6-87E436A5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5873D-9485-3761-2E5A-570ED23F9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73B06-1BC9-8191-84D4-CCD67722F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1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05798-FF83-2B85-986B-56ED4D94B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3F529-201C-6D91-1D73-8ABAF059A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1A63E-EAAC-8D44-3832-F4B5F5463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3E98D-65CB-B162-4749-3BA78BF95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1FC6C-D3B1-B66C-18A0-FC39FB62B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24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60229-1DDB-54F2-AC36-EAA847959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CAC15-2FF0-7112-90E3-7E048565BC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3F41C-611B-87EC-5C88-FBB6394FD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BA4402-ADF5-958B-36E5-FCEDD71A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79A0D-2219-B4B7-8683-9604055EC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E53BD8-A990-C836-ECBB-5CE222F8B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718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2B7AB-9F6F-F0EC-2A10-4046B4EE9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06D05-4F51-F37C-3978-009A3A94A6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C5C420-2267-2EC8-2C03-37AFFBF405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79B9BF-59B8-9ABA-30BC-A3615D55FA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5330AC-8888-D32A-00D1-47FDEEDEFA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F2F4-178F-D376-A0D8-EB5F6E870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303926-E3CE-9D32-61A7-7ADF0C994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DDDBB0-6E10-FCDE-9EE4-D6C92227B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20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25E29-0C12-AEC2-EB26-190A7E7C0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D1945-78DD-8768-0788-3670F891C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89C7B7-B44D-8906-7CB9-0C22D7C3D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B183AE-922E-7AD4-A773-DF61A12C3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94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918E0-50F4-CBA9-0823-363017AA5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07B4E4-C4AC-B42F-5114-4B0335393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C27D6D-A6E4-7618-0486-D99E0DF74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44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023F1-C006-8AC6-B1CC-245C260A1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5C4F6-9B39-2566-B1B4-F354860C9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7D7589-0DCE-21B6-19AF-FCF45FB7AC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F61B0B-6CCB-E3D0-8BE3-95DC68D25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6F381-A9AF-BD59-02E4-AA4BD29D0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6EEE2-6A8D-337D-366D-227BE5DB1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85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B74BC-4AFE-543C-71BE-F9A0FB865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DCC691-D259-B7AF-4ACA-E5B3744EF6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C2187B-BB79-3E6B-6B61-E3DA22F158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0C7544-FBFA-A69B-BBA5-E389299B8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EED01-BCEC-1200-56AD-51FA04453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67694-57F7-5EC2-145C-BACDC70A1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57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F7D9B-FF06-E88C-09BF-03435EB5A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453E2-EB0B-4A46-3024-B4649086F9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447DC-E070-FAD6-580F-3D06AC841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EE10F-9BAA-6E5A-0D14-A404088E6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BCA73-C843-6AFB-E47E-7341782D0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059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3AC782-AFB6-FC70-43F0-AD3342B630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B3899B-1437-BCB0-5953-83CF62C5CF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F17A4-5B30-CED2-1767-6C27DB97D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69D26-F5FF-DB63-5961-166FD85D3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4B9FF-F433-AF6B-C719-6408E8DC3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402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481604-32EE-9C57-9F4B-93154026C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BE3CA-C828-131D-B596-2AE2AC69DB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F0B24-DD6A-B7D8-ACD9-CB3C6A1D4C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E0FCFC-53C0-4A9C-92BB-8D73EA19D214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AB67C-C0FB-7C54-D244-AD6F81E722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8BE6E-207C-D363-A2A1-5B2D2F125E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95FA97-DFF9-4597-864A-D4F15BCD6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272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datak.2024.102372" TargetMode="External"/><Relationship Id="rId2" Type="http://schemas.openxmlformats.org/officeDocument/2006/relationships/hyperlink" Target="https://www.bsl-lausanne.ch/blog/when-to-use-excel-and-when-to-use-python-jupyter-notebook-for-data-analysi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edium.com/analytics-vidhya/assessment-of-accuracy-metrics-for-time-series-forecasting-bc115b655705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40BBBD1-D8D0-20BD-9F3E-A6F29653B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5600" dirty="0"/>
              <a:t>To design, develop, and evaluate a forecast-driven business intelligence dashboard to support improved decision making in a public sector organisation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369533C-BFE9-5F56-D2A5-D086A966F4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3500" b="1" dirty="0">
                <a:solidFill>
                  <a:srgbClr val="E97132"/>
                </a:solidFill>
              </a:rPr>
              <a:t>Research Proposal</a:t>
            </a:r>
          </a:p>
          <a:p>
            <a:pPr algn="l"/>
            <a:r>
              <a:rPr lang="en-GB" sz="1700" dirty="0"/>
              <a:t>Industrial Based Research | ACCA6029</a:t>
            </a:r>
          </a:p>
          <a:p>
            <a:pPr algn="l"/>
            <a:r>
              <a:rPr lang="en-GB" sz="1700" dirty="0"/>
              <a:t>JONATHAN WILCOX - 2206641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965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0090E-10B3-D24E-BE1C-BCBB6E07B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31" y="269574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Background, Rationale, and Project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2A9D7-D160-72B0-DE80-48A572230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883" y="1825624"/>
            <a:ext cx="5934679" cy="4651163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The DVLA currently relies on Microsoft Excel for forecasting and reporting, which lacks automation, scalability, and advanced analytics capabilities.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Legacy spreadsheet tools are widely used across government departments, but they are increasingly seen as an obstacle to effective data use [1].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Forecasting in Excel is limited to basic methods and cannot handle large, complex datasets [2].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/>
              <a:t>To overcome these issues this projects aims to design, develop, and evaluate a forecast-driven business intelligence dashboard to support improved decision making in a public sector organisation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B4AE49-FAEE-7DA7-BE23-B5997850AA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32" r="3917" b="-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2450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968065-F66A-AF87-92BC-2A040163E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C96C4-A13D-9686-DD13-C0CD731F3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Literature Review Summary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57FAB-AC18-09FE-4ABC-ED28EA6FC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6"/>
            <a:ext cx="741960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 dirty="0"/>
              <a:t>A review was conducted to explore previous research within this field.</a:t>
            </a:r>
          </a:p>
          <a:p>
            <a:pPr marL="0" indent="0">
              <a:buNone/>
            </a:pPr>
            <a:r>
              <a:rPr lang="en-GB" sz="1900" b="1" dirty="0"/>
              <a:t>Current State in the Public Sector. </a:t>
            </a:r>
          </a:p>
          <a:p>
            <a:pPr marL="0" indent="0">
              <a:buNone/>
            </a:pPr>
            <a:r>
              <a:rPr lang="en-GB" sz="1900" dirty="0"/>
              <a:t>Excel is widely used across government for analysis and reporting [3]. A national audit review concluded, It lacks support for large datasets, automation, and complex forecasting techniques [4][5].</a:t>
            </a:r>
          </a:p>
          <a:p>
            <a:pPr marL="0" indent="0">
              <a:buNone/>
            </a:pPr>
            <a:r>
              <a:rPr lang="en-GB" sz="1900" dirty="0"/>
              <a:t>The UK Government’s digital strategy encourages moving away from spreadsheets towards modern BI tools that support real-time data, predictive analytics, and automated decision-making [1].</a:t>
            </a:r>
          </a:p>
          <a:p>
            <a:pPr marL="0" indent="0">
              <a:buNone/>
            </a:pPr>
            <a:r>
              <a:rPr lang="en-GB" sz="1900" b="1" dirty="0"/>
              <a:t>BI Dashboards</a:t>
            </a:r>
            <a:endParaRPr lang="en-GB" sz="1900" dirty="0"/>
          </a:p>
          <a:p>
            <a:pPr marL="0" indent="0">
              <a:buNone/>
            </a:pPr>
            <a:r>
              <a:rPr lang="en-GB" sz="1900" dirty="0"/>
              <a:t>A study by Uber [6] found that implementing a BI solution significantly improved customer service, decision-making, and enhanced the overall user experience.</a:t>
            </a:r>
          </a:p>
          <a:p>
            <a:endParaRPr lang="en-GB" sz="2000" dirty="0"/>
          </a:p>
        </p:txBody>
      </p:sp>
      <p:pic>
        <p:nvPicPr>
          <p:cNvPr id="6" name="Picture 5" descr="Hands typing on keyboard">
            <a:extLst>
              <a:ext uri="{FF2B5EF4-FFF2-40B4-BE49-F238E27FC236}">
                <a16:creationId xmlns:a16="http://schemas.microsoft.com/office/drawing/2014/main" id="{38D9E784-6410-A0E3-BDB0-9164EFFDEA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3" r="21611" b="2"/>
          <a:stretch>
            <a:fillRect/>
          </a:stretch>
        </p:blipFill>
        <p:spPr>
          <a:xfrm>
            <a:off x="8239644" y="2093976"/>
            <a:ext cx="3377077" cy="351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203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Literature Review Summary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52" y="1863190"/>
            <a:ext cx="7759058" cy="489930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b="1" dirty="0"/>
              <a:t>Forecasting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Khan [7] showed that transitioning from Excel to a BI dashboard with Machine learning forecasting increased prediction accuracy to 92%. The literature review identified many types of forecasting methods including: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b="1" dirty="0"/>
              <a:t>Statistical models: </a:t>
            </a:r>
            <a:r>
              <a:rPr lang="en-GB" sz="1800" dirty="0"/>
              <a:t>models such as ARIMA are widely used for time series forecasting and perform well with linear trends.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b="1" dirty="0"/>
              <a:t>Machine learning models: </a:t>
            </a:r>
            <a:r>
              <a:rPr lang="en-GB" sz="1800" dirty="0"/>
              <a:t>These include models such as Prophet and </a:t>
            </a:r>
            <a:r>
              <a:rPr lang="en-GB" sz="1800" dirty="0" err="1"/>
              <a:t>XGBoost</a:t>
            </a:r>
            <a:r>
              <a:rPr lang="en-GB" sz="1800" dirty="0"/>
              <a:t>. A study of hospital admissions during COVID-19 found that Long Short-Term Memory models (LSTM) produced more accurate forecasts when compared to ARIMA. This helped healthcare professionals better anticipate expected patients and plan resources effectively [8]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b="1" dirty="0"/>
              <a:t>Hybrid forecasting models: </a:t>
            </a:r>
            <a:r>
              <a:rPr lang="en-GB" sz="1800" dirty="0"/>
              <a:t> Another study showed combining traditional methods like ARIMA with machine learning techniques such as Prophet can improve prediction accuracy by capturing both linear and non-linear patterns in the data [9].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1F3ABDA8-C4D8-99E5-003C-76AADA6868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12" r="26772" b="2"/>
          <a:stretch>
            <a:fillRect/>
          </a:stretch>
        </p:blipFill>
        <p:spPr>
          <a:xfrm>
            <a:off x="8488118" y="2093976"/>
            <a:ext cx="3128604" cy="325200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36AD55-5D02-B5C8-4A64-EABE320FA9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AFA9D2D-02C0-2915-9F2A-62B9256FD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3BD6E-C4B7-38FF-002D-D5D685BA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Literature Review Summary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627421BE-2AEF-07D3-8A39-3304F62F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90C4F-8239-3379-8FDB-CFF313557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06" y="2004843"/>
            <a:ext cx="7265221" cy="4548145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The review identified the importance of forecast accuracy metrics. These are essential to ensure forecasting models are reliable and measurable. Commonly used metrics include [10]:</a:t>
            </a:r>
          </a:p>
          <a:p>
            <a:pPr marL="0" indent="0">
              <a:buNone/>
            </a:pPr>
            <a:r>
              <a:rPr lang="en-GB" sz="2400" b="1" dirty="0"/>
              <a:t>Mean Absolute Error (MAE) </a:t>
            </a:r>
            <a:r>
              <a:rPr lang="en-GB" sz="2400" dirty="0"/>
              <a:t>- Measures the average size of prediction errors, regardless of direction.</a:t>
            </a:r>
          </a:p>
          <a:p>
            <a:pPr marL="0" indent="0">
              <a:buNone/>
            </a:pPr>
            <a:r>
              <a:rPr lang="en-GB" sz="2400" b="1" dirty="0"/>
              <a:t>Root Mean Squared Error (RMSE) </a:t>
            </a:r>
            <a:r>
              <a:rPr lang="en-GB" sz="2400" dirty="0"/>
              <a:t>Similar to MAE but penalises larger errors more by squaring them.</a:t>
            </a:r>
          </a:p>
          <a:p>
            <a:pPr marL="0" indent="0">
              <a:buNone/>
            </a:pPr>
            <a:r>
              <a:rPr lang="en-GB" sz="2400" b="1" dirty="0"/>
              <a:t>Mean Absolute Percentage Error (MAPE) </a:t>
            </a:r>
            <a:r>
              <a:rPr lang="en-GB" sz="2400" dirty="0"/>
              <a:t>Expresses errors as a percentage of actual values, making them easy to interpret. </a:t>
            </a:r>
          </a:p>
          <a:p>
            <a:pPr marL="0" indent="0">
              <a:buNone/>
            </a:pPr>
            <a:r>
              <a:rPr lang="en-GB" sz="2400" dirty="0"/>
              <a:t>Each metric has its strengths. The most suitable one depends on data characteristics and interpretability for the end user.</a:t>
            </a:r>
          </a:p>
        </p:txBody>
      </p:sp>
      <p:pic>
        <p:nvPicPr>
          <p:cNvPr id="4" name="Picture 3" descr="A black and white math symbol&#10;&#10;AI-generated content may be incorrect.">
            <a:extLst>
              <a:ext uri="{FF2B5EF4-FFF2-40B4-BE49-F238E27FC236}">
                <a16:creationId xmlns:a16="http://schemas.microsoft.com/office/drawing/2014/main" id="{5DAB3D91-CD62-E2D2-845E-3B4F9D69C1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7058"/>
          <a:stretch>
            <a:fillRect/>
          </a:stretch>
        </p:blipFill>
        <p:spPr bwMode="auto">
          <a:xfrm>
            <a:off x="7971480" y="2071316"/>
            <a:ext cx="3532036" cy="114977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A square root of a mathematical equation&#10;&#10;AI-generated content may be incorrect.">
            <a:extLst>
              <a:ext uri="{FF2B5EF4-FFF2-40B4-BE49-F238E27FC236}">
                <a16:creationId xmlns:a16="http://schemas.microsoft.com/office/drawing/2014/main" id="{AE0988A3-1329-32D7-347D-E0B9E515E8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4983" y="3709253"/>
            <a:ext cx="3530309" cy="1085569"/>
          </a:xfrm>
          <a:prstGeom prst="rect">
            <a:avLst/>
          </a:prstGeom>
        </p:spPr>
      </p:pic>
      <p:pic>
        <p:nvPicPr>
          <p:cNvPr id="7" name="Picture 6" descr="A black and white math symbols&#10;&#10;AI-generated content may be incorrect.">
            <a:extLst>
              <a:ext uri="{FF2B5EF4-FFF2-40B4-BE49-F238E27FC236}">
                <a16:creationId xmlns:a16="http://schemas.microsoft.com/office/drawing/2014/main" id="{205510FB-2FB8-A4E3-5893-0D73531EA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4984" y="5287845"/>
            <a:ext cx="3530309" cy="95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142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D7C9D6-3AE1-A487-95F1-25683516D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A647A-38E0-D03F-D1E1-3F5ACA651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31" y="280987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Research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105F6-705E-07D7-7DFA-7FE74A019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31" y="1606550"/>
            <a:ext cx="5732328" cy="4650735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Despite progress in the private sector, there is little evidence on the </a:t>
            </a:r>
            <a:r>
              <a:rPr lang="en-GB" sz="2200" b="1" dirty="0"/>
              <a:t>use</a:t>
            </a:r>
            <a:r>
              <a:rPr lang="en-GB" sz="2200" dirty="0"/>
              <a:t> or </a:t>
            </a:r>
            <a:r>
              <a:rPr lang="en-GB" sz="2200" b="1" dirty="0"/>
              <a:t>effectiveness</a:t>
            </a:r>
            <a:r>
              <a:rPr lang="en-GB" sz="2200" dirty="0"/>
              <a:t> of advance forecasting techniques and use of modern BI dashboards within the public sector.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This project aims to address that gap by developing a forecast-driven BI dashboard tailored for use in a public sector organisation.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The research and developments will focus on DVLA’s data with an aim to be scalable to other public sector organisations.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CEDBB1-B783-CD6E-75E5-A53BAE55A0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32" r="3917" b="-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34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5074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158" y="199313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Aim and Objectives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41F8E72-012F-46CC-F2F4-6456541FD9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292966"/>
              </p:ext>
            </p:extLst>
          </p:nvPr>
        </p:nvGraphicFramePr>
        <p:xfrm>
          <a:off x="838200" y="1407694"/>
          <a:ext cx="10515600" cy="4904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989" y="445770"/>
            <a:ext cx="4818888" cy="718040"/>
          </a:xfrm>
        </p:spPr>
        <p:txBody>
          <a:bodyPr anchor="b">
            <a:normAutofit/>
          </a:bodyPr>
          <a:lstStyle/>
          <a:p>
            <a:r>
              <a:rPr lang="en-GB" sz="3800" dirty="0"/>
              <a:t>Research Methodology</a:t>
            </a:r>
          </a:p>
        </p:txBody>
      </p:sp>
      <p:sp>
        <p:nvSpPr>
          <p:cNvPr id="4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9241" y="1163810"/>
            <a:ext cx="6122770" cy="536761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The project will follow the Research Onion framework [11].</a:t>
            </a:r>
          </a:p>
          <a:p>
            <a:pPr marL="0" indent="0">
              <a:buNone/>
            </a:pPr>
            <a:br>
              <a:rPr lang="en-GB" sz="2000" dirty="0"/>
            </a:br>
            <a:r>
              <a:rPr lang="en-GB" sz="2000" b="1" dirty="0"/>
              <a:t>Research Philosophy:</a:t>
            </a:r>
            <a:r>
              <a:rPr lang="en-GB" sz="2000" dirty="0"/>
              <a:t> Primarily </a:t>
            </a:r>
            <a:r>
              <a:rPr lang="en-GB" sz="2000" b="1" dirty="0">
                <a:solidFill>
                  <a:srgbClr val="E97132"/>
                </a:solidFill>
              </a:rPr>
              <a:t>positivism</a:t>
            </a:r>
            <a:r>
              <a:rPr lang="en-GB" sz="2000" dirty="0"/>
              <a:t>, as the research focuses on objective, measurable outcomes, ideal for testing forecasting models. </a:t>
            </a:r>
          </a:p>
          <a:p>
            <a:pPr marL="0" indent="0">
              <a:buNone/>
            </a:pPr>
            <a:r>
              <a:rPr lang="en-GB" sz="2000" dirty="0"/>
              <a:t>A small element of </a:t>
            </a:r>
            <a:r>
              <a:rPr lang="en-GB" sz="2000" b="1" dirty="0">
                <a:solidFill>
                  <a:srgbClr val="E97132"/>
                </a:solidFill>
              </a:rPr>
              <a:t>interpretivism</a:t>
            </a:r>
            <a:r>
              <a:rPr lang="en-GB" sz="2000" dirty="0"/>
              <a:t> is included through a usability survey to understand whether the dashboard is fit for purpose.</a:t>
            </a:r>
          </a:p>
          <a:p>
            <a:pPr marL="0" indent="0">
              <a:buNone/>
            </a:pPr>
            <a:br>
              <a:rPr lang="en-GB" sz="2000" dirty="0"/>
            </a:br>
            <a:r>
              <a:rPr lang="en-GB" sz="2000" b="1" dirty="0"/>
              <a:t>Research Approach:</a:t>
            </a:r>
            <a:r>
              <a:rPr lang="en-GB" sz="2000" dirty="0"/>
              <a:t> A </a:t>
            </a:r>
            <a:r>
              <a:rPr lang="en-GB" sz="2000" b="1" dirty="0">
                <a:solidFill>
                  <a:srgbClr val="E97132"/>
                </a:solidFill>
              </a:rPr>
              <a:t>deductive</a:t>
            </a:r>
            <a:r>
              <a:rPr lang="en-GB" sz="2000" dirty="0"/>
              <a:t> approach will be used, starting with established theories and forecasting models identified from a literature review and applying them to DVLA operational data to test their effectiveness in a real-world public sector setting.</a:t>
            </a:r>
          </a:p>
        </p:txBody>
      </p:sp>
      <p:pic>
        <p:nvPicPr>
          <p:cNvPr id="4" name="Picture 3" descr="A diagram of a scientific method&#10;&#10;AI-generated content may be incorrect.">
            <a:extLst>
              <a:ext uri="{FF2B5EF4-FFF2-40B4-BE49-F238E27FC236}">
                <a16:creationId xmlns:a16="http://schemas.microsoft.com/office/drawing/2014/main" id="{0BFD8A27-1650-2923-31B4-B17313B784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943" y="1395707"/>
            <a:ext cx="4804309" cy="32669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5F5F8A-87AC-F868-9AD9-882B77881D5B}"/>
              </a:ext>
            </a:extLst>
          </p:cNvPr>
          <p:cNvSpPr txBox="1"/>
          <p:nvPr/>
        </p:nvSpPr>
        <p:spPr>
          <a:xfrm>
            <a:off x="1155727" y="4988225"/>
            <a:ext cx="3187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Research Onion framework [8]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41894A-9083-5B77-CA63-7EFCD6507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DD0A6-3BBF-B0BA-49C4-AA71CB792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125" y="-50565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3800" dirty="0"/>
              <a:t>Research Methodology</a:t>
            </a:r>
          </a:p>
        </p:txBody>
      </p:sp>
      <p:pic>
        <p:nvPicPr>
          <p:cNvPr id="4" name="Picture 3" descr="A diagram of a scientific method&#10;&#10;AI-generated content may be incorrect.">
            <a:extLst>
              <a:ext uri="{FF2B5EF4-FFF2-40B4-BE49-F238E27FC236}">
                <a16:creationId xmlns:a16="http://schemas.microsoft.com/office/drawing/2014/main" id="{D5170B7A-B92E-89CB-07A8-ED1B74F80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" y="1572951"/>
            <a:ext cx="5458968" cy="3712098"/>
          </a:xfrm>
          <a:prstGeom prst="rect">
            <a:avLst/>
          </a:prstGeom>
        </p:spPr>
      </p:pic>
      <p:sp>
        <p:nvSpPr>
          <p:cNvPr id="5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37D0D-FADC-7FBD-4CBD-FD748D6CF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8232" y="689704"/>
            <a:ext cx="5425440" cy="5675469"/>
          </a:xfrm>
          <a:solidFill>
            <a:schemeClr val="bg1"/>
          </a:solidFill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Research Strategies: </a:t>
            </a:r>
            <a:r>
              <a:rPr lang="en-GB" sz="2400" dirty="0"/>
              <a:t>This project will use three main strategies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E97132"/>
                </a:solidFill>
              </a:rPr>
              <a:t>Literature Review:</a:t>
            </a:r>
            <a:r>
              <a:rPr lang="en-GB" sz="2400" dirty="0"/>
              <a:t> Examine existing research on BI systems, time series forecasting, and evaluation methods to identify best practices, suitable models, and design considerations.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E97132"/>
                </a:solidFill>
              </a:rPr>
              <a:t>Software Development:</a:t>
            </a:r>
            <a:r>
              <a:rPr lang="en-GB" sz="2400" dirty="0"/>
              <a:t> Develop forecasting models and a BI dashboard to display results.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E97132"/>
                </a:solidFill>
              </a:rPr>
              <a:t>Experiments: </a:t>
            </a:r>
            <a:r>
              <a:rPr lang="en-GB" sz="2400" dirty="0"/>
              <a:t>Test and compare forecasting models for example ARIMA, Prophet, </a:t>
            </a:r>
            <a:r>
              <a:rPr lang="en-GB" sz="2400" dirty="0" err="1"/>
              <a:t>XGBoost</a:t>
            </a:r>
            <a:r>
              <a:rPr lang="en-GB" sz="2400" dirty="0"/>
              <a:t> on the same DVLA dataset, using evaluation metrics to determine the most accurate approach.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1FB42B-7D77-EA4C-0896-A8E5038644F7}"/>
              </a:ext>
            </a:extLst>
          </p:cNvPr>
          <p:cNvSpPr txBox="1"/>
          <p:nvPr/>
        </p:nvSpPr>
        <p:spPr>
          <a:xfrm>
            <a:off x="1375864" y="5517526"/>
            <a:ext cx="3187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Research Onion framework [8]</a:t>
            </a:r>
          </a:p>
        </p:txBody>
      </p:sp>
    </p:spTree>
    <p:extLst>
      <p:ext uri="{BB962C8B-B14F-4D97-AF65-F5344CB8AC3E}">
        <p14:creationId xmlns:p14="http://schemas.microsoft.com/office/powerpoint/2010/main" val="2139405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Data Evaluation Methods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The research will use historical DVLA operational data on processed transaction volumes. Data will be exported from a SQL database to CSV format for use in forecasting models and dashboard reporting.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Usability feedback will be gathered through a short Microsoft Forms survey, with results stored in SharePoint.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Data will be assessed using statistical accuracy metrics. Visualisations within the dashboard will be used to analyse forecast trends.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Survey responses will help evaluate how well the dashboard supports effective decision-making.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4E03AE-1751-931A-004B-D91D033F6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2013048-8E30-A823-AEA9-466C2FD3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DE0F5-884B-C238-F41A-8CE770E48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000" dirty="0"/>
              <a:t>Ethical Considerations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3CA405A2-4999-3E2E-A2AE-52BCBA974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963D5-89AD-CF1B-A2E4-CC4FCB460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This project has a low ethical risk. No personal or sensitive data will be used, and all operational data will be in compliance with GDPR and DVLA data policies. A detailed ethics form has been submitted to university for approval before project start.</a:t>
            </a:r>
          </a:p>
        </p:txBody>
      </p:sp>
    </p:spTree>
    <p:extLst>
      <p:ext uri="{BB962C8B-B14F-4D97-AF65-F5344CB8AC3E}">
        <p14:creationId xmlns:p14="http://schemas.microsoft.com/office/powerpoint/2010/main" val="409788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CE4AE-DAF1-4C9E-71CD-A3761CD98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Development Methodology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D4055-2500-BB41-345C-5FC30B378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29383"/>
            <a:ext cx="10944352" cy="4563491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E97132"/>
                </a:solidFill>
              </a:rPr>
              <a:t>Software Development: </a:t>
            </a:r>
            <a:r>
              <a:rPr lang="en-GB" sz="2000" dirty="0"/>
              <a:t>Will follow an Agile methodology suitable for flexible and rapid delivery. Work is split into manageable deliverables.</a:t>
            </a:r>
          </a:p>
          <a:p>
            <a:r>
              <a:rPr lang="en-GB" sz="2000" b="1" dirty="0">
                <a:solidFill>
                  <a:srgbClr val="E97132"/>
                </a:solidFill>
              </a:rPr>
              <a:t>Forecasting Development Pipeline: </a:t>
            </a:r>
          </a:p>
          <a:p>
            <a:endParaRPr lang="en-GB" sz="1800" b="1" dirty="0">
              <a:solidFill>
                <a:srgbClr val="E97132"/>
              </a:solidFill>
            </a:endParaRPr>
          </a:p>
          <a:p>
            <a:endParaRPr lang="en-GB" sz="1800" b="1" dirty="0">
              <a:solidFill>
                <a:srgbClr val="E97132"/>
              </a:solidFill>
            </a:endParaRP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Data Preparation – clean, format, handle missing values.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Data Investigation – analyse patterns, select potential models.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Feature Engineering – add time-based features (month, year, weekday).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Model Development – build &amp; compare forecasting models.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dirty="0"/>
              <a:t>Model Evaluation – train/test split, assess accuracy (MAE, RMSE).</a:t>
            </a:r>
          </a:p>
          <a:p>
            <a:pPr marL="1257300" lvl="2" indent="-342900">
              <a:buFont typeface="+mj-lt"/>
              <a:buAutoNum type="arabicPeriod"/>
            </a:pPr>
            <a:endParaRPr lang="en-GB" sz="1600" dirty="0"/>
          </a:p>
          <a:p>
            <a:r>
              <a:rPr lang="en-GB" sz="2000" b="1" dirty="0">
                <a:solidFill>
                  <a:srgbClr val="E97132"/>
                </a:solidFill>
              </a:rPr>
              <a:t>Integration:</a:t>
            </a:r>
            <a:r>
              <a:rPr lang="en-GB" sz="2000" dirty="0"/>
              <a:t> Apply forecast outputs into BI dashboard. Dashboard design wireframes will be produced in PowerPoint before build.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A42AF8-3B12-7183-74A2-0FF17C122E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1869" y="2940250"/>
            <a:ext cx="7305465" cy="74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1925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E5E552-573A-9002-FEA8-3A154459B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0D1B5-A080-C1AA-6CE2-EBF79AAEB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Wireframe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5995421-B2A2-BFF6-8023-170A5132F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440282"/>
            <a:ext cx="7214616" cy="39500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4C2C-3A07-0C3A-3823-445577F9F8AB}"/>
              </a:ext>
            </a:extLst>
          </p:cNvPr>
          <p:cNvSpPr txBox="1"/>
          <p:nvPr/>
        </p:nvSpPr>
        <p:spPr>
          <a:xfrm>
            <a:off x="6423733" y="5457662"/>
            <a:ext cx="44562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Mock dashboard wireframe produced in MS </a:t>
            </a:r>
            <a:r>
              <a:rPr lang="en-GB" sz="1400" dirty="0" err="1"/>
              <a:t>Powerpoint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82674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Project Planning and Resourcing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0"/>
            <a:ext cx="6605453" cy="599121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rgbClr val="E97132"/>
                </a:solidFill>
              </a:rPr>
              <a:t>Hardware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Development on a standard laptop with sufficient compute power.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local storage for datasets, scripts, and dashboards.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Secure cloud backups via Microsoft OneDrive.</a:t>
            </a:r>
          </a:p>
          <a:p>
            <a:pPr marL="0" indent="0">
              <a:buNone/>
            </a:pPr>
            <a:r>
              <a:rPr lang="en-GB" sz="2200" b="1" dirty="0">
                <a:solidFill>
                  <a:srgbClr val="E97132"/>
                </a:solidFill>
              </a:rPr>
              <a:t>Software</a:t>
            </a:r>
            <a:r>
              <a:rPr lang="en-GB" sz="2200" dirty="0"/>
              <a:t>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Python or R,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Forecasting libraries (Prophet, </a:t>
            </a:r>
            <a:r>
              <a:rPr lang="en-GB" sz="2000" dirty="0" err="1"/>
              <a:t>XGBoost</a:t>
            </a:r>
            <a:r>
              <a:rPr lang="en-GB" sz="2000" dirty="0"/>
              <a:t>, ARIMA)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Microsoft Power BI or Tableau,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Visual Studio Code.</a:t>
            </a:r>
          </a:p>
          <a:p>
            <a:pPr marL="0" indent="0">
              <a:buNone/>
            </a:pPr>
            <a:r>
              <a:rPr lang="en-GB" sz="2200" b="1" dirty="0">
                <a:solidFill>
                  <a:srgbClr val="E97132"/>
                </a:solidFill>
              </a:rPr>
              <a:t>Information Resources </a:t>
            </a:r>
            <a:r>
              <a:rPr lang="en-GB" sz="2200" dirty="0"/>
              <a:t>– Internal DVLA datasets of aggregated daily processed volumes (no personal data).</a:t>
            </a:r>
          </a:p>
          <a:p>
            <a:pPr marL="0" indent="0">
              <a:buNone/>
            </a:pPr>
            <a:r>
              <a:rPr lang="en-GB" sz="2200" b="1" dirty="0">
                <a:solidFill>
                  <a:srgbClr val="E97132"/>
                </a:solidFill>
              </a:rPr>
              <a:t>Human Resources </a:t>
            </a:r>
            <a:r>
              <a:rPr lang="en-GB" sz="2200" dirty="0"/>
              <a:t>– Small usability survey with 5 DVLA users, anonymised, voluntary participation.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90108-8B2B-89E8-867F-8A25323F2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GB"/>
              <a:t>Project Planning and Resourcing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A61E6-30AC-D83E-57E1-AF0DFE3B7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r>
              <a:rPr lang="en-GB" dirty="0"/>
              <a:t>I used a </a:t>
            </a:r>
            <a:r>
              <a:rPr lang="en-GB" dirty="0" err="1"/>
              <a:t>MoSCoW</a:t>
            </a:r>
            <a:r>
              <a:rPr lang="en-GB" dirty="0"/>
              <a:t> analysis to prioritise project tasks, categorising them as must-haves, should-haves, could-haves, or won’t-haves based on importance and time constraints."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A8388E-9AAF-DF49-1CB7-1B50BB35D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45983"/>
            <a:ext cx="6056490" cy="44060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3EA60B-7EFA-43DB-5535-191268D2CB45}"/>
              </a:ext>
            </a:extLst>
          </p:cNvPr>
          <p:cNvSpPr txBox="1"/>
          <p:nvPr/>
        </p:nvSpPr>
        <p:spPr>
          <a:xfrm>
            <a:off x="8447856" y="5558128"/>
            <a:ext cx="15830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/>
              <a:t>MoSCoW</a:t>
            </a:r>
            <a:r>
              <a:rPr lang="en-GB" sz="1400" dirty="0"/>
              <a:t> analysis</a:t>
            </a:r>
          </a:p>
        </p:txBody>
      </p:sp>
    </p:spTree>
    <p:extLst>
      <p:ext uri="{BB962C8B-B14F-4D97-AF65-F5344CB8AC3E}">
        <p14:creationId xmlns:p14="http://schemas.microsoft.com/office/powerpoint/2010/main" val="747475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43400-94F5-C32F-8643-843EBDE72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Planning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BECC1A-B2E2-55EF-8798-B9EA5B723C53}"/>
              </a:ext>
            </a:extLst>
          </p:cNvPr>
          <p:cNvSpPr txBox="1"/>
          <p:nvPr/>
        </p:nvSpPr>
        <p:spPr>
          <a:xfrm>
            <a:off x="3344672" y="5867761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Gantt chart illustrating the key phases and timeline of the project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85ECFE-33FD-D69A-185A-7E6F3CAE75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04" y="1597299"/>
            <a:ext cx="11004910" cy="400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096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803DA3-7E1E-C8E2-6850-80DCA97F3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7E014-D459-0ED8-D0FB-657141155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Planning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10AF88-8B48-2384-3BCF-E25D7B514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Task Dependencies</a:t>
            </a:r>
            <a:endParaRPr lang="en-US" sz="2000" dirty="0"/>
          </a:p>
        </p:txBody>
      </p:sp>
      <p:pic>
        <p:nvPicPr>
          <p:cNvPr id="7" name="Picture 6" descr="A screen shot of a task&#10;&#10;AI-generated content may be incorrect.">
            <a:extLst>
              <a:ext uri="{FF2B5EF4-FFF2-40B4-BE49-F238E27FC236}">
                <a16:creationId xmlns:a16="http://schemas.microsoft.com/office/drawing/2014/main" id="{AA5867CC-A692-9EB9-E022-E42966E1A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1681255"/>
            <a:ext cx="4737650" cy="3517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58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8AEAB9-4D2E-76B1-FC11-5D18174CE8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7BAA431-32E3-C2EB-2BBE-7FD9B24B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99DC6-3CEC-3E11-E359-B2C9E47D1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Project Limitations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7B5D565F-7D19-98C0-193B-39CEB9838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A76B-EBB6-13C9-735F-E181207F6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11047014" cy="3943061"/>
          </a:xfrm>
        </p:spPr>
        <p:txBody>
          <a:bodyPr anchor="t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E97132"/>
                </a:solidFill>
              </a:rPr>
              <a:t>Data Availability: </a:t>
            </a:r>
            <a:r>
              <a:rPr lang="en-GB" dirty="0"/>
              <a:t>Limited access to real-time DVLA data. mitigated by creating a non-live dataset from internal sources.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E97132"/>
                </a:solidFill>
              </a:rPr>
              <a:t>Time constraints: </a:t>
            </a:r>
            <a:r>
              <a:rPr lang="en-GB" dirty="0"/>
              <a:t>Approx 6 months to develop solution. Focus on delivering core features first using </a:t>
            </a:r>
            <a:r>
              <a:rPr lang="en-GB" dirty="0" err="1"/>
              <a:t>MoSCoW</a:t>
            </a:r>
            <a:r>
              <a:rPr lang="en-GB" dirty="0"/>
              <a:t> prioritisation.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E97132"/>
                </a:solidFill>
              </a:rPr>
              <a:t>Data size: </a:t>
            </a:r>
            <a:r>
              <a:rPr lang="en-GB" dirty="0"/>
              <a:t>Due to the large amount of data held at the DVLA a sample datasets will be used as a concept.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E97132"/>
                </a:solidFill>
              </a:rPr>
              <a:t>Development risks: </a:t>
            </a:r>
            <a:r>
              <a:rPr lang="en-GB" dirty="0"/>
              <a:t>Possible bugs, software/licence issues, or data delays. Contingency plans will be developed to ensure delivery of a minimum viable product (MVP).</a:t>
            </a:r>
          </a:p>
        </p:txBody>
      </p:sp>
    </p:spTree>
    <p:extLst>
      <p:ext uri="{BB962C8B-B14F-4D97-AF65-F5344CB8AC3E}">
        <p14:creationId xmlns:p14="http://schemas.microsoft.com/office/powerpoint/2010/main" val="20295716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Project Impact &amp; Future Developments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93" y="1986301"/>
            <a:ext cx="11452883" cy="458315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This project has the potential to deliver significant operational and strategic benefits for the DVLA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Ability to forecast trends for better decision making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Automation, replacing manual Excel tools and improving report production time.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Increased data accuracy, replacing manual jobs with potential for human error.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Potential for wider application within other public sector organisations with similar outdated reporting tools issues.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Academic contribution – This project will provide insights into time series forecasting in the public sector.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b="1" dirty="0"/>
              <a:t>Future developments</a:t>
            </a:r>
            <a:r>
              <a:rPr lang="en-GB" sz="2400" dirty="0"/>
              <a:t> – Potential to integrate with live DVLA data, expand forecasting models, and scale the dashboard for wider public sector use.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63A4D-9114-8F93-0132-C03A11A2A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18E92-A4D7-A4BD-638A-12B8971D8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7272" y="625856"/>
            <a:ext cx="6569816" cy="5962904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1200" dirty="0"/>
              <a:t>[1] M. A. Khan, “Effective Demand Forecasting Model Using Business Intelligence Empowered With Machine Learning,” </a:t>
            </a:r>
            <a:r>
              <a:rPr lang="en-GB" sz="1200" i="1" dirty="0"/>
              <a:t>IEEE Access</a:t>
            </a:r>
            <a:r>
              <a:rPr lang="en-GB" sz="1200" dirty="0"/>
              <a:t>, vol. 8, pp. 116013–116023, 2020, </a:t>
            </a:r>
            <a:r>
              <a:rPr lang="en-GB" sz="1200" dirty="0" err="1"/>
              <a:t>doi</a:t>
            </a:r>
            <a:r>
              <a:rPr lang="en-GB" sz="1200" dirty="0"/>
              <a:t>: 10.1109/ACCESS.2020.3003790.</a:t>
            </a:r>
          </a:p>
          <a:p>
            <a:r>
              <a:rPr lang="en-GB" sz="1200" dirty="0"/>
              <a:t>[2] M. A. Khan, “Effective Demand Forecasting Model Using Business Intelligence Empowered With Machine Learning,” IEEE Access, vol. 8, pp. 116013–116023, 2020, </a:t>
            </a:r>
            <a:r>
              <a:rPr lang="en-GB" sz="1200" dirty="0" err="1"/>
              <a:t>doi</a:t>
            </a:r>
            <a:r>
              <a:rPr lang="en-GB" sz="1200" dirty="0"/>
              <a:t>: 10.1109/ACCESS.2020.3003790.</a:t>
            </a:r>
          </a:p>
          <a:p>
            <a:r>
              <a:rPr lang="en-GB" sz="1200" dirty="0"/>
              <a:t>[3] Cabinet Office, “Transforming for a Digital Future: 2022 to 2025 Roadmap for Digital and Data, June 2022”, Gov.uk [Online]. Available: https://www.gov.uk/government/publications/roadmap-for-digital-and-data-2022-to-2025 [Accessed 04/07/2025]</a:t>
            </a:r>
          </a:p>
          <a:p>
            <a:r>
              <a:rPr lang="en-GB" sz="1200" dirty="0"/>
              <a:t>[4] L. Rosener, "When to Use Excel and When to Use Python for Data Analysis," BSL Lausanne Blog, 2024. [Online]. </a:t>
            </a:r>
            <a:r>
              <a:rPr lang="en-GB" sz="1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https://www.bsl-lausanne.ch/blog/when-to-use-excel-and-when-to-use-python-jupyter-notebook-for-data-analysis/</a:t>
            </a:r>
            <a:endParaRPr lang="en-GB" sz="1200" dirty="0"/>
          </a:p>
          <a:p>
            <a:r>
              <a:rPr lang="en-GB" sz="1200" dirty="0"/>
              <a:t>[5] K. Kelvin, W. Wahab, and M. Wulandari, “Computer Resource Utilization Analysis for Microsoft Excel and Python in Data Processing,” J. EMACS (Engineering, Mathematics and Computer Science), vol. 6, no. 2, pp. 137–142, May 2024, </a:t>
            </a:r>
            <a:r>
              <a:rPr lang="en-GB" sz="1200" dirty="0" err="1"/>
              <a:t>doi</a:t>
            </a:r>
            <a:r>
              <a:rPr lang="en-GB" sz="1200" dirty="0"/>
              <a:t>: 10.21512/emacsjournal.v6i2.11736.</a:t>
            </a:r>
          </a:p>
          <a:p>
            <a:r>
              <a:rPr lang="en-GB" sz="1200" dirty="0"/>
              <a:t>[6] A. Shatat, M. </a:t>
            </a:r>
            <a:r>
              <a:rPr lang="en-GB" sz="1200" dirty="0" err="1"/>
              <a:t>Altahoo</a:t>
            </a:r>
            <a:r>
              <a:rPr lang="en-GB" sz="1200" dirty="0"/>
              <a:t>, and M. </a:t>
            </a:r>
            <a:r>
              <a:rPr lang="en-GB" sz="1200" dirty="0" err="1"/>
              <a:t>Almannaei</a:t>
            </a:r>
            <a:r>
              <a:rPr lang="en-GB" sz="1200" dirty="0"/>
              <a:t>, “The impact of Business Intelligence on decision-making process and customer service,” in Proc. 2024 ASU Int. Conf. Emerging Technologies for Sustainability and Intelligent Systems (ICETSIS), pp. 355–360, 2024, </a:t>
            </a:r>
            <a:r>
              <a:rPr lang="en-GB" sz="1200" dirty="0" err="1"/>
              <a:t>doi</a:t>
            </a:r>
            <a:r>
              <a:rPr lang="en-GB" sz="1200" dirty="0"/>
              <a:t>: 10.1109/ICETSIS61505.2024.10459599.</a:t>
            </a:r>
          </a:p>
          <a:p>
            <a:r>
              <a:rPr lang="en-GB" sz="1200" dirty="0"/>
              <a:t>[7] M. A. Khan, “Effective Demand Forecasting Model Using Business Intelligence Empowered With Machine Learning,” IEEE Access, vol. 8, pp. 116013–116023, 2020, </a:t>
            </a:r>
            <a:r>
              <a:rPr lang="en-GB" sz="1200" dirty="0" err="1"/>
              <a:t>doi</a:t>
            </a:r>
            <a:r>
              <a:rPr lang="en-GB" sz="1200" dirty="0"/>
              <a:t>: 10.1109/ACCESS.2020.3003790.</a:t>
            </a:r>
          </a:p>
          <a:p>
            <a:r>
              <a:rPr lang="en-GB" sz="1200" dirty="0"/>
              <a:t>[8] N. J. F. </a:t>
            </a:r>
            <a:r>
              <a:rPr lang="en-GB" sz="1200" dirty="0" err="1"/>
              <a:t>Famadico</a:t>
            </a:r>
            <a:r>
              <a:rPr lang="en-GB" sz="1200" dirty="0"/>
              <a:t>, G. A. Solano, and J. C. Caoili, “A Covid-19 Epidemiological Analysis and Forecasting Dashboard for Hospitals Using Time-Series Analysis and Deep Learning,” 2024 IEEE 3rd International Conference on Computing and Machine Intelligence (ICMI), pp. 1–8, 2024, </a:t>
            </a:r>
            <a:r>
              <a:rPr lang="en-GB" sz="1200" dirty="0" err="1"/>
              <a:t>doi</a:t>
            </a:r>
            <a:r>
              <a:rPr lang="en-GB" sz="1200" dirty="0"/>
              <a:t>: 10.1109/ICMI60790.2024.10585832. </a:t>
            </a:r>
          </a:p>
          <a:p>
            <a:r>
              <a:rPr lang="en-GB" sz="1200" dirty="0"/>
              <a:t>[9] S. A. Sherly, M. S. Christo, and J. V. Elizabeth, “A Hybrid Approach to Time Series Forecasting: Integrating ARIMA and Prophet for Improved Accuracy,” Data &amp; </a:t>
            </a:r>
            <a:r>
              <a:rPr lang="en-GB" sz="1200" dirty="0" err="1"/>
              <a:t>Knowl</a:t>
            </a:r>
            <a:r>
              <a:rPr lang="en-GB" sz="1200" dirty="0"/>
              <a:t>. Eng., vol. 158, 2024. [Online]. Available: </a:t>
            </a:r>
            <a:r>
              <a:rPr lang="en-GB" sz="1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https://doi.org/10.1016/j.datak.2024.102372</a:t>
            </a:r>
            <a:endParaRPr lang="en-GB" sz="1200" dirty="0"/>
          </a:p>
          <a:p>
            <a:r>
              <a:rPr lang="en-GB" sz="1200" dirty="0"/>
              <a:t>[10] S. Sarkar, “Assessment of accuracy metrics for time series forecasting,” Medium” [Online]. Available: </a:t>
            </a:r>
            <a:r>
              <a:rPr lang="en-GB" sz="1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https://medium.com/analytics-vidhya/assessment-of-accuracy-metrics-for-time-series-forecasting-bc115b655705</a:t>
            </a:r>
            <a:r>
              <a:rPr lang="en-US" sz="1200" dirty="0"/>
              <a:t> </a:t>
            </a:r>
            <a:r>
              <a:rPr lang="en-GB" sz="1200" dirty="0"/>
              <a:t>[Accessed 18/07/2025]</a:t>
            </a:r>
          </a:p>
          <a:p>
            <a:r>
              <a:rPr lang="en-GB" sz="1200" dirty="0"/>
              <a:t>[11] R. R. Panko and D. Port, “End-User Computing: The Da</a:t>
            </a:r>
            <a:r>
              <a:rPr lang="en-GB" sz="1100" dirty="0"/>
              <a:t>rk Matter (and Dark Energy) of Corporate IT,” J. Organ. End User </a:t>
            </a:r>
            <a:r>
              <a:rPr lang="en-GB" sz="1100" dirty="0" err="1"/>
              <a:t>Comput</a:t>
            </a:r>
            <a:r>
              <a:rPr lang="en-GB" sz="1100" dirty="0"/>
              <a:t>., vol. 31, no. 4, pp. 1–23, 2020.</a:t>
            </a:r>
          </a:p>
          <a:p>
            <a:endParaRPr lang="en-GB" sz="1300" dirty="0"/>
          </a:p>
          <a:p>
            <a:endParaRPr lang="en-GB" sz="1300" dirty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3806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610C7-4159-7534-47E4-3DBBB11FF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65004-1D6D-9F68-DD92-94FA07BEE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Thank you for you time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EB017B94-BD9C-0D05-E71E-2BE920222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49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824</TotalTime>
  <Words>2109</Words>
  <Application>Microsoft Office PowerPoint</Application>
  <PresentationFormat>Widescreen</PresentationFormat>
  <Paragraphs>133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Courier New</vt:lpstr>
      <vt:lpstr>Office Theme</vt:lpstr>
      <vt:lpstr>To design, develop, and evaluate a forecast-driven business intelligence dashboard to support improved decision making in a public sector organisation</vt:lpstr>
      <vt:lpstr>Background, Rationale, and Project Context</vt:lpstr>
      <vt:lpstr>Literature Review Summary</vt:lpstr>
      <vt:lpstr>Literature Review Summary</vt:lpstr>
      <vt:lpstr>Literature Review Summary</vt:lpstr>
      <vt:lpstr>Research Problem</vt:lpstr>
      <vt:lpstr>Aim and Objectives</vt:lpstr>
      <vt:lpstr>Research Methodology</vt:lpstr>
      <vt:lpstr>Research Methodology</vt:lpstr>
      <vt:lpstr>Data Evaluation Methods</vt:lpstr>
      <vt:lpstr>Ethical Considerations</vt:lpstr>
      <vt:lpstr>Development Methodology</vt:lpstr>
      <vt:lpstr>Example Wireframe</vt:lpstr>
      <vt:lpstr>Project Planning and Resourcing</vt:lpstr>
      <vt:lpstr>Project Planning and Resourcing</vt:lpstr>
      <vt:lpstr>Project Planning</vt:lpstr>
      <vt:lpstr>Project Planning</vt:lpstr>
      <vt:lpstr>Project Limitations</vt:lpstr>
      <vt:lpstr>Project Impact &amp; Future Developments</vt:lpstr>
      <vt:lpstr>Refrences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Wilcox (2206641)</dc:creator>
  <cp:lastModifiedBy>Jonathan Wilcox (2206641)</cp:lastModifiedBy>
  <cp:revision>15</cp:revision>
  <dcterms:created xsi:type="dcterms:W3CDTF">2025-07-30T13:01:31Z</dcterms:created>
  <dcterms:modified xsi:type="dcterms:W3CDTF">2025-09-11T17:54:40Z</dcterms:modified>
</cp:coreProperties>
</file>