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77" r:id="rId2"/>
    <p:sldId id="258" r:id="rId3"/>
    <p:sldId id="256" r:id="rId4"/>
    <p:sldId id="257" r:id="rId5"/>
    <p:sldId id="259" r:id="rId6"/>
    <p:sldId id="260" r:id="rId7"/>
    <p:sldId id="261" r:id="rId8"/>
    <p:sldId id="262" r:id="rId9"/>
    <p:sldId id="263" r:id="rId10"/>
    <p:sldId id="264" r:id="rId11"/>
    <p:sldId id="267" r:id="rId12"/>
    <p:sldId id="268" r:id="rId13"/>
    <p:sldId id="265" r:id="rId14"/>
    <p:sldId id="266" r:id="rId15"/>
    <p:sldId id="269" r:id="rId16"/>
    <p:sldId id="270" r:id="rId17"/>
    <p:sldId id="271" r:id="rId18"/>
    <p:sldId id="272" r:id="rId19"/>
    <p:sldId id="273" r:id="rId20"/>
    <p:sldId id="274" r:id="rId21"/>
    <p:sldId id="276" r:id="rId22"/>
    <p:sldId id="27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686AF7-BB60-40B4-BFE4-92BDE7D6F2E8}" v="1" dt="2023-04-24T10:05:16.6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e Awolumate (2005237)" userId="70918c75-2fcb-446f-81dd-897ef841f765" providerId="ADAL" clId="{C9686AF7-BB60-40B4-BFE4-92BDE7D6F2E8}"/>
    <pc:docChg chg="modSld sldOrd">
      <pc:chgData name="Rose Awolumate (2005237)" userId="70918c75-2fcb-446f-81dd-897ef841f765" providerId="ADAL" clId="{C9686AF7-BB60-40B4-BFE4-92BDE7D6F2E8}" dt="2023-04-24T10:05:16.691" v="1"/>
      <pc:docMkLst>
        <pc:docMk/>
      </pc:docMkLst>
      <pc:sldChg chg="ord">
        <pc:chgData name="Rose Awolumate (2005237)" userId="70918c75-2fcb-446f-81dd-897ef841f765" providerId="ADAL" clId="{C9686AF7-BB60-40B4-BFE4-92BDE7D6F2E8}" dt="2023-04-24T10:05:16.691" v="1"/>
        <pc:sldMkLst>
          <pc:docMk/>
          <pc:sldMk cId="2890161284" sldId="27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BDAC8-17E8-45EE-8231-C7EF6EDA04D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32B11A3-EA21-4816-8D6C-DD1735078E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5D7401D-CEFF-5C91-C70B-C4904BACA5F2}"/>
              </a:ext>
            </a:extLst>
          </p:cNvPr>
          <p:cNvSpPr>
            <a:spLocks noGrp="1"/>
          </p:cNvSpPr>
          <p:nvPr>
            <p:ph type="dt" sz="half" idx="10"/>
          </p:nvPr>
        </p:nvSpPr>
        <p:spPr/>
        <p:txBody>
          <a:bodyPr/>
          <a:lstStyle/>
          <a:p>
            <a:fld id="{F900B4CA-726A-2144-9375-9B8927AE57D2}" type="datetimeFigureOut">
              <a:rPr lang="en-US" smtClean="0"/>
              <a:t>4/24/2023</a:t>
            </a:fld>
            <a:endParaRPr lang="en-US"/>
          </a:p>
        </p:txBody>
      </p:sp>
      <p:sp>
        <p:nvSpPr>
          <p:cNvPr id="5" name="Footer Placeholder 4">
            <a:extLst>
              <a:ext uri="{FF2B5EF4-FFF2-40B4-BE49-F238E27FC236}">
                <a16:creationId xmlns:a16="http://schemas.microsoft.com/office/drawing/2014/main" id="{5F0E13C1-C72A-CC3B-17E6-CDFD0099C3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D5636A-25EE-DBFA-AD27-EDBE7B659901}"/>
              </a:ext>
            </a:extLst>
          </p:cNvPr>
          <p:cNvSpPr>
            <a:spLocks noGrp="1"/>
          </p:cNvSpPr>
          <p:nvPr>
            <p:ph type="sldNum" sz="quarter" idx="12"/>
          </p:nvPr>
        </p:nvSpPr>
        <p:spPr/>
        <p:txBody>
          <a:bodyPr/>
          <a:lstStyle/>
          <a:p>
            <a:fld id="{849BE0D1-D396-9B42-A2EB-16799EB1C08D}" type="slidenum">
              <a:rPr lang="en-US" smtClean="0"/>
              <a:t>‹#›</a:t>
            </a:fld>
            <a:endParaRPr lang="en-US"/>
          </a:p>
        </p:txBody>
      </p:sp>
    </p:spTree>
    <p:extLst>
      <p:ext uri="{BB962C8B-B14F-4D97-AF65-F5344CB8AC3E}">
        <p14:creationId xmlns:p14="http://schemas.microsoft.com/office/powerpoint/2010/main" val="3447427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C5498-7991-B88F-D28A-089566C9C37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DC8D6C5-BADD-90E3-8446-BE51F40F1BE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56E99D-DB50-9940-7FF6-01B6E5E2E397}"/>
              </a:ext>
            </a:extLst>
          </p:cNvPr>
          <p:cNvSpPr>
            <a:spLocks noGrp="1"/>
          </p:cNvSpPr>
          <p:nvPr>
            <p:ph type="dt" sz="half" idx="10"/>
          </p:nvPr>
        </p:nvSpPr>
        <p:spPr/>
        <p:txBody>
          <a:bodyPr/>
          <a:lstStyle/>
          <a:p>
            <a:fld id="{F900B4CA-726A-2144-9375-9B8927AE57D2}" type="datetimeFigureOut">
              <a:rPr lang="en-US" smtClean="0"/>
              <a:t>4/24/2023</a:t>
            </a:fld>
            <a:endParaRPr lang="en-US"/>
          </a:p>
        </p:txBody>
      </p:sp>
      <p:sp>
        <p:nvSpPr>
          <p:cNvPr id="5" name="Footer Placeholder 4">
            <a:extLst>
              <a:ext uri="{FF2B5EF4-FFF2-40B4-BE49-F238E27FC236}">
                <a16:creationId xmlns:a16="http://schemas.microsoft.com/office/drawing/2014/main" id="{30FFC91E-EE19-9E97-94D8-22EE4733FF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7D6A1C-5CA7-48E7-4E64-382F8AABA768}"/>
              </a:ext>
            </a:extLst>
          </p:cNvPr>
          <p:cNvSpPr>
            <a:spLocks noGrp="1"/>
          </p:cNvSpPr>
          <p:nvPr>
            <p:ph type="sldNum" sz="quarter" idx="12"/>
          </p:nvPr>
        </p:nvSpPr>
        <p:spPr/>
        <p:txBody>
          <a:bodyPr/>
          <a:lstStyle/>
          <a:p>
            <a:fld id="{849BE0D1-D396-9B42-A2EB-16799EB1C08D}" type="slidenum">
              <a:rPr lang="en-US" smtClean="0"/>
              <a:t>‹#›</a:t>
            </a:fld>
            <a:endParaRPr lang="en-US"/>
          </a:p>
        </p:txBody>
      </p:sp>
    </p:spTree>
    <p:extLst>
      <p:ext uri="{BB962C8B-B14F-4D97-AF65-F5344CB8AC3E}">
        <p14:creationId xmlns:p14="http://schemas.microsoft.com/office/powerpoint/2010/main" val="3755730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F7A39-1C89-A957-CE26-E8185B0A379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4C576E6-646B-6AE6-A7B4-578D5A793B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5267C5E-AC42-8F9A-D5FD-26DADF86A676}"/>
              </a:ext>
            </a:extLst>
          </p:cNvPr>
          <p:cNvSpPr>
            <a:spLocks noGrp="1"/>
          </p:cNvSpPr>
          <p:nvPr>
            <p:ph type="dt" sz="half" idx="10"/>
          </p:nvPr>
        </p:nvSpPr>
        <p:spPr/>
        <p:txBody>
          <a:bodyPr/>
          <a:lstStyle/>
          <a:p>
            <a:fld id="{F900B4CA-726A-2144-9375-9B8927AE57D2}" type="datetimeFigureOut">
              <a:rPr lang="en-US" smtClean="0"/>
              <a:t>4/24/2023</a:t>
            </a:fld>
            <a:endParaRPr lang="en-US"/>
          </a:p>
        </p:txBody>
      </p:sp>
      <p:sp>
        <p:nvSpPr>
          <p:cNvPr id="5" name="Footer Placeholder 4">
            <a:extLst>
              <a:ext uri="{FF2B5EF4-FFF2-40B4-BE49-F238E27FC236}">
                <a16:creationId xmlns:a16="http://schemas.microsoft.com/office/drawing/2014/main" id="{FA012C8C-5D35-BF9C-0F01-B1E7C58F09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E87417-BF63-7606-E36A-3944D3D79156}"/>
              </a:ext>
            </a:extLst>
          </p:cNvPr>
          <p:cNvSpPr>
            <a:spLocks noGrp="1"/>
          </p:cNvSpPr>
          <p:nvPr>
            <p:ph type="sldNum" sz="quarter" idx="12"/>
          </p:nvPr>
        </p:nvSpPr>
        <p:spPr/>
        <p:txBody>
          <a:bodyPr/>
          <a:lstStyle/>
          <a:p>
            <a:fld id="{849BE0D1-D396-9B42-A2EB-16799EB1C08D}" type="slidenum">
              <a:rPr lang="en-US" smtClean="0"/>
              <a:t>‹#›</a:t>
            </a:fld>
            <a:endParaRPr lang="en-US"/>
          </a:p>
        </p:txBody>
      </p:sp>
    </p:spTree>
    <p:extLst>
      <p:ext uri="{BB962C8B-B14F-4D97-AF65-F5344CB8AC3E}">
        <p14:creationId xmlns:p14="http://schemas.microsoft.com/office/powerpoint/2010/main" val="3820160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4A9B0-7B21-DFDB-EE22-08008C6770B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8EDF803-C1EE-FDF9-3F7A-CD6C547808A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1E9F9F8-0EB8-6A37-23A1-4C0DE603666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384B576-0989-B2FE-FD02-66BA8A20B762}"/>
              </a:ext>
            </a:extLst>
          </p:cNvPr>
          <p:cNvSpPr>
            <a:spLocks noGrp="1"/>
          </p:cNvSpPr>
          <p:nvPr>
            <p:ph type="dt" sz="half" idx="10"/>
          </p:nvPr>
        </p:nvSpPr>
        <p:spPr/>
        <p:txBody>
          <a:bodyPr/>
          <a:lstStyle/>
          <a:p>
            <a:fld id="{F900B4CA-726A-2144-9375-9B8927AE57D2}" type="datetimeFigureOut">
              <a:rPr lang="en-US" smtClean="0"/>
              <a:t>4/24/2023</a:t>
            </a:fld>
            <a:endParaRPr lang="en-US"/>
          </a:p>
        </p:txBody>
      </p:sp>
      <p:sp>
        <p:nvSpPr>
          <p:cNvPr id="6" name="Footer Placeholder 5">
            <a:extLst>
              <a:ext uri="{FF2B5EF4-FFF2-40B4-BE49-F238E27FC236}">
                <a16:creationId xmlns:a16="http://schemas.microsoft.com/office/drawing/2014/main" id="{933E7DFE-9105-60E0-1008-B92062F3F9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79B23A-A495-6B4E-0601-C43B484A0DE9}"/>
              </a:ext>
            </a:extLst>
          </p:cNvPr>
          <p:cNvSpPr>
            <a:spLocks noGrp="1"/>
          </p:cNvSpPr>
          <p:nvPr>
            <p:ph type="sldNum" sz="quarter" idx="12"/>
          </p:nvPr>
        </p:nvSpPr>
        <p:spPr/>
        <p:txBody>
          <a:bodyPr/>
          <a:lstStyle/>
          <a:p>
            <a:fld id="{849BE0D1-D396-9B42-A2EB-16799EB1C08D}" type="slidenum">
              <a:rPr lang="en-US" smtClean="0"/>
              <a:t>‹#›</a:t>
            </a:fld>
            <a:endParaRPr lang="en-US"/>
          </a:p>
        </p:txBody>
      </p:sp>
    </p:spTree>
    <p:extLst>
      <p:ext uri="{BB962C8B-B14F-4D97-AF65-F5344CB8AC3E}">
        <p14:creationId xmlns:p14="http://schemas.microsoft.com/office/powerpoint/2010/main" val="1719334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3391A-C76D-FE76-15AB-28316AF9993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313D9C9-D666-9AF3-8572-A3C7BC7C97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B68C89D-C180-4C1C-F1D8-8B46091004F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298BB2C-1D36-66A2-6844-92E4F16F4D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BB3F45-57C6-B27F-882F-CBF7CCF07A8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0A0019B-465E-A808-EC66-C18A180A181B}"/>
              </a:ext>
            </a:extLst>
          </p:cNvPr>
          <p:cNvSpPr>
            <a:spLocks noGrp="1"/>
          </p:cNvSpPr>
          <p:nvPr>
            <p:ph type="dt" sz="half" idx="10"/>
          </p:nvPr>
        </p:nvSpPr>
        <p:spPr/>
        <p:txBody>
          <a:bodyPr/>
          <a:lstStyle/>
          <a:p>
            <a:fld id="{F900B4CA-726A-2144-9375-9B8927AE57D2}" type="datetimeFigureOut">
              <a:rPr lang="en-US" smtClean="0"/>
              <a:t>4/24/2023</a:t>
            </a:fld>
            <a:endParaRPr lang="en-US"/>
          </a:p>
        </p:txBody>
      </p:sp>
      <p:sp>
        <p:nvSpPr>
          <p:cNvPr id="8" name="Footer Placeholder 7">
            <a:extLst>
              <a:ext uri="{FF2B5EF4-FFF2-40B4-BE49-F238E27FC236}">
                <a16:creationId xmlns:a16="http://schemas.microsoft.com/office/drawing/2014/main" id="{9A16CB16-3372-5152-6A97-B2355E317AD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445F1D-5A5A-FC12-74F4-66AEC92CF839}"/>
              </a:ext>
            </a:extLst>
          </p:cNvPr>
          <p:cNvSpPr>
            <a:spLocks noGrp="1"/>
          </p:cNvSpPr>
          <p:nvPr>
            <p:ph type="sldNum" sz="quarter" idx="12"/>
          </p:nvPr>
        </p:nvSpPr>
        <p:spPr/>
        <p:txBody>
          <a:bodyPr/>
          <a:lstStyle/>
          <a:p>
            <a:fld id="{849BE0D1-D396-9B42-A2EB-16799EB1C08D}" type="slidenum">
              <a:rPr lang="en-US" smtClean="0"/>
              <a:t>‹#›</a:t>
            </a:fld>
            <a:endParaRPr lang="en-US"/>
          </a:p>
        </p:txBody>
      </p:sp>
    </p:spTree>
    <p:extLst>
      <p:ext uri="{BB962C8B-B14F-4D97-AF65-F5344CB8AC3E}">
        <p14:creationId xmlns:p14="http://schemas.microsoft.com/office/powerpoint/2010/main" val="1187025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3D30E-C618-E02D-A2A4-3A1E060C98C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FCDC38-C6A9-9D80-8267-F160B16DFC5E}"/>
              </a:ext>
            </a:extLst>
          </p:cNvPr>
          <p:cNvSpPr>
            <a:spLocks noGrp="1"/>
          </p:cNvSpPr>
          <p:nvPr>
            <p:ph type="dt" sz="half" idx="10"/>
          </p:nvPr>
        </p:nvSpPr>
        <p:spPr/>
        <p:txBody>
          <a:bodyPr/>
          <a:lstStyle/>
          <a:p>
            <a:fld id="{F900B4CA-726A-2144-9375-9B8927AE57D2}" type="datetimeFigureOut">
              <a:rPr lang="en-US" smtClean="0"/>
              <a:t>4/24/2023</a:t>
            </a:fld>
            <a:endParaRPr lang="en-US"/>
          </a:p>
        </p:txBody>
      </p:sp>
      <p:sp>
        <p:nvSpPr>
          <p:cNvPr id="4" name="Footer Placeholder 3">
            <a:extLst>
              <a:ext uri="{FF2B5EF4-FFF2-40B4-BE49-F238E27FC236}">
                <a16:creationId xmlns:a16="http://schemas.microsoft.com/office/drawing/2014/main" id="{A4D970B7-0760-F4D0-E1EE-EE52842E3F1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C1476C2-B4F7-1046-A36C-75DBECDE85E6}"/>
              </a:ext>
            </a:extLst>
          </p:cNvPr>
          <p:cNvSpPr>
            <a:spLocks noGrp="1"/>
          </p:cNvSpPr>
          <p:nvPr>
            <p:ph type="sldNum" sz="quarter" idx="12"/>
          </p:nvPr>
        </p:nvSpPr>
        <p:spPr/>
        <p:txBody>
          <a:bodyPr/>
          <a:lstStyle/>
          <a:p>
            <a:fld id="{849BE0D1-D396-9B42-A2EB-16799EB1C08D}" type="slidenum">
              <a:rPr lang="en-US" smtClean="0"/>
              <a:t>‹#›</a:t>
            </a:fld>
            <a:endParaRPr lang="en-US"/>
          </a:p>
        </p:txBody>
      </p:sp>
    </p:spTree>
    <p:extLst>
      <p:ext uri="{BB962C8B-B14F-4D97-AF65-F5344CB8AC3E}">
        <p14:creationId xmlns:p14="http://schemas.microsoft.com/office/powerpoint/2010/main" val="1518367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753C55-259A-509D-E3E8-3D1D6AD47F5C}"/>
              </a:ext>
            </a:extLst>
          </p:cNvPr>
          <p:cNvSpPr>
            <a:spLocks noGrp="1"/>
          </p:cNvSpPr>
          <p:nvPr>
            <p:ph type="dt" sz="half" idx="10"/>
          </p:nvPr>
        </p:nvSpPr>
        <p:spPr/>
        <p:txBody>
          <a:bodyPr/>
          <a:lstStyle/>
          <a:p>
            <a:fld id="{F900B4CA-726A-2144-9375-9B8927AE57D2}" type="datetimeFigureOut">
              <a:rPr lang="en-US" smtClean="0"/>
              <a:t>4/24/2023</a:t>
            </a:fld>
            <a:endParaRPr lang="en-US"/>
          </a:p>
        </p:txBody>
      </p:sp>
      <p:sp>
        <p:nvSpPr>
          <p:cNvPr id="3" name="Footer Placeholder 2">
            <a:extLst>
              <a:ext uri="{FF2B5EF4-FFF2-40B4-BE49-F238E27FC236}">
                <a16:creationId xmlns:a16="http://schemas.microsoft.com/office/drawing/2014/main" id="{A9AFAC2A-6236-A0B7-21D9-E4F26AAD66B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B1B5941-DED9-7841-CC75-042DC720330E}"/>
              </a:ext>
            </a:extLst>
          </p:cNvPr>
          <p:cNvSpPr>
            <a:spLocks noGrp="1"/>
          </p:cNvSpPr>
          <p:nvPr>
            <p:ph type="sldNum" sz="quarter" idx="12"/>
          </p:nvPr>
        </p:nvSpPr>
        <p:spPr/>
        <p:txBody>
          <a:bodyPr/>
          <a:lstStyle/>
          <a:p>
            <a:fld id="{849BE0D1-D396-9B42-A2EB-16799EB1C08D}" type="slidenum">
              <a:rPr lang="en-US" smtClean="0"/>
              <a:t>‹#›</a:t>
            </a:fld>
            <a:endParaRPr lang="en-US"/>
          </a:p>
        </p:txBody>
      </p:sp>
    </p:spTree>
    <p:extLst>
      <p:ext uri="{BB962C8B-B14F-4D97-AF65-F5344CB8AC3E}">
        <p14:creationId xmlns:p14="http://schemas.microsoft.com/office/powerpoint/2010/main" val="179401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FB439-DDEC-44E9-FB9E-41CC711D127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084EACF-D80A-0265-5598-C3763EB4A6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74B789D-63F2-A508-57A4-5F56E96D37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D80D99E-59D1-CCE6-2573-8D7E2B741E60}"/>
              </a:ext>
            </a:extLst>
          </p:cNvPr>
          <p:cNvSpPr>
            <a:spLocks noGrp="1"/>
          </p:cNvSpPr>
          <p:nvPr>
            <p:ph type="dt" sz="half" idx="10"/>
          </p:nvPr>
        </p:nvSpPr>
        <p:spPr/>
        <p:txBody>
          <a:bodyPr/>
          <a:lstStyle/>
          <a:p>
            <a:fld id="{F900B4CA-726A-2144-9375-9B8927AE57D2}" type="datetimeFigureOut">
              <a:rPr lang="en-US" smtClean="0"/>
              <a:t>4/24/2023</a:t>
            </a:fld>
            <a:endParaRPr lang="en-US"/>
          </a:p>
        </p:txBody>
      </p:sp>
      <p:sp>
        <p:nvSpPr>
          <p:cNvPr id="6" name="Footer Placeholder 5">
            <a:extLst>
              <a:ext uri="{FF2B5EF4-FFF2-40B4-BE49-F238E27FC236}">
                <a16:creationId xmlns:a16="http://schemas.microsoft.com/office/drawing/2014/main" id="{6A39258B-2A31-2A5F-4F34-22B4C3CBAB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F5B062-CB82-989A-5CD3-9E1959C14605}"/>
              </a:ext>
            </a:extLst>
          </p:cNvPr>
          <p:cNvSpPr>
            <a:spLocks noGrp="1"/>
          </p:cNvSpPr>
          <p:nvPr>
            <p:ph type="sldNum" sz="quarter" idx="12"/>
          </p:nvPr>
        </p:nvSpPr>
        <p:spPr/>
        <p:txBody>
          <a:bodyPr/>
          <a:lstStyle/>
          <a:p>
            <a:fld id="{849BE0D1-D396-9B42-A2EB-16799EB1C08D}" type="slidenum">
              <a:rPr lang="en-US" smtClean="0"/>
              <a:t>‹#›</a:t>
            </a:fld>
            <a:endParaRPr lang="en-US"/>
          </a:p>
        </p:txBody>
      </p:sp>
    </p:spTree>
    <p:extLst>
      <p:ext uri="{BB962C8B-B14F-4D97-AF65-F5344CB8AC3E}">
        <p14:creationId xmlns:p14="http://schemas.microsoft.com/office/powerpoint/2010/main" val="1028588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0BFB7-B35A-EADB-0F3D-88C027C315B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7E8BBC6-4F7C-6FDD-EA68-2AD4F05FD0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7D94F12-387E-1131-C35E-35D49103A5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E620988-D18D-E487-5294-5A83EA6A5F4D}"/>
              </a:ext>
            </a:extLst>
          </p:cNvPr>
          <p:cNvSpPr>
            <a:spLocks noGrp="1"/>
          </p:cNvSpPr>
          <p:nvPr>
            <p:ph type="dt" sz="half" idx="10"/>
          </p:nvPr>
        </p:nvSpPr>
        <p:spPr/>
        <p:txBody>
          <a:bodyPr/>
          <a:lstStyle/>
          <a:p>
            <a:fld id="{F900B4CA-726A-2144-9375-9B8927AE57D2}" type="datetimeFigureOut">
              <a:rPr lang="en-US" smtClean="0"/>
              <a:t>4/24/2023</a:t>
            </a:fld>
            <a:endParaRPr lang="en-US"/>
          </a:p>
        </p:txBody>
      </p:sp>
      <p:sp>
        <p:nvSpPr>
          <p:cNvPr id="6" name="Footer Placeholder 5">
            <a:extLst>
              <a:ext uri="{FF2B5EF4-FFF2-40B4-BE49-F238E27FC236}">
                <a16:creationId xmlns:a16="http://schemas.microsoft.com/office/drawing/2014/main" id="{83B65E55-EF11-9CC4-0955-91081BB5A9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A4EAB6-D071-6D39-ED7F-00EBB5A9E59D}"/>
              </a:ext>
            </a:extLst>
          </p:cNvPr>
          <p:cNvSpPr>
            <a:spLocks noGrp="1"/>
          </p:cNvSpPr>
          <p:nvPr>
            <p:ph type="sldNum" sz="quarter" idx="12"/>
          </p:nvPr>
        </p:nvSpPr>
        <p:spPr/>
        <p:txBody>
          <a:bodyPr/>
          <a:lstStyle/>
          <a:p>
            <a:fld id="{849BE0D1-D396-9B42-A2EB-16799EB1C08D}" type="slidenum">
              <a:rPr lang="en-US" smtClean="0"/>
              <a:t>‹#›</a:t>
            </a:fld>
            <a:endParaRPr lang="en-US"/>
          </a:p>
        </p:txBody>
      </p:sp>
    </p:spTree>
    <p:extLst>
      <p:ext uri="{BB962C8B-B14F-4D97-AF65-F5344CB8AC3E}">
        <p14:creationId xmlns:p14="http://schemas.microsoft.com/office/powerpoint/2010/main" val="405788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31D49-ABFE-1F21-1ECA-CBE9632FEA5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40DF986-7511-38C8-37AC-87F0490C488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7FEAD5-C7F4-3379-A82F-793CAB8ACCF6}"/>
              </a:ext>
            </a:extLst>
          </p:cNvPr>
          <p:cNvSpPr>
            <a:spLocks noGrp="1"/>
          </p:cNvSpPr>
          <p:nvPr>
            <p:ph type="dt" sz="half" idx="10"/>
          </p:nvPr>
        </p:nvSpPr>
        <p:spPr/>
        <p:txBody>
          <a:bodyPr/>
          <a:lstStyle/>
          <a:p>
            <a:fld id="{F900B4CA-726A-2144-9375-9B8927AE57D2}" type="datetimeFigureOut">
              <a:rPr lang="en-US" smtClean="0"/>
              <a:t>4/24/2023</a:t>
            </a:fld>
            <a:endParaRPr lang="en-US"/>
          </a:p>
        </p:txBody>
      </p:sp>
      <p:sp>
        <p:nvSpPr>
          <p:cNvPr id="5" name="Footer Placeholder 4">
            <a:extLst>
              <a:ext uri="{FF2B5EF4-FFF2-40B4-BE49-F238E27FC236}">
                <a16:creationId xmlns:a16="http://schemas.microsoft.com/office/drawing/2014/main" id="{19131702-FF4A-8302-24A5-F5B0658B8F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477F7B-59AB-4311-6F21-1A1F9DB19851}"/>
              </a:ext>
            </a:extLst>
          </p:cNvPr>
          <p:cNvSpPr>
            <a:spLocks noGrp="1"/>
          </p:cNvSpPr>
          <p:nvPr>
            <p:ph type="sldNum" sz="quarter" idx="12"/>
          </p:nvPr>
        </p:nvSpPr>
        <p:spPr/>
        <p:txBody>
          <a:bodyPr/>
          <a:lstStyle/>
          <a:p>
            <a:fld id="{849BE0D1-D396-9B42-A2EB-16799EB1C08D}" type="slidenum">
              <a:rPr lang="en-US" smtClean="0"/>
              <a:t>‹#›</a:t>
            </a:fld>
            <a:endParaRPr lang="en-US"/>
          </a:p>
        </p:txBody>
      </p:sp>
    </p:spTree>
    <p:extLst>
      <p:ext uri="{BB962C8B-B14F-4D97-AF65-F5344CB8AC3E}">
        <p14:creationId xmlns:p14="http://schemas.microsoft.com/office/powerpoint/2010/main" val="197694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6BCD6E-C54B-6170-CAF7-67E29F8E58B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D82258-E571-E9CF-903B-C56830F805E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8C2958-DA37-9AA1-8487-72667AD42D7D}"/>
              </a:ext>
            </a:extLst>
          </p:cNvPr>
          <p:cNvSpPr>
            <a:spLocks noGrp="1"/>
          </p:cNvSpPr>
          <p:nvPr>
            <p:ph type="dt" sz="half" idx="10"/>
          </p:nvPr>
        </p:nvSpPr>
        <p:spPr/>
        <p:txBody>
          <a:bodyPr/>
          <a:lstStyle/>
          <a:p>
            <a:fld id="{F900B4CA-726A-2144-9375-9B8927AE57D2}" type="datetimeFigureOut">
              <a:rPr lang="en-US" smtClean="0"/>
              <a:t>4/24/2023</a:t>
            </a:fld>
            <a:endParaRPr lang="en-US"/>
          </a:p>
        </p:txBody>
      </p:sp>
      <p:sp>
        <p:nvSpPr>
          <p:cNvPr id="5" name="Footer Placeholder 4">
            <a:extLst>
              <a:ext uri="{FF2B5EF4-FFF2-40B4-BE49-F238E27FC236}">
                <a16:creationId xmlns:a16="http://schemas.microsoft.com/office/drawing/2014/main" id="{85E841D8-93EE-1293-CCFA-B7D83FEC90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129B6A-A379-FA47-1BFD-F2454E2F0D90}"/>
              </a:ext>
            </a:extLst>
          </p:cNvPr>
          <p:cNvSpPr>
            <a:spLocks noGrp="1"/>
          </p:cNvSpPr>
          <p:nvPr>
            <p:ph type="sldNum" sz="quarter" idx="12"/>
          </p:nvPr>
        </p:nvSpPr>
        <p:spPr/>
        <p:txBody>
          <a:bodyPr/>
          <a:lstStyle/>
          <a:p>
            <a:fld id="{849BE0D1-D396-9B42-A2EB-16799EB1C08D}" type="slidenum">
              <a:rPr lang="en-US" smtClean="0"/>
              <a:t>‹#›</a:t>
            </a:fld>
            <a:endParaRPr lang="en-US"/>
          </a:p>
        </p:txBody>
      </p:sp>
    </p:spTree>
    <p:extLst>
      <p:ext uri="{BB962C8B-B14F-4D97-AF65-F5344CB8AC3E}">
        <p14:creationId xmlns:p14="http://schemas.microsoft.com/office/powerpoint/2010/main" val="1059430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9120DF-0E42-289B-4E9F-A0C821C30D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ED7A783-7388-459C-05BD-9BBA651C96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950AF05-945E-8636-654B-DF0EFECC1B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00B4CA-726A-2144-9375-9B8927AE57D2}" type="datetimeFigureOut">
              <a:rPr lang="en-US" smtClean="0"/>
              <a:t>4/24/2023</a:t>
            </a:fld>
            <a:endParaRPr lang="en-US"/>
          </a:p>
        </p:txBody>
      </p:sp>
      <p:sp>
        <p:nvSpPr>
          <p:cNvPr id="5" name="Footer Placeholder 4">
            <a:extLst>
              <a:ext uri="{FF2B5EF4-FFF2-40B4-BE49-F238E27FC236}">
                <a16:creationId xmlns:a16="http://schemas.microsoft.com/office/drawing/2014/main" id="{4FBA06BE-F9A2-4F3B-3EDC-2979C04EEE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EA8E310-943F-0F58-82D1-5D50D33B6C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9BE0D1-D396-9B42-A2EB-16799EB1C08D}" type="slidenum">
              <a:rPr lang="en-US" smtClean="0"/>
              <a:t>‹#›</a:t>
            </a:fld>
            <a:endParaRPr lang="en-US"/>
          </a:p>
        </p:txBody>
      </p:sp>
    </p:spTree>
    <p:extLst>
      <p:ext uri="{BB962C8B-B14F-4D97-AF65-F5344CB8AC3E}">
        <p14:creationId xmlns:p14="http://schemas.microsoft.com/office/powerpoint/2010/main" val="13058251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0CA2E2-9FCD-6091-1DB1-27DF187669F3}"/>
              </a:ext>
            </a:extLst>
          </p:cNvPr>
          <p:cNvSpPr>
            <a:spLocks noGrp="1"/>
          </p:cNvSpPr>
          <p:nvPr>
            <p:ph idx="1"/>
          </p:nvPr>
        </p:nvSpPr>
        <p:spPr>
          <a:xfrm>
            <a:off x="474362" y="720381"/>
            <a:ext cx="8964141" cy="3383393"/>
          </a:xfrm>
          <a:solidFill>
            <a:schemeClr val="bg2">
              <a:lumMod val="75000"/>
            </a:schemeClr>
          </a:solidFill>
        </p:spPr>
        <p:txBody>
          <a:bodyPr vert="horz" lIns="91440" tIns="45720" rIns="91440" bIns="45720" rtlCol="0" anchor="t">
            <a:normAutofit fontScale="77500" lnSpcReduction="20000"/>
          </a:bodyPr>
          <a:lstStyle/>
          <a:p>
            <a:pPr marL="0" indent="0" algn="just">
              <a:buNone/>
            </a:pPr>
            <a:r>
              <a:rPr lang="en-GB">
                <a:cs typeface="Calibri"/>
              </a:rPr>
              <a:t>                       </a:t>
            </a:r>
            <a:r>
              <a:rPr lang="en-GB">
                <a:highlight>
                  <a:srgbClr val="C0C0C0"/>
                </a:highlight>
                <a:cs typeface="Calibri"/>
              </a:rPr>
              <a:t>    </a:t>
            </a:r>
            <a:r>
              <a:rPr lang="en-GB">
                <a:solidFill>
                  <a:srgbClr val="0070C0"/>
                </a:solidFill>
                <a:highlight>
                  <a:srgbClr val="C0C0C0"/>
                </a:highlight>
                <a:cs typeface="Calibri"/>
              </a:rPr>
              <a:t>  Introduction to Research</a:t>
            </a:r>
            <a:endParaRPr lang="en-US">
              <a:solidFill>
                <a:srgbClr val="0070C0"/>
              </a:solidFill>
              <a:highlight>
                <a:srgbClr val="C0C0C0"/>
              </a:highlight>
              <a:cs typeface="Calibri" panose="020F0502020204030204"/>
            </a:endParaRPr>
          </a:p>
          <a:p>
            <a:pPr marL="0" indent="0" algn="just">
              <a:buNone/>
            </a:pPr>
            <a:r>
              <a:rPr lang="en-GB">
                <a:solidFill>
                  <a:srgbClr val="0070C0"/>
                </a:solidFill>
                <a:highlight>
                  <a:srgbClr val="C0C0C0"/>
                </a:highlight>
                <a:cs typeface="Calibri"/>
              </a:rPr>
              <a:t>                                                    BMHP 5005</a:t>
            </a:r>
          </a:p>
          <a:p>
            <a:pPr marL="0" indent="0" algn="just">
              <a:buNone/>
            </a:pPr>
            <a:r>
              <a:rPr lang="en-GB">
                <a:solidFill>
                  <a:srgbClr val="0070C0"/>
                </a:solidFill>
                <a:highlight>
                  <a:srgbClr val="C0C0C0"/>
                </a:highlight>
                <a:cs typeface="Calibri"/>
              </a:rPr>
              <a:t>                       Lectures Name: Dr Jodie Croxall and Kalee Thomas</a:t>
            </a:r>
          </a:p>
          <a:p>
            <a:pPr marL="0" indent="0" algn="just">
              <a:buNone/>
            </a:pPr>
            <a:r>
              <a:rPr lang="en-GB">
                <a:solidFill>
                  <a:srgbClr val="0070C0"/>
                </a:solidFill>
                <a:highlight>
                  <a:srgbClr val="C0C0C0"/>
                </a:highlight>
                <a:cs typeface="Calibri"/>
              </a:rPr>
              <a:t>                          Name of the Student: Roseline O </a:t>
            </a:r>
            <a:r>
              <a:rPr lang="en-GB" err="1">
                <a:solidFill>
                  <a:srgbClr val="0070C0"/>
                </a:solidFill>
                <a:highlight>
                  <a:srgbClr val="C0C0C0"/>
                </a:highlight>
                <a:cs typeface="Calibri"/>
              </a:rPr>
              <a:t>Awolumate</a:t>
            </a:r>
            <a:endParaRPr lang="en-GB">
              <a:solidFill>
                <a:srgbClr val="0070C0"/>
              </a:solidFill>
              <a:highlight>
                <a:srgbClr val="C0C0C0"/>
              </a:highlight>
              <a:cs typeface="Calibri"/>
            </a:endParaRPr>
          </a:p>
          <a:p>
            <a:pPr marL="0" indent="0" algn="just">
              <a:buNone/>
            </a:pPr>
            <a:r>
              <a:rPr lang="en-GB">
                <a:solidFill>
                  <a:srgbClr val="0070C0"/>
                </a:solidFill>
                <a:highlight>
                  <a:srgbClr val="C0C0C0"/>
                </a:highlight>
                <a:cs typeface="Calibri"/>
              </a:rPr>
              <a:t>                                   I D Number: 2005237</a:t>
            </a:r>
          </a:p>
          <a:p>
            <a:pPr marL="0" indent="0" algn="just">
              <a:buNone/>
            </a:pPr>
            <a:endParaRPr lang="en-GB">
              <a:solidFill>
                <a:srgbClr val="0070C0"/>
              </a:solidFill>
              <a:highlight>
                <a:srgbClr val="C0C0C0"/>
              </a:highlight>
              <a:cs typeface="Calibri"/>
            </a:endParaRPr>
          </a:p>
          <a:p>
            <a:pPr marL="0" indent="0" algn="just">
              <a:buNone/>
            </a:pPr>
            <a:endParaRPr lang="en-GB">
              <a:solidFill>
                <a:srgbClr val="0070C0"/>
              </a:solidFill>
              <a:highlight>
                <a:srgbClr val="C0C0C0"/>
              </a:highlight>
              <a:cs typeface="Calibri"/>
            </a:endParaRPr>
          </a:p>
          <a:p>
            <a:pPr marL="0" indent="0" algn="just">
              <a:buNone/>
            </a:pPr>
            <a:endParaRPr lang="en-GB">
              <a:solidFill>
                <a:srgbClr val="0070C0"/>
              </a:solidFill>
              <a:highlight>
                <a:srgbClr val="C0C0C0"/>
              </a:highlight>
              <a:cs typeface="Calibri"/>
            </a:endParaRPr>
          </a:p>
          <a:p>
            <a:pPr marL="0" indent="0">
              <a:buNone/>
            </a:pPr>
            <a:r>
              <a:rPr lang="en-GB">
                <a:cs typeface="Calibri"/>
              </a:rPr>
              <a:t>            </a:t>
            </a:r>
          </a:p>
        </p:txBody>
      </p:sp>
    </p:spTree>
    <p:extLst>
      <p:ext uri="{BB962C8B-B14F-4D97-AF65-F5344CB8AC3E}">
        <p14:creationId xmlns:p14="http://schemas.microsoft.com/office/powerpoint/2010/main" val="32120188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person&#10;&#10;Description automatically generated">
            <a:extLst>
              <a:ext uri="{FF2B5EF4-FFF2-40B4-BE49-F238E27FC236}">
                <a16:creationId xmlns:a16="http://schemas.microsoft.com/office/drawing/2014/main" id="{8D0E7C92-ED5A-3600-8019-1B4D5836E13D}"/>
              </a:ext>
            </a:extLst>
          </p:cNvPr>
          <p:cNvPicPr>
            <a:picLocks noChangeAspect="1"/>
          </p:cNvPicPr>
          <p:nvPr/>
        </p:nvPicPr>
        <p:blipFill rotWithShape="1">
          <a:blip r:embed="rId2"/>
          <a:srcRect l="33602" r="21602" b="1"/>
          <a:stretch/>
        </p:blipFill>
        <p:spPr>
          <a:xfrm>
            <a:off x="8009190" y="-1"/>
            <a:ext cx="4388756" cy="6857999"/>
          </a:xfrm>
          <a:prstGeom prst="rect">
            <a:avLst/>
          </a:prstGeom>
        </p:spPr>
      </p:pic>
      <p:pic>
        <p:nvPicPr>
          <p:cNvPr id="4" name="Picture 3" descr="Colourful wavy concept">
            <a:extLst>
              <a:ext uri="{FF2B5EF4-FFF2-40B4-BE49-F238E27FC236}">
                <a16:creationId xmlns:a16="http://schemas.microsoft.com/office/drawing/2014/main" id="{50B3569D-50EC-1599-FF24-57D7E2C8BFCC}"/>
              </a:ext>
            </a:extLst>
          </p:cNvPr>
          <p:cNvPicPr>
            <a:picLocks noChangeAspect="1"/>
          </p:cNvPicPr>
          <p:nvPr/>
        </p:nvPicPr>
        <p:blipFill rotWithShape="1">
          <a:blip r:embed="rId3"/>
          <a:srcRect l="12703" r="11346" b="-1"/>
          <a:stretch/>
        </p:blipFill>
        <p:spPr>
          <a:xfrm>
            <a:off x="494290" y="-2128098"/>
            <a:ext cx="7803224" cy="6857989"/>
          </a:xfrm>
          <a:prstGeom prst="rect">
            <a:avLst/>
          </a:prstGeom>
        </p:spPr>
      </p:pic>
      <p:sp>
        <p:nvSpPr>
          <p:cNvPr id="2" name="Title 1">
            <a:extLst>
              <a:ext uri="{FF2B5EF4-FFF2-40B4-BE49-F238E27FC236}">
                <a16:creationId xmlns:a16="http://schemas.microsoft.com/office/drawing/2014/main" id="{A6A790FA-4644-B403-5115-70B8FD0DA6E4}"/>
              </a:ext>
            </a:extLst>
          </p:cNvPr>
          <p:cNvSpPr>
            <a:spLocks noGrp="1"/>
          </p:cNvSpPr>
          <p:nvPr>
            <p:ph type="ctrTitle"/>
          </p:nvPr>
        </p:nvSpPr>
        <p:spPr>
          <a:xfrm>
            <a:off x="321276" y="914400"/>
            <a:ext cx="7241059" cy="4967416"/>
          </a:xfrm>
        </p:spPr>
        <p:txBody>
          <a:bodyPr anchor="t">
            <a:normAutofit/>
          </a:bodyPr>
          <a:lstStyle/>
          <a:p>
            <a:pPr>
              <a:lnSpc>
                <a:spcPct val="90000"/>
              </a:lnSpc>
            </a:pPr>
            <a:br>
              <a:rPr lang="en-GB" sz="2800" b="1">
                <a:solidFill>
                  <a:srgbClr val="FFFFFF"/>
                </a:solidFill>
                <a:effectLst/>
                <a:latin typeface="Calibri Light" panose="020F0302020204030204" pitchFamily="34" charset="0"/>
                <a:ea typeface="Times New Roman" panose="02020603050405020304" pitchFamily="18" charset="0"/>
              </a:rPr>
            </a:br>
            <a:br>
              <a:rPr lang="en-GB" sz="2800" b="1">
                <a:solidFill>
                  <a:srgbClr val="FFFFFF"/>
                </a:solidFill>
                <a:effectLst/>
                <a:latin typeface="Calibri Light" panose="020F0302020204030204" pitchFamily="34" charset="0"/>
                <a:ea typeface="Times New Roman" panose="02020603050405020304" pitchFamily="18" charset="0"/>
              </a:rPr>
            </a:br>
            <a:r>
              <a:rPr lang="en-GB" sz="3200" b="1">
                <a:solidFill>
                  <a:srgbClr val="FFFFFF"/>
                </a:solidFill>
                <a:effectLst/>
                <a:latin typeface="Calibri Light" panose="020F0302020204030204" pitchFamily="34" charset="0"/>
                <a:ea typeface="Times New Roman" panose="02020603050405020304" pitchFamily="18" charset="0"/>
              </a:rPr>
              <a:t>TITLE: CHILDHOOD AND ADOLESCENT OBESITY IN THE UNITED KINGDOM: RESULTS FROM THE MILLENNIUM COHORT STUDY (AGES 9-14)</a:t>
            </a:r>
            <a:br>
              <a:rPr lang="en-GB" sz="2800">
                <a:solidFill>
                  <a:srgbClr val="FFFFFF"/>
                </a:solidFill>
                <a:effectLst/>
                <a:latin typeface="Times New Roman" panose="02020603050405020304" pitchFamily="18" charset="0"/>
                <a:ea typeface="Times New Roman" panose="02020603050405020304" pitchFamily="18" charset="0"/>
              </a:rPr>
            </a:br>
            <a:endParaRPr lang="en-US" sz="2800">
              <a:solidFill>
                <a:srgbClr val="FFFFFF"/>
              </a:solidFill>
            </a:endParaRPr>
          </a:p>
        </p:txBody>
      </p:sp>
      <p:sp>
        <p:nvSpPr>
          <p:cNvPr id="3" name="TextBox 2">
            <a:extLst>
              <a:ext uri="{FF2B5EF4-FFF2-40B4-BE49-F238E27FC236}">
                <a16:creationId xmlns:a16="http://schemas.microsoft.com/office/drawing/2014/main" id="{11F92AC8-096E-25A9-C91C-C986476CFBD0}"/>
              </a:ext>
            </a:extLst>
          </p:cNvPr>
          <p:cNvSpPr txBox="1"/>
          <p:nvPr/>
        </p:nvSpPr>
        <p:spPr>
          <a:xfrm>
            <a:off x="1990810" y="849184"/>
            <a:ext cx="33679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493982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2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6E44283-2106-989A-1082-A64B2C04344F}"/>
              </a:ext>
            </a:extLst>
          </p:cNvPr>
          <p:cNvSpPr txBox="1"/>
          <p:nvPr/>
        </p:nvSpPr>
        <p:spPr>
          <a:xfrm>
            <a:off x="320040" y="366189"/>
            <a:ext cx="11871960" cy="6136936"/>
          </a:xfrm>
          <a:prstGeom prst="rect">
            <a:avLst/>
          </a:prstGeom>
          <a:noFill/>
        </p:spPr>
        <p:txBody>
          <a:bodyPr wrap="square" lIns="91440" tIns="45720" rIns="91440" bIns="45720" anchor="t">
            <a:spAutoFit/>
          </a:bodyPr>
          <a:lstStyle/>
          <a:p>
            <a:pPr algn="just">
              <a:lnSpc>
                <a:spcPct val="150000"/>
              </a:lnSpc>
            </a:pPr>
            <a:r>
              <a:rPr lang="en-GB" sz="2400" b="1">
                <a:effectLst/>
                <a:latin typeface="Times New Roman" panose="02020603050405020304" pitchFamily="18" charset="0"/>
                <a:ea typeface="Calibri Light" panose="020F0302020204030204" pitchFamily="34" charset="0"/>
              </a:rPr>
              <a:t>Introduction</a:t>
            </a:r>
            <a:endParaRPr lang="en-GB" sz="2000">
              <a:effectLst/>
              <a:latin typeface="Calibri Light" panose="020F0302020204030204" pitchFamily="34" charset="0"/>
              <a:ea typeface="Calibri Light" panose="020F0302020204030204" pitchFamily="34" charset="0"/>
            </a:endParaRPr>
          </a:p>
          <a:p>
            <a:pPr algn="just">
              <a:lnSpc>
                <a:spcPct val="150000"/>
              </a:lnSpc>
            </a:pPr>
            <a:endParaRPr lang="en-GB">
              <a:effectLst/>
              <a:latin typeface="Calibri Light" panose="020F0302020204030204" pitchFamily="34" charset="0"/>
              <a:ea typeface="Calibri Light" panose="020F0302020204030204" pitchFamily="34" charset="0"/>
            </a:endParaRPr>
          </a:p>
          <a:p>
            <a:pPr algn="just">
              <a:lnSpc>
                <a:spcPct val="150000"/>
              </a:lnSpc>
            </a:pPr>
            <a:r>
              <a:rPr lang="en-GB" sz="2000">
                <a:effectLst/>
                <a:latin typeface="Times New Roman"/>
                <a:ea typeface="Calibri Light" panose="020F0302020204030204" pitchFamily="34" charset="0"/>
                <a:cs typeface="Times New Roman"/>
              </a:rPr>
              <a:t>The enormous rise in child obesity prevalence that has taken place globally over the last </a:t>
            </a:r>
            <a:r>
              <a:rPr lang="en-GB" sz="2000">
                <a:latin typeface="Times New Roman"/>
                <a:ea typeface="Calibri Light" panose="020F0302020204030204" pitchFamily="34" charset="0"/>
                <a:cs typeface="Times New Roman"/>
              </a:rPr>
              <a:t>five </a:t>
            </a:r>
            <a:r>
              <a:rPr lang="en-GB" sz="2000">
                <a:effectLst/>
                <a:latin typeface="Times New Roman"/>
                <a:ea typeface="Calibri Light" panose="020F0302020204030204" pitchFamily="34" charset="0"/>
                <a:cs typeface="Times New Roman"/>
              </a:rPr>
              <a:t>years is one of the most important public health concerns of the twenty-first century. In the UK, teen overweight and obesity prevalence rates are among the highest in Europe, and over the next 20 years, it is expected that these rates will rise significantly (</a:t>
            </a:r>
            <a:r>
              <a:rPr lang="en-GB">
                <a:effectLst/>
                <a:latin typeface="Arial"/>
                <a:ea typeface="Calibri Light" panose="020F0302020204030204" pitchFamily="34" charset="0"/>
                <a:cs typeface="Arial"/>
              </a:rPr>
              <a:t>Susan, &amp; Rona, 2005)</a:t>
            </a:r>
            <a:r>
              <a:rPr lang="en-GB" sz="2000">
                <a:effectLst/>
                <a:latin typeface="Times New Roman"/>
                <a:ea typeface="Calibri Light" panose="020F0302020204030204" pitchFamily="34" charset="0"/>
                <a:cs typeface="Times New Roman"/>
              </a:rPr>
              <a:t>. Adult obesity has been related to a variety of chronic diseases, and obese adults are five times more likely to have obese children than the opposite. This has a substantial impact on how healthcare is delivered, and as a consequence, the National Health Service is facing increasing financial commitments.  Adolescent obesity has been connected to a range of adverse health consequences, including a higher risk of hypertension, asthma, and psychological problems, in addition to these long-term problems. Research on childhood overweight and obesity looks at probable explanatory factors, such as parental socioeconomic status (SEP), low birthweight, and behavioural aspects including decreased physical activity and diet composition, in addition to treatment options (</a:t>
            </a:r>
            <a:r>
              <a:rPr lang="en-GB">
                <a:effectLst/>
                <a:latin typeface="Arial"/>
                <a:ea typeface="Calibri Light" panose="020F0302020204030204" pitchFamily="34" charset="0"/>
                <a:cs typeface="Arial"/>
              </a:rPr>
              <a:t>Roxanne, &amp; Lucinda, 2014)</a:t>
            </a:r>
            <a:r>
              <a:rPr lang="en-GB" sz="2000">
                <a:effectLst/>
                <a:latin typeface="Times New Roman"/>
                <a:ea typeface="Calibri Light" panose="020F0302020204030204" pitchFamily="34" charset="0"/>
                <a:cs typeface="Times New Roman"/>
              </a:rPr>
              <a:t>.</a:t>
            </a:r>
            <a:endParaRPr lang="en-GB">
              <a:effectLst/>
              <a:latin typeface="Times New Roman"/>
              <a:ea typeface="Calibri Light" panose="020F0302020204030204" pitchFamily="34" charset="0"/>
              <a:cs typeface="Times New Roman"/>
            </a:endParaRPr>
          </a:p>
        </p:txBody>
      </p:sp>
    </p:spTree>
    <p:extLst>
      <p:ext uri="{BB962C8B-B14F-4D97-AF65-F5344CB8AC3E}">
        <p14:creationId xmlns:p14="http://schemas.microsoft.com/office/powerpoint/2010/main" val="1651346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2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2D847B-B8CD-C365-2985-8FB8EEDD5D66}"/>
              </a:ext>
            </a:extLst>
          </p:cNvPr>
          <p:cNvSpPr txBox="1"/>
          <p:nvPr/>
        </p:nvSpPr>
        <p:spPr>
          <a:xfrm>
            <a:off x="259080" y="835328"/>
            <a:ext cx="11727180" cy="5324535"/>
          </a:xfrm>
          <a:prstGeom prst="rect">
            <a:avLst/>
          </a:prstGeom>
          <a:noFill/>
        </p:spPr>
        <p:txBody>
          <a:bodyPr wrap="square">
            <a:spAutoFit/>
          </a:bodyPr>
          <a:lstStyle/>
          <a:p>
            <a:pPr algn="just">
              <a:lnSpc>
                <a:spcPct val="150000"/>
              </a:lnSpc>
            </a:pPr>
            <a:r>
              <a:rPr lang="en-GB" sz="4000" b="1">
                <a:effectLst/>
                <a:latin typeface="Times New Roman" panose="02020603050405020304" pitchFamily="18" charset="0"/>
                <a:ea typeface="Calibri Light" panose="020F0302020204030204" pitchFamily="34" charset="0"/>
              </a:rPr>
              <a:t>Definition</a:t>
            </a:r>
            <a:endParaRPr lang="en-GB" sz="3600">
              <a:effectLst/>
              <a:latin typeface="Calibri Light" panose="020F0302020204030204" pitchFamily="34" charset="0"/>
              <a:ea typeface="Calibri Light" panose="020F0302020204030204" pitchFamily="34" charset="0"/>
            </a:endParaRPr>
          </a:p>
          <a:p>
            <a:r>
              <a:rPr lang="en-GB" sz="4000" kern="0">
                <a:effectLst/>
                <a:latin typeface="Times New Roman" panose="02020603050405020304" pitchFamily="18" charset="0"/>
                <a:ea typeface="Calibri Light" panose="020F0302020204030204" pitchFamily="34" charset="0"/>
              </a:rPr>
              <a:t>It is optimal to implement definitions of obesity based on the degree of excess body fat at which the risk of developing health problems increases. In this manner, obesity would be identified, and individuals would have a comorbidity that is weight responsive. Unfortunately, none are currently available. Obesity is defined simply as excessive body fat, also known as adiposity</a:t>
            </a:r>
            <a:r>
              <a:rPr lang="en-GB" sz="4000">
                <a:effectLst/>
              </a:rPr>
              <a:t> </a:t>
            </a:r>
            <a:endParaRPr lang="en-US" sz="4000"/>
          </a:p>
        </p:txBody>
      </p:sp>
    </p:spTree>
    <p:extLst>
      <p:ext uri="{BB962C8B-B14F-4D97-AF65-F5344CB8AC3E}">
        <p14:creationId xmlns:p14="http://schemas.microsoft.com/office/powerpoint/2010/main" val="3038343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2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EE80F4-7500-9153-5E54-31997293618C}"/>
              </a:ext>
            </a:extLst>
          </p:cNvPr>
          <p:cNvSpPr txBox="1"/>
          <p:nvPr/>
        </p:nvSpPr>
        <p:spPr>
          <a:xfrm>
            <a:off x="348615" y="476962"/>
            <a:ext cx="6092190" cy="504625"/>
          </a:xfrm>
          <a:prstGeom prst="rect">
            <a:avLst/>
          </a:prstGeom>
          <a:noFill/>
        </p:spPr>
        <p:txBody>
          <a:bodyPr wrap="square">
            <a:spAutoFit/>
          </a:bodyPr>
          <a:lstStyle/>
          <a:p>
            <a:pPr algn="just">
              <a:lnSpc>
                <a:spcPct val="150000"/>
              </a:lnSpc>
            </a:pPr>
            <a:r>
              <a:rPr lang="en-GB" sz="2000" b="1">
                <a:effectLst/>
                <a:latin typeface="Times New Roman" panose="02020603050405020304" pitchFamily="18" charset="0"/>
                <a:ea typeface="Calibri Light" panose="020F0302020204030204" pitchFamily="34" charset="0"/>
              </a:rPr>
              <a:t>AIMS AND OBJECTIVE</a:t>
            </a:r>
            <a:endParaRPr lang="en-GB">
              <a:effectLst/>
              <a:latin typeface="Calibri Light" panose="020F0302020204030204" pitchFamily="34" charset="0"/>
              <a:ea typeface="Calibri Light" panose="020F0302020204030204" pitchFamily="34" charset="0"/>
            </a:endParaRPr>
          </a:p>
        </p:txBody>
      </p:sp>
      <p:sp>
        <p:nvSpPr>
          <p:cNvPr id="5" name="TextBox 4">
            <a:extLst>
              <a:ext uri="{FF2B5EF4-FFF2-40B4-BE49-F238E27FC236}">
                <a16:creationId xmlns:a16="http://schemas.microsoft.com/office/drawing/2014/main" id="{C83B101F-B780-CFFF-3F24-9CE6E4B4967B}"/>
              </a:ext>
            </a:extLst>
          </p:cNvPr>
          <p:cNvSpPr txBox="1"/>
          <p:nvPr/>
        </p:nvSpPr>
        <p:spPr>
          <a:xfrm>
            <a:off x="594360" y="1119810"/>
            <a:ext cx="10927080" cy="5193858"/>
          </a:xfrm>
          <a:prstGeom prst="rect">
            <a:avLst/>
          </a:prstGeom>
          <a:noFill/>
        </p:spPr>
        <p:txBody>
          <a:bodyPr wrap="square" lIns="91440" tIns="45720" rIns="91440" bIns="45720" anchor="t">
            <a:spAutoFit/>
          </a:bodyPr>
          <a:lstStyle/>
          <a:p>
            <a:pPr algn="just">
              <a:lnSpc>
                <a:spcPct val="150000"/>
              </a:lnSpc>
            </a:pPr>
            <a:r>
              <a:rPr lang="en-GB" sz="2400">
                <a:effectLst/>
                <a:latin typeface="Times New Roman" panose="02020603050405020304" pitchFamily="18" charset="0"/>
                <a:ea typeface="Calibri Light" panose="020F0302020204030204" pitchFamily="34" charset="0"/>
              </a:rPr>
              <a:t>The specific objectives of the study were:</a:t>
            </a:r>
            <a:endParaRPr lang="en-GB" sz="2000">
              <a:effectLst/>
              <a:latin typeface="Calibri Light" panose="020F0302020204030204" pitchFamily="34" charset="0"/>
              <a:ea typeface="Calibri Light" panose="020F0302020204030204" pitchFamily="34" charset="0"/>
            </a:endParaRPr>
          </a:p>
          <a:p>
            <a:pPr marL="342900" indent="-342900" algn="just">
              <a:lnSpc>
                <a:spcPct val="150000"/>
              </a:lnSpc>
              <a:buFont typeface="Symbol" pitchFamily="2" charset="2"/>
              <a:buChar char=""/>
            </a:pPr>
            <a:r>
              <a:rPr lang="en-GB" sz="2400">
                <a:effectLst/>
                <a:latin typeface="Times New Roman"/>
                <a:ea typeface="Calibri Light" panose="020F0302020204030204" pitchFamily="34" charset="0"/>
                <a:cs typeface="Times New Roman"/>
              </a:rPr>
              <a:t>To estimate the prevalence of obesity and overweight in children aged </a:t>
            </a:r>
            <a:r>
              <a:rPr lang="en-GB" sz="2400">
                <a:latin typeface="Times New Roman"/>
                <a:ea typeface="Calibri Light" panose="020F0302020204030204" pitchFamily="34" charset="0"/>
                <a:cs typeface="Times New Roman"/>
              </a:rPr>
              <a:t>9-11 years</a:t>
            </a:r>
            <a:r>
              <a:rPr lang="en-GB" sz="2400">
                <a:effectLst/>
                <a:latin typeface="Times New Roman"/>
                <a:ea typeface="Calibri Light" panose="020F0302020204030204" pitchFamily="34" charset="0"/>
                <a:cs typeface="Times New Roman"/>
              </a:rPr>
              <a:t> in the United Kingdom.</a:t>
            </a:r>
            <a:endParaRPr lang="en-GB" sz="2000">
              <a:effectLst/>
              <a:latin typeface="Times New Roman"/>
              <a:ea typeface="Calibri Light" panose="020F0302020204030204" pitchFamily="34" charset="0"/>
              <a:cs typeface="Times New Roman"/>
            </a:endParaRPr>
          </a:p>
          <a:p>
            <a:pPr marL="342900" lvl="0" indent="-342900" algn="just">
              <a:lnSpc>
                <a:spcPct val="150000"/>
              </a:lnSpc>
              <a:buFont typeface="Symbol" pitchFamily="2" charset="2"/>
              <a:buChar char=""/>
            </a:pPr>
            <a:r>
              <a:rPr lang="en-GB" sz="2400">
                <a:effectLst/>
                <a:latin typeface="Times New Roman" panose="02020603050405020304" pitchFamily="18" charset="0"/>
                <a:ea typeface="Calibri Light" panose="020F0302020204030204" pitchFamily="34" charset="0"/>
              </a:rPr>
              <a:t>To identify the sociodemographic, maternal, and early-life risk factors for childhood and adolescent obesity.</a:t>
            </a:r>
            <a:endParaRPr lang="en-GB" sz="2000">
              <a:effectLst/>
              <a:latin typeface="Calibri Light" panose="020F0302020204030204" pitchFamily="34" charset="0"/>
              <a:ea typeface="Calibri Light" panose="020F0302020204030204" pitchFamily="34" charset="0"/>
            </a:endParaRPr>
          </a:p>
          <a:p>
            <a:pPr marL="342900" lvl="0" indent="-342900" algn="just">
              <a:lnSpc>
                <a:spcPct val="150000"/>
              </a:lnSpc>
              <a:buFont typeface="Symbol" pitchFamily="2" charset="2"/>
              <a:buChar char=""/>
            </a:pPr>
            <a:r>
              <a:rPr lang="en-GB" sz="2400">
                <a:effectLst/>
                <a:latin typeface="Times New Roman" panose="02020603050405020304" pitchFamily="18" charset="0"/>
                <a:ea typeface="Calibri Light" panose="020F0302020204030204" pitchFamily="34" charset="0"/>
              </a:rPr>
              <a:t>To examine the associations between physical activity levels, screen time, and dietary habits with childhood and adolescent obesity.</a:t>
            </a:r>
            <a:endParaRPr lang="en-GB" sz="2000">
              <a:effectLst/>
              <a:latin typeface="Calibri Light" panose="020F0302020204030204" pitchFamily="34" charset="0"/>
              <a:ea typeface="Calibri Light" panose="020F0302020204030204" pitchFamily="34" charset="0"/>
            </a:endParaRPr>
          </a:p>
          <a:p>
            <a:pPr marL="342900" lvl="0" indent="-342900" algn="just">
              <a:lnSpc>
                <a:spcPct val="150000"/>
              </a:lnSpc>
              <a:buFont typeface="Symbol" pitchFamily="2" charset="2"/>
              <a:buChar char=""/>
            </a:pPr>
            <a:r>
              <a:rPr lang="en-GB" sz="2400">
                <a:effectLst/>
                <a:latin typeface="Times New Roman" panose="02020603050405020304" pitchFamily="18" charset="0"/>
                <a:ea typeface="Calibri Light" panose="020F0302020204030204" pitchFamily="34" charset="0"/>
              </a:rPr>
              <a:t>To investigate whether the associations between risk factors and childhood and adolescent obesity vary by gender and ethnicity.</a:t>
            </a:r>
            <a:endParaRPr lang="en-GB" sz="2000">
              <a:effectLst/>
              <a:latin typeface="Calibri Light" panose="020F0302020204030204" pitchFamily="34" charset="0"/>
              <a:ea typeface="Calibri Light" panose="020F0302020204030204" pitchFamily="34" charset="0"/>
            </a:endParaRPr>
          </a:p>
        </p:txBody>
      </p:sp>
    </p:spTree>
    <p:extLst>
      <p:ext uri="{BB962C8B-B14F-4D97-AF65-F5344CB8AC3E}">
        <p14:creationId xmlns:p14="http://schemas.microsoft.com/office/powerpoint/2010/main" val="1144234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2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B0BDA6-5F58-291C-FB3E-45C55BD3CB89}"/>
              </a:ext>
            </a:extLst>
          </p:cNvPr>
          <p:cNvSpPr txBox="1"/>
          <p:nvPr/>
        </p:nvSpPr>
        <p:spPr>
          <a:xfrm>
            <a:off x="251460" y="641759"/>
            <a:ext cx="11803380" cy="5286191"/>
          </a:xfrm>
          <a:prstGeom prst="rect">
            <a:avLst/>
          </a:prstGeom>
          <a:noFill/>
        </p:spPr>
        <p:txBody>
          <a:bodyPr wrap="square">
            <a:spAutoFit/>
          </a:bodyPr>
          <a:lstStyle/>
          <a:p>
            <a:pPr algn="just">
              <a:lnSpc>
                <a:spcPct val="150000"/>
              </a:lnSpc>
            </a:pPr>
            <a:r>
              <a:rPr lang="en-GB" sz="2800" b="1">
                <a:effectLst/>
                <a:latin typeface="Times New Roman" panose="02020603050405020304" pitchFamily="18" charset="0"/>
                <a:ea typeface="Calibri Light" panose="020F0302020204030204" pitchFamily="34" charset="0"/>
              </a:rPr>
              <a:t>METHODS</a:t>
            </a:r>
            <a:endParaRPr lang="en-GB" sz="2400">
              <a:effectLst/>
              <a:latin typeface="Calibri Light" panose="020F0302020204030204" pitchFamily="34" charset="0"/>
              <a:ea typeface="Calibri Light" panose="020F0302020204030204" pitchFamily="34" charset="0"/>
            </a:endParaRPr>
          </a:p>
          <a:p>
            <a:pPr algn="just">
              <a:lnSpc>
                <a:spcPct val="150000"/>
              </a:lnSpc>
            </a:pPr>
            <a:r>
              <a:rPr lang="en-GB" sz="2800">
                <a:effectLst/>
                <a:latin typeface="Times New Roman" panose="02020603050405020304" pitchFamily="18" charset="0"/>
                <a:ea typeface="Calibri Light" panose="020F0302020204030204" pitchFamily="34" charset="0"/>
              </a:rPr>
              <a:t>This report investigates the prevalence and risk factors for childhood </a:t>
            </a:r>
            <a:r>
              <a:rPr lang="en-GB" sz="3200">
                <a:effectLst/>
                <a:latin typeface="Times New Roman" panose="02020603050405020304" pitchFamily="18" charset="0"/>
                <a:ea typeface="Calibri Light" panose="020F0302020204030204" pitchFamily="34" charset="0"/>
              </a:rPr>
              <a:t>and</a:t>
            </a:r>
            <a:r>
              <a:rPr lang="en-GB" sz="2800">
                <a:effectLst/>
                <a:latin typeface="Times New Roman" panose="02020603050405020304" pitchFamily="18" charset="0"/>
                <a:ea typeface="Calibri Light" panose="020F0302020204030204" pitchFamily="34" charset="0"/>
              </a:rPr>
              <a:t> adolescent obesity in the United Kingdom using a cross-sectional research design. The study utilised data from the nationally representative longitudinal Millennium Cohort Study (MCS) of British infants born between 2000 and 2002. The MCS captured data on a wide variety of child development-related factors, including height and weight measurements, levels of physical activity, and dietary preferences (Kelly et al., 2017).</a:t>
            </a:r>
            <a:endParaRPr lang="en-GB" sz="2400">
              <a:effectLst/>
              <a:latin typeface="Calibri Light" panose="020F0302020204030204" pitchFamily="34" charset="0"/>
              <a:ea typeface="Calibri Light" panose="020F0302020204030204" pitchFamily="34" charset="0"/>
            </a:endParaRPr>
          </a:p>
        </p:txBody>
      </p:sp>
    </p:spTree>
    <p:extLst>
      <p:ext uri="{BB962C8B-B14F-4D97-AF65-F5344CB8AC3E}">
        <p14:creationId xmlns:p14="http://schemas.microsoft.com/office/powerpoint/2010/main" val="1835923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2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F0348C-9783-A3DE-0BCA-12C0197D6D7C}"/>
              </a:ext>
            </a:extLst>
          </p:cNvPr>
          <p:cNvSpPr txBox="1"/>
          <p:nvPr/>
        </p:nvSpPr>
        <p:spPr>
          <a:xfrm>
            <a:off x="563880" y="735955"/>
            <a:ext cx="11064240" cy="5386090"/>
          </a:xfrm>
          <a:prstGeom prst="rect">
            <a:avLst/>
          </a:prstGeom>
          <a:noFill/>
        </p:spPr>
        <p:txBody>
          <a:bodyPr wrap="square">
            <a:spAutoFit/>
          </a:bodyPr>
          <a:lstStyle/>
          <a:p>
            <a:pPr algn="just">
              <a:lnSpc>
                <a:spcPct val="150000"/>
              </a:lnSpc>
            </a:pPr>
            <a:r>
              <a:rPr lang="en-GB" sz="2800" b="1">
                <a:effectLst/>
                <a:latin typeface="Times New Roman" panose="02020603050405020304" pitchFamily="18" charset="0"/>
                <a:ea typeface="Calibri Light" panose="020F0302020204030204" pitchFamily="34" charset="0"/>
              </a:rPr>
              <a:t>Measuring obesity among children</a:t>
            </a:r>
          </a:p>
          <a:p>
            <a:pPr algn="just">
              <a:lnSpc>
                <a:spcPct val="150000"/>
              </a:lnSpc>
            </a:pPr>
            <a:endParaRPr lang="en-GB" sz="2400">
              <a:effectLst/>
              <a:latin typeface="Calibri Light" panose="020F0302020204030204" pitchFamily="34" charset="0"/>
              <a:ea typeface="Calibri Light" panose="020F0302020204030204" pitchFamily="34" charset="0"/>
            </a:endParaRPr>
          </a:p>
          <a:p>
            <a:pPr algn="just">
              <a:lnSpc>
                <a:spcPct val="150000"/>
              </a:lnSpc>
            </a:pPr>
            <a:r>
              <a:rPr lang="en-GB" sz="2800">
                <a:effectLst/>
                <a:latin typeface="Times New Roman" panose="02020603050405020304" pitchFamily="18" charset="0"/>
                <a:ea typeface="Calibri Light" panose="020F0302020204030204" pitchFamily="34" charset="0"/>
              </a:rPr>
              <a:t>A measurement that compensates for weight disparities owing to height is necessary to define overweight or obesity. A popular measurement is the Body Mass Index (BMI), which is derived by dividing weight (kg) by height squared (m2). The International Obesity Task Force endorses the use of BMI to assess teenage obesity.</a:t>
            </a:r>
            <a:endParaRPr lang="en-GB" sz="2400">
              <a:effectLst/>
              <a:latin typeface="Calibri Light" panose="020F0302020204030204" pitchFamily="34" charset="0"/>
              <a:ea typeface="Calibri Light" panose="020F0302020204030204" pitchFamily="34" charset="0"/>
            </a:endParaRPr>
          </a:p>
          <a:p>
            <a:r>
              <a:rPr lang="en-GB" sz="2800" kern="0">
                <a:effectLst/>
                <a:latin typeface="Times New Roman" panose="02020603050405020304" pitchFamily="18" charset="0"/>
                <a:ea typeface="Calibri Light" panose="020F0302020204030204" pitchFamily="34" charset="0"/>
              </a:rPr>
              <a:t>The technique used to measure adolescent obesity varies from that used to measure adult obesity. </a:t>
            </a:r>
            <a:endParaRPr lang="en-US" sz="2800"/>
          </a:p>
        </p:txBody>
      </p:sp>
    </p:spTree>
    <p:extLst>
      <p:ext uri="{BB962C8B-B14F-4D97-AF65-F5344CB8AC3E}">
        <p14:creationId xmlns:p14="http://schemas.microsoft.com/office/powerpoint/2010/main" val="2058163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2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D53CFC-6DAE-DE6E-B489-74A3761FA85C}"/>
              </a:ext>
            </a:extLst>
          </p:cNvPr>
          <p:cNvSpPr txBox="1"/>
          <p:nvPr/>
        </p:nvSpPr>
        <p:spPr>
          <a:xfrm>
            <a:off x="571500" y="288813"/>
            <a:ext cx="10812780" cy="6681124"/>
          </a:xfrm>
          <a:prstGeom prst="rect">
            <a:avLst/>
          </a:prstGeom>
          <a:noFill/>
        </p:spPr>
        <p:txBody>
          <a:bodyPr wrap="square">
            <a:spAutoFit/>
          </a:bodyPr>
          <a:lstStyle/>
          <a:p>
            <a:pPr algn="just">
              <a:lnSpc>
                <a:spcPct val="150000"/>
              </a:lnSpc>
            </a:pPr>
            <a:r>
              <a:rPr lang="en-GB" sz="2400" b="1">
                <a:effectLst/>
                <a:latin typeface="Times New Roman" panose="02020603050405020304" pitchFamily="18" charset="0"/>
                <a:ea typeface="Calibri Light" panose="020F0302020204030204" pitchFamily="34" charset="0"/>
              </a:rPr>
              <a:t>Methodological approaches</a:t>
            </a:r>
            <a:endParaRPr lang="en-GB" sz="2000">
              <a:effectLst/>
              <a:latin typeface="Calibri Light" panose="020F0302020204030204" pitchFamily="34" charset="0"/>
              <a:ea typeface="Calibri Light" panose="020F0302020204030204" pitchFamily="34" charset="0"/>
            </a:endParaRPr>
          </a:p>
          <a:p>
            <a:pPr algn="just">
              <a:lnSpc>
                <a:spcPct val="150000"/>
              </a:lnSpc>
            </a:pPr>
            <a:r>
              <a:rPr lang="en-GB" sz="2400">
                <a:effectLst/>
                <a:latin typeface="Times New Roman" panose="02020603050405020304" pitchFamily="18" charset="0"/>
                <a:ea typeface="Calibri Light" panose="020F0302020204030204" pitchFamily="34" charset="0"/>
              </a:rPr>
              <a:t> </a:t>
            </a:r>
            <a:endParaRPr lang="en-GB" sz="2000">
              <a:effectLst/>
              <a:latin typeface="Calibri Light" panose="020F0302020204030204" pitchFamily="34" charset="0"/>
              <a:ea typeface="Calibri Light" panose="020F0302020204030204" pitchFamily="34" charset="0"/>
            </a:endParaRPr>
          </a:p>
          <a:p>
            <a:pPr algn="just">
              <a:lnSpc>
                <a:spcPct val="150000"/>
              </a:lnSpc>
            </a:pPr>
            <a:r>
              <a:rPr lang="en-GB" sz="2400" b="1">
                <a:effectLst/>
                <a:latin typeface="Times New Roman" panose="02020603050405020304" pitchFamily="18" charset="0"/>
                <a:ea typeface="Calibri Light" panose="020F0302020204030204" pitchFamily="34" charset="0"/>
              </a:rPr>
              <a:t>Weighting</a:t>
            </a:r>
            <a:endParaRPr lang="en-GB" sz="2000">
              <a:effectLst/>
              <a:latin typeface="Calibri Light" panose="020F0302020204030204" pitchFamily="34" charset="0"/>
              <a:ea typeface="Calibri Light" panose="020F0302020204030204" pitchFamily="34" charset="0"/>
            </a:endParaRPr>
          </a:p>
          <a:p>
            <a:pPr>
              <a:lnSpc>
                <a:spcPct val="150000"/>
              </a:lnSpc>
            </a:pPr>
            <a:r>
              <a:rPr lang="en-GB" sz="2400">
                <a:effectLst/>
                <a:latin typeface="Times New Roman" panose="02020603050405020304" pitchFamily="18" charset="0"/>
                <a:ea typeface="Calibri Light" panose="020F0302020204030204" pitchFamily="34" charset="0"/>
              </a:rPr>
              <a:t>According to HSE policy, only two adolescents or minors per household are permitted to interview for the HSE. This suggests that a random selection is used to determine which children or adolescents in families with more than two should be interviewed. Those who reside alone or in families of two or fewer would almost always be selected for an interview. This strategy results in unequal odds of being selected for an interview (</a:t>
            </a:r>
            <a:r>
              <a:rPr lang="en-GB" sz="2000">
                <a:effectLst/>
                <a:latin typeface="Arial" panose="020B0604020202020204" pitchFamily="34" charset="0"/>
                <a:ea typeface="Calibri Light" panose="020F0302020204030204" pitchFamily="34" charset="0"/>
              </a:rPr>
              <a:t>Hardy, 2016)</a:t>
            </a:r>
            <a:r>
              <a:rPr lang="en-GB" sz="2400">
                <a:effectLst/>
                <a:latin typeface="Times New Roman" panose="02020603050405020304" pitchFamily="18" charset="0"/>
                <a:ea typeface="Calibri Light" panose="020F0302020204030204" pitchFamily="34" charset="0"/>
              </a:rPr>
              <a:t>. Since 2000, all data on children have been weighted to account for these varying selection probabilities. Consequently, all estimates included in this analysis have been appropriately weighted.</a:t>
            </a:r>
            <a:endParaRPr lang="en-GB" sz="2000">
              <a:effectLst/>
              <a:latin typeface="Calibri Light" panose="020F0302020204030204" pitchFamily="34" charset="0"/>
              <a:ea typeface="Calibri Light" panose="020F0302020204030204" pitchFamily="34" charset="0"/>
            </a:endParaRPr>
          </a:p>
          <a:p>
            <a:pPr algn="just">
              <a:lnSpc>
                <a:spcPct val="150000"/>
              </a:lnSpc>
            </a:pPr>
            <a:r>
              <a:rPr lang="en-GB" sz="2400">
                <a:effectLst/>
                <a:latin typeface="Times New Roman" panose="02020603050405020304" pitchFamily="18" charset="0"/>
                <a:ea typeface="Calibri Light" panose="020F0302020204030204" pitchFamily="34" charset="0"/>
              </a:rPr>
              <a:t> </a:t>
            </a:r>
            <a:endParaRPr lang="en-GB" sz="2000">
              <a:effectLst/>
              <a:latin typeface="Calibri Light" panose="020F0302020204030204" pitchFamily="34" charset="0"/>
              <a:ea typeface="Calibri Light" panose="020F0302020204030204" pitchFamily="34" charset="0"/>
            </a:endParaRPr>
          </a:p>
        </p:txBody>
      </p:sp>
    </p:spTree>
    <p:extLst>
      <p:ext uri="{BB962C8B-B14F-4D97-AF65-F5344CB8AC3E}">
        <p14:creationId xmlns:p14="http://schemas.microsoft.com/office/powerpoint/2010/main" val="2113083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2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565D35E-1512-105B-06B5-D03D29CDBDD0}"/>
              </a:ext>
            </a:extLst>
          </p:cNvPr>
          <p:cNvSpPr txBox="1"/>
          <p:nvPr/>
        </p:nvSpPr>
        <p:spPr>
          <a:xfrm>
            <a:off x="243840" y="394692"/>
            <a:ext cx="11704320" cy="6463308"/>
          </a:xfrm>
          <a:prstGeom prst="rect">
            <a:avLst/>
          </a:prstGeom>
          <a:noFill/>
        </p:spPr>
        <p:txBody>
          <a:bodyPr wrap="square">
            <a:spAutoFit/>
          </a:bodyPr>
          <a:lstStyle/>
          <a:p>
            <a:pPr algn="just">
              <a:lnSpc>
                <a:spcPct val="150000"/>
              </a:lnSpc>
            </a:pPr>
            <a:r>
              <a:rPr lang="en-GB" sz="3600" b="1">
                <a:effectLst/>
                <a:latin typeface="Times New Roman" panose="02020603050405020304" pitchFamily="18" charset="0"/>
                <a:ea typeface="Calibri Light" panose="020F0302020204030204" pitchFamily="34" charset="0"/>
              </a:rPr>
              <a:t>Statistical significance</a:t>
            </a:r>
            <a:endParaRPr lang="en-GB" sz="3200">
              <a:effectLst/>
              <a:latin typeface="Calibri Light" panose="020F0302020204030204" pitchFamily="34" charset="0"/>
              <a:ea typeface="Calibri Light" panose="020F0302020204030204" pitchFamily="34" charset="0"/>
            </a:endParaRPr>
          </a:p>
          <a:p>
            <a:r>
              <a:rPr lang="en-GB" sz="3600">
                <a:effectLst/>
                <a:latin typeface="Times New Roman" panose="02020603050405020304" pitchFamily="18" charset="0"/>
                <a:ea typeface="Times New Roman" panose="02020603050405020304" pitchFamily="18" charset="0"/>
              </a:rPr>
              <a:t>The statistically significant results are the primary focus of this paper. In order to confirm that differences between subgroups are real and not due to sampling error, the survey estimates are examined in this manner. It should be emphasised that the term "significant" in this study refers to statistical significance and does not imply substantive relevance. In addition, although intriguing, certain reported data lack statistical significance. The text makes this point abundantly plain when it has occurred (</a:t>
            </a:r>
            <a:r>
              <a:rPr lang="en-GB" sz="3600">
                <a:effectLst/>
                <a:latin typeface="Calibri" panose="020F0502020204030204" pitchFamily="34" charset="0"/>
                <a:ea typeface="Times New Roman" panose="02020603050405020304" pitchFamily="18" charset="0"/>
              </a:rPr>
              <a:t>Connelly &amp; Platt, 2014). </a:t>
            </a:r>
            <a:endParaRPr lang="en-GB" sz="36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502092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2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C5B7534-093F-62F0-C4DF-D6CCA53B9659}"/>
              </a:ext>
            </a:extLst>
          </p:cNvPr>
          <p:cNvSpPr txBox="1"/>
          <p:nvPr/>
        </p:nvSpPr>
        <p:spPr>
          <a:xfrm>
            <a:off x="472440" y="305068"/>
            <a:ext cx="11247120" cy="6247864"/>
          </a:xfrm>
          <a:prstGeom prst="rect">
            <a:avLst/>
          </a:prstGeom>
          <a:noFill/>
        </p:spPr>
        <p:txBody>
          <a:bodyPr wrap="square" lIns="91440" tIns="45720" rIns="91440" bIns="45720" anchor="t">
            <a:spAutoFit/>
          </a:bodyPr>
          <a:lstStyle/>
          <a:p>
            <a:pPr algn="just">
              <a:lnSpc>
                <a:spcPct val="150000"/>
              </a:lnSpc>
            </a:pPr>
            <a:r>
              <a:rPr lang="en-GB" sz="3200" b="1">
                <a:effectLst/>
                <a:latin typeface="Times New Roman" panose="02020603050405020304" pitchFamily="18" charset="0"/>
                <a:ea typeface="Calibri Light" panose="020F0302020204030204" pitchFamily="34" charset="0"/>
              </a:rPr>
              <a:t>LITERATURE REVIEW</a:t>
            </a:r>
            <a:endParaRPr lang="en-GB" sz="2800">
              <a:effectLst/>
              <a:latin typeface="Calibri Light" panose="020F0302020204030204" pitchFamily="34" charset="0"/>
              <a:ea typeface="Calibri Light" panose="020F0302020204030204" pitchFamily="34" charset="0"/>
            </a:endParaRPr>
          </a:p>
          <a:p>
            <a:r>
              <a:rPr lang="en-GB" sz="3200" kern="0">
                <a:effectLst/>
                <a:latin typeface="Times New Roman"/>
                <a:ea typeface="Calibri Light" panose="020F0302020204030204" pitchFamily="34" charset="0"/>
                <a:cs typeface="Times New Roman"/>
              </a:rPr>
              <a:t>This research gives fresh information on levels and trends in overweight and obesity among a nationally representative and contemporaneous sample of teenagers in the UK today using unique data from the UK Millennium Cohort research. It reveals that 20% of </a:t>
            </a:r>
            <a:r>
              <a:rPr lang="en-GB" sz="3200" kern="0">
                <a:latin typeface="Times New Roman"/>
                <a:ea typeface="Calibri Light" panose="020F0302020204030204" pitchFamily="34" charset="0"/>
                <a:cs typeface="Times New Roman"/>
              </a:rPr>
              <a:t>11-year-olds </a:t>
            </a:r>
            <a:r>
              <a:rPr lang="en-GB" sz="3200" kern="0">
                <a:effectLst/>
                <a:latin typeface="Times New Roman"/>
                <a:ea typeface="Calibri Light" panose="020F0302020204030204" pitchFamily="34" charset="0"/>
                <a:cs typeface="Times New Roman"/>
              </a:rPr>
              <a:t>are overweight and that 8% of them are considered obese, with the numbers being identical for both men and women. According to the research, at the age of </a:t>
            </a:r>
            <a:r>
              <a:rPr lang="en-GB" sz="3200" kern="0">
                <a:latin typeface="Times New Roman"/>
                <a:ea typeface="Calibri Light" panose="020F0302020204030204" pitchFamily="34" charset="0"/>
                <a:cs typeface="Times New Roman"/>
              </a:rPr>
              <a:t>11</a:t>
            </a:r>
            <a:r>
              <a:rPr lang="en-GB" sz="3200" kern="0">
                <a:effectLst/>
                <a:latin typeface="Times New Roman"/>
                <a:ea typeface="Calibri Light" panose="020F0302020204030204" pitchFamily="34" charset="0"/>
                <a:cs typeface="Times New Roman"/>
              </a:rPr>
              <a:t>, the sharp rises in excess weight that were previously shown between the ages of 9 and 11 (</a:t>
            </a:r>
            <a:r>
              <a:rPr lang="en-GB" sz="2800" kern="0">
                <a:effectLst/>
                <a:latin typeface="Calibri"/>
                <a:ea typeface="Calibri Light" panose="020F0302020204030204" pitchFamily="34" charset="0"/>
                <a:cs typeface="Calibri"/>
              </a:rPr>
              <a:t>Stella, 2014</a:t>
            </a:r>
            <a:r>
              <a:rPr lang="en-GB" sz="3200" kern="0">
                <a:effectLst/>
                <a:latin typeface="Times New Roman"/>
                <a:ea typeface="Calibri Light" panose="020F0302020204030204" pitchFamily="34" charset="0"/>
                <a:cs typeface="Times New Roman"/>
              </a:rPr>
              <a:t>), from 20% to 28%, have stabilised around 27%, at which time no persistent increases in overweight or obesity are seen.</a:t>
            </a:r>
            <a:r>
              <a:rPr lang="en-GB" sz="3200"/>
              <a:t> </a:t>
            </a:r>
            <a:endParaRPr lang="en-US" sz="3200"/>
          </a:p>
        </p:txBody>
      </p:sp>
    </p:spTree>
    <p:extLst>
      <p:ext uri="{BB962C8B-B14F-4D97-AF65-F5344CB8AC3E}">
        <p14:creationId xmlns:p14="http://schemas.microsoft.com/office/powerpoint/2010/main" val="2028669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2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34157CD-283E-C9E7-5613-B2BBCD23E1CB}"/>
              </a:ext>
            </a:extLst>
          </p:cNvPr>
          <p:cNvSpPr txBox="1"/>
          <p:nvPr/>
        </p:nvSpPr>
        <p:spPr>
          <a:xfrm>
            <a:off x="457200" y="288813"/>
            <a:ext cx="11109960" cy="6127127"/>
          </a:xfrm>
          <a:prstGeom prst="rect">
            <a:avLst/>
          </a:prstGeom>
          <a:noFill/>
        </p:spPr>
        <p:txBody>
          <a:bodyPr wrap="square">
            <a:spAutoFit/>
          </a:bodyPr>
          <a:lstStyle/>
          <a:p>
            <a:pPr algn="just">
              <a:lnSpc>
                <a:spcPct val="150000"/>
              </a:lnSpc>
            </a:pPr>
            <a:r>
              <a:rPr lang="en-GB" sz="2400" b="1">
                <a:effectLst/>
                <a:latin typeface="Times New Roman" panose="02020603050405020304" pitchFamily="18" charset="0"/>
                <a:ea typeface="Calibri Light" panose="020F0302020204030204" pitchFamily="34" charset="0"/>
              </a:rPr>
              <a:t>CHILDHOOD OVERWEIGHT AND OBESITY'S IMPACTS</a:t>
            </a:r>
            <a:endParaRPr lang="en-GB" sz="2000">
              <a:effectLst/>
              <a:latin typeface="Calibri Light" panose="020F0302020204030204" pitchFamily="34" charset="0"/>
              <a:ea typeface="Calibri Light" panose="020F0302020204030204" pitchFamily="34" charset="0"/>
            </a:endParaRPr>
          </a:p>
          <a:p>
            <a:pPr algn="just">
              <a:lnSpc>
                <a:spcPct val="150000"/>
              </a:lnSpc>
            </a:pPr>
            <a:r>
              <a:rPr lang="en-GB" sz="2400" b="1">
                <a:effectLst/>
                <a:latin typeface="Times New Roman" panose="02020603050405020304" pitchFamily="18" charset="0"/>
                <a:ea typeface="Calibri Light" panose="020F0302020204030204" pitchFamily="34" charset="0"/>
              </a:rPr>
              <a:t> </a:t>
            </a:r>
            <a:endParaRPr lang="en-GB" sz="2000">
              <a:effectLst/>
              <a:latin typeface="Calibri Light" panose="020F0302020204030204" pitchFamily="34" charset="0"/>
              <a:ea typeface="Calibri Light" panose="020F0302020204030204" pitchFamily="34" charset="0"/>
            </a:endParaRPr>
          </a:p>
          <a:p>
            <a:pPr algn="just">
              <a:lnSpc>
                <a:spcPct val="150000"/>
              </a:lnSpc>
            </a:pPr>
            <a:r>
              <a:rPr lang="en-GB" sz="2400">
                <a:effectLst/>
                <a:latin typeface="Times New Roman" panose="02020603050405020304" pitchFamily="18" charset="0"/>
                <a:ea typeface="Calibri Light" panose="020F0302020204030204" pitchFamily="34" charset="0"/>
              </a:rPr>
              <a:t>Childhood overweight and obesity have a significant impact on a child's physical and mental health, as well as their overall well-being (</a:t>
            </a:r>
            <a:r>
              <a:rPr lang="en-GB" sz="2000" err="1">
                <a:effectLst/>
                <a:latin typeface="Calibri" panose="020F0502020204030204" pitchFamily="34" charset="0"/>
                <a:ea typeface="Calibri Light" panose="020F0302020204030204" pitchFamily="34" charset="0"/>
              </a:rPr>
              <a:t>Shudan</a:t>
            </a:r>
            <a:r>
              <a:rPr lang="en-GB" sz="2000">
                <a:effectLst/>
                <a:latin typeface="Calibri" panose="020F0502020204030204" pitchFamily="34" charset="0"/>
                <a:ea typeface="Calibri Light" panose="020F0302020204030204" pitchFamily="34" charset="0"/>
              </a:rPr>
              <a:t>, 2019</a:t>
            </a:r>
            <a:r>
              <a:rPr lang="en-GB" sz="2400">
                <a:effectLst/>
                <a:latin typeface="Times New Roman" panose="02020603050405020304" pitchFamily="18" charset="0"/>
                <a:ea typeface="Calibri Light" panose="020F0302020204030204" pitchFamily="34" charset="0"/>
              </a:rPr>
              <a:t>). Some of the key impacts of childhood overweight and obesity include:</a:t>
            </a:r>
            <a:endParaRPr lang="en-GB" sz="2000">
              <a:effectLst/>
              <a:latin typeface="Calibri Light" panose="020F0302020204030204" pitchFamily="34" charset="0"/>
              <a:ea typeface="Calibri Light" panose="020F0302020204030204" pitchFamily="34" charset="0"/>
            </a:endParaRPr>
          </a:p>
          <a:p>
            <a:pPr marL="342900" lvl="0" indent="-342900" algn="just">
              <a:lnSpc>
                <a:spcPct val="150000"/>
              </a:lnSpc>
              <a:buFont typeface="Symbol" pitchFamily="2" charset="2"/>
              <a:buChar char=""/>
            </a:pPr>
            <a:r>
              <a:rPr lang="en-GB" sz="2400">
                <a:effectLst/>
                <a:latin typeface="Times New Roman" panose="02020603050405020304" pitchFamily="18" charset="0"/>
                <a:ea typeface="Calibri Light" panose="020F0302020204030204" pitchFamily="34" charset="0"/>
              </a:rPr>
              <a:t>Physical health issues: Overweight and obese children are at higher risk of developing a range of physical health problems, including type 2 diabetes, high blood pressure, heart disease, asthma, and sleep apnoea.</a:t>
            </a:r>
            <a:endParaRPr lang="en-GB" sz="2000">
              <a:effectLst/>
              <a:latin typeface="Calibri Light" panose="020F0302020204030204" pitchFamily="34" charset="0"/>
              <a:ea typeface="Calibri Light" panose="020F0302020204030204" pitchFamily="34" charset="0"/>
            </a:endParaRPr>
          </a:p>
          <a:p>
            <a:pPr marL="342900" lvl="0" indent="-342900" algn="just">
              <a:lnSpc>
                <a:spcPct val="150000"/>
              </a:lnSpc>
              <a:buFont typeface="Symbol" pitchFamily="2" charset="2"/>
              <a:buChar char=""/>
            </a:pPr>
            <a:r>
              <a:rPr lang="en-GB" sz="2400">
                <a:effectLst/>
                <a:latin typeface="Times New Roman" panose="02020603050405020304" pitchFamily="18" charset="0"/>
                <a:ea typeface="Calibri Light" panose="020F0302020204030204" pitchFamily="34" charset="0"/>
              </a:rPr>
              <a:t>Psychosocial issues: Overweight and obese children are at increased risk of experiencing low self-esteem, social isolation, and bullying, which can lead to mental health issues such as depression and anxiety.</a:t>
            </a:r>
            <a:endParaRPr lang="en-GB" sz="2000">
              <a:effectLst/>
              <a:latin typeface="Calibri Light" panose="020F0302020204030204" pitchFamily="34" charset="0"/>
              <a:ea typeface="Calibri Light" panose="020F0302020204030204" pitchFamily="34" charset="0"/>
            </a:endParaRPr>
          </a:p>
        </p:txBody>
      </p:sp>
    </p:spTree>
    <p:extLst>
      <p:ext uri="{BB962C8B-B14F-4D97-AF65-F5344CB8AC3E}">
        <p14:creationId xmlns:p14="http://schemas.microsoft.com/office/powerpoint/2010/main" val="187958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2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1981CE4-A8F1-B4EB-2677-5A2E7C499F05}"/>
              </a:ext>
            </a:extLst>
          </p:cNvPr>
          <p:cNvSpPr txBox="1"/>
          <p:nvPr/>
        </p:nvSpPr>
        <p:spPr>
          <a:xfrm>
            <a:off x="506730" y="414104"/>
            <a:ext cx="11178540" cy="6029792"/>
          </a:xfrm>
          <a:prstGeom prst="rect">
            <a:avLst/>
          </a:prstGeom>
          <a:noFill/>
        </p:spPr>
        <p:txBody>
          <a:bodyPr wrap="square">
            <a:spAutoFit/>
          </a:bodyPr>
          <a:lstStyle/>
          <a:p>
            <a:pPr marL="342900" lvl="0" indent="-342900" algn="just">
              <a:lnSpc>
                <a:spcPct val="150000"/>
              </a:lnSpc>
              <a:buFont typeface="Symbol" pitchFamily="2" charset="2"/>
              <a:buChar char=""/>
            </a:pPr>
            <a:r>
              <a:rPr lang="en-GB" sz="2600">
                <a:effectLst/>
                <a:latin typeface="Times New Roman" panose="02020603050405020304" pitchFamily="18" charset="0"/>
                <a:ea typeface="Calibri Light" panose="020F0302020204030204" pitchFamily="34" charset="0"/>
              </a:rPr>
              <a:t>Reduced quality of life: Childhood overweight and obesity can limit a child's ability to participate in physical activities and can impact their overall quality of life. This can affect their academic performance and social interactions.</a:t>
            </a:r>
            <a:endParaRPr lang="en-GB" sz="2600">
              <a:effectLst/>
              <a:latin typeface="Calibri Light" panose="020F0302020204030204" pitchFamily="34" charset="0"/>
              <a:ea typeface="Calibri Light" panose="020F0302020204030204" pitchFamily="34" charset="0"/>
            </a:endParaRPr>
          </a:p>
          <a:p>
            <a:pPr marL="342900" lvl="0" indent="-342900" algn="just">
              <a:lnSpc>
                <a:spcPct val="150000"/>
              </a:lnSpc>
              <a:buFont typeface="Symbol" pitchFamily="2" charset="2"/>
              <a:buChar char=""/>
            </a:pPr>
            <a:r>
              <a:rPr lang="en-GB" sz="2600">
                <a:effectLst/>
                <a:latin typeface="Times New Roman" panose="02020603050405020304" pitchFamily="18" charset="0"/>
                <a:ea typeface="Calibri Light" panose="020F0302020204030204" pitchFamily="34" charset="0"/>
              </a:rPr>
              <a:t>Long-term health risks: Overweight and obese children are more likely to become overweight or obese adults, which increases their risk of developing chronic diseases such as type 2 diabetes, heart disease, and certain types of cancer.</a:t>
            </a:r>
            <a:endParaRPr lang="en-GB" sz="2600">
              <a:effectLst/>
              <a:latin typeface="Calibri Light" panose="020F0302020204030204" pitchFamily="34" charset="0"/>
              <a:ea typeface="Calibri Light" panose="020F0302020204030204" pitchFamily="34" charset="0"/>
            </a:endParaRPr>
          </a:p>
          <a:p>
            <a:pPr marL="342900" lvl="0" indent="-342900" algn="just">
              <a:lnSpc>
                <a:spcPct val="150000"/>
              </a:lnSpc>
              <a:buFont typeface="Symbol" pitchFamily="2" charset="2"/>
              <a:buChar char=""/>
            </a:pPr>
            <a:r>
              <a:rPr lang="en-GB" sz="2600">
                <a:effectLst/>
                <a:latin typeface="Times New Roman" panose="02020603050405020304" pitchFamily="18" charset="0"/>
                <a:ea typeface="Calibri Light" panose="020F0302020204030204" pitchFamily="34" charset="0"/>
              </a:rPr>
              <a:t>Economic impact: Childhood overweight and obesity also have a significant economic impact, as they can lead to increased healthcare costs and reduced productivity in adulthood.</a:t>
            </a:r>
            <a:endParaRPr lang="en-GB" sz="2600">
              <a:effectLst/>
              <a:latin typeface="Calibri Light" panose="020F0302020204030204" pitchFamily="34" charset="0"/>
              <a:ea typeface="Calibri Light" panose="020F0302020204030204" pitchFamily="34" charset="0"/>
            </a:endParaRPr>
          </a:p>
        </p:txBody>
      </p:sp>
    </p:spTree>
    <p:extLst>
      <p:ext uri="{BB962C8B-B14F-4D97-AF65-F5344CB8AC3E}">
        <p14:creationId xmlns:p14="http://schemas.microsoft.com/office/powerpoint/2010/main" val="1647596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2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FEAAC7-0CD1-E24F-78D1-A3C5BD2F35F1}"/>
              </a:ext>
            </a:extLst>
          </p:cNvPr>
          <p:cNvSpPr txBox="1"/>
          <p:nvPr/>
        </p:nvSpPr>
        <p:spPr>
          <a:xfrm>
            <a:off x="415290" y="504599"/>
            <a:ext cx="11361420" cy="5193858"/>
          </a:xfrm>
          <a:prstGeom prst="rect">
            <a:avLst/>
          </a:prstGeom>
          <a:noFill/>
        </p:spPr>
        <p:txBody>
          <a:bodyPr wrap="square">
            <a:spAutoFit/>
          </a:bodyPr>
          <a:lstStyle/>
          <a:p>
            <a:pPr algn="just">
              <a:lnSpc>
                <a:spcPct val="150000"/>
              </a:lnSpc>
            </a:pPr>
            <a:r>
              <a:rPr lang="en-GB" sz="2800" b="1">
                <a:effectLst/>
                <a:latin typeface="Times New Roman" panose="02020603050405020304" pitchFamily="18" charset="0"/>
                <a:ea typeface="Calibri Light" panose="020F0302020204030204" pitchFamily="34" charset="0"/>
              </a:rPr>
              <a:t>CAUSES AND RISK FACTORS OF CHILDHOOD OBESITY</a:t>
            </a:r>
            <a:endParaRPr lang="en-GB" sz="2400">
              <a:effectLst/>
              <a:latin typeface="Calibri Light" panose="020F0302020204030204" pitchFamily="34" charset="0"/>
              <a:ea typeface="Calibri Light" panose="020F0302020204030204" pitchFamily="34" charset="0"/>
            </a:endParaRPr>
          </a:p>
          <a:p>
            <a:pPr algn="just">
              <a:lnSpc>
                <a:spcPct val="150000"/>
              </a:lnSpc>
            </a:pPr>
            <a:r>
              <a:rPr lang="en-GB" sz="2800" b="1">
                <a:effectLst/>
                <a:latin typeface="Times New Roman" panose="02020603050405020304" pitchFamily="18" charset="0"/>
                <a:ea typeface="Calibri Light" panose="020F0302020204030204" pitchFamily="34" charset="0"/>
              </a:rPr>
              <a:t> </a:t>
            </a:r>
            <a:endParaRPr lang="en-GB" sz="2400">
              <a:effectLst/>
              <a:latin typeface="Calibri Light" panose="020F0302020204030204" pitchFamily="34" charset="0"/>
              <a:ea typeface="Calibri Light" panose="020F0302020204030204" pitchFamily="34" charset="0"/>
            </a:endParaRPr>
          </a:p>
          <a:p>
            <a:pPr algn="just">
              <a:lnSpc>
                <a:spcPct val="150000"/>
              </a:lnSpc>
            </a:pPr>
            <a:r>
              <a:rPr lang="en-GB" sz="2800">
                <a:effectLst/>
                <a:latin typeface="Times New Roman" panose="02020603050405020304" pitchFamily="18" charset="0"/>
                <a:ea typeface="Calibri Light" panose="020F0302020204030204" pitchFamily="34" charset="0"/>
              </a:rPr>
              <a:t>Children who are overweight or obese are thought to have complex interactions between their environment, behaviour, and genes (Balaban and Silva 2004). Determining the proportional contributions of genetic and environmental factors in childhood obesity may be difficult since children often imitate their parents' eating habits and levels of physical activity (Nguyen et al. 2006).</a:t>
            </a:r>
            <a:endParaRPr lang="en-GB" sz="2400">
              <a:effectLst/>
              <a:latin typeface="Calibri Light" panose="020F0302020204030204" pitchFamily="34" charset="0"/>
              <a:ea typeface="Calibri Light" panose="020F0302020204030204" pitchFamily="34" charset="0"/>
            </a:endParaRPr>
          </a:p>
        </p:txBody>
      </p:sp>
    </p:spTree>
    <p:extLst>
      <p:ext uri="{BB962C8B-B14F-4D97-AF65-F5344CB8AC3E}">
        <p14:creationId xmlns:p14="http://schemas.microsoft.com/office/powerpoint/2010/main" val="159334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2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0456F3-42D9-EFF5-92B8-306CE1A808A9}"/>
              </a:ext>
            </a:extLst>
          </p:cNvPr>
          <p:cNvSpPr txBox="1"/>
          <p:nvPr/>
        </p:nvSpPr>
        <p:spPr>
          <a:xfrm>
            <a:off x="251460" y="0"/>
            <a:ext cx="11635740" cy="6555641"/>
          </a:xfrm>
          <a:prstGeom prst="rect">
            <a:avLst/>
          </a:prstGeom>
          <a:noFill/>
        </p:spPr>
        <p:txBody>
          <a:bodyPr wrap="square">
            <a:spAutoFit/>
          </a:bodyPr>
          <a:lstStyle/>
          <a:p>
            <a:pPr algn="just">
              <a:lnSpc>
                <a:spcPct val="150000"/>
              </a:lnSpc>
            </a:pPr>
            <a:r>
              <a:rPr lang="en-GB" sz="4000" b="1">
                <a:effectLst/>
                <a:latin typeface="Calibri" panose="020F0502020204030204" pitchFamily="34" charset="0"/>
                <a:ea typeface="Calibri Light" panose="020F0302020204030204" pitchFamily="34" charset="0"/>
              </a:rPr>
              <a:t>Parental feeding practices</a:t>
            </a:r>
            <a:endParaRPr lang="en-GB" sz="3600">
              <a:effectLst/>
              <a:latin typeface="Calibri Light" panose="020F0302020204030204" pitchFamily="34" charset="0"/>
              <a:ea typeface="Calibri Light" panose="020F0302020204030204" pitchFamily="34" charset="0"/>
            </a:endParaRPr>
          </a:p>
          <a:p>
            <a:r>
              <a:rPr lang="en-GB" sz="4000" kern="0">
                <a:effectLst/>
                <a:latin typeface="Calibri" panose="020F0502020204030204" pitchFamily="34" charset="0"/>
                <a:ea typeface="Calibri Light" panose="020F0302020204030204" pitchFamily="34" charset="0"/>
              </a:rPr>
              <a:t>Numerous research found links between mother feeding habits and children's and new-borns’ nutritional outcomes. According to credible research by </a:t>
            </a:r>
            <a:r>
              <a:rPr lang="en-GB" sz="4000" kern="0" err="1">
                <a:effectLst/>
                <a:latin typeface="Calibri" panose="020F0502020204030204" pitchFamily="34" charset="0"/>
                <a:ea typeface="Calibri Light" panose="020F0302020204030204" pitchFamily="34" charset="0"/>
              </a:rPr>
              <a:t>Wijtzes</a:t>
            </a:r>
            <a:r>
              <a:rPr lang="en-GB" sz="4000" kern="0">
                <a:effectLst/>
                <a:latin typeface="Calibri" panose="020F0502020204030204" pitchFamily="34" charset="0"/>
                <a:ea typeface="Calibri Light" panose="020F0302020204030204" pitchFamily="34" charset="0"/>
              </a:rPr>
              <a:t> et al. (2012), parental modelling, "pressure to eat," "restriction," and "monitoring" were indicators of Dutch children's nutritional intakes. There were cross-sectional connections between different parental feeding practises and children's diets in two more studies of fair quality (</a:t>
            </a:r>
            <a:r>
              <a:rPr lang="en-GB" sz="4000" kern="0" err="1">
                <a:effectLst/>
                <a:latin typeface="Calibri" panose="020F0502020204030204" pitchFamily="34" charset="0"/>
                <a:ea typeface="Calibri Light" panose="020F0302020204030204" pitchFamily="34" charset="0"/>
              </a:rPr>
              <a:t>Geserick</a:t>
            </a:r>
            <a:r>
              <a:rPr lang="en-GB" sz="4000" kern="0">
                <a:effectLst/>
                <a:latin typeface="Calibri" panose="020F0502020204030204" pitchFamily="34" charset="0"/>
                <a:ea typeface="Calibri Light" panose="020F0302020204030204" pitchFamily="34" charset="0"/>
              </a:rPr>
              <a:t>, and Vogel, 2019). </a:t>
            </a:r>
            <a:endParaRPr lang="en-US" sz="4000"/>
          </a:p>
        </p:txBody>
      </p:sp>
    </p:spTree>
    <p:extLst>
      <p:ext uri="{BB962C8B-B14F-4D97-AF65-F5344CB8AC3E}">
        <p14:creationId xmlns:p14="http://schemas.microsoft.com/office/powerpoint/2010/main" val="23375345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2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D00EB1-D5D3-6986-6DE0-1EA9A9443947}"/>
              </a:ext>
            </a:extLst>
          </p:cNvPr>
          <p:cNvSpPr txBox="1"/>
          <p:nvPr/>
        </p:nvSpPr>
        <p:spPr>
          <a:xfrm>
            <a:off x="335280" y="751344"/>
            <a:ext cx="11521440" cy="5355312"/>
          </a:xfrm>
          <a:prstGeom prst="rect">
            <a:avLst/>
          </a:prstGeom>
          <a:noFill/>
        </p:spPr>
        <p:txBody>
          <a:bodyPr wrap="square">
            <a:spAutoFit/>
          </a:bodyPr>
          <a:lstStyle/>
          <a:p>
            <a:pPr algn="just">
              <a:lnSpc>
                <a:spcPct val="150000"/>
              </a:lnSpc>
            </a:pPr>
            <a:r>
              <a:rPr lang="en-GB" sz="3600" b="1">
                <a:effectLst/>
                <a:latin typeface="Calibri" panose="020F0502020204030204" pitchFamily="34" charset="0"/>
                <a:ea typeface="Calibri Light" panose="020F0302020204030204" pitchFamily="34" charset="0"/>
              </a:rPr>
              <a:t>Family </a:t>
            </a:r>
            <a:endParaRPr lang="en-GB" sz="3200">
              <a:effectLst/>
              <a:latin typeface="Calibri Light" panose="020F0302020204030204" pitchFamily="34" charset="0"/>
              <a:ea typeface="Calibri Light" panose="020F0302020204030204" pitchFamily="34" charset="0"/>
            </a:endParaRPr>
          </a:p>
          <a:p>
            <a:r>
              <a:rPr lang="en-GB" sz="3600" kern="0">
                <a:effectLst/>
                <a:latin typeface="Calibri" panose="020F0502020204030204" pitchFamily="34" charset="0"/>
                <a:ea typeface="Calibri Light" panose="020F0302020204030204" pitchFamily="34" charset="0"/>
              </a:rPr>
              <a:t>Despite the fact that SIGN (2003) points out that there is currently no study in the United Kingdom analysing the relationship between parental obesity and the risk of kid obesity, there is some evidence to suggest that the eating habits and lifestyles of parents have a significant impact on their children. According to Hodges (2003), for instance, children with active parents are nearly six times more likely to be active themselves than children with inactive parents. </a:t>
            </a:r>
            <a:endParaRPr lang="en-US" sz="3600"/>
          </a:p>
        </p:txBody>
      </p:sp>
    </p:spTree>
    <p:extLst>
      <p:ext uri="{BB962C8B-B14F-4D97-AF65-F5344CB8AC3E}">
        <p14:creationId xmlns:p14="http://schemas.microsoft.com/office/powerpoint/2010/main" val="16452159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2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C77B2C-B4E5-E114-3999-13F4FDBB175E}"/>
              </a:ext>
            </a:extLst>
          </p:cNvPr>
          <p:cNvSpPr txBox="1"/>
          <p:nvPr/>
        </p:nvSpPr>
        <p:spPr>
          <a:xfrm>
            <a:off x="502920" y="288076"/>
            <a:ext cx="11338560" cy="6129050"/>
          </a:xfrm>
          <a:prstGeom prst="rect">
            <a:avLst/>
          </a:prstGeom>
          <a:noFill/>
        </p:spPr>
        <p:txBody>
          <a:bodyPr wrap="square">
            <a:spAutoFit/>
          </a:bodyPr>
          <a:lstStyle/>
          <a:p>
            <a:pPr algn="just">
              <a:lnSpc>
                <a:spcPct val="150000"/>
              </a:lnSpc>
            </a:pPr>
            <a:r>
              <a:rPr lang="en-GB" sz="2400" b="1">
                <a:effectLst/>
                <a:latin typeface="Calibri" panose="020F0502020204030204" pitchFamily="34" charset="0"/>
                <a:ea typeface="Calibri Light" panose="020F0302020204030204" pitchFamily="34" charset="0"/>
              </a:rPr>
              <a:t>CONCLUSION </a:t>
            </a:r>
            <a:endParaRPr lang="en-GB" sz="2000">
              <a:effectLst/>
              <a:latin typeface="Calibri Light" panose="020F0302020204030204" pitchFamily="34" charset="0"/>
              <a:ea typeface="Calibri Light" panose="020F0302020204030204" pitchFamily="34" charset="0"/>
            </a:endParaRPr>
          </a:p>
          <a:p>
            <a:pPr algn="just">
              <a:lnSpc>
                <a:spcPct val="150000"/>
              </a:lnSpc>
            </a:pPr>
            <a:r>
              <a:rPr lang="en-GB" sz="2400">
                <a:effectLst/>
                <a:latin typeface="Calibri" panose="020F0502020204030204" pitchFamily="34" charset="0"/>
                <a:ea typeface="Calibri Light" panose="020F0302020204030204" pitchFamily="34" charset="0"/>
              </a:rPr>
              <a:t>In the UK, childhood and teenage obesity rates are rising as children become older, and there are notable variations depending on socioeconomic and ethnic characteristics. In order to address this problem, this literature review has emphasised the need for focused treatments, more physical exercise, less screen time, better nutrition, and early intervention programmes.</a:t>
            </a:r>
            <a:endParaRPr lang="en-GB" sz="2000">
              <a:effectLst/>
              <a:latin typeface="Calibri Light" panose="020F0302020204030204" pitchFamily="34" charset="0"/>
              <a:ea typeface="Calibri Light" panose="020F0302020204030204" pitchFamily="34" charset="0"/>
            </a:endParaRPr>
          </a:p>
          <a:p>
            <a:pPr algn="just">
              <a:lnSpc>
                <a:spcPct val="150000"/>
              </a:lnSpc>
            </a:pPr>
            <a:r>
              <a:rPr lang="en-GB" sz="2400">
                <a:effectLst/>
                <a:latin typeface="Calibri" panose="020F0502020204030204" pitchFamily="34" charset="0"/>
                <a:ea typeface="Calibri Light" panose="020F0302020204030204" pitchFamily="34" charset="0"/>
              </a:rPr>
              <a:t>Children from lower-income households, those from BAME origins, and those who spend more time in front of screens are at an increased risk for obesity, according to the research we analysed. Adolescent obesity risk is also exacerbated by prenatal risk factors such mother smoking, low birth weight, and short nursing periods (Fraser and Wright, 2010).</a:t>
            </a:r>
            <a:endParaRPr lang="en-GB" sz="2000">
              <a:effectLst/>
              <a:latin typeface="Calibri Light" panose="020F0302020204030204" pitchFamily="34" charset="0"/>
              <a:ea typeface="Calibri Light" panose="020F0302020204030204" pitchFamily="34" charset="0"/>
            </a:endParaRPr>
          </a:p>
        </p:txBody>
      </p:sp>
    </p:spTree>
    <p:extLst>
      <p:ext uri="{BB962C8B-B14F-4D97-AF65-F5344CB8AC3E}">
        <p14:creationId xmlns:p14="http://schemas.microsoft.com/office/powerpoint/2010/main" val="28901612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2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15BA03-3605-6041-E21E-9272388D461B}"/>
              </a:ext>
            </a:extLst>
          </p:cNvPr>
          <p:cNvSpPr txBox="1"/>
          <p:nvPr/>
        </p:nvSpPr>
        <p:spPr>
          <a:xfrm>
            <a:off x="371475" y="316205"/>
            <a:ext cx="6092190" cy="464871"/>
          </a:xfrm>
          <a:prstGeom prst="rect">
            <a:avLst/>
          </a:prstGeom>
          <a:noFill/>
        </p:spPr>
        <p:txBody>
          <a:bodyPr wrap="square">
            <a:spAutoFit/>
          </a:bodyPr>
          <a:lstStyle/>
          <a:p>
            <a:pPr algn="just">
              <a:lnSpc>
                <a:spcPct val="150000"/>
              </a:lnSpc>
            </a:pPr>
            <a:r>
              <a:rPr lang="en-GB" sz="1800" b="1">
                <a:effectLst/>
                <a:latin typeface="Calibri" panose="020F0502020204030204" pitchFamily="34" charset="0"/>
                <a:ea typeface="Calibri Light" panose="020F0302020204030204" pitchFamily="34" charset="0"/>
              </a:rPr>
              <a:t>RECOMMENDATIONS</a:t>
            </a:r>
            <a:endParaRPr lang="en-GB" sz="1600">
              <a:effectLst/>
              <a:latin typeface="Calibri Light" panose="020F0302020204030204" pitchFamily="34" charset="0"/>
              <a:ea typeface="Calibri Light" panose="020F0302020204030204" pitchFamily="34" charset="0"/>
            </a:endParaRPr>
          </a:p>
        </p:txBody>
      </p:sp>
      <p:sp>
        <p:nvSpPr>
          <p:cNvPr id="5" name="TextBox 4">
            <a:extLst>
              <a:ext uri="{FF2B5EF4-FFF2-40B4-BE49-F238E27FC236}">
                <a16:creationId xmlns:a16="http://schemas.microsoft.com/office/drawing/2014/main" id="{F5F4D1A8-9EBF-521D-9EBB-7AB3346948A8}"/>
              </a:ext>
            </a:extLst>
          </p:cNvPr>
          <p:cNvSpPr txBox="1"/>
          <p:nvPr/>
        </p:nvSpPr>
        <p:spPr>
          <a:xfrm>
            <a:off x="371475" y="703575"/>
            <a:ext cx="11449050" cy="5575052"/>
          </a:xfrm>
          <a:prstGeom prst="rect">
            <a:avLst/>
          </a:prstGeom>
          <a:noFill/>
        </p:spPr>
        <p:txBody>
          <a:bodyPr wrap="square">
            <a:spAutoFit/>
          </a:bodyPr>
          <a:lstStyle/>
          <a:p>
            <a:pPr algn="just">
              <a:lnSpc>
                <a:spcPct val="150000"/>
              </a:lnSpc>
            </a:pPr>
            <a:r>
              <a:rPr lang="en-GB" sz="2400">
                <a:effectLst/>
                <a:latin typeface="Calibri" panose="020F0502020204030204" pitchFamily="34" charset="0"/>
                <a:ea typeface="Calibri Light" panose="020F0302020204030204" pitchFamily="34" charset="0"/>
              </a:rPr>
              <a:t>Here are some recommendations for addressing childhood and adolescent obesity in the UK:</a:t>
            </a:r>
            <a:endParaRPr lang="en-GB" sz="2000">
              <a:effectLst/>
              <a:latin typeface="Calibri Light" panose="020F0302020204030204" pitchFamily="34" charset="0"/>
              <a:ea typeface="Calibri Light" panose="020F0302020204030204" pitchFamily="34" charset="0"/>
            </a:endParaRPr>
          </a:p>
          <a:p>
            <a:pPr marL="342900" indent="-342900" algn="just">
              <a:lnSpc>
                <a:spcPct val="150000"/>
              </a:lnSpc>
              <a:buFont typeface="Arial" panose="020B0604020202020204" pitchFamily="34" charset="0"/>
              <a:buChar char="•"/>
            </a:pPr>
            <a:r>
              <a:rPr lang="en-GB" sz="2400" b="1">
                <a:effectLst/>
                <a:latin typeface="Calibri" panose="020F0502020204030204" pitchFamily="34" charset="0"/>
                <a:ea typeface="Calibri Light" panose="020F0302020204030204" pitchFamily="34" charset="0"/>
              </a:rPr>
              <a:t>Implement targeted interventions:</a:t>
            </a:r>
            <a:r>
              <a:rPr lang="en-GB" sz="2400">
                <a:effectLst/>
                <a:latin typeface="Calibri" panose="020F0502020204030204" pitchFamily="34" charset="0"/>
                <a:ea typeface="Calibri Light" panose="020F0302020204030204" pitchFamily="34" charset="0"/>
              </a:rPr>
              <a:t> Interventions should be designed to target communities with high rates of obesity and should take into account socioeconomic and ethnic disparities. This may involve providing nutrition education, promoting physical activity, and increasing access to healthy food options in disadvantaged communities.</a:t>
            </a:r>
            <a:endParaRPr lang="en-GB" sz="2000">
              <a:effectLst/>
              <a:latin typeface="Calibri Light" panose="020F0302020204030204" pitchFamily="34" charset="0"/>
              <a:ea typeface="Calibri Light" panose="020F0302020204030204" pitchFamily="34" charset="0"/>
            </a:endParaRPr>
          </a:p>
          <a:p>
            <a:pPr marL="342900" indent="-342900" algn="just">
              <a:lnSpc>
                <a:spcPct val="150000"/>
              </a:lnSpc>
              <a:buFont typeface="Arial" panose="020B0604020202020204" pitchFamily="34" charset="0"/>
              <a:buChar char="•"/>
            </a:pPr>
            <a:r>
              <a:rPr lang="en-GB" sz="2400" b="1">
                <a:effectLst/>
                <a:latin typeface="Calibri" panose="020F0502020204030204" pitchFamily="34" charset="0"/>
                <a:ea typeface="Calibri Light" panose="020F0302020204030204" pitchFamily="34" charset="0"/>
              </a:rPr>
              <a:t>Increase physical activity:</a:t>
            </a:r>
            <a:r>
              <a:rPr lang="en-GB" sz="2400">
                <a:effectLst/>
                <a:latin typeface="Calibri" panose="020F0502020204030204" pitchFamily="34" charset="0"/>
                <a:ea typeface="Calibri Light" panose="020F0302020204030204" pitchFamily="34" charset="0"/>
              </a:rPr>
              <a:t> Encouraging physical activity in children and adolescents is critical in preventing obesity. Schools can play a key role in promoting physical activity, through activities such as structured physical education classes, sports clubs, and active travel to and from school.</a:t>
            </a:r>
            <a:endParaRPr lang="en-GB" sz="2000">
              <a:effectLst/>
              <a:latin typeface="Calibri Light" panose="020F0302020204030204" pitchFamily="34" charset="0"/>
              <a:ea typeface="Calibri Light" panose="020F0302020204030204" pitchFamily="34" charset="0"/>
            </a:endParaRPr>
          </a:p>
        </p:txBody>
      </p:sp>
    </p:spTree>
    <p:extLst>
      <p:ext uri="{BB962C8B-B14F-4D97-AF65-F5344CB8AC3E}">
        <p14:creationId xmlns:p14="http://schemas.microsoft.com/office/powerpoint/2010/main" val="36267238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2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68CEC0-05B0-957F-CF5F-17540B4005AC}"/>
              </a:ext>
            </a:extLst>
          </p:cNvPr>
          <p:cNvSpPr txBox="1"/>
          <p:nvPr/>
        </p:nvSpPr>
        <p:spPr>
          <a:xfrm>
            <a:off x="228600" y="0"/>
            <a:ext cx="11384280" cy="6948056"/>
          </a:xfrm>
          <a:prstGeom prst="rect">
            <a:avLst/>
          </a:prstGeom>
          <a:noFill/>
        </p:spPr>
        <p:txBody>
          <a:bodyPr wrap="square">
            <a:spAutoFit/>
          </a:bodyPr>
          <a:lstStyle/>
          <a:p>
            <a:pPr marL="457200" indent="-457200" algn="just">
              <a:lnSpc>
                <a:spcPct val="150000"/>
              </a:lnSpc>
              <a:buFont typeface="Arial" panose="020B0604020202020204" pitchFamily="34" charset="0"/>
              <a:buChar char="•"/>
            </a:pPr>
            <a:r>
              <a:rPr lang="en-GB" sz="2700" b="1">
                <a:effectLst/>
                <a:latin typeface="Calibri" panose="020F0502020204030204" pitchFamily="34" charset="0"/>
                <a:ea typeface="Calibri Light" panose="020F0302020204030204" pitchFamily="34" charset="0"/>
              </a:rPr>
              <a:t>Limit screen time:</a:t>
            </a:r>
            <a:r>
              <a:rPr lang="en-GB" sz="2700">
                <a:effectLst/>
                <a:latin typeface="Calibri" panose="020F0502020204030204" pitchFamily="34" charset="0"/>
                <a:ea typeface="Calibri Light" panose="020F0302020204030204" pitchFamily="34" charset="0"/>
              </a:rPr>
              <a:t> Excessive screen time has been linked to obesity in children and adolescents. Parents, schools, and health professionals should work together to promote healthy screen time habits and reduce sedentary behaviour.</a:t>
            </a:r>
            <a:endParaRPr lang="en-GB" sz="2700">
              <a:effectLst/>
              <a:latin typeface="Calibri Light" panose="020F0302020204030204" pitchFamily="34" charset="0"/>
              <a:ea typeface="Calibri Light" panose="020F0302020204030204" pitchFamily="34" charset="0"/>
            </a:endParaRPr>
          </a:p>
          <a:p>
            <a:pPr marL="457200" indent="-457200" algn="just">
              <a:lnSpc>
                <a:spcPct val="150000"/>
              </a:lnSpc>
              <a:buFont typeface="Arial" panose="020B0604020202020204" pitchFamily="34" charset="0"/>
              <a:buChar char="•"/>
            </a:pPr>
            <a:r>
              <a:rPr lang="en-GB" sz="2700" b="1">
                <a:effectLst/>
                <a:latin typeface="Calibri" panose="020F0502020204030204" pitchFamily="34" charset="0"/>
                <a:ea typeface="Calibri Light" panose="020F0302020204030204" pitchFamily="34" charset="0"/>
              </a:rPr>
              <a:t>Improve nutrition:</a:t>
            </a:r>
            <a:r>
              <a:rPr lang="en-GB" sz="2700">
                <a:effectLst/>
                <a:latin typeface="Calibri" panose="020F0502020204030204" pitchFamily="34" charset="0"/>
                <a:ea typeface="Calibri Light" panose="020F0302020204030204" pitchFamily="34" charset="0"/>
              </a:rPr>
              <a:t> Improving access to healthy food options and nutrition education is critical in preventing obesity. Schools can play a role in promoting healthy eating habits, by offering healthy food options in canteens and vending machines and incorporating nutrition education into the curriculum.</a:t>
            </a:r>
            <a:endParaRPr lang="en-GB" sz="2700">
              <a:effectLst/>
              <a:latin typeface="Calibri Light" panose="020F0302020204030204" pitchFamily="34" charset="0"/>
              <a:ea typeface="Calibri Light" panose="020F0302020204030204" pitchFamily="34" charset="0"/>
            </a:endParaRPr>
          </a:p>
          <a:p>
            <a:pPr marL="457200" indent="-457200">
              <a:buFont typeface="Arial" panose="020B0604020202020204" pitchFamily="34" charset="0"/>
              <a:buChar char="•"/>
            </a:pPr>
            <a:r>
              <a:rPr lang="en-GB" sz="2700" b="1" kern="0">
                <a:effectLst/>
                <a:latin typeface="Calibri" panose="020F0502020204030204" pitchFamily="34" charset="0"/>
                <a:ea typeface="Calibri Light" panose="020F0302020204030204" pitchFamily="34" charset="0"/>
              </a:rPr>
              <a:t>Early intervention:</a:t>
            </a:r>
            <a:r>
              <a:rPr lang="en-GB" sz="2700" kern="0">
                <a:effectLst/>
                <a:latin typeface="Calibri" panose="020F0502020204030204" pitchFamily="34" charset="0"/>
                <a:ea typeface="Calibri Light" panose="020F0302020204030204" pitchFamily="34" charset="0"/>
              </a:rPr>
              <a:t> The MCS data shows that children who were already overweight or obese at age 3 were much more likely to be obese at ages 9 and 14. </a:t>
            </a:r>
            <a:endParaRPr lang="en-US" sz="2700"/>
          </a:p>
        </p:txBody>
      </p:sp>
    </p:spTree>
    <p:extLst>
      <p:ext uri="{BB962C8B-B14F-4D97-AF65-F5344CB8AC3E}">
        <p14:creationId xmlns:p14="http://schemas.microsoft.com/office/powerpoint/2010/main" val="3396926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C919B6-2E1A-A95F-A56A-E8AAB43B15D4}"/>
              </a:ext>
            </a:extLst>
          </p:cNvPr>
          <p:cNvSpPr txBox="1"/>
          <p:nvPr/>
        </p:nvSpPr>
        <p:spPr>
          <a:xfrm>
            <a:off x="257175" y="-38568"/>
            <a:ext cx="6092190" cy="587148"/>
          </a:xfrm>
          <a:prstGeom prst="rect">
            <a:avLst/>
          </a:prstGeom>
          <a:noFill/>
        </p:spPr>
        <p:txBody>
          <a:bodyPr wrap="square">
            <a:spAutoFit/>
          </a:bodyPr>
          <a:lstStyle/>
          <a:p>
            <a:pPr>
              <a:lnSpc>
                <a:spcPct val="150000"/>
              </a:lnSpc>
            </a:pPr>
            <a:r>
              <a:rPr lang="en-GB" sz="2400" b="1">
                <a:effectLst/>
                <a:latin typeface="Times New Roman" panose="02020603050405020304" pitchFamily="18" charset="0"/>
                <a:ea typeface="Calibri Light" panose="020F0302020204030204" pitchFamily="34" charset="0"/>
              </a:rPr>
              <a:t>Reference</a:t>
            </a:r>
            <a:endParaRPr lang="en-GB">
              <a:effectLst/>
              <a:latin typeface="Calibri Light" panose="020F0302020204030204" pitchFamily="34" charset="0"/>
              <a:ea typeface="Calibri Light" panose="020F0302020204030204" pitchFamily="34" charset="0"/>
            </a:endParaRPr>
          </a:p>
        </p:txBody>
      </p:sp>
      <p:sp>
        <p:nvSpPr>
          <p:cNvPr id="5" name="TextBox 4">
            <a:extLst>
              <a:ext uri="{FF2B5EF4-FFF2-40B4-BE49-F238E27FC236}">
                <a16:creationId xmlns:a16="http://schemas.microsoft.com/office/drawing/2014/main" id="{BC55EF8D-B810-12FF-74A3-593013839831}"/>
              </a:ext>
            </a:extLst>
          </p:cNvPr>
          <p:cNvSpPr txBox="1"/>
          <p:nvPr/>
        </p:nvSpPr>
        <p:spPr>
          <a:xfrm>
            <a:off x="257175" y="548580"/>
            <a:ext cx="11315700" cy="6309420"/>
          </a:xfrm>
          <a:prstGeom prst="rect">
            <a:avLst/>
          </a:prstGeom>
          <a:noFill/>
        </p:spPr>
        <p:txBody>
          <a:bodyPr wrap="square">
            <a:spAutoFit/>
          </a:bodyPr>
          <a:lstStyle/>
          <a:p>
            <a:r>
              <a:rPr lang="en-GB" sz="2400">
                <a:effectLst/>
                <a:latin typeface="Calibri Light" panose="020F0302020204030204" pitchFamily="34" charset="0"/>
                <a:ea typeface="Times New Roman" panose="02020603050405020304" pitchFamily="18" charset="0"/>
              </a:rPr>
              <a:t>Susan, &amp; Rona J., (2001). Prevalence and trends in overweight and obesity in three cross sectional studies of British children, 1974-94. BMJ: British Medical Journal, 322(7277), 34-36. </a:t>
            </a:r>
            <a:endParaRPr lang="en-GB" sz="2400">
              <a:effectLst/>
              <a:latin typeface="Times New Roman" panose="02020603050405020304" pitchFamily="18" charset="0"/>
              <a:ea typeface="Times New Roman" panose="02020603050405020304" pitchFamily="18" charset="0"/>
            </a:endParaRPr>
          </a:p>
          <a:p>
            <a:endParaRPr lang="en-GB" sz="24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2400">
                <a:effectLst/>
                <a:latin typeface="Calibri Light" panose="020F0302020204030204" pitchFamily="34" charset="0"/>
                <a:ea typeface="Calibri Light" panose="020F0302020204030204" pitchFamily="34" charset="0"/>
                <a:cs typeface="Calibri Light" panose="020F0302020204030204" pitchFamily="34" charset="0"/>
              </a:rPr>
              <a:t>Roxanne, &amp; Lucinda. (2014). Cohort Profile: UK Millennium Cohort Study (MCS). International Journal of Epidemiology, 43(6), pp1719-1725. </a:t>
            </a:r>
          </a:p>
          <a:p>
            <a:endParaRPr lang="en-GB" sz="24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2400">
                <a:effectLst/>
                <a:latin typeface="Calibri Light" panose="020F0302020204030204" pitchFamily="34" charset="0"/>
                <a:ea typeface="Calibri Light" panose="020F0302020204030204" pitchFamily="34" charset="0"/>
                <a:cs typeface="Calibri Light" panose="020F0302020204030204" pitchFamily="34" charset="0"/>
              </a:rPr>
              <a:t>Kelly, </a:t>
            </a:r>
            <a:r>
              <a:rPr lang="en-GB" sz="2400" err="1">
                <a:effectLst/>
                <a:latin typeface="Calibri Light" panose="020F0302020204030204" pitchFamily="34" charset="0"/>
                <a:ea typeface="Calibri Light" panose="020F0302020204030204" pitchFamily="34" charset="0"/>
                <a:cs typeface="Calibri Light" panose="020F0302020204030204" pitchFamily="34" charset="0"/>
              </a:rPr>
              <a:t>Goisis</a:t>
            </a:r>
            <a:r>
              <a:rPr lang="en-GB" sz="2400">
                <a:effectLst/>
                <a:latin typeface="Calibri Light" panose="020F0302020204030204" pitchFamily="34" charset="0"/>
                <a:ea typeface="Calibri Light" panose="020F0302020204030204" pitchFamily="34" charset="0"/>
                <a:cs typeface="Calibri Light" panose="020F0302020204030204" pitchFamily="34" charset="0"/>
              </a:rPr>
              <a:t>, and Sacker (2017) Why are poorer children at higher risk of obesity and overweight? A UK cohort study. The European Journal of Public Health.</a:t>
            </a:r>
            <a:endParaRPr lang="en-GB" sz="2400">
              <a:effectLst/>
              <a:latin typeface="Calibri Light" panose="020F0302020204030204" pitchFamily="34" charset="0"/>
              <a:ea typeface="Calibri Light" panose="020F0302020204030204" pitchFamily="34" charset="0"/>
            </a:endParaRPr>
          </a:p>
          <a:p>
            <a:endParaRPr lang="en-GB" sz="2400">
              <a:effectLst/>
              <a:latin typeface="Calibri Light" panose="020F0302020204030204" pitchFamily="34" charset="0"/>
              <a:ea typeface="Times New Roman" panose="02020603050405020304" pitchFamily="18" charset="0"/>
            </a:endParaRPr>
          </a:p>
          <a:p>
            <a:r>
              <a:rPr lang="en-GB" sz="2400">
                <a:effectLst/>
                <a:latin typeface="Calibri Light" panose="020F0302020204030204" pitchFamily="34" charset="0"/>
                <a:ea typeface="Times New Roman" panose="02020603050405020304" pitchFamily="18" charset="0"/>
              </a:rPr>
              <a:t>Hardy D (2016) How Has the Age-Related Process of Overweight or Obesity Development Changed over Time? Coordinated Analyses of Individual Participant Data from Five United Kingdom Birth Cohorts. </a:t>
            </a:r>
            <a:r>
              <a:rPr lang="en-GB" sz="2400" err="1">
                <a:effectLst/>
                <a:latin typeface="Calibri Light" panose="020F0302020204030204" pitchFamily="34" charset="0"/>
                <a:ea typeface="Times New Roman" panose="02020603050405020304" pitchFamily="18" charset="0"/>
              </a:rPr>
              <a:t>PLoS</a:t>
            </a:r>
            <a:r>
              <a:rPr lang="en-GB" sz="2400">
                <a:effectLst/>
                <a:latin typeface="Calibri Light" panose="020F0302020204030204" pitchFamily="34" charset="0"/>
                <a:ea typeface="Times New Roman" panose="02020603050405020304" pitchFamily="18" charset="0"/>
              </a:rPr>
              <a:t> Med 12(6) </a:t>
            </a:r>
            <a:endParaRPr lang="en-GB" sz="2400">
              <a:effectLst/>
              <a:latin typeface="Times New Roman" panose="02020603050405020304" pitchFamily="18" charset="0"/>
              <a:ea typeface="Times New Roman" panose="02020603050405020304" pitchFamily="18" charset="0"/>
            </a:endParaRPr>
          </a:p>
          <a:p>
            <a:endParaRPr lang="en-GB" sz="2400">
              <a:effectLst/>
              <a:latin typeface="Calibri Light" panose="020F0302020204030204" pitchFamily="34" charset="0"/>
              <a:ea typeface="Times New Roman" panose="02020603050405020304" pitchFamily="18" charset="0"/>
            </a:endParaRPr>
          </a:p>
          <a:p>
            <a:r>
              <a:rPr lang="en-GB" sz="2400">
                <a:effectLst/>
                <a:latin typeface="Calibri Light" panose="020F0302020204030204" pitchFamily="34" charset="0"/>
                <a:ea typeface="Times New Roman" panose="02020603050405020304" pitchFamily="18" charset="0"/>
              </a:rPr>
              <a:t>Stella P. P., (2014). </a:t>
            </a:r>
            <a:r>
              <a:rPr lang="en-GB" sz="2400" i="1">
                <a:effectLst/>
                <a:latin typeface="Calibri Light" panose="020F0302020204030204" pitchFamily="34" charset="0"/>
                <a:ea typeface="Times New Roman" panose="02020603050405020304" pitchFamily="18" charset="0"/>
              </a:rPr>
              <a:t>Millennium Cohort Study: initial findings from the age 11 survey</a:t>
            </a:r>
            <a:r>
              <a:rPr lang="en-GB" sz="2400">
                <a:effectLst/>
                <a:latin typeface="Calibri Light" panose="020F0302020204030204" pitchFamily="34" charset="0"/>
                <a:ea typeface="Times New Roman" panose="02020603050405020304" pitchFamily="18" charset="0"/>
              </a:rPr>
              <a:t>: Centre for Longitudinal Studies, Institute of Education. </a:t>
            </a:r>
            <a:endParaRPr lang="en-GB" sz="2400">
              <a:effectLst/>
              <a:latin typeface="Times New Roman" panose="02020603050405020304" pitchFamily="18" charset="0"/>
              <a:ea typeface="Times New Roman" panose="02020603050405020304" pitchFamily="18" charset="0"/>
            </a:endParaRPr>
          </a:p>
          <a:p>
            <a:endParaRPr lang="en-GB" sz="2000">
              <a:effectLst/>
              <a:latin typeface="Calibri Light" panose="020F0302020204030204" pitchFamily="34" charset="0"/>
              <a:ea typeface="Calibri Light" panose="020F0302020204030204" pitchFamily="34" charset="0"/>
            </a:endParaRPr>
          </a:p>
        </p:txBody>
      </p:sp>
    </p:spTree>
    <p:extLst>
      <p:ext uri="{BB962C8B-B14F-4D97-AF65-F5344CB8AC3E}">
        <p14:creationId xmlns:p14="http://schemas.microsoft.com/office/powerpoint/2010/main" val="17890555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468E8C-2BDF-DB15-A0DC-EEB6BBCCBBFB}"/>
              </a:ext>
            </a:extLst>
          </p:cNvPr>
          <p:cNvSpPr txBox="1"/>
          <p:nvPr/>
        </p:nvSpPr>
        <p:spPr>
          <a:xfrm>
            <a:off x="255270" y="428536"/>
            <a:ext cx="11681460" cy="5724644"/>
          </a:xfrm>
          <a:prstGeom prst="rect">
            <a:avLst/>
          </a:prstGeom>
          <a:noFill/>
        </p:spPr>
        <p:txBody>
          <a:bodyPr wrap="square">
            <a:spAutoFit/>
          </a:bodyPr>
          <a:lstStyle/>
          <a:p>
            <a:r>
              <a:rPr lang="en-GB" sz="2400">
                <a:effectLst/>
                <a:latin typeface="Calibri Light" panose="020F0302020204030204" pitchFamily="34" charset="0"/>
                <a:ea typeface="Calibri Light" panose="020F0302020204030204" pitchFamily="34" charset="0"/>
                <a:cs typeface="Calibri Light" panose="020F0302020204030204" pitchFamily="34" charset="0"/>
              </a:rPr>
              <a:t>Balaban J.M., and Silva F.G., (2004) The magnitude of association between overweight and obesity and the risk of diabetes: A meta- analysis of prospective cohort studies. Diabetes Research and Clinical Practice.</a:t>
            </a:r>
          </a:p>
          <a:p>
            <a:endParaRPr lang="en-GB" sz="240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2400" err="1">
                <a:effectLst/>
                <a:latin typeface="Calibri Light" panose="020F0302020204030204" pitchFamily="34" charset="0"/>
                <a:ea typeface="Times New Roman" panose="02020603050405020304" pitchFamily="18" charset="0"/>
              </a:rPr>
              <a:t>Geserick</a:t>
            </a:r>
            <a:r>
              <a:rPr lang="en-GB" sz="2400">
                <a:effectLst/>
                <a:latin typeface="Calibri Light" panose="020F0302020204030204" pitchFamily="34" charset="0"/>
                <a:ea typeface="Times New Roman" panose="02020603050405020304" pitchFamily="18" charset="0"/>
              </a:rPr>
              <a:t>, M, and Vogel, M, (2019). Acceleration of BMI in Early Childhood and Risk of Sustained Obesity. </a:t>
            </a:r>
            <a:r>
              <a:rPr lang="en-GB" sz="2400" i="1">
                <a:effectLst/>
                <a:latin typeface="Calibri Light" panose="020F0302020204030204" pitchFamily="34" charset="0"/>
                <a:ea typeface="Times New Roman" panose="02020603050405020304" pitchFamily="18" charset="0"/>
              </a:rPr>
              <a:t>New England Journal of Medicine, 379</a:t>
            </a:r>
            <a:r>
              <a:rPr lang="en-GB" sz="2400">
                <a:effectLst/>
                <a:latin typeface="Calibri Light" panose="020F0302020204030204" pitchFamily="34" charset="0"/>
                <a:ea typeface="Times New Roman" panose="02020603050405020304" pitchFamily="18" charset="0"/>
              </a:rPr>
              <a:t>(14), pp133-142. </a:t>
            </a:r>
          </a:p>
          <a:p>
            <a:endParaRPr lang="en-GB" sz="2400">
              <a:effectLst/>
              <a:latin typeface="Times New Roman" panose="02020603050405020304" pitchFamily="18" charset="0"/>
              <a:ea typeface="Times New Roman" panose="02020603050405020304" pitchFamily="18" charset="0"/>
            </a:endParaRPr>
          </a:p>
          <a:p>
            <a:r>
              <a:rPr lang="en-GB" sz="2400">
                <a:effectLst/>
                <a:latin typeface="Calibri Light" panose="020F0302020204030204" pitchFamily="34" charset="0"/>
                <a:ea typeface="Times New Roman" panose="02020603050405020304" pitchFamily="18" charset="0"/>
              </a:rPr>
              <a:t>Hodges EA. (2003) A primer on early childhood obesity and parental influence Paediatric.</a:t>
            </a:r>
          </a:p>
          <a:p>
            <a:r>
              <a:rPr lang="en-GB" sz="2400">
                <a:effectLst/>
                <a:latin typeface="Calibri Light" panose="020F030202020403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r>
              <a:rPr lang="en-GB" sz="2400">
                <a:effectLst/>
                <a:latin typeface="Calibri Light" panose="020F0302020204030204" pitchFamily="34" charset="0"/>
                <a:ea typeface="Calibri Light" panose="020F0302020204030204" pitchFamily="34" charset="0"/>
                <a:cs typeface="Calibri Light" panose="020F0302020204030204" pitchFamily="34" charset="0"/>
              </a:rPr>
              <a:t>Kelly, </a:t>
            </a:r>
            <a:r>
              <a:rPr lang="en-GB" sz="2400" err="1">
                <a:effectLst/>
                <a:latin typeface="Calibri Light" panose="020F0302020204030204" pitchFamily="34" charset="0"/>
                <a:ea typeface="Calibri Light" panose="020F0302020204030204" pitchFamily="34" charset="0"/>
                <a:cs typeface="Calibri Light" panose="020F0302020204030204" pitchFamily="34" charset="0"/>
              </a:rPr>
              <a:t>Goisis</a:t>
            </a:r>
            <a:r>
              <a:rPr lang="en-GB" sz="2400">
                <a:effectLst/>
                <a:latin typeface="Calibri Light" panose="020F0302020204030204" pitchFamily="34" charset="0"/>
                <a:ea typeface="Calibri Light" panose="020F0302020204030204" pitchFamily="34" charset="0"/>
                <a:cs typeface="Calibri Light" panose="020F0302020204030204" pitchFamily="34" charset="0"/>
              </a:rPr>
              <a:t>, and Sacker (2017) Why are poorer children at higher risk of obesity and overweight? A UK cohort study. The European Journal of Public Health.</a:t>
            </a:r>
          </a:p>
          <a:p>
            <a:endParaRPr lang="en-GB" sz="2400">
              <a:effectLst/>
              <a:latin typeface="Calibri Light" panose="020F0302020204030204" pitchFamily="34" charset="0"/>
              <a:ea typeface="Calibri Light" panose="020F0302020204030204" pitchFamily="34" charset="0"/>
            </a:endParaRPr>
          </a:p>
          <a:p>
            <a:r>
              <a:rPr lang="en-GB" sz="2400">
                <a:effectLst/>
                <a:latin typeface="Calibri Light" panose="020F0302020204030204" pitchFamily="34" charset="0"/>
                <a:ea typeface="Times New Roman" panose="02020603050405020304" pitchFamily="18" charset="0"/>
              </a:rPr>
              <a:t>Fraser S, and Wright J., (2010) Framing the mother: childhood obesity, maternal responsibility and care. J </a:t>
            </a:r>
            <a:r>
              <a:rPr lang="en-GB" sz="2400" err="1">
                <a:effectLst/>
                <a:latin typeface="Calibri Light" panose="020F0302020204030204" pitchFamily="34" charset="0"/>
                <a:ea typeface="Times New Roman" panose="02020603050405020304" pitchFamily="18" charset="0"/>
              </a:rPr>
              <a:t>Gend</a:t>
            </a:r>
            <a:r>
              <a:rPr lang="en-GB" sz="2400">
                <a:effectLst/>
                <a:latin typeface="Calibri Light" panose="020F0302020204030204" pitchFamily="34" charset="0"/>
                <a:ea typeface="Times New Roman" panose="02020603050405020304" pitchFamily="18" charset="0"/>
              </a:rPr>
              <a:t> Stud.;19(3): pp233–247.</a:t>
            </a:r>
            <a:endParaRPr lang="en-GB" sz="2400">
              <a:effectLst/>
              <a:latin typeface="Times New Roman" panose="02020603050405020304" pitchFamily="18" charset="0"/>
              <a:ea typeface="Times New Roman" panose="02020603050405020304" pitchFamily="18" charset="0"/>
            </a:endParaRPr>
          </a:p>
          <a:p>
            <a:endParaRPr lang="en-GB" sz="3000">
              <a:effectLst/>
              <a:latin typeface="Calibri Light" panose="020F0302020204030204" pitchFamily="34" charset="0"/>
              <a:ea typeface="Calibri Light" panose="020F0302020204030204" pitchFamily="34" charset="0"/>
            </a:endParaRPr>
          </a:p>
        </p:txBody>
      </p:sp>
    </p:spTree>
    <p:extLst>
      <p:ext uri="{BB962C8B-B14F-4D97-AF65-F5344CB8AC3E}">
        <p14:creationId xmlns:p14="http://schemas.microsoft.com/office/powerpoint/2010/main" val="36383825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0C3AB6-CFEA-F326-CFC2-67C8050C9928}"/>
              </a:ext>
            </a:extLst>
          </p:cNvPr>
          <p:cNvSpPr txBox="1"/>
          <p:nvPr/>
        </p:nvSpPr>
        <p:spPr>
          <a:xfrm>
            <a:off x="257175" y="226814"/>
            <a:ext cx="6092190" cy="461665"/>
          </a:xfrm>
          <a:prstGeom prst="rect">
            <a:avLst/>
          </a:prstGeom>
          <a:noFill/>
        </p:spPr>
        <p:txBody>
          <a:bodyPr wrap="square">
            <a:spAutoFit/>
          </a:bodyPr>
          <a:lstStyle/>
          <a:p>
            <a:pPr>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2400" b="1">
                <a:effectLst/>
                <a:latin typeface="Calibri Light" panose="020F0302020204030204" pitchFamily="34" charset="0"/>
                <a:ea typeface="Arial Unicode MS" panose="020B0604020202020204" pitchFamily="34" charset="-128"/>
                <a:cs typeface="Calibri" panose="020F0502020204030204" pitchFamily="34" charset="0"/>
              </a:rPr>
              <a:t>APPENDICES</a:t>
            </a:r>
            <a:endParaRPr lang="en-GB" sz="2400">
              <a:effectLst/>
              <a:latin typeface="Calibri Light" panose="020F0302020204030204" pitchFamily="34" charset="0"/>
              <a:ea typeface="Calibri Light" panose="020F0302020204030204" pitchFamily="34" charset="0"/>
            </a:endParaRPr>
          </a:p>
        </p:txBody>
      </p:sp>
      <p:pic>
        <p:nvPicPr>
          <p:cNvPr id="4" name="Picture 3">
            <a:extLst>
              <a:ext uri="{FF2B5EF4-FFF2-40B4-BE49-F238E27FC236}">
                <a16:creationId xmlns:a16="http://schemas.microsoft.com/office/drawing/2014/main" id="{0B87C381-4AFA-CAFC-B4B8-CFE3CBFE59AD}"/>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8800"/>
                    </a14:imgEffect>
                  </a14:imgLayer>
                </a14:imgProps>
              </a:ext>
              <a:ext uri="{28A0092B-C50C-407E-A947-70E740481C1C}">
                <a14:useLocalDpi xmlns:a14="http://schemas.microsoft.com/office/drawing/2010/main" val="0"/>
              </a:ext>
            </a:extLst>
          </a:blip>
          <a:stretch>
            <a:fillRect/>
          </a:stretch>
        </p:blipFill>
        <p:spPr>
          <a:xfrm>
            <a:off x="845820" y="993775"/>
            <a:ext cx="10126980" cy="4870450"/>
          </a:xfrm>
          <a:prstGeom prst="rect">
            <a:avLst/>
          </a:prstGeom>
        </p:spPr>
      </p:pic>
    </p:spTree>
    <p:extLst>
      <p:ext uri="{BB962C8B-B14F-4D97-AF65-F5344CB8AC3E}">
        <p14:creationId xmlns:p14="http://schemas.microsoft.com/office/powerpoint/2010/main" val="42113953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66A9132-BFC3-F734-64CA-054B13D882C0}"/>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7200"/>
                    </a14:imgEffect>
                  </a14:imgLayer>
                </a14:imgProps>
              </a:ext>
              <a:ext uri="{28A0092B-C50C-407E-A947-70E740481C1C}">
                <a14:useLocalDpi xmlns:a14="http://schemas.microsoft.com/office/drawing/2010/main" val="0"/>
              </a:ext>
            </a:extLst>
          </a:blip>
          <a:stretch>
            <a:fillRect/>
          </a:stretch>
        </p:blipFill>
        <p:spPr>
          <a:xfrm>
            <a:off x="757979" y="643467"/>
            <a:ext cx="10115355"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2872006"/>
      </p:ext>
    </p:extLst>
  </p:cSld>
  <p:clrMapOvr>
    <a:masterClrMapping/>
  </p:clrMapOvr>
</p:sld>
</file>

<file path=ppt/theme/theme1.xml><?xml version="1.0" encoding="utf-8"?>
<a:theme xmlns:a="http://schemas.openxmlformats.org/drawingml/2006/main" name="Office Theme">
  <a:themeElements>
    <a:clrScheme name="Gre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PowerPoint Presentation</vt:lpstr>
      <vt:lpstr>  TITLE: CHILDHOOD AND ADOLESCENT OBESITY IN THE UNITED KINGDOM: RESULTS FROM THE MILLENNIUM COHORT STUDY (AGES 9-14)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TITLE: CHILDHOOD AND ADOLESCENT OBESITY IN THE UNITED KINGDOM: RESULTS FROM THE MILLENNIUM COHORT STUDY (AGES 9-14) </dc:title>
  <dc:creator>Alayande Omobolanle</dc:creator>
  <cp:revision>1</cp:revision>
  <dcterms:created xsi:type="dcterms:W3CDTF">2023-04-23T23:11:32Z</dcterms:created>
  <dcterms:modified xsi:type="dcterms:W3CDTF">2023-04-24T10:05:17Z</dcterms:modified>
</cp:coreProperties>
</file>