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66D18-505A-4972-A1BA-5C090CC4F3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762D83-5C9D-485D-B03A-0B60409FB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FF187-D021-4EF7-9CB1-2EF35FEF9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92C34-E859-4BEC-B3E6-4BFB93C70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FEE91-BC31-440F-9624-6DE16642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12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0609E-DF71-4FF9-80EE-FC5338166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C14D6-4EAE-4B85-BFF2-5864F4A36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B16BB-F4FE-4444-8C80-DB31E70B4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AC484-AA5F-4147-99AE-E83F51BA6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1DD42-323B-443D-93FC-49EE29725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107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A0D13-D2AF-4D3A-8E7A-B5319FD6C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9E494-3A10-4397-BF50-5FD4F696A8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24966-1C18-4284-AD40-A9B4A2417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D37E4-C654-4836-B172-A45F85177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709D1-C11F-4B95-83AC-46991CC86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435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27632-319C-48EA-A030-A0AF6AB26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97FA9-7E1C-4CD4-B2F8-17B796D7C6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48DB96-6880-4A72-B63C-4223C64E4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137FF8-F796-4902-9CEC-F71338374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CB212-4567-47D4-8BE9-A2A1981C5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59C8F1-E195-49AB-879E-C0C721826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53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12079-5C98-4F24-8EE0-B063A78B5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DC1E6-3133-4922-94DE-B004EB0A5D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46ECDA-23DC-4A14-A101-14A47BE28C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E9A037-66C0-4BB0-AC2A-78CB876B5D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745B91-046A-4682-87BE-312BFDB9BC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ACAAFD-A1EE-456E-A9A9-AD87302B4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F03919-EE4B-4AAD-B77F-33EBF99A0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BDC204-26E1-4D80-AA6C-F01E2CEA6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801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5A44A-DE18-4C24-A4A6-77BA2C018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3433B1-A269-4848-9FF7-CEECB3F61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9B4BFE-0625-42E1-94F8-AEFECA0FF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190CAE-44A2-452E-94A8-A66AC16F1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108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91443A-10C9-47E7-A519-941F79536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589C12-A41C-47BD-9ECD-528A501F0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21F5F1-71B5-4301-A082-F76E731AE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762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B76C2-4C6E-41D5-8D62-3A379D3B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93C1F-4EDA-4EF3-B057-9DBA355D3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6BDDCC-67CD-426F-A13A-D6F24EDA84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48AE1-011B-4C70-8114-396B2CFA9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E58EEA-6846-4AC1-AC10-FC2D965F8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5BE0F-04DB-405B-9AE6-F897B258D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302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E7C5E-F342-485C-9500-2E56FF57F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9FC399-9232-4553-8E03-C13C057F84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DFB192-56F0-4D86-A88C-23D257E52E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0A9E6A-9D3A-41B5-AEE9-20FC3D220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FF9DC1-7AAC-401E-80C4-0F13362F4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6E6A7A-8FF1-4DFF-A90F-B4796A983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914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3D4FC-BA6D-4B7E-ADDB-6112DE91A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D6F596-8296-434C-A6CA-E5D0517A6F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EADCC-444A-4108-AD32-67983C2D3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C0521-D62A-4E0E-A044-6C6597866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819AE-8863-47DD-BBD8-37BEF32A7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A58B14-ACE4-49D5-A5FC-4F7492BA2D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F0FE59-51D2-47F2-B359-A6A5333794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B1C2C-CFAF-4662-815F-15A41AE3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066CF-CD7A-46A5-BD50-1CF55F8C9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2BC58-4A8E-488A-9516-6F110F73F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53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8BECB9-6806-4D21-ADD4-0A299626C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75616-03EC-49DA-8DD5-F6986614D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B852-369A-4854-B5A2-5D3C245B9A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6DC39-3F31-4D80-AF29-A0D9C4CA1B46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BA029-79AA-4B30-96A9-CDAC8CA09A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762BC4-A1FA-4AC9-98BE-671B903C34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EB40A-EE3D-4036-9D97-759C743C9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368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656003-0CB5-4899-A630-422A5092C7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6" r="10476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08C65A-01B9-44EA-8A75-BDF1EA15C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zh-CN" altLang="en-US" sz="4800"/>
              <a:t>中国对世界的影响</a:t>
            </a:r>
            <a:endParaRPr lang="en-GB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6A3C30-8006-46CC-BA72-D60E183C38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zh-CN" altLang="en-US" sz="2000"/>
              <a:t>语言</a:t>
            </a:r>
            <a:endParaRPr lang="en-GB" sz="2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2F7F0AF-0A20-4479-8795-376099668F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361" y="371001"/>
            <a:ext cx="841424" cy="106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062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232C6-8DC3-422A-8D3A-FDD69B45D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英语与汉语数据对比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F3383-4A59-4B60-B0E4-1BE806E348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dirty="0"/>
              <a:t>英语能力</a:t>
            </a:r>
            <a:br>
              <a:rPr lang="zh-CN" altLang="en-US" dirty="0"/>
            </a:b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以英语为母语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的人数为</a:t>
            </a:r>
            <a:r>
              <a:rPr lang="en-GB" altLang="zh-CN" dirty="0"/>
              <a:t>3.6</a:t>
            </a:r>
            <a:r>
              <a:rPr lang="zh-CN" altLang="en-US" dirty="0"/>
              <a:t>亿</a:t>
            </a:r>
            <a:endParaRPr lang="en-GB" dirty="0"/>
          </a:p>
          <a:p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全世界能用英语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的人数为</a:t>
            </a:r>
            <a:r>
              <a:rPr lang="en-US" altLang="zh-CN" b="0" i="0" dirty="0">
                <a:solidFill>
                  <a:srgbClr val="222222"/>
                </a:solidFill>
                <a:effectLst/>
                <a:latin typeface="Google Sans"/>
              </a:rPr>
              <a:t>12.68</a:t>
            </a:r>
            <a:r>
              <a:rPr lang="zh-CN" altLang="en-US" b="0" i="0" dirty="0">
                <a:solidFill>
                  <a:srgbClr val="222222"/>
                </a:solidFill>
                <a:effectLst/>
                <a:latin typeface="Google Sans"/>
              </a:rPr>
              <a:t>亿</a:t>
            </a:r>
            <a:endParaRPr lang="en-GB" altLang="zh-CN" dirty="0">
              <a:solidFill>
                <a:srgbClr val="222222"/>
              </a:solidFill>
              <a:latin typeface="Google San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823DF-3D40-432F-8F05-246785A51D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/>
              <a:t>汉语普通话能力</a:t>
            </a:r>
            <a:endParaRPr lang="en-GB" altLang="zh-CN" dirty="0"/>
          </a:p>
          <a:p>
            <a:endParaRPr lang="en-GB" dirty="0"/>
          </a:p>
          <a:p>
            <a:pPr marL="0" indent="0">
              <a:buNone/>
            </a:pPr>
            <a:r>
              <a:rPr lang="zh-CN" altLang="en-US" dirty="0"/>
              <a:t>以汉语为母语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的人数占</a:t>
            </a:r>
            <a:r>
              <a:rPr lang="en-GB" altLang="zh-CN" dirty="0"/>
              <a:t>9.6</a:t>
            </a:r>
            <a:r>
              <a:rPr lang="zh-CN" altLang="en-US" dirty="0"/>
              <a:t>亿</a:t>
            </a:r>
            <a:endParaRPr lang="en-GB" dirty="0"/>
          </a:p>
          <a:p>
            <a:pPr marL="0" indent="0">
              <a:buNone/>
            </a:pP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全世界能讲汉语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的人数占</a:t>
            </a:r>
            <a:r>
              <a:rPr lang="en-GB" altLang="zh-CN" dirty="0"/>
              <a:t>11.2</a:t>
            </a:r>
            <a:r>
              <a:rPr lang="zh-CN" altLang="en-US" dirty="0"/>
              <a:t>亿</a:t>
            </a:r>
            <a:endParaRPr lang="en-GB" altLang="zh-CN" dirty="0"/>
          </a:p>
        </p:txBody>
      </p:sp>
      <p:pic>
        <p:nvPicPr>
          <p:cNvPr id="8" name="Picture 7" descr="A picture containing flag, sky, outdoor, air&#10;&#10;Description automatically generated">
            <a:extLst>
              <a:ext uri="{FF2B5EF4-FFF2-40B4-BE49-F238E27FC236}">
                <a16:creationId xmlns:a16="http://schemas.microsoft.com/office/drawing/2014/main" id="{674AEEEB-D11E-4A3A-BB35-948CE4B52C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2522977"/>
            <a:ext cx="2047875" cy="1628775"/>
          </a:xfrm>
          <a:prstGeom prst="rect">
            <a:avLst/>
          </a:prstGeom>
        </p:spPr>
      </p:pic>
      <p:pic>
        <p:nvPicPr>
          <p:cNvPr id="10" name="Picture 9" descr="A picture containing sky, outdoor, red, flag&#10;&#10;Description automatically generated">
            <a:extLst>
              <a:ext uri="{FF2B5EF4-FFF2-40B4-BE49-F238E27FC236}">
                <a16:creationId xmlns:a16="http://schemas.microsoft.com/office/drawing/2014/main" id="{DF926A2C-1ABE-4427-B671-E670D035D1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0675" y="2363372"/>
            <a:ext cx="2143125" cy="20455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6C7661-7F63-4F4C-A37D-BE04C18D1561}"/>
              </a:ext>
            </a:extLst>
          </p:cNvPr>
          <p:cNvSpPr txBox="1"/>
          <p:nvPr/>
        </p:nvSpPr>
        <p:spPr>
          <a:xfrm>
            <a:off x="3784209" y="6311900"/>
            <a:ext cx="46142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由此看来，中文很值得学习。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499586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F2AB8-FE23-48FB-B9BA-ADBB67246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194" y="599325"/>
            <a:ext cx="4399093" cy="91081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zh-CN" altLang="en-US" dirty="0"/>
              <a:t>为什么要学习汉语？</a:t>
            </a:r>
            <a:br>
              <a:rPr lang="en-GB" altLang="zh-CN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A016D-5EC2-4235-B88F-D735802C27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5544" y="1856935"/>
            <a:ext cx="4399094" cy="41967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CN" altLang="en-US" sz="2400" dirty="0"/>
              <a:t>学习汉语和中国发展有很大的关系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邓小平：改革开放，“</a:t>
            </a:r>
            <a:r>
              <a:rPr lang="zh-CN" altLang="en-US" sz="2400" b="0" i="0" dirty="0">
                <a:effectLst/>
              </a:rPr>
              <a:t>致富光荣”，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/>
              <a:t>习近平：一带一路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/>
              <a:t>经济增长</a:t>
            </a:r>
            <a:endParaRPr lang="en-GB" altLang="zh-CN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zh-CN" altLang="en-US" sz="2400" dirty="0"/>
              <a:t>吸引很多外国人学习中文</a:t>
            </a:r>
            <a:endParaRPr lang="en-US" sz="24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62225A2-D3F0-45D1-9C47-B10375316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B9FBFA8-6AF4-4091-9C8B-DEC6D8933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86B0AC-6350-4943-BC2E-64D6A533F49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78" y="599325"/>
            <a:ext cx="4001718" cy="2741177"/>
          </a:xfrm>
          <a:prstGeom prst="rect">
            <a:avLst/>
          </a:prstGeom>
        </p:spPr>
      </p:pic>
      <p:pic>
        <p:nvPicPr>
          <p:cNvPr id="8" name="Picture 7" descr="Map&#10;&#10;Description automatically generated">
            <a:extLst>
              <a:ext uri="{FF2B5EF4-FFF2-40B4-BE49-F238E27FC236}">
                <a16:creationId xmlns:a16="http://schemas.microsoft.com/office/drawing/2014/main" id="{D56A578E-A2B5-4520-A527-AA4497F5C7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7612" y="3651219"/>
            <a:ext cx="4622052" cy="2715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767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E02F2-0B44-4FED-BD8D-B6545DB0B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学习汉语的重要性</a:t>
            </a:r>
            <a:r>
              <a:rPr lang="en-GB" altLang="zh-CN" dirty="0"/>
              <a:t>1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3D9D3-0407-4291-88C9-786D7CCA21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3600" b="0" i="0" dirty="0">
                <a:effectLst/>
              </a:rPr>
              <a:t>联合国有六种官方语言。这些是阿拉伯文，英文，法文，俄文，西班牙文以及：你猜？</a:t>
            </a:r>
            <a:endParaRPr lang="en-US" altLang="zh-CN" sz="3600" b="0" i="0" dirty="0">
              <a:effectLst/>
            </a:endParaRPr>
          </a:p>
          <a:p>
            <a:r>
              <a:rPr lang="zh-CN" altLang="en-US" sz="3600" dirty="0"/>
              <a:t>工作要求</a:t>
            </a:r>
            <a:endParaRPr lang="en-GB" altLang="zh-CN" sz="3600" dirty="0"/>
          </a:p>
          <a:p>
            <a:r>
              <a:rPr lang="zh-CN" altLang="en-US" sz="3600" dirty="0"/>
              <a:t>名人也在学中文</a:t>
            </a:r>
            <a:endParaRPr lang="en-US" sz="36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 large room&#10;&#10;Description automatically generated">
            <a:extLst>
              <a:ext uri="{FF2B5EF4-FFF2-40B4-BE49-F238E27FC236}">
                <a16:creationId xmlns:a16="http://schemas.microsoft.com/office/drawing/2014/main" id="{EE3DA4D0-15AA-4DB3-8C8A-5590152E5E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80" r="14481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pic>
        <p:nvPicPr>
          <p:cNvPr id="5" name="Picture 4" descr="A picture containing fire, nature, fireplace, building&#10;&#10;Description automatically generated">
            <a:extLst>
              <a:ext uri="{FF2B5EF4-FFF2-40B4-BE49-F238E27FC236}">
                <a16:creationId xmlns:a16="http://schemas.microsoft.com/office/drawing/2014/main" id="{A350164D-73DE-43D9-A970-9E66A0F02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63" y="5788617"/>
            <a:ext cx="1108803" cy="73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532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Diagram, venn diagram&#10;&#10;Description automatically generated">
            <a:extLst>
              <a:ext uri="{FF2B5EF4-FFF2-40B4-BE49-F238E27FC236}">
                <a16:creationId xmlns:a16="http://schemas.microsoft.com/office/drawing/2014/main" id="{79856148-70EE-46D2-8ECD-785BA5A1898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6327"/>
          <a:stretch/>
        </p:blipFill>
        <p:spPr>
          <a:xfrm>
            <a:off x="5182104" y="10"/>
            <a:ext cx="700989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6858000"/>
                </a:lnTo>
                <a:lnTo>
                  <a:pt x="21616" y="6858000"/>
                </a:lnTo>
                <a:lnTo>
                  <a:pt x="129867" y="6647018"/>
                </a:lnTo>
                <a:cubicBezTo>
                  <a:pt x="1043295" y="4758249"/>
                  <a:pt x="1332296" y="2559611"/>
                  <a:pt x="814641" y="380651"/>
                </a:cubicBezTo>
                <a:lnTo>
                  <a:pt x="714685" y="1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C5EFD-35C9-4B90-91AE-5FBF605A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72" y="200535"/>
            <a:ext cx="529132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学习汉语的重要性</a:t>
            </a:r>
            <a:r>
              <a:rPr lang="en-GB" altLang="zh-CN" dirty="0"/>
              <a:t>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38434-A321-4203-9CF6-32070C92D6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3515" y="1526098"/>
            <a:ext cx="4782458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14</a:t>
            </a:r>
            <a:r>
              <a:rPr lang="zh-CN" altLang="en-US" sz="2400" dirty="0"/>
              <a:t>亿潜在客户</a:t>
            </a:r>
            <a:endParaRPr lang="en-US" altLang="zh-CN" sz="2400" dirty="0"/>
          </a:p>
          <a:p>
            <a:r>
              <a:rPr lang="zh-CN" altLang="en-US" sz="2400" dirty="0"/>
              <a:t>合作机会</a:t>
            </a:r>
            <a:endParaRPr lang="en-US" sz="2400" dirty="0"/>
          </a:p>
          <a:p>
            <a:r>
              <a:rPr lang="zh-CN" altLang="en-US" sz="2400" dirty="0"/>
              <a:t>廉价的劳动力</a:t>
            </a:r>
            <a:endParaRPr lang="en-US" altLang="zh-CN" sz="2400" dirty="0"/>
          </a:p>
          <a:p>
            <a:r>
              <a:rPr lang="zh-CN" altLang="en-US" sz="2400" dirty="0"/>
              <a:t>投资机会</a:t>
            </a:r>
            <a:endParaRPr lang="en-US" altLang="zh-CN" sz="2400" dirty="0"/>
          </a:p>
          <a:p>
            <a:r>
              <a:rPr lang="zh-CN" altLang="en-US" sz="2400" dirty="0"/>
              <a:t>旅游</a:t>
            </a:r>
            <a:endParaRPr lang="en-US" altLang="zh-CN" sz="2400" dirty="0"/>
          </a:p>
        </p:txBody>
      </p:sp>
    </p:spTree>
    <p:extLst>
      <p:ext uri="{BB962C8B-B14F-4D97-AF65-F5344CB8AC3E}">
        <p14:creationId xmlns:p14="http://schemas.microsoft.com/office/powerpoint/2010/main" val="1156836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8E235-9D02-4EEB-9F27-59D8C3B29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b="0" i="0">
                <a:effectLst/>
              </a:rPr>
              <a:t>中国流行文化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DC8D9-CE39-4EA0-A69D-5E83427FAB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2400" dirty="0"/>
              <a:t>文书</a:t>
            </a:r>
            <a:endParaRPr lang="en-GB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电视剧，电影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音乐</a:t>
            </a:r>
            <a:endParaRPr lang="en-GB" altLang="zh-CN" sz="2400" dirty="0"/>
          </a:p>
          <a:p>
            <a:endParaRPr lang="en-US" altLang="zh-CN" sz="2400" dirty="0"/>
          </a:p>
          <a:p>
            <a:r>
              <a:rPr lang="zh-CN" altLang="en-US" sz="2400" dirty="0"/>
              <a:t>社交媒体</a:t>
            </a:r>
            <a:endParaRPr lang="en-US" sz="2400" dirty="0"/>
          </a:p>
          <a:p>
            <a:endParaRPr lang="en-US" altLang="zh-CN" sz="18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E7BC3B3-E28B-4963-ACA1-DB228649DC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27" r="16553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9EC42A-8581-4294-9CFC-D6E7AB0565F6}"/>
              </a:ext>
            </a:extLst>
          </p:cNvPr>
          <p:cNvSpPr txBox="1"/>
          <p:nvPr/>
        </p:nvSpPr>
        <p:spPr>
          <a:xfrm>
            <a:off x="762000" y="5654938"/>
            <a:ext cx="7397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学习中文，了解文化，让我们生活更有意思。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564107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A2CBE-9BBA-4A1E-8D9D-1AB936BC7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296888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怎样获得中文学习机会？</a:t>
            </a:r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D126DA10-2F10-4237-BB9E-1B784C4965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7" r="30405" b="-1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504B9-0BCC-4FDB-9441-F94631D92F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34329" y="1969477"/>
            <a:ext cx="5314543" cy="48885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2400" dirty="0"/>
              <a:t>孔子学院（</a:t>
            </a:r>
            <a:r>
              <a:rPr lang="en-GB" altLang="zh-CN" sz="2400" dirty="0"/>
              <a:t>93</a:t>
            </a:r>
            <a:r>
              <a:rPr lang="zh-CN" altLang="en-US" sz="2400" dirty="0"/>
              <a:t>所）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在很多中国以外的国家，至少都会有一家孔子学院。大家可以在这里学习到汉语。</a:t>
            </a:r>
            <a:endParaRPr lang="en-US" altLang="zh-CN" sz="2400" dirty="0"/>
          </a:p>
          <a:p>
            <a:r>
              <a:rPr lang="zh-CN" altLang="en-US" sz="2400" dirty="0"/>
              <a:t>小中大学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就拿英国举例来说，现在很多的小学，中学，大学都有汉语课，这是个非常好的机会来学习中文。</a:t>
            </a:r>
            <a:endParaRPr lang="en-US" altLang="zh-CN" sz="2400" dirty="0"/>
          </a:p>
          <a:p>
            <a:r>
              <a:rPr lang="zh-CN" altLang="en-US" sz="2400" dirty="0"/>
              <a:t>留学机会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如果有条件的话，可以去中国留学，在当地可以学到正宗的汉语以及传统文化和人文关系。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70944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DA9DE-DF20-43E5-B1C7-2D5E22D6E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0548" y="274319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中文有趣！</a:t>
            </a: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Content Placeholder 7" descr="A picture containing tree, outdoor, person, standing&#10;&#10;Description automatically generated">
            <a:extLst>
              <a:ext uri="{FF2B5EF4-FFF2-40B4-BE49-F238E27FC236}">
                <a16:creationId xmlns:a16="http://schemas.microsoft.com/office/drawing/2014/main" id="{87C6A118-228F-4D54-B683-69B3D5D482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4" r="2" b="3200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F709E-790D-42C0-B139-4C36501217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39619" y="1463040"/>
            <a:ext cx="6316394" cy="509250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zh-CN" altLang="en-US" dirty="0"/>
              <a:t>绕口令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例如：妈妈骑马，马慢，妈妈骂马。</a:t>
            </a:r>
            <a:endParaRPr lang="en-US" altLang="zh-CN" dirty="0"/>
          </a:p>
          <a:p>
            <a:r>
              <a:rPr lang="zh-CN" altLang="en-US" dirty="0"/>
              <a:t>笑话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从前有一只绵羊，它觉得今天很热，于是它自己给自己剃了毛，可是到晚上的时候，它发现自己睡不着，这是为什么呢？</a:t>
            </a:r>
            <a:endParaRPr lang="en-US" altLang="zh-CN" dirty="0"/>
          </a:p>
          <a:p>
            <a:r>
              <a:rPr lang="zh-CN" altLang="en-US" dirty="0"/>
              <a:t>含义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中文中有很多的寓言故事，比如说：矛盾。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如果没有听过这个故事的话，那么你就不知道这个词的含义。</a:t>
            </a:r>
            <a:endParaRPr lang="en-GB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763997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08A9EE-9709-4438-A661-0BFC94C01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27" y="1899139"/>
            <a:ext cx="4102398" cy="33460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</a:rPr>
              <a:t>汉语</a:t>
            </a:r>
            <a:r>
              <a:rPr lang="zh-CN" altLang="en-US" sz="2800" b="1">
                <a:solidFill>
                  <a:srgbClr val="000000"/>
                </a:solidFill>
              </a:rPr>
              <a:t>在经济、贸易</a:t>
            </a:r>
            <a:r>
              <a:rPr lang="zh-CN" altLang="en-US" sz="2800" b="1" dirty="0">
                <a:solidFill>
                  <a:srgbClr val="000000"/>
                </a:solidFill>
              </a:rPr>
              <a:t>与</a:t>
            </a:r>
            <a:br>
              <a:rPr lang="en-US" altLang="zh-CN" sz="2800" b="1" dirty="0">
                <a:solidFill>
                  <a:srgbClr val="000000"/>
                </a:solidFill>
              </a:rPr>
            </a:br>
            <a:r>
              <a:rPr lang="zh-CN" altLang="en-US" sz="2800" b="1" dirty="0">
                <a:solidFill>
                  <a:srgbClr val="000000"/>
                </a:solidFill>
              </a:rPr>
              <a:t>人文关系上，</a:t>
            </a:r>
            <a:br>
              <a:rPr lang="en-GB" altLang="zh-CN" sz="2800" b="1" dirty="0">
                <a:solidFill>
                  <a:srgbClr val="000000"/>
                </a:solidFill>
              </a:rPr>
            </a:br>
            <a:r>
              <a:rPr lang="zh-CN" altLang="en-US" sz="2800" b="1" dirty="0">
                <a:solidFill>
                  <a:srgbClr val="000000"/>
                </a:solidFill>
              </a:rPr>
              <a:t>对世界的影响力就一个字</a:t>
            </a:r>
            <a:br>
              <a:rPr lang="en-GB" altLang="zh-CN" sz="2800" b="1" dirty="0">
                <a:solidFill>
                  <a:srgbClr val="000000"/>
                </a:solidFill>
              </a:rPr>
            </a:br>
            <a:br>
              <a:rPr lang="en-US" altLang="zh-CN" sz="2800" b="1" dirty="0">
                <a:solidFill>
                  <a:srgbClr val="000000"/>
                </a:solidFill>
              </a:rPr>
            </a:br>
            <a:br>
              <a:rPr lang="en-US" altLang="zh-CN" sz="2800" b="1" dirty="0">
                <a:solidFill>
                  <a:srgbClr val="000000"/>
                </a:solidFill>
              </a:rPr>
            </a:br>
            <a:endParaRPr lang="en-US" sz="2800" b="1" dirty="0">
              <a:solidFill>
                <a:srgbClr val="000000"/>
              </a:solidFill>
            </a:endParaRPr>
          </a:p>
        </p:txBody>
      </p:sp>
      <p:sp>
        <p:nvSpPr>
          <p:cNvPr id="2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able&#10;&#10;Description automatically generated">
            <a:extLst>
              <a:ext uri="{FF2B5EF4-FFF2-40B4-BE49-F238E27FC236}">
                <a16:creationId xmlns:a16="http://schemas.microsoft.com/office/drawing/2014/main" id="{C9342A14-6F9A-4B9B-9067-100EC5CFC7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7" r="8664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pic>
        <p:nvPicPr>
          <p:cNvPr id="1026" name="Picture 2" descr="右箭头符号图片(第1页) - 一起扣扣网">
            <a:extLst>
              <a:ext uri="{FF2B5EF4-FFF2-40B4-BE49-F238E27FC236}">
                <a16:creationId xmlns:a16="http://schemas.microsoft.com/office/drawing/2014/main" id="{D3A4F960-3E32-471C-AAE9-1E20B143C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39" y="2357439"/>
            <a:ext cx="934402" cy="93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9833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368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Google Sans</vt:lpstr>
      <vt:lpstr>Arial</vt:lpstr>
      <vt:lpstr>Calibri</vt:lpstr>
      <vt:lpstr>Calibri Light</vt:lpstr>
      <vt:lpstr>Office Theme</vt:lpstr>
      <vt:lpstr>中国对世界的影响</vt:lpstr>
      <vt:lpstr>英语与汉语数据对比</vt:lpstr>
      <vt:lpstr>为什么要学习汉语？ </vt:lpstr>
      <vt:lpstr>学习汉语的重要性1</vt:lpstr>
      <vt:lpstr>学习汉语的重要性2</vt:lpstr>
      <vt:lpstr>中国流行文化</vt:lpstr>
      <vt:lpstr>怎样获得中文学习机会？</vt:lpstr>
      <vt:lpstr>中文有趣！</vt:lpstr>
      <vt:lpstr>汉语在经济、贸易与 人文关系上， 对世界的影响力就一个字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中国对世界的影响</dc:title>
  <dc:creator>saffronmcmahon@gmail.com</dc:creator>
  <cp:lastModifiedBy>saffronmcmahon@gmail.com</cp:lastModifiedBy>
  <cp:revision>2</cp:revision>
  <dcterms:created xsi:type="dcterms:W3CDTF">2020-11-12T20:19:15Z</dcterms:created>
  <dcterms:modified xsi:type="dcterms:W3CDTF">2020-11-12T20:24:59Z</dcterms:modified>
</cp:coreProperties>
</file>