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2" r:id="rId4"/>
    <p:sldId id="258" r:id="rId5"/>
    <p:sldId id="261" r:id="rId6"/>
    <p:sldId id="259" r:id="rId7"/>
    <p:sldId id="257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4" d="100"/>
          <a:sy n="74" d="100"/>
        </p:scale>
        <p:origin x="1038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348" y="1371600"/>
            <a:ext cx="8147304" cy="1344168"/>
          </a:xfrm>
        </p:spPr>
        <p:txBody>
          <a:bodyPr vert="horz" lIns="91440" tIns="45720" rIns="91440" bIns="45720" rtlCol="0" anchor="b" anchorCtr="0"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algn="ctr" defTabSz="914400" rtl="0" eaLnBrk="1" latinLnBrk="0" hangingPunct="1">
              <a:lnSpc>
                <a:spcPts val="6400"/>
              </a:lnSpc>
              <a:spcBef>
                <a:spcPct val="0"/>
              </a:spcBef>
              <a:buNone/>
              <a:defRPr sz="6000" kern="12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348" y="2715767"/>
            <a:ext cx="8147304" cy="66751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  <a:buSzPct val="75000"/>
              <a:buFont typeface="Wingdings 2" pitchFamily="18" charset="2"/>
              <a:buNone/>
              <a:defRPr sz="2200" b="0" kern="120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B449D725-AF79-4FB6-8D02-83EAC61E3211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475" y="4343398"/>
            <a:ext cx="8147049" cy="1346013"/>
          </a:xfrm>
        </p:spPr>
        <p:txBody>
          <a:bodyPr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>
              <a:lnSpc>
                <a:spcPts val="6400"/>
              </a:lnSpc>
              <a:defRPr sz="60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475" y="5688105"/>
            <a:ext cx="8147050" cy="663387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>
              <a:spcBef>
                <a:spcPts val="0"/>
              </a:spcBef>
              <a:buNone/>
              <a:defRPr b="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B449D725-AF79-4FB6-8D02-83EAC61E3211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1981200" y="685800"/>
            <a:ext cx="5181600" cy="3352800"/>
          </a:xfrm>
          <a:solidFill>
            <a:schemeClr val="tx1">
              <a:lumMod val="75000"/>
            </a:schemeClr>
          </a:solidFill>
          <a:ln w="127000" cap="sq">
            <a:solidFill>
              <a:schemeClr val="tx1"/>
            </a:solidFill>
            <a:miter lim="800000"/>
          </a:ln>
          <a:effectLst>
            <a:outerShdw blurRad="63500" sx="101000" sy="101000" algn="ctr" rotWithShape="0">
              <a:schemeClr val="bg2">
                <a:lumMod val="20000"/>
                <a:lumOff val="80000"/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9000000"/>
            </a:lightRig>
          </a:scene3d>
          <a:sp3d prstMaterial="matte">
            <a:bevelT w="12700" prst="relaxedInset"/>
            <a:bevelB w="38100" h="127000" prst="relaxedInset"/>
            <a:extrusionClr>
              <a:schemeClr val="tx1"/>
            </a:extrusionClr>
            <a:contourClr>
              <a:schemeClr val="tx1"/>
            </a:contourClr>
          </a:sp3d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1774826"/>
            <a:ext cx="8147050" cy="1873250"/>
          </a:xfrm>
        </p:spPr>
        <p:txBody>
          <a:bodyPr anchor="b" anchorCtr="0"/>
          <a:lstStyle>
            <a:lvl1pPr algn="ctr">
              <a:defRPr sz="60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3654519"/>
            <a:ext cx="8147050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475" y="1762125"/>
            <a:ext cx="384048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5046" y="1762125"/>
            <a:ext cx="384048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290763" indent="-461963"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1550894"/>
            <a:ext cx="384048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8475" y="2541494"/>
            <a:ext cx="384048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5046" y="1550894"/>
            <a:ext cx="384048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5046" y="2541494"/>
            <a:ext cx="384048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502920" y="2353235"/>
            <a:ext cx="384048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4805045" y="2353235"/>
            <a:ext cx="384048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540" y="416859"/>
            <a:ext cx="384048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2532" y="403412"/>
            <a:ext cx="3840480" cy="572275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7540" y="2438400"/>
            <a:ext cx="384048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540" y="416859"/>
            <a:ext cx="384048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7540" y="2438400"/>
            <a:ext cx="384048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4805045" y="430306"/>
            <a:ext cx="3840480" cy="5432612"/>
          </a:xfrm>
          <a:solidFill>
            <a:schemeClr val="bg1">
              <a:lumMod val="85000"/>
            </a:schemeClr>
          </a:solidFill>
          <a:ln w="127000" cap="sq">
            <a:solidFill>
              <a:schemeClr val="bg1"/>
            </a:solidFill>
            <a:miter lim="800000"/>
          </a:ln>
          <a:effectLst>
            <a:outerShdw blurRad="76200" dist="12700" dir="5400000" sx="100500" sy="100500" rotWithShape="0">
              <a:prstClr val="black">
                <a:alpha val="30000"/>
              </a:prstClr>
            </a:outerShdw>
          </a:effectLst>
          <a:scene3d>
            <a:camera prst="orthographicFront"/>
            <a:lightRig rig="threePt" dir="t"/>
          </a:scene3d>
          <a:sp3d extrusionH="50800">
            <a:extrusionClr>
              <a:schemeClr val="tx1"/>
            </a:extrusionClr>
            <a:contourClr>
              <a:schemeClr val="tx1"/>
            </a:contourClr>
          </a:sp3d>
        </p:spPr>
        <p:txBody>
          <a:bodyPr vert="horz" lIns="91440" tIns="45720" rIns="91440" bIns="45720" rtlCol="0">
            <a:normAutofit/>
          </a:bodyPr>
          <a:lstStyle>
            <a:lvl1pPr marL="457200" indent="-457200" algn="l" defTabSz="914400" rtl="0" eaLnBrk="1" latinLnBrk="0" hangingPunct="1">
              <a:spcBef>
                <a:spcPts val="2000"/>
              </a:spcBef>
              <a:buClr>
                <a:schemeClr val="accent2">
                  <a:lumMod val="50000"/>
                  <a:lumOff val="50000"/>
                </a:schemeClr>
              </a:buClr>
              <a:buSzPct val="75000"/>
              <a:buFont typeface="Wingdings 2" pitchFamily="18" charset="2"/>
              <a:buNone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7pPr marL="2743200" indent="-457200">
              <a:defRPr/>
            </a:lvl7pPr>
            <a:lvl8pPr marL="2743200" indent="-457200">
              <a:defRPr/>
            </a:lvl8pPr>
            <a:lvl9pPr marL="2743200" indent="-457200">
              <a:defRPr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61412" y="417513"/>
            <a:ext cx="1600200" cy="570865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1174" y="417513"/>
            <a:ext cx="6499225" cy="570865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B449D725-AF79-4FB6-8D02-83EAC61E3211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1761565"/>
            <a:ext cx="8147051" cy="43645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88259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449D725-AF79-4FB6-8D02-83EAC61E3211}" type="datetimeFigureOut">
              <a:rPr lang="en-US" smtClean="0"/>
              <a:t>5/2/2018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17659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5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2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8288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2860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7432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2051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6576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41195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Revision</a:t>
            </a:r>
            <a:br>
              <a:rPr lang="en-US" dirty="0" smtClean="0"/>
            </a:br>
            <a:r>
              <a:rPr lang="en-US" dirty="0" smtClean="0"/>
              <a:t>Cost Accounting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Tutorials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2555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Mock 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There were some very pleasing </a:t>
            </a:r>
            <a:r>
              <a:rPr lang="en-US" dirty="0" smtClean="0"/>
              <a:t>results</a:t>
            </a:r>
          </a:p>
          <a:p>
            <a:r>
              <a:rPr lang="en-US" dirty="0" smtClean="0"/>
              <a:t>Students will be emailed their feedback by 4pm Thursday May 3rd</a:t>
            </a:r>
            <a:endParaRPr lang="en-US" dirty="0" smtClean="0"/>
          </a:p>
          <a:p>
            <a:r>
              <a:rPr lang="en-US" dirty="0" smtClean="0"/>
              <a:t>Someone </a:t>
            </a:r>
            <a:r>
              <a:rPr lang="en-US" dirty="0" smtClean="0"/>
              <a:t>won </a:t>
            </a:r>
            <a:r>
              <a:rPr lang="en-US" dirty="0" smtClean="0"/>
              <a:t>a </a:t>
            </a:r>
            <a:r>
              <a:rPr lang="en-US" dirty="0" smtClean="0"/>
              <a:t>mars/</a:t>
            </a:r>
            <a:r>
              <a:rPr lang="en-US" dirty="0" err="1" smtClean="0"/>
              <a:t>wispa</a:t>
            </a:r>
            <a:r>
              <a:rPr lang="en-US" dirty="0" smtClean="0"/>
              <a:t> </a:t>
            </a:r>
            <a:r>
              <a:rPr lang="en-US" dirty="0" smtClean="0"/>
              <a:t>bar</a:t>
            </a:r>
          </a:p>
          <a:p>
            <a:r>
              <a:rPr lang="en-US" dirty="0" smtClean="0"/>
              <a:t>The graphs were answered well by most of the group</a:t>
            </a:r>
          </a:p>
          <a:p>
            <a:r>
              <a:rPr lang="en-US" dirty="0" smtClean="0"/>
              <a:t>For some there </a:t>
            </a:r>
            <a:r>
              <a:rPr lang="en-US" dirty="0" smtClean="0"/>
              <a:t>was a link between not knowing the theory and answering the calculation question associated with that type of cost incorrectly</a:t>
            </a:r>
          </a:p>
          <a:p>
            <a:r>
              <a:rPr lang="en-US" dirty="0"/>
              <a:t>The results mainly corresponded with attendance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119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Main Issues: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FIFO</a:t>
            </a:r>
            <a:r>
              <a:rPr lang="en-US" dirty="0" smtClean="0"/>
              <a:t>, LIFO and AVCO</a:t>
            </a:r>
          </a:p>
          <a:p>
            <a:r>
              <a:rPr lang="en-US" dirty="0" smtClean="0"/>
              <a:t>Things to remember – when answering the questions, you need to create the table, this will help you keep the information/calculations in an logical order and also help you answer any </a:t>
            </a:r>
            <a:r>
              <a:rPr lang="en-US" dirty="0" smtClean="0"/>
              <a:t>question</a:t>
            </a:r>
          </a:p>
          <a:p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24210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Revision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dirty="0" smtClean="0"/>
              <a:t>The tests undertaken last week showed a weakness in the following areas:</a:t>
            </a:r>
          </a:p>
          <a:p>
            <a:r>
              <a:rPr lang="en-US" dirty="0"/>
              <a:t>You need to be concentrating on the theory behind the concepts </a:t>
            </a:r>
            <a:r>
              <a:rPr lang="en-US" dirty="0" smtClean="0"/>
              <a:t>covered.  All information is available via the Moodle page</a:t>
            </a:r>
          </a:p>
          <a:p>
            <a:r>
              <a:rPr lang="en-US" dirty="0"/>
              <a:t>S</a:t>
            </a:r>
            <a:r>
              <a:rPr lang="en-US" dirty="0" smtClean="0"/>
              <a:t>how all workings.  Many students failed to do so – Remember marks can be gained if the workings are shown and undertaken appropriately</a:t>
            </a:r>
          </a:p>
          <a:p>
            <a:r>
              <a:rPr lang="en-US" dirty="0" smtClean="0"/>
              <a:t>Don’t leave the exam early, particularly if you haven’t completed.  Answer all of the questions.  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7360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Today’s Lecture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All </a:t>
            </a:r>
            <a:r>
              <a:rPr lang="en-US" dirty="0" smtClean="0"/>
              <a:t>of the topics covered in the Mock will be covered in the coming revision classes.  This week we will look at Labour and apportionment </a:t>
            </a:r>
          </a:p>
          <a:p>
            <a:r>
              <a:rPr lang="en-US" dirty="0" smtClean="0"/>
              <a:t>Next week we will look at marginal costing, break-even and the margin of safety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070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Revise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Labour</a:t>
            </a:r>
          </a:p>
          <a:p>
            <a:r>
              <a:rPr lang="en-US" dirty="0" smtClean="0"/>
              <a:t>Apportionment</a:t>
            </a:r>
          </a:p>
          <a:p>
            <a:r>
              <a:rPr lang="en-US" dirty="0" smtClean="0"/>
              <a:t>FIFO, LIFO and AVCO</a:t>
            </a:r>
          </a:p>
          <a:p>
            <a:r>
              <a:rPr lang="en-US" dirty="0" smtClean="0"/>
              <a:t>Break even analysis</a:t>
            </a:r>
          </a:p>
          <a:p>
            <a:r>
              <a:rPr lang="en-US" dirty="0" smtClean="0"/>
              <a:t>Marginal Costing</a:t>
            </a:r>
          </a:p>
          <a:p>
            <a:r>
              <a:rPr lang="en-US" dirty="0" smtClean="0"/>
              <a:t>Absorption</a:t>
            </a:r>
          </a:p>
          <a:p>
            <a:r>
              <a:rPr lang="en-US" dirty="0" smtClean="0"/>
              <a:t>The different types of graphs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8185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Kahoot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https://create.kahoot.it/#user/2944a55d-88ab-4c9a-a20b-e59bac78f66f/kahoots/</a:t>
            </a:r>
            <a:r>
              <a:rPr lang="en-US" dirty="0" smtClean="0">
                <a:hlinkClick r:id="rId2"/>
              </a:rPr>
              <a:t>created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346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ddle">
  <a:themeElements>
    <a:clrScheme name="Saddle">
      <a:dk1>
        <a:srgbClr val="302C24"/>
      </a:dk1>
      <a:lt1>
        <a:sysClr val="window" lastClr="FFFFFF"/>
      </a:lt1>
      <a:dk2>
        <a:srgbClr val="AC6416"/>
      </a:dk2>
      <a:lt2>
        <a:srgbClr val="E8E4DB"/>
      </a:lt2>
      <a:accent1>
        <a:srgbClr val="C6B178"/>
      </a:accent1>
      <a:accent2>
        <a:srgbClr val="9C5B14"/>
      </a:accent2>
      <a:accent3>
        <a:srgbClr val="71B2BC"/>
      </a:accent3>
      <a:accent4>
        <a:srgbClr val="78AA5D"/>
      </a:accent4>
      <a:accent5>
        <a:srgbClr val="867099"/>
      </a:accent5>
      <a:accent6>
        <a:srgbClr val="4C6F75"/>
      </a:accent6>
      <a:hlink>
        <a:srgbClr val="F27B0E"/>
      </a:hlink>
      <a:folHlink>
        <a:srgbClr val="989268"/>
      </a:folHlink>
    </a:clrScheme>
    <a:fontScheme name="Saddle">
      <a:maj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Saddle">
      <a:fillStyleLst>
        <a:solidFill>
          <a:schemeClr val="phClr"/>
        </a:solidFill>
        <a:gradFill rotWithShape="1">
          <a:gsLst>
            <a:gs pos="0">
              <a:schemeClr val="phClr"/>
            </a:gs>
            <a:gs pos="30000">
              <a:schemeClr val="phClr">
                <a:tint val="80000"/>
              </a:schemeClr>
            </a:gs>
            <a:gs pos="100000">
              <a:schemeClr val="phClr">
                <a:tint val="100000"/>
              </a:schemeClr>
            </a:gs>
          </a:gsLst>
          <a:path path="rect">
            <a:fillToRect l="50000" r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70000"/>
                <a:satMod val="120000"/>
              </a:schemeClr>
              <a:schemeClr val="phClr">
                <a:tint val="30000"/>
                <a:satMod val="120000"/>
              </a:schemeClr>
            </a:duotone>
          </a:blip>
          <a:stretch/>
        </a:blip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50800" cap="flat" cmpd="dbl" algn="ctr">
          <a:solidFill>
            <a:schemeClr val="phClr"/>
          </a:solidFill>
          <a:prstDash val="solid"/>
        </a:ln>
        <a:ln w="7620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FFFFFF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sunrise" dir="tl">
              <a:rot lat="0" lon="0" rev="1200000"/>
            </a:lightRig>
          </a:scene3d>
          <a:sp3d prstMaterial="softEdge">
            <a:bevelT w="0" h="0"/>
          </a:sp3d>
        </a:effectStyle>
        <a:effectStyle>
          <a:effectLst>
            <a:innerShdw blurRad="76200" dist="38100" dir="13500000">
              <a:srgbClr val="FFFFFF">
                <a:alpha val="75000"/>
              </a:srgbClr>
            </a:innerShdw>
          </a:effectLst>
          <a:scene3d>
            <a:camera prst="perspectiveFront" fov="2400000"/>
            <a:lightRig rig="twoPt" dir="tl"/>
          </a:scene3d>
          <a:sp3d>
            <a:bevelT w="25400" h="12700" prst="angle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250000"/>
              </a:schemeClr>
              <a:schemeClr val="phClr">
                <a:tint val="5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shade val="90000"/>
                <a:hueMod val="90000"/>
                <a:satMod val="150000"/>
                <a:lumMod val="90000"/>
              </a:schemeClr>
              <a:schemeClr val="phClr">
                <a:tint val="70000"/>
                <a:shade val="80000"/>
                <a:satMod val="3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Saddle.thmx</Template>
  <TotalTime>414</TotalTime>
  <Words>253</Words>
  <Application>Microsoft Office PowerPoint</Application>
  <PresentationFormat>On-screen Show (4:3)</PresentationFormat>
  <Paragraphs>31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Book Antiqua</vt:lpstr>
      <vt:lpstr>Wingdings 2</vt:lpstr>
      <vt:lpstr>Saddle</vt:lpstr>
      <vt:lpstr>Revision Cost Accounting</vt:lpstr>
      <vt:lpstr>Mock Test</vt:lpstr>
      <vt:lpstr>Main Issues:</vt:lpstr>
      <vt:lpstr>Revision</vt:lpstr>
      <vt:lpstr>Today’s Lecture</vt:lpstr>
      <vt:lpstr>Revise</vt:lpstr>
      <vt:lpstr>Kahoot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Revision Cost Accounting</dc:title>
  <dc:creator>S P</dc:creator>
  <cp:lastModifiedBy>Marie Pitson</cp:lastModifiedBy>
  <cp:revision>9</cp:revision>
  <dcterms:created xsi:type="dcterms:W3CDTF">2016-05-02T14:49:15Z</dcterms:created>
  <dcterms:modified xsi:type="dcterms:W3CDTF">2018-05-02T07:27:17Z</dcterms:modified>
</cp:coreProperties>
</file>