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6" r:id="rId5"/>
  </p:sldMasterIdLst>
  <p:notesMasterIdLst>
    <p:notesMasterId r:id="rId26"/>
  </p:notesMasterIdLst>
  <p:sldIdLst>
    <p:sldId id="381" r:id="rId6"/>
    <p:sldId id="304" r:id="rId7"/>
    <p:sldId id="303" r:id="rId8"/>
    <p:sldId id="302" r:id="rId9"/>
    <p:sldId id="273" r:id="rId10"/>
    <p:sldId id="382" r:id="rId11"/>
    <p:sldId id="383" r:id="rId12"/>
    <p:sldId id="274" r:id="rId13"/>
    <p:sldId id="275" r:id="rId14"/>
    <p:sldId id="276" r:id="rId15"/>
    <p:sldId id="384" r:id="rId16"/>
    <p:sldId id="283" r:id="rId17"/>
    <p:sldId id="284" r:id="rId18"/>
    <p:sldId id="285" r:id="rId19"/>
    <p:sldId id="286" r:id="rId20"/>
    <p:sldId id="279" r:id="rId21"/>
    <p:sldId id="385" r:id="rId22"/>
    <p:sldId id="277" r:id="rId23"/>
    <p:sldId id="387" r:id="rId24"/>
    <p:sldId id="390" r:id="rId25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F55074-C745-4339-9559-7F46E3A2EECE}" v="2" dt="2021-02-08T17:50:20.397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232" autoAdjust="0"/>
  </p:normalViewPr>
  <p:slideViewPr>
    <p:cSldViewPr>
      <p:cViewPr varScale="1">
        <p:scale>
          <a:sx n="90" d="100"/>
          <a:sy n="90" d="100"/>
        </p:scale>
        <p:origin x="1592" y="87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36F55074-C745-4339-9559-7F46E3A2EECE}"/>
    <pc:docChg chg="modSld">
      <pc:chgData name="Julia Ault" userId="448e6d29-d07f-428e-8f66-47be6c4f352b" providerId="ADAL" clId="{36F55074-C745-4339-9559-7F46E3A2EECE}" dt="2021-02-08T17:50:20.381" v="16" actId="1076"/>
      <pc:docMkLst>
        <pc:docMk/>
      </pc:docMkLst>
      <pc:sldChg chg="modSp mod">
        <pc:chgData name="Julia Ault" userId="448e6d29-d07f-428e-8f66-47be6c4f352b" providerId="ADAL" clId="{36F55074-C745-4339-9559-7F46E3A2EECE}" dt="2021-02-08T17:50:20.381" v="16" actId="1076"/>
        <pc:sldMkLst>
          <pc:docMk/>
          <pc:sldMk cId="3205830729" sldId="381"/>
        </pc:sldMkLst>
        <pc:spChg chg="mod">
          <ac:chgData name="Julia Ault" userId="448e6d29-d07f-428e-8f66-47be6c4f352b" providerId="ADAL" clId="{36F55074-C745-4339-9559-7F46E3A2EECE}" dt="2021-02-08T17:50:20.381" v="16" actId="1076"/>
          <ac:spMkLst>
            <pc:docMk/>
            <pc:sldMk cId="3205830729" sldId="381"/>
            <ac:spMk id="1331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DE580D-9586-4ACB-9769-10BA106C8270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FCAF6B-91A8-4068-B19F-2D27163ED6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595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FCAF6B-91A8-4068-B19F-2D27163ED6E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4173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4847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6696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0940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0645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7685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8928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253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49406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1387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3573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7706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533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CAF6B-91A8-4068-B19F-2D27163ED6E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1323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CAF6B-91A8-4068-B19F-2D27163ED6E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337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2/8/2021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2/8/2021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2/8/2021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2/8/2021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2/8/2021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65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787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143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635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376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5822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5406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649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88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321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0224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1597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87775" y="489712"/>
            <a:ext cx="156845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8965" y="1620521"/>
            <a:ext cx="7926069" cy="37712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2/8/2021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21052" y="6469585"/>
            <a:ext cx="199390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939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insidesearch/howsearchworks/thestory/index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R0DQfwc72PM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erZ3IyBCXdY" TargetMode="Externa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FMGHfBUiksQ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7RlB1CJovTs" TargetMode="Externa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bbc.co.uk/education/clips/zspbcdm" TargetMode="External"/><Relationship Id="rId5" Type="http://schemas.openxmlformats.org/officeDocument/2006/relationships/hyperlink" Target="http://www.bbc.co.uk/education/clips/zw8mtfr" TargetMode="External"/><Relationship Id="rId4" Type="http://schemas.openxmlformats.org/officeDocument/2006/relationships/hyperlink" Target="http://www.bbc.co.uk/guides/zt9thyc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results?search_query=the+craap+test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KXVw6cvugLE" TargetMode="External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.uk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bJByIPRrTfE" TargetMode="External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fseek.com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academic.microsoft.com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82401" y="2286000"/>
            <a:ext cx="8291945" cy="3180521"/>
          </a:xfrm>
        </p:spPr>
        <p:txBody>
          <a:bodyPr/>
          <a:lstStyle/>
          <a:p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BMSK4008</a:t>
            </a:r>
            <a:br>
              <a:rPr lang="en-GB" altLang="en-US" dirty="0"/>
            </a:b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and Research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Session 9: 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Digital Research Skills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588818" y="1143000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Arial" panose="020B0604020202020204" pitchFamily="34" charset="0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We are all digitally connected now!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87CDFB-1329-4C62-B127-01F11591B7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110" y="1152893"/>
            <a:ext cx="7971617" cy="4180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96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Digital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7EBC6A-384B-49FF-BDE7-6D702B0177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699" y="1167130"/>
            <a:ext cx="7648601" cy="4298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215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Digital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  <p:pic>
        <p:nvPicPr>
          <p:cNvPr id="7" name="Picture 6" descr="A close up of a logo&#10;&#10;Description generated with high confidence">
            <a:extLst>
              <a:ext uri="{FF2B5EF4-FFF2-40B4-BE49-F238E27FC236}">
                <a16:creationId xmlns:a16="http://schemas.microsoft.com/office/drawing/2014/main" id="{BDAB2890-D91D-4914-99C6-B0A492303A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400" y="1244602"/>
            <a:ext cx="5537200" cy="4323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374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741" y="134888"/>
            <a:ext cx="8229600" cy="1143000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Digital Research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277888"/>
            <a:ext cx="8229600" cy="4302224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These slides are designed to help you navigate through the maze of information that is stored on the internet and provide links to a number of useful videos containing numerous hints and tips on how to search effectively and efficiently.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We have focused primarily on using 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Google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 as the search engine of choice here as it is the most well-known - but other search engines are available of course - (Yahoo, Bing etc.) and if you would prefer to use a different search engine, they will often (though not always) provide similar features.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See 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3" tooltip="How Search Works"/>
              </a:rPr>
              <a:t>How Search Works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 for a broad (and very interesting) overview from Google.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61207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22956E30-1466-45A5-960E-DEE78A8240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4041" y="1340768"/>
            <a:ext cx="6285180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6710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002731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Google 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211864"/>
            <a:ext cx="8229600" cy="4377376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Most people feel they can 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'Google'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with ease nowadays, but it is unlikely that they are aware of all the tips and tricks that can help to home in on the most useful and reliable pages.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Google is usually one of the first places students turn to when asked to research information for an assignment. Whether it is for research, real-time results, or just a little digital exploration … it is extremely useful to know how to 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  <a:hlinkClick r:id="rId3" tooltip="Google like a Pro"/>
              </a:rPr>
              <a:t>'Google like a Pro'  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6395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732809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Google like a Pro</a:t>
            </a:r>
          </a:p>
        </p:txBody>
      </p:sp>
      <p:pic>
        <p:nvPicPr>
          <p:cNvPr id="9" name="Online Media 8" title="15 Ways to Search Google 96% of People Don’t Know About">
            <a:hlinkClick r:id="" action="ppaction://media"/>
            <a:extLst>
              <a:ext uri="{FF2B5EF4-FFF2-40B4-BE49-F238E27FC236}">
                <a16:creationId xmlns:a16="http://schemas.microsoft.com/office/drawing/2014/main" id="{5BDC42E5-114B-4418-B3F3-4E6CCC49A62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15616" y="1196752"/>
            <a:ext cx="6912768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5878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56724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Getting the most out of Google Search</a:t>
            </a: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EAAF472D-C3B2-4F40-9FE1-01A96F6E09A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31640" y="1052736"/>
            <a:ext cx="5544616" cy="4159220"/>
          </a:xfrm>
          <a:prstGeom prst="rect">
            <a:avLst/>
          </a:prstGeom>
        </p:spPr>
      </p:pic>
      <p:pic>
        <p:nvPicPr>
          <p:cNvPr id="5" name="Picture 4" descr="A close up of a logo&#10;&#10;Description generated with high confidence">
            <a:extLst>
              <a:ext uri="{FF2B5EF4-FFF2-40B4-BE49-F238E27FC236}">
                <a16:creationId xmlns:a16="http://schemas.microsoft.com/office/drawing/2014/main" id="{FE2670DB-8B1F-41F9-B162-6C32D3E1C9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6735" y="4221088"/>
            <a:ext cx="2177265" cy="1470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0613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8557"/>
            <a:ext cx="8229600" cy="815281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Getting the most out of Google Search</a:t>
            </a:r>
          </a:p>
        </p:txBody>
      </p:sp>
      <p:pic>
        <p:nvPicPr>
          <p:cNvPr id="5" name="Picture 4" descr="A close up of a logo&#10;&#10;Description generated with high confidence">
            <a:extLst>
              <a:ext uri="{FF2B5EF4-FFF2-40B4-BE49-F238E27FC236}">
                <a16:creationId xmlns:a16="http://schemas.microsoft.com/office/drawing/2014/main" id="{FE2670DB-8B1F-41F9-B162-6C32D3E1C9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6735" y="4221088"/>
            <a:ext cx="2177265" cy="1470051"/>
          </a:xfrm>
          <a:prstGeom prst="rect">
            <a:avLst/>
          </a:prstGeom>
        </p:spPr>
      </p:pic>
      <p:pic>
        <p:nvPicPr>
          <p:cNvPr id="8" name="Online Media 7">
            <a:hlinkClick r:id="" action="ppaction://media"/>
            <a:extLst>
              <a:ext uri="{FF2B5EF4-FFF2-40B4-BE49-F238E27FC236}">
                <a16:creationId xmlns:a16="http://schemas.microsoft.com/office/drawing/2014/main" id="{F53B5D15-C84D-468B-8538-0BF820813F1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941828" y="1052736"/>
            <a:ext cx="6024907" cy="4519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150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2290"/>
            <a:ext cx="8229600" cy="874638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BBC Bitesize</a:t>
            </a:r>
          </a:p>
        </p:txBody>
      </p:sp>
      <p:pic>
        <p:nvPicPr>
          <p:cNvPr id="5" name="Content Placeholder 4" descr="A picture containing sky&#10;&#10;Description generated with high confidence">
            <a:extLst>
              <a:ext uri="{FF2B5EF4-FFF2-40B4-BE49-F238E27FC236}">
                <a16:creationId xmlns:a16="http://schemas.microsoft.com/office/drawing/2014/main" id="{23552043-1CC7-418D-B5D7-9FC39681F8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5333" y="4653136"/>
            <a:ext cx="2200201" cy="1032193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2A85EE7-4918-49DE-9120-60E54AA3FDFB}"/>
              </a:ext>
            </a:extLst>
          </p:cNvPr>
          <p:cNvSpPr/>
          <p:nvPr/>
        </p:nvSpPr>
        <p:spPr>
          <a:xfrm>
            <a:off x="467544" y="959817"/>
            <a:ext cx="8013576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BBC Bitesize series (although written for a young audience) provides a simple, easy to follow explanation on a range of topics and those on search and evaluation are quite helpful as an introduction to the subject.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following links are certainly worth a quick read:</a:t>
            </a:r>
          </a:p>
          <a:p>
            <a:endParaRPr lang="en-GB" dirty="0">
              <a:solidFill>
                <a:srgbClr val="217A94"/>
              </a:solidFill>
              <a:latin typeface="Verdana" panose="020B060403050404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 tooltip="BBC Bitesize 1"/>
              </a:rPr>
              <a:t>Should I trust everything I read on the web?</a:t>
            </a:r>
            <a:endParaRPr lang="en-GB" sz="2800" dirty="0">
              <a:solidFill>
                <a:srgbClr val="217A94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 tooltip="BBC Bitesize 2"/>
              </a:rPr>
              <a:t>Evaluating Digital Content</a:t>
            </a:r>
            <a:endParaRPr lang="en-GB" sz="2800" dirty="0">
              <a:solidFill>
                <a:srgbClr val="217A94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 tooltip="BBC Bitesize 3"/>
              </a:rPr>
              <a:t>How search works</a:t>
            </a:r>
            <a:endParaRPr lang="en-GB" sz="2800" b="0" i="0" dirty="0">
              <a:solidFill>
                <a:srgbClr val="217A94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09301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and yellow fire hydrant&#10;&#10;Description generated with very high confidence">
            <a:extLst>
              <a:ext uri="{FF2B5EF4-FFF2-40B4-BE49-F238E27FC236}">
                <a16:creationId xmlns:a16="http://schemas.microsoft.com/office/drawing/2014/main" id="{C66CC3D5-3DAA-41E3-BC96-7C4FAE8756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8630" y="1126520"/>
            <a:ext cx="6420591" cy="44644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1547664" y="260648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Evaluating Information</a:t>
            </a:r>
          </a:p>
        </p:txBody>
      </p:sp>
    </p:spTree>
    <p:extLst>
      <p:ext uri="{BB962C8B-B14F-4D97-AF65-F5344CB8AC3E}">
        <p14:creationId xmlns:p14="http://schemas.microsoft.com/office/powerpoint/2010/main" val="4478224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471" y="188640"/>
            <a:ext cx="8745058" cy="1143000"/>
          </a:xfrm>
        </p:spPr>
        <p:txBody>
          <a:bodyPr>
            <a:normAutofit/>
          </a:bodyPr>
          <a:lstStyle/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Evaluating Reliable Sources of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360040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Evaluating sources of information is an important step in any research activity.  Anyone with a computer and an Internet connection can publish on the Web.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That means 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it is up to you to determine which sites are reliable and which aren't worth your time.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51534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46085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>
                <a:latin typeface="Arial Rounded MT Bold" panose="020F0704030504030204" pitchFamily="34" charset="0"/>
                <a:cs typeface="Calibri" panose="020F0502020204030204" pitchFamily="34" charset="0"/>
              </a:rPr>
              <a:t>Think about the last time you were doing some research and you were searching for information on the web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How did you decide if it was good information?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How did you decide whether or not to use the webpage?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What did you look at?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What features did you want to see on the website? Or not want to see?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Fortunately, several people have devised methods to assist you with the task of 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'evaluating reliable sources of information' 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2312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540" y="188640"/>
            <a:ext cx="8229600" cy="519162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The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C.R.A.A.P.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457" y="836712"/>
            <a:ext cx="8229600" cy="491165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One of the easiest and most memorable ways to do this is to apply the 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C.R.A.A.P. Test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as explained in the video on the next slide: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Currency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- How up to date is the information? When was it published? Does this matter?</a:t>
            </a:r>
          </a:p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Reliability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- Can the source be trusted? Has it been peer reviewed? Have they provided a bibliography of 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their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sources?</a:t>
            </a:r>
          </a:p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Accuracy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- Is the information accurate - how can you tell?</a:t>
            </a:r>
          </a:p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Authority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- What are their 'credentials'? Who are they? Have you ever heard of them before?</a:t>
            </a:r>
          </a:p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Purpose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 - What is the purpose of the website? Is it trying to sell you something - a product or a subscription perhaps?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b="1" dirty="0"/>
              <a:t>More videos on the C.R.A.A.P. Test</a:t>
            </a:r>
            <a:r>
              <a:rPr lang="en-GB" dirty="0"/>
              <a:t> can be found in this </a:t>
            </a:r>
            <a:r>
              <a:rPr lang="en-GB" dirty="0">
                <a:hlinkClick r:id="rId3" tooltip="YouTube Search for CRAAP test"/>
              </a:rPr>
              <a:t>YouTube search.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2932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804817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The C.R.A.A.P. Test</a:t>
            </a: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E4EEC394-36E1-4AE1-A5A3-8C799D6BE4B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19672" y="1052736"/>
            <a:ext cx="5663595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017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-37926"/>
            <a:ext cx="8229600" cy="1143000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Google Scholar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836712"/>
            <a:ext cx="8229600" cy="468052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Google Scholar provides a simple way to conduct broad searches for scholarly literature.</a:t>
            </a:r>
          </a:p>
          <a:p>
            <a:pPr>
              <a:lnSpc>
                <a:spcPct val="170000"/>
              </a:lnSpc>
            </a:pP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You can search across many disciplines and sources from one place: articles, theses, books, abstracts and court opinions, from academic publishers, professional societies, online repositories, universities and other web sites.</a:t>
            </a:r>
          </a:p>
          <a:p>
            <a:pPr>
              <a:lnSpc>
                <a:spcPct val="170000"/>
              </a:lnSpc>
            </a:pP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This link 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  <a:hlinkClick r:id="rId3" tooltip="Google Scholar"/>
              </a:rPr>
              <a:t>Google Scholar Website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 will take you directly to Google Scholar and the excellent video on the next slide from Daniel Russell at Google will give you a fascinating insight into how to use Google Scholar effectively.</a:t>
            </a:r>
          </a:p>
          <a:p>
            <a:pPr>
              <a:lnSpc>
                <a:spcPct val="170000"/>
              </a:lnSpc>
            </a:pP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It is very long but packed full of information and his friendly tone is very reassuring. Sit down with a coffee and enjoy (ideally in several sessions to get the most out of it).</a:t>
            </a:r>
          </a:p>
          <a:p>
            <a:pPr marL="0" indent="0" defTabSz="1005749">
              <a:lnSpc>
                <a:spcPct val="170000"/>
              </a:lnSpc>
              <a:spcBef>
                <a:spcPct val="0"/>
              </a:spcBef>
              <a:buNone/>
            </a:pPr>
            <a:endParaRPr lang="en-GB" altLang="en-US" dirty="0">
              <a:solidFill>
                <a:srgbClr val="0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25400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5434"/>
            <a:ext cx="8229600" cy="874638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Google Scholar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880" y="836712"/>
            <a:ext cx="8229600" cy="4680520"/>
          </a:xfrm>
        </p:spPr>
        <p:txBody>
          <a:bodyPr>
            <a:normAutofit/>
          </a:bodyPr>
          <a:lstStyle/>
          <a:p>
            <a:pPr marL="0" indent="0" defTabSz="1005749">
              <a:lnSpc>
                <a:spcPct val="170000"/>
              </a:lnSpc>
              <a:spcBef>
                <a:spcPct val="0"/>
              </a:spcBef>
              <a:buNone/>
            </a:pPr>
            <a:endParaRPr lang="en-GB" altLang="en-US" dirty="0">
              <a:solidFill>
                <a:srgbClr val="000000"/>
              </a:solidFill>
            </a:endParaRPr>
          </a:p>
          <a:p>
            <a:endParaRPr lang="en-GB" dirty="0"/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B20B3CF8-3501-4514-9994-7300661DD73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43102" y="1159158"/>
            <a:ext cx="5857796" cy="4394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4528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900" y="533400"/>
            <a:ext cx="7162800" cy="67710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Search Engines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371600"/>
            <a:ext cx="7848600" cy="4114800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u="none" strike="noStrike" kern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Refseek</a:t>
            </a:r>
            <a:r>
              <a:rPr lang="en-GB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does not claim to offer more results than Google. </a:t>
            </a:r>
            <a:br>
              <a:rPr lang="en-GB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Instead, it removes results that are not related to science, academia and research.</a:t>
            </a:r>
            <a:br>
              <a:rPr lang="en-GB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a database of over one billion documents, web pages, books, journals, newspapers, online encyclopaedias and articles, you can search for information related to your subject without getting distracted by sponsored links.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61617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900" y="381000"/>
            <a:ext cx="7162800" cy="67710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Search Engines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3500" y="1600201"/>
            <a:ext cx="6705600" cy="3048000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u="none" strike="noStrike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Microsoft Academic Search</a:t>
            </a:r>
            <a: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gives you the ability to explore more than 38 million publications. </a:t>
            </a:r>
            <a:b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endParaRPr lang="en-GB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kern="1200" dirty="0">
                <a:latin typeface="+mn-lt"/>
                <a:cs typeface="+mn-cs"/>
              </a:rPr>
              <a:t>T</a:t>
            </a:r>
            <a: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his search engine provides trends, graphs and maps for your academic research. </a:t>
            </a:r>
            <a:b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endParaRPr lang="en-GB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It contains more than 40 million publications and 20 million authors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1158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wansea BMSK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Default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ansea BMSK" id="{48C01BFA-823C-4EEF-97EF-6B805FEDEC1C}" vid="{35300F4A-969B-4611-9588-F2908C03256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  <Distribution_Groups xmlns="29175ae9-5035-4541-baef-9062a3a44232" xsi:nil="true"/>
    <LMS_Mappings xmlns="29175ae9-5035-4541-baef-9062a3a44232" xsi:nil="true"/>
    <Math_Settings xmlns="29175ae9-5035-4541-baef-9062a3a44232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33" ma:contentTypeDescription="Create a new document." ma:contentTypeScope="" ma:versionID="76b8256df648ee14cad47ef608274dd1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7ea0f8f56c9f6356841d684a61a4aca1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MediaServiceAutoKeyPoints" minOccurs="0"/>
                <xsd:element ref="ns4:MediaServiceKeyPoints" minOccurs="0"/>
                <xsd:element ref="ns4:Math_Settings" minOccurs="0"/>
                <xsd:element ref="ns4:Distribution_Groups" minOccurs="0"/>
                <xsd:element ref="ns4:LMS_Mappin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ath_Settings" ma:index="38" nillable="true" ma:displayName="Math Settings" ma:internalName="Math_Settings">
      <xsd:simpleType>
        <xsd:restriction base="dms:Text"/>
      </xsd:simpleType>
    </xsd:element>
    <xsd:element name="Distribution_Groups" ma:index="3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40" nillable="true" ma:displayName="LMS Mappings" ma:internalName="LMS_Mappings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6A1E3E5-DA0E-47F9-BE55-FA21DE110349}">
  <ds:schemaRefs>
    <ds:schemaRef ds:uri="http://schemas.microsoft.com/office/2006/documentManagement/types"/>
    <ds:schemaRef ds:uri="af73078d-a5bc-48dc-b246-bc0132131284"/>
    <ds:schemaRef ds:uri="http://schemas.microsoft.com/office/2006/metadata/properties"/>
    <ds:schemaRef ds:uri="http://www.w3.org/XML/1998/namespace"/>
    <ds:schemaRef ds:uri="http://purl.org/dc/dcmitype/"/>
    <ds:schemaRef ds:uri="http://purl.org/dc/elements/1.1/"/>
    <ds:schemaRef ds:uri="29175ae9-5035-4541-baef-9062a3a44232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804FFBA0-7096-4488-88E7-EB6256B06DB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51347F4-E0AD-4F93-B7A9-A74EC07FD3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267</TotalTime>
  <Words>929</Words>
  <Application>Microsoft Office PowerPoint</Application>
  <PresentationFormat>On-screen Show (4:3)</PresentationFormat>
  <Paragraphs>77</Paragraphs>
  <Slides>20</Slides>
  <Notes>15</Notes>
  <HiddenSlides>0</HiddenSlides>
  <MMClips>5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Arial</vt:lpstr>
      <vt:lpstr>Arial Rounded MT Bold</vt:lpstr>
      <vt:lpstr>Calibri</vt:lpstr>
      <vt:lpstr>Corbel</vt:lpstr>
      <vt:lpstr>Myriad Pro</vt:lpstr>
      <vt:lpstr>Verdana</vt:lpstr>
      <vt:lpstr>Wingdings</vt:lpstr>
      <vt:lpstr>Office Theme</vt:lpstr>
      <vt:lpstr>Swansea BMSK</vt:lpstr>
      <vt:lpstr>BMSK4008 Academic and Research Skills  Session 9:  Digital Research Skills  </vt:lpstr>
      <vt:lpstr>We are all digitally connected now!</vt:lpstr>
      <vt:lpstr>Digital Skills</vt:lpstr>
      <vt:lpstr>Digital Skills</vt:lpstr>
      <vt:lpstr>Digital Research Skills</vt:lpstr>
      <vt:lpstr>PowerPoint Presentation</vt:lpstr>
      <vt:lpstr> Google Search</vt:lpstr>
      <vt:lpstr> Google like a Pro</vt:lpstr>
      <vt:lpstr> Getting the most out of Google Search</vt:lpstr>
      <vt:lpstr> Getting the most out of Google Search</vt:lpstr>
      <vt:lpstr> BBC Bitesize</vt:lpstr>
      <vt:lpstr>PowerPoint Presentation</vt:lpstr>
      <vt:lpstr>Evaluating Reliable Sources of Information</vt:lpstr>
      <vt:lpstr>PowerPoint Presentation</vt:lpstr>
      <vt:lpstr> The C.R.A.A.P. Test</vt:lpstr>
      <vt:lpstr> The C.R.A.A.P. Test</vt:lpstr>
      <vt:lpstr> Google Scholar</vt:lpstr>
      <vt:lpstr> Google Scholar</vt:lpstr>
      <vt:lpstr>Research Search Engines</vt:lpstr>
      <vt:lpstr>Research Search Engines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BMSK4008 Session 9 Digital Research Skills</dc:title>
  <dc:creator>Julia Ault</dc:creator>
  <cp:lastModifiedBy>Julia Ault</cp:lastModifiedBy>
  <cp:revision>15</cp:revision>
  <dcterms:created xsi:type="dcterms:W3CDTF">2018-09-11T10:36:08Z</dcterms:created>
  <dcterms:modified xsi:type="dcterms:W3CDTF">2021-02-08T17:50:22Z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