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76" r:id="rId2"/>
    <p:sldId id="263" r:id="rId3"/>
    <p:sldId id="273" r:id="rId4"/>
    <p:sldId id="275" r:id="rId5"/>
    <p:sldId id="265" r:id="rId6"/>
    <p:sldId id="268" r:id="rId7"/>
    <p:sldId id="266" r:id="rId8"/>
    <p:sldId id="270" r:id="rId9"/>
    <p:sldId id="271" r:id="rId10"/>
    <p:sldId id="277" r:id="rId11"/>
    <p:sldId id="278" r:id="rId12"/>
    <p:sldId id="272"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E51150-5504-5A15-8611-8684EBB42857}" v="44" dt="2021-07-15T11:14:13.505"/>
    <p1510:client id="{F5E1116C-5565-4C78-BB7E-AFA7996D0E28}" v="5" dt="2021-07-14T08:21:56.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274"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14322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14578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3915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561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9191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275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520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14843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527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7851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929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7/15/2021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4134121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 Id="rId5" Type="http://schemas.openxmlformats.org/officeDocument/2006/relationships/image" Target="../media/image6.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kraftelderlaw.com/five-of-the-best-organizations-for-women-against-domestic-violence/"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pediatrics.aappublications.org/content/112/Supplement_3/707.short" TargetMode="External"/><Relationship Id="rId5" Type="http://schemas.openxmlformats.org/officeDocument/2006/relationships/hyperlink" Target="https://www.finder.com/uk/how-to-get-a-universal-credit-budgeting-advance" TargetMode="External"/><Relationship Id="rId4" Type="http://schemas.openxmlformats.org/officeDocument/2006/relationships/hyperlink" Target="https://www.sandwell.gov.uk/info/200226/find_a_home/2531/housing_associ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CECC3-FA84-42ED-877B-509D0860D04D}"/>
              </a:ext>
            </a:extLst>
          </p:cNvPr>
          <p:cNvSpPr>
            <a:spLocks noGrp="1"/>
          </p:cNvSpPr>
          <p:nvPr>
            <p:ph type="title"/>
          </p:nvPr>
        </p:nvSpPr>
        <p:spPr>
          <a:xfrm>
            <a:off x="686834" y="1153572"/>
            <a:ext cx="3200400" cy="4461163"/>
          </a:xfrm>
        </p:spPr>
        <p:txBody>
          <a:bodyPr>
            <a:normAutofit/>
          </a:bodyPr>
          <a:lstStyle/>
          <a:p>
            <a:r>
              <a:rPr lang="en-US">
                <a:solidFill>
                  <a:srgbClr val="FFFFFF"/>
                </a:solidFill>
              </a:rPr>
              <a:t>        Children, Young People &amp; Families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D5CBF2-4AF7-461C-823D-8C24F1E24066}"/>
              </a:ext>
            </a:extLst>
          </p:cNvPr>
          <p:cNvSpPr>
            <a:spLocks noGrp="1"/>
          </p:cNvSpPr>
          <p:nvPr>
            <p:ph idx="1"/>
          </p:nvPr>
        </p:nvSpPr>
        <p:spPr>
          <a:xfrm>
            <a:off x="4447308" y="591344"/>
            <a:ext cx="6906491" cy="5585619"/>
          </a:xfrm>
        </p:spPr>
        <p:txBody>
          <a:bodyPr anchor="ctr">
            <a:normAutofit/>
          </a:bodyPr>
          <a:lstStyle/>
          <a:p>
            <a:pPr marL="0" indent="0">
              <a:buNone/>
            </a:pPr>
            <a:r>
              <a:rPr lang="en-US" sz="1500"/>
              <a:t>                               Group D Case Study- Group Presentation</a:t>
            </a:r>
          </a:p>
          <a:p>
            <a:pPr marL="0" indent="0">
              <a:buNone/>
            </a:pPr>
            <a:endParaRPr lang="en-US" sz="1500"/>
          </a:p>
          <a:p>
            <a:pPr marL="0" indent="0">
              <a:buNone/>
            </a:pPr>
            <a:r>
              <a:rPr lang="en-US" sz="1500"/>
              <a:t>                                                                                                     </a:t>
            </a:r>
            <a:r>
              <a:rPr lang="en-US" sz="1500" b="1" u="sng"/>
              <a:t>Module Code: </a:t>
            </a:r>
          </a:p>
          <a:p>
            <a:pPr marL="0" indent="0">
              <a:buNone/>
            </a:pPr>
            <a:r>
              <a:rPr lang="en-US" sz="1500"/>
              <a:t>                                                                                                   BMHP5004_BIRM</a:t>
            </a:r>
          </a:p>
          <a:p>
            <a:pPr marL="0" indent="0">
              <a:buNone/>
            </a:pPr>
            <a:endParaRPr lang="en-US" sz="1500"/>
          </a:p>
          <a:p>
            <a:pPr marL="0" indent="0">
              <a:buNone/>
            </a:pPr>
            <a:r>
              <a:rPr lang="en-US" sz="1500"/>
              <a:t>                                                                                                          </a:t>
            </a:r>
            <a:r>
              <a:rPr lang="en-US" sz="1500" b="1" u="sng"/>
              <a:t>Lecturer: </a:t>
            </a:r>
          </a:p>
          <a:p>
            <a:pPr marL="0" indent="0">
              <a:buNone/>
            </a:pPr>
            <a:r>
              <a:rPr lang="en-US" sz="1500"/>
              <a:t>                                                                                              Dr </a:t>
            </a:r>
            <a:r>
              <a:rPr lang="en-US" sz="1500" err="1"/>
              <a:t>Crisford</a:t>
            </a:r>
            <a:r>
              <a:rPr lang="en-US" sz="1500"/>
              <a:t> </a:t>
            </a:r>
            <a:r>
              <a:rPr lang="en-US" sz="1500" err="1"/>
              <a:t>Chogugudza</a:t>
            </a:r>
            <a:endParaRPr lang="en-US" sz="1500"/>
          </a:p>
          <a:p>
            <a:pPr marL="0" indent="0">
              <a:buNone/>
            </a:pPr>
            <a:endParaRPr lang="en-US" sz="1500"/>
          </a:p>
          <a:p>
            <a:pPr marL="0" indent="0">
              <a:buNone/>
            </a:pPr>
            <a:r>
              <a:rPr lang="en-US" sz="1500"/>
              <a:t>                                                                                             </a:t>
            </a:r>
            <a:r>
              <a:rPr lang="en-US" sz="1500" b="1" u="sng"/>
              <a:t>Student Name &amp; Number: </a:t>
            </a:r>
          </a:p>
          <a:p>
            <a:pPr marL="0" indent="0">
              <a:buNone/>
            </a:pPr>
            <a:r>
              <a:rPr lang="en-US" sz="1500"/>
              <a:t>                                                                                          Dominique Richards- 1914628   </a:t>
            </a:r>
          </a:p>
          <a:p>
            <a:pPr marL="0" indent="0">
              <a:buNone/>
            </a:pPr>
            <a:r>
              <a:rPr lang="en-US" sz="1500"/>
              <a:t>                                                                                          Latishia Gregory -1912181  </a:t>
            </a:r>
          </a:p>
          <a:p>
            <a:pPr marL="0" indent="0">
              <a:buNone/>
            </a:pPr>
            <a:r>
              <a:rPr lang="en-US" sz="1500"/>
              <a:t>                                                                                          </a:t>
            </a:r>
            <a:r>
              <a:rPr lang="en-US" sz="1500" err="1"/>
              <a:t>Thaera</a:t>
            </a:r>
            <a:r>
              <a:rPr lang="en-US" sz="1500"/>
              <a:t> Akhtar- 1807092  </a:t>
            </a:r>
          </a:p>
          <a:p>
            <a:pPr marL="0" indent="0">
              <a:buNone/>
            </a:pPr>
            <a:r>
              <a:rPr lang="en-US" sz="1500"/>
              <a:t>                                                                                            Adam Sadiq- 1912209 </a:t>
            </a:r>
          </a:p>
          <a:p>
            <a:pPr marL="0" indent="0">
              <a:buNone/>
            </a:pPr>
            <a:r>
              <a:rPr lang="en-US" sz="1500"/>
              <a:t>                                                                                          Mardoche Koko- 1910303</a:t>
            </a:r>
          </a:p>
          <a:p>
            <a:pPr marL="0" indent="0">
              <a:buNone/>
            </a:pPr>
            <a:endParaRPr lang="en-GB" sz="1500"/>
          </a:p>
        </p:txBody>
      </p:sp>
    </p:spTree>
    <p:extLst>
      <p:ext uri="{BB962C8B-B14F-4D97-AF65-F5344CB8AC3E}">
        <p14:creationId xmlns:p14="http://schemas.microsoft.com/office/powerpoint/2010/main" val="4145004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CF955-B4BD-47F4-9E8D-3AAE5E30B63B}"/>
              </a:ext>
            </a:extLst>
          </p:cNvPr>
          <p:cNvSpPr>
            <a:spLocks noGrp="1"/>
          </p:cNvSpPr>
          <p:nvPr>
            <p:ph type="title"/>
          </p:nvPr>
        </p:nvSpPr>
        <p:spPr/>
        <p:txBody>
          <a:bodyPr/>
          <a:lstStyle/>
          <a:p>
            <a:r>
              <a:rPr lang="en-GB" b="1" u="sng">
                <a:cs typeface="Calibri Light"/>
              </a:rPr>
              <a:t>Risk factors facing family D </a:t>
            </a:r>
          </a:p>
        </p:txBody>
      </p:sp>
      <p:sp>
        <p:nvSpPr>
          <p:cNvPr id="3" name="Text Placeholder 2">
            <a:extLst>
              <a:ext uri="{FF2B5EF4-FFF2-40B4-BE49-F238E27FC236}">
                <a16:creationId xmlns:a16="http://schemas.microsoft.com/office/drawing/2014/main" id="{B557DCF0-2DC8-497B-904A-A5B7CA7883CE}"/>
              </a:ext>
            </a:extLst>
          </p:cNvPr>
          <p:cNvSpPr>
            <a:spLocks noGrp="1"/>
          </p:cNvSpPr>
          <p:nvPr>
            <p:ph type="body" idx="1"/>
          </p:nvPr>
        </p:nvSpPr>
        <p:spPr/>
        <p:txBody>
          <a:bodyPr/>
          <a:lstStyle/>
          <a:p>
            <a:r>
              <a:rPr lang="en-GB">
                <a:cs typeface="Calibri"/>
              </a:rPr>
              <a:t>Risk </a:t>
            </a:r>
          </a:p>
        </p:txBody>
      </p:sp>
      <p:sp>
        <p:nvSpPr>
          <p:cNvPr id="4" name="Content Placeholder 3">
            <a:extLst>
              <a:ext uri="{FF2B5EF4-FFF2-40B4-BE49-F238E27FC236}">
                <a16:creationId xmlns:a16="http://schemas.microsoft.com/office/drawing/2014/main" id="{59861F9F-8790-4400-9331-053C207122F9}"/>
              </a:ext>
            </a:extLst>
          </p:cNvPr>
          <p:cNvSpPr>
            <a:spLocks noGrp="1"/>
          </p:cNvSpPr>
          <p:nvPr>
            <p:ph sz="half" idx="2"/>
          </p:nvPr>
        </p:nvSpPr>
        <p:spPr/>
        <p:txBody>
          <a:bodyPr vert="horz" lIns="91440" tIns="45720" rIns="91440" bIns="45720" rtlCol="0" anchor="t">
            <a:normAutofit fontScale="70000" lnSpcReduction="20000"/>
          </a:bodyPr>
          <a:lstStyle/>
          <a:p>
            <a:r>
              <a:rPr lang="en-GB">
                <a:cs typeface="Calibri"/>
              </a:rPr>
              <a:t>Benefits</a:t>
            </a:r>
            <a:endParaRPr lang="en-US"/>
          </a:p>
          <a:p>
            <a:r>
              <a:rPr lang="en-GB">
                <a:cs typeface="Calibri"/>
              </a:rPr>
              <a:t>Mother not in employment</a:t>
            </a:r>
          </a:p>
          <a:p>
            <a:r>
              <a:rPr lang="en-GB">
                <a:cs typeface="Calibri"/>
              </a:rPr>
              <a:t>The family's general wellbeing </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p:txBody>
      </p:sp>
      <p:sp>
        <p:nvSpPr>
          <p:cNvPr id="5" name="Text Placeholder 4">
            <a:extLst>
              <a:ext uri="{FF2B5EF4-FFF2-40B4-BE49-F238E27FC236}">
                <a16:creationId xmlns:a16="http://schemas.microsoft.com/office/drawing/2014/main" id="{FAA9A80C-9EB3-4B06-B697-99BEF7890B14}"/>
              </a:ext>
            </a:extLst>
          </p:cNvPr>
          <p:cNvSpPr>
            <a:spLocks noGrp="1"/>
          </p:cNvSpPr>
          <p:nvPr>
            <p:ph type="body" sz="quarter" idx="3"/>
          </p:nvPr>
        </p:nvSpPr>
        <p:spPr/>
        <p:txBody>
          <a:bodyPr/>
          <a:lstStyle/>
          <a:p>
            <a:r>
              <a:rPr lang="en-GB">
                <a:cs typeface="Calibri"/>
              </a:rPr>
              <a:t>Impact </a:t>
            </a:r>
            <a:endParaRPr lang="en-GB"/>
          </a:p>
        </p:txBody>
      </p:sp>
      <p:sp>
        <p:nvSpPr>
          <p:cNvPr id="6" name="Content Placeholder 5">
            <a:extLst>
              <a:ext uri="{FF2B5EF4-FFF2-40B4-BE49-F238E27FC236}">
                <a16:creationId xmlns:a16="http://schemas.microsoft.com/office/drawing/2014/main" id="{C5739BAD-91C6-40D5-A141-8C35D52D494A}"/>
              </a:ext>
            </a:extLst>
          </p:cNvPr>
          <p:cNvSpPr>
            <a:spLocks noGrp="1"/>
          </p:cNvSpPr>
          <p:nvPr>
            <p:ph sz="quarter" idx="4"/>
          </p:nvPr>
        </p:nvSpPr>
        <p:spPr/>
        <p:txBody>
          <a:bodyPr vert="horz" lIns="91440" tIns="45720" rIns="91440" bIns="45720" rtlCol="0" anchor="t">
            <a:normAutofit fontScale="70000" lnSpcReduction="20000"/>
          </a:bodyPr>
          <a:lstStyle/>
          <a:p>
            <a:r>
              <a:rPr lang="en-GB">
                <a:cs typeface="Calibri"/>
              </a:rPr>
              <a:t>This will impact family D as they may turn to a life of crime as a way to support themselves </a:t>
            </a:r>
          </a:p>
          <a:p>
            <a:r>
              <a:rPr lang="en-GB" sz="2800">
                <a:latin typeface="Calibri"/>
                <a:cs typeface="Calibri"/>
              </a:rPr>
              <a:t>This will contribute to not only the </a:t>
            </a:r>
            <a:r>
              <a:rPr lang="en-GB">
                <a:latin typeface="Calibri"/>
                <a:cs typeface="Calibri"/>
              </a:rPr>
              <a:t>children's well-being but the life and social life of all the family and also the mental health of the mother not being able to provide for her children. This is Maslow's hierarchy of needs physiological needs and safety needs without the basic food water shelter air sleep clothing which cannot be met due to lack of money safety needs such as personal security, employment, health and property cannot be met  </a:t>
            </a:r>
            <a:endParaRPr lang="en-GB" sz="2800">
              <a:latin typeface="Calibri"/>
              <a:cs typeface="Calibri"/>
            </a:endParaRPr>
          </a:p>
          <a:p>
            <a:endParaRPr lang="en-GB">
              <a:cs typeface="Calibri"/>
            </a:endParaRPr>
          </a:p>
          <a:p>
            <a:endParaRPr lang="en-GB">
              <a:cs typeface="Calibri"/>
            </a:endParaRPr>
          </a:p>
          <a:p>
            <a:endParaRPr lang="en-GB">
              <a:cs typeface="Calibri"/>
            </a:endParaRPr>
          </a:p>
        </p:txBody>
      </p:sp>
      <p:sp>
        <p:nvSpPr>
          <p:cNvPr id="7" name="TextBox 6">
            <a:extLst>
              <a:ext uri="{FF2B5EF4-FFF2-40B4-BE49-F238E27FC236}">
                <a16:creationId xmlns:a16="http://schemas.microsoft.com/office/drawing/2014/main" id="{4556861A-037A-4069-BE76-BB6634136D1B}"/>
              </a:ext>
            </a:extLst>
          </p:cNvPr>
          <p:cNvSpPr txBox="1"/>
          <p:nvPr/>
        </p:nvSpPr>
        <p:spPr>
          <a:xfrm>
            <a:off x="2245360" y="717296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771267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BF648-EBB5-4B23-AC94-F96317315158}"/>
              </a:ext>
            </a:extLst>
          </p:cNvPr>
          <p:cNvSpPr>
            <a:spLocks noGrp="1"/>
          </p:cNvSpPr>
          <p:nvPr>
            <p:ph type="title"/>
          </p:nvPr>
        </p:nvSpPr>
        <p:spPr>
          <a:xfrm>
            <a:off x="1136428" y="627564"/>
            <a:ext cx="7474172" cy="1325563"/>
          </a:xfrm>
        </p:spPr>
        <p:txBody>
          <a:bodyPr vert="horz" lIns="91440" tIns="45720" rIns="91440" bIns="45720" rtlCol="0" anchor="ctr">
            <a:normAutofit/>
          </a:bodyPr>
          <a:lstStyle/>
          <a:p>
            <a:r>
              <a:rPr lang="en-US" sz="4400" b="1" kern="1200">
                <a:solidFill>
                  <a:schemeClr val="tx1"/>
                </a:solidFill>
                <a:latin typeface="+mj-lt"/>
                <a:ea typeface="+mj-ea"/>
                <a:cs typeface="+mj-cs"/>
              </a:rPr>
              <a:t>How the needs of family D based on Maslow's hierarchy of needs </a:t>
            </a:r>
          </a:p>
        </p:txBody>
      </p:sp>
      <p:sp>
        <p:nvSpPr>
          <p:cNvPr id="4" name="Text Placeholder 3">
            <a:extLst>
              <a:ext uri="{FF2B5EF4-FFF2-40B4-BE49-F238E27FC236}">
                <a16:creationId xmlns:a16="http://schemas.microsoft.com/office/drawing/2014/main" id="{D7EAA8B2-6759-4577-A313-0966E383BE04}"/>
              </a:ext>
            </a:extLst>
          </p:cNvPr>
          <p:cNvSpPr>
            <a:spLocks noGrp="1"/>
          </p:cNvSpPr>
          <p:nvPr>
            <p:ph type="body" sz="half" idx="2"/>
          </p:nvPr>
        </p:nvSpPr>
        <p:spPr>
          <a:xfrm>
            <a:off x="1136429" y="2278173"/>
            <a:ext cx="6467867" cy="3450613"/>
          </a:xfrm>
        </p:spPr>
        <p:txBody>
          <a:bodyPr vert="horz" lIns="91440" tIns="45720" rIns="91440" bIns="45720" rtlCol="0" anchor="ctr">
            <a:normAutofit/>
          </a:bodyPr>
          <a:lstStyle/>
          <a:p>
            <a:pPr indent="-228600">
              <a:buFont typeface="Arial" panose="020B0604020202020204" pitchFamily="34" charset="0"/>
              <a:buChar char="•"/>
            </a:pPr>
            <a:r>
              <a:rPr lang="en-US" sz="1500"/>
              <a:t>The basic physiological needs are probably fairly apparent—these include the things that are vital to our survival. Some examples of physiological needs include:</a:t>
            </a:r>
          </a:p>
          <a:p>
            <a:pPr indent="-228600">
              <a:buFont typeface="Arial" panose="020B0604020202020204" pitchFamily="34" charset="0"/>
              <a:buChar char="•"/>
            </a:pPr>
            <a:r>
              <a:rPr lang="en-US" sz="1500"/>
              <a:t>Food</a:t>
            </a:r>
            <a:endParaRPr lang="en-US" sz="1500">
              <a:cs typeface="Calibri"/>
            </a:endParaRPr>
          </a:p>
          <a:p>
            <a:pPr indent="-228600">
              <a:buFont typeface="Arial" panose="020B0604020202020204" pitchFamily="34" charset="0"/>
              <a:buChar char="•"/>
            </a:pPr>
            <a:r>
              <a:rPr lang="en-US" sz="1500"/>
              <a:t>Water</a:t>
            </a:r>
            <a:endParaRPr lang="en-US" sz="1500">
              <a:cs typeface="Calibri"/>
            </a:endParaRPr>
          </a:p>
          <a:p>
            <a:pPr indent="-228600">
              <a:buFont typeface="Arial" panose="020B0604020202020204" pitchFamily="34" charset="0"/>
              <a:buChar char="•"/>
            </a:pPr>
            <a:r>
              <a:rPr lang="en-US" sz="1500"/>
              <a:t>Breathing</a:t>
            </a:r>
            <a:endParaRPr lang="en-US" sz="1500">
              <a:cs typeface="Calibri"/>
            </a:endParaRPr>
          </a:p>
          <a:p>
            <a:pPr indent="-228600">
              <a:buFont typeface="Arial" panose="020B0604020202020204" pitchFamily="34" charset="0"/>
              <a:buChar char="•"/>
            </a:pPr>
            <a:endParaRPr lang="en-US" sz="1500"/>
          </a:p>
          <a:p>
            <a:pPr indent="-228600">
              <a:buFont typeface="Arial" panose="020B0604020202020204" pitchFamily="34" charset="0"/>
              <a:buChar char="•"/>
            </a:pPr>
            <a:r>
              <a:rPr lang="en-US" sz="1500"/>
              <a:t>In addition to the basic requirements of nutrition, air and temperature regulation, the physiological needs also include such things as shelter and clothing. Maslow also included sexual reproduction in this level of the hierarchy of needs since it is essential to the survival and propagation of the species.(</a:t>
            </a:r>
            <a:r>
              <a:rPr lang="en-US" sz="1500" err="1"/>
              <a:t>K.Cherry</a:t>
            </a:r>
            <a:r>
              <a:rPr lang="en-US" sz="1500"/>
              <a:t> very wellmind 2021) </a:t>
            </a:r>
          </a:p>
          <a:p>
            <a:pPr indent="-228600">
              <a:buFont typeface="Arial" panose="020B0604020202020204" pitchFamily="34" charset="0"/>
              <a:buChar char="•"/>
            </a:pPr>
            <a:endParaRPr lang="en-US" sz="1500"/>
          </a:p>
        </p:txBody>
      </p:sp>
      <p:sp>
        <p:nvSpPr>
          <p:cNvPr id="14" name="Rectangle 16">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73F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8">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FFA81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01A830EF-15A2-4CED-8755-E61F086B89AD}"/>
              </a:ext>
            </a:extLst>
          </p:cNvPr>
          <p:cNvPicPr>
            <a:picLocks noGrp="1" noChangeAspect="1"/>
          </p:cNvPicPr>
          <p:nvPr>
            <p:ph type="pic" idx="1"/>
          </p:nvPr>
        </p:nvPicPr>
        <p:blipFill rotWithShape="1">
          <a:blip r:embed="rId2"/>
          <a:srcRect t="161"/>
          <a:stretch/>
        </p:blipFill>
        <p:spPr>
          <a:xfrm>
            <a:off x="9413066" y="2857501"/>
            <a:ext cx="1144840" cy="1142998"/>
          </a:xfrm>
          <a:prstGeom prst="rect">
            <a:avLst/>
          </a:prstGeom>
        </p:spPr>
      </p:pic>
    </p:spTree>
    <p:extLst>
      <p:ext uri="{BB962C8B-B14F-4D97-AF65-F5344CB8AC3E}">
        <p14:creationId xmlns:p14="http://schemas.microsoft.com/office/powerpoint/2010/main" val="1897215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2C0D2-BDAA-4EB7-8C42-05D2A92307C2}"/>
              </a:ext>
            </a:extLst>
          </p:cNvPr>
          <p:cNvSpPr>
            <a:spLocks noGrp="1"/>
          </p:cNvSpPr>
          <p:nvPr>
            <p:ph type="title"/>
          </p:nvPr>
        </p:nvSpPr>
        <p:spPr/>
        <p:txBody>
          <a:bodyPr/>
          <a:lstStyle/>
          <a:p>
            <a:r>
              <a:rPr lang="en-US" b="1" u="sng"/>
              <a:t>Risk Factors The Family Face &amp; The Impacts.</a:t>
            </a:r>
            <a:endParaRPr lang="en-GB" b="1" u="sng"/>
          </a:p>
        </p:txBody>
      </p:sp>
      <p:sp>
        <p:nvSpPr>
          <p:cNvPr id="3" name="Text Placeholder 2">
            <a:extLst>
              <a:ext uri="{FF2B5EF4-FFF2-40B4-BE49-F238E27FC236}">
                <a16:creationId xmlns:a16="http://schemas.microsoft.com/office/drawing/2014/main" id="{ABFC2436-56C4-400C-B6CC-ADA4BB8ECD24}"/>
              </a:ext>
            </a:extLst>
          </p:cNvPr>
          <p:cNvSpPr>
            <a:spLocks noGrp="1"/>
          </p:cNvSpPr>
          <p:nvPr>
            <p:ph type="body" idx="1"/>
          </p:nvPr>
        </p:nvSpPr>
        <p:spPr/>
        <p:txBody>
          <a:bodyPr/>
          <a:lstStyle/>
          <a:p>
            <a:r>
              <a:rPr lang="en-US" u="sng"/>
              <a:t>Risks</a:t>
            </a:r>
            <a:endParaRPr lang="en-GB" u="sng"/>
          </a:p>
        </p:txBody>
      </p:sp>
      <p:sp>
        <p:nvSpPr>
          <p:cNvPr id="4" name="Content Placeholder 3">
            <a:extLst>
              <a:ext uri="{FF2B5EF4-FFF2-40B4-BE49-F238E27FC236}">
                <a16:creationId xmlns:a16="http://schemas.microsoft.com/office/drawing/2014/main" id="{7D047F7F-E985-48EA-A984-AE34244167B2}"/>
              </a:ext>
            </a:extLst>
          </p:cNvPr>
          <p:cNvSpPr>
            <a:spLocks noGrp="1"/>
          </p:cNvSpPr>
          <p:nvPr>
            <p:ph sz="half" idx="2"/>
          </p:nvPr>
        </p:nvSpPr>
        <p:spPr/>
        <p:txBody>
          <a:bodyPr>
            <a:normAutofit/>
          </a:bodyPr>
          <a:lstStyle/>
          <a:p>
            <a:r>
              <a:rPr lang="en-US"/>
              <a:t>Housing Needs</a:t>
            </a:r>
          </a:p>
          <a:p>
            <a:endParaRPr lang="en-US"/>
          </a:p>
          <a:p>
            <a:endParaRPr lang="en-US"/>
          </a:p>
          <a:p>
            <a:r>
              <a:rPr lang="en-US"/>
              <a:t>School </a:t>
            </a:r>
          </a:p>
          <a:p>
            <a:endParaRPr lang="en-US"/>
          </a:p>
          <a:p>
            <a:endParaRPr lang="en-US"/>
          </a:p>
          <a:p>
            <a:r>
              <a:rPr lang="en-US"/>
              <a:t>Disability (younger child)</a:t>
            </a:r>
          </a:p>
          <a:p>
            <a:endParaRPr lang="en-US"/>
          </a:p>
          <a:p>
            <a:endParaRPr lang="en-US"/>
          </a:p>
          <a:p>
            <a:endParaRPr lang="en-GB"/>
          </a:p>
        </p:txBody>
      </p:sp>
      <p:sp>
        <p:nvSpPr>
          <p:cNvPr id="5" name="Text Placeholder 4">
            <a:extLst>
              <a:ext uri="{FF2B5EF4-FFF2-40B4-BE49-F238E27FC236}">
                <a16:creationId xmlns:a16="http://schemas.microsoft.com/office/drawing/2014/main" id="{893D90F9-A69C-4E72-836A-3F7B8B5B9F75}"/>
              </a:ext>
            </a:extLst>
          </p:cNvPr>
          <p:cNvSpPr>
            <a:spLocks noGrp="1"/>
          </p:cNvSpPr>
          <p:nvPr>
            <p:ph type="body" sz="quarter" idx="3"/>
          </p:nvPr>
        </p:nvSpPr>
        <p:spPr/>
        <p:txBody>
          <a:bodyPr/>
          <a:lstStyle/>
          <a:p>
            <a:r>
              <a:rPr lang="en-US" u="sng"/>
              <a:t>Impact’s</a:t>
            </a:r>
            <a:endParaRPr lang="en-GB" u="sng"/>
          </a:p>
        </p:txBody>
      </p:sp>
      <p:sp>
        <p:nvSpPr>
          <p:cNvPr id="6" name="Content Placeholder 5">
            <a:extLst>
              <a:ext uri="{FF2B5EF4-FFF2-40B4-BE49-F238E27FC236}">
                <a16:creationId xmlns:a16="http://schemas.microsoft.com/office/drawing/2014/main" id="{CCF7B55B-7EC6-428A-B566-2AA0D4A5368C}"/>
              </a:ext>
            </a:extLst>
          </p:cNvPr>
          <p:cNvSpPr>
            <a:spLocks noGrp="1"/>
          </p:cNvSpPr>
          <p:nvPr>
            <p:ph sz="quarter" idx="4"/>
          </p:nvPr>
        </p:nvSpPr>
        <p:spPr/>
        <p:txBody>
          <a:bodyPr>
            <a:normAutofit/>
          </a:bodyPr>
          <a:lstStyle/>
          <a:p>
            <a:pPr marL="0" indent="0">
              <a:buNone/>
            </a:pPr>
            <a:r>
              <a:rPr lang="en-US" sz="1100">
                <a:latin typeface="Arial" panose="020B0604020202020204" pitchFamily="34" charset="0"/>
                <a:cs typeface="Arial" panose="020B0604020202020204" pitchFamily="34" charset="0"/>
              </a:rPr>
              <a:t>Having no support system close by such as family and friends if they had to be rehoused out of the area this could cause the mother to become unhappy and feel lonely. </a:t>
            </a:r>
          </a:p>
          <a:p>
            <a:pPr marL="0" indent="0">
              <a:buNone/>
            </a:pPr>
            <a:r>
              <a:rPr lang="en-US" sz="1100">
                <a:latin typeface="Arial" panose="020B0604020202020204" pitchFamily="34" charset="0"/>
                <a:cs typeface="Arial" panose="020B0604020202020204" pitchFamily="34" charset="0"/>
              </a:rPr>
              <a:t>The impact this could have on the children is them is emotional stress, anxiety and misbehaving whether this is  at school or home.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The children being out of school will involve them falling behind. </a:t>
            </a:r>
          </a:p>
          <a:p>
            <a:pPr marL="0" indent="0">
              <a:buNone/>
            </a:pPr>
            <a:r>
              <a:rPr lang="en-US" sz="1100">
                <a:latin typeface="Arial" panose="020B0604020202020204" pitchFamily="34" charset="0"/>
                <a:cs typeface="Arial" panose="020B0604020202020204" pitchFamily="34" charset="0"/>
              </a:rPr>
              <a:t>starting a new school could cause a lot of anxiety for the children this could also cause the children to act out and behave badly because they are seeking attention from other student and teachers. </a:t>
            </a:r>
          </a:p>
          <a:p>
            <a:pPr marL="0" indent="0">
              <a:buNone/>
            </a:pPr>
            <a:endParaRPr lang="en-US" sz="1100">
              <a:latin typeface="Arial" panose="020B0604020202020204" pitchFamily="34" charset="0"/>
              <a:cs typeface="Arial" panose="020B0604020202020204" pitchFamily="34" charset="0"/>
            </a:endParaRPr>
          </a:p>
          <a:p>
            <a:pPr marL="0" indent="0">
              <a:buNone/>
            </a:pPr>
            <a:endParaRPr lang="en-US" sz="1100">
              <a:latin typeface="Arial" panose="020B0604020202020204" pitchFamily="34" charset="0"/>
              <a:cs typeface="Arial" panose="020B0604020202020204" pitchFamily="34" charset="0"/>
            </a:endParaRPr>
          </a:p>
          <a:p>
            <a:pPr marL="0" indent="0">
              <a:buNone/>
            </a:pPr>
            <a:r>
              <a:rPr lang="en-US" sz="1100">
                <a:latin typeface="Arial" panose="020B0604020202020204" pitchFamily="34" charset="0"/>
                <a:cs typeface="Arial" panose="020B0604020202020204" pitchFamily="34" charset="0"/>
              </a:rPr>
              <a:t>Feeling  isolated because the normal day to day routine he is used to is not the same anymore. </a:t>
            </a:r>
          </a:p>
          <a:p>
            <a:pPr marL="0" indent="0">
              <a:buNone/>
            </a:pPr>
            <a:r>
              <a:rPr lang="en-US" sz="1100">
                <a:latin typeface="Arial" panose="020B0604020202020204" pitchFamily="34" charset="0"/>
                <a:cs typeface="Arial" panose="020B0604020202020204" pitchFamily="34" charset="0"/>
              </a:rPr>
              <a:t>Not being able to find the right school that will be able to support the child needs.</a:t>
            </a:r>
          </a:p>
        </p:txBody>
      </p:sp>
    </p:spTree>
    <p:extLst>
      <p:ext uri="{BB962C8B-B14F-4D97-AF65-F5344CB8AC3E}">
        <p14:creationId xmlns:p14="http://schemas.microsoft.com/office/powerpoint/2010/main" val="3432469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27C8-C118-4F34-B864-32165085C25A}"/>
              </a:ext>
            </a:extLst>
          </p:cNvPr>
          <p:cNvSpPr>
            <a:spLocks noGrp="1"/>
          </p:cNvSpPr>
          <p:nvPr>
            <p:ph type="title"/>
          </p:nvPr>
        </p:nvSpPr>
        <p:spPr>
          <a:xfrm>
            <a:off x="838200" y="1412488"/>
            <a:ext cx="2899189" cy="4363844"/>
          </a:xfrm>
        </p:spPr>
        <p:txBody>
          <a:bodyPr anchor="t">
            <a:normAutofit/>
          </a:bodyPr>
          <a:lstStyle/>
          <a:p>
            <a:pPr marL="571500" indent="-571500">
              <a:buFont typeface="Arial"/>
              <a:buChar char="•"/>
            </a:pPr>
            <a:r>
              <a:rPr lang="en-GB" sz="3700">
                <a:solidFill>
                  <a:srgbClr val="FFFFFF"/>
                </a:solidFill>
                <a:cs typeface="Calibri Light"/>
              </a:rPr>
              <a:t>DOMESTIC </a:t>
            </a:r>
            <a:br>
              <a:rPr lang="en-GB" sz="3700">
                <a:solidFill>
                  <a:srgbClr val="FFFFFF"/>
                </a:solidFill>
                <a:cs typeface="Calibri Light"/>
              </a:rPr>
            </a:br>
            <a:r>
              <a:rPr lang="en-GB" sz="3700">
                <a:solidFill>
                  <a:srgbClr val="FFFFFF"/>
                </a:solidFill>
                <a:cs typeface="Calibri Light"/>
              </a:rPr>
              <a:t>ABUSE</a:t>
            </a:r>
          </a:p>
        </p:txBody>
      </p:sp>
      <p:sp>
        <p:nvSpPr>
          <p:cNvPr id="3" name="Content Placeholder 2">
            <a:extLst>
              <a:ext uri="{FF2B5EF4-FFF2-40B4-BE49-F238E27FC236}">
                <a16:creationId xmlns:a16="http://schemas.microsoft.com/office/drawing/2014/main" id="{E07DD2F0-BF41-4545-8883-2E7101C88A8E}"/>
              </a:ext>
            </a:extLst>
          </p:cNvPr>
          <p:cNvSpPr>
            <a:spLocks noGrp="1"/>
          </p:cNvSpPr>
          <p:nvPr>
            <p:ph sz="half" idx="1"/>
          </p:nvPr>
        </p:nvSpPr>
        <p:spPr>
          <a:xfrm>
            <a:off x="8451604" y="672261"/>
            <a:ext cx="3197701" cy="5104072"/>
          </a:xfrm>
        </p:spPr>
        <p:txBody>
          <a:bodyPr vert="horz" lIns="91440" tIns="45720" rIns="91440" bIns="45720" rtlCol="0" anchor="t">
            <a:normAutofit lnSpcReduction="10000"/>
          </a:bodyPr>
          <a:lstStyle/>
          <a:p>
            <a:pPr marL="0" indent="0">
              <a:buNone/>
            </a:pPr>
            <a:r>
              <a:rPr lang="en-GB" sz="2000">
                <a:cs typeface="Calibri"/>
              </a:rPr>
              <a:t>IMPACT</a:t>
            </a:r>
            <a:endParaRPr lang="en-US" sz="2000"/>
          </a:p>
          <a:p>
            <a:pPr marL="0" indent="0">
              <a:buNone/>
            </a:pPr>
            <a:r>
              <a:rPr lang="en-GB" sz="2000">
                <a:cs typeface="Calibri"/>
              </a:rPr>
              <a:t>Not communicating staying away from people ISOLATION </a:t>
            </a:r>
            <a:r>
              <a:rPr lang="en-GB" sz="2000">
                <a:ea typeface="+mn-lt"/>
                <a:cs typeface="+mn-lt"/>
              </a:rPr>
              <a:t>(Morrison and Wasoff, 2012)</a:t>
            </a:r>
            <a:endParaRPr lang="en-GB"/>
          </a:p>
          <a:p>
            <a:pPr marL="0" indent="0">
              <a:buNone/>
            </a:pPr>
            <a:endParaRPr lang="en-GB" sz="2000">
              <a:cs typeface="Calibri"/>
            </a:endParaRPr>
          </a:p>
          <a:p>
            <a:pPr marL="0" indent="0">
              <a:buNone/>
            </a:pPr>
            <a:r>
              <a:rPr lang="en-GB" sz="2000">
                <a:cs typeface="Calibri"/>
              </a:rPr>
              <a:t>Not in right frame mind low mood Shouting and yelling constantly. Intake of drugs and alcohol Gray</a:t>
            </a:r>
            <a:r>
              <a:rPr lang="en-GB" sz="2000">
                <a:ea typeface="+mn-lt"/>
                <a:cs typeface="+mn-lt"/>
              </a:rPr>
              <a:t>, 2016). </a:t>
            </a:r>
          </a:p>
          <a:p>
            <a:pPr marL="0" indent="0">
              <a:buNone/>
            </a:pPr>
            <a:r>
              <a:rPr lang="en-GB" sz="2000">
                <a:cs typeface="Calibri"/>
              </a:rPr>
              <a:t>Constantly smashing things in house and damaging property punching walls lashing out.</a:t>
            </a:r>
          </a:p>
          <a:p>
            <a:pPr marL="0" indent="0">
              <a:buNone/>
            </a:pPr>
            <a:r>
              <a:rPr lang="en-GB" sz="2000">
                <a:cs typeface="Calibri"/>
              </a:rPr>
              <a:t>Accessing to a special needs school.</a:t>
            </a: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pPr marL="0" indent="0">
              <a:buNone/>
            </a:pPr>
            <a:endParaRPr lang="en-GB" sz="2000">
              <a:cs typeface="Calibri"/>
            </a:endParaRPr>
          </a:p>
          <a:p>
            <a:endParaRPr lang="en-GB" sz="2000">
              <a:cs typeface="Calibri"/>
            </a:endParaRPr>
          </a:p>
        </p:txBody>
      </p:sp>
      <p:sp>
        <p:nvSpPr>
          <p:cNvPr id="4" name="Content Placeholder 3">
            <a:extLst>
              <a:ext uri="{FF2B5EF4-FFF2-40B4-BE49-F238E27FC236}">
                <a16:creationId xmlns:a16="http://schemas.microsoft.com/office/drawing/2014/main" id="{1EFD7CCE-6704-499F-86A4-A1CF8D3AFAFF}"/>
              </a:ext>
            </a:extLst>
          </p:cNvPr>
          <p:cNvSpPr>
            <a:spLocks noGrp="1"/>
          </p:cNvSpPr>
          <p:nvPr>
            <p:ph sz="half" idx="2"/>
          </p:nvPr>
        </p:nvSpPr>
        <p:spPr>
          <a:xfrm>
            <a:off x="4533255" y="1148329"/>
            <a:ext cx="3427283" cy="4363844"/>
          </a:xfrm>
        </p:spPr>
        <p:txBody>
          <a:bodyPr vert="horz" lIns="91440" tIns="45720" rIns="91440" bIns="45720" rtlCol="0" anchor="t">
            <a:normAutofit lnSpcReduction="10000"/>
          </a:bodyPr>
          <a:lstStyle/>
          <a:p>
            <a:pPr>
              <a:buFont typeface="Wingdings" panose="020B0604020202020204" pitchFamily="34" charset="0"/>
              <a:buChar char="q"/>
            </a:pPr>
            <a:r>
              <a:rPr lang="en-GB" sz="2000">
                <a:cs typeface="Calibri" panose="020F0502020204030204"/>
              </a:rPr>
              <a:t>Domestic Abuse</a:t>
            </a:r>
          </a:p>
          <a:p>
            <a:pPr marL="0" indent="0">
              <a:buNone/>
            </a:pPr>
            <a:endParaRPr lang="en-GB" sz="2000">
              <a:cs typeface="Calibri" panose="020F0502020204030204"/>
            </a:endParaRP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stressed</a:t>
            </a:r>
          </a:p>
          <a:p>
            <a:pPr marL="0" indent="0">
              <a:buNone/>
            </a:pPr>
            <a:endParaRPr lang="en-GB" sz="2000">
              <a:cs typeface="Calibri" panose="020F0502020204030204"/>
            </a:endParaRPr>
          </a:p>
          <a:p>
            <a:pPr>
              <a:buFont typeface="Wingdings" panose="020B0604020202020204" pitchFamily="34" charset="0"/>
              <a:buChar char="q"/>
            </a:pPr>
            <a:endParaRPr lang="en-GB" sz="2000">
              <a:cs typeface="Calibri" panose="020F0502020204030204"/>
            </a:endParaRPr>
          </a:p>
          <a:p>
            <a:pPr>
              <a:buFont typeface="Wingdings" panose="020B0604020202020204" pitchFamily="34" charset="0"/>
              <a:buChar char="q"/>
            </a:pPr>
            <a:r>
              <a:rPr lang="en-GB" sz="2000">
                <a:cs typeface="Calibri" panose="020F0502020204030204"/>
              </a:rPr>
              <a:t>Damage to property</a:t>
            </a:r>
          </a:p>
          <a:p>
            <a:pPr marL="0" indent="0">
              <a:buNone/>
            </a:pPr>
            <a:endParaRPr lang="en-GB" sz="2000">
              <a:cs typeface="Calibri" panose="020F0502020204030204"/>
            </a:endParaRPr>
          </a:p>
          <a:p>
            <a:pPr>
              <a:buFont typeface="Wingdings" panose="020B0604020202020204" pitchFamily="34" charset="0"/>
              <a:buChar char="q"/>
            </a:pPr>
            <a:r>
              <a:rPr lang="en-GB" sz="2000">
                <a:cs typeface="Calibri" panose="020F0502020204030204"/>
              </a:rPr>
              <a:t>Disability affecting the youngest child in school</a:t>
            </a:r>
          </a:p>
          <a:p>
            <a:pPr>
              <a:buFont typeface="Wingdings" panose="020B0604020202020204" pitchFamily="34" charset="0"/>
              <a:buChar char="q"/>
            </a:pPr>
            <a:endParaRPr lang="en-GB" sz="2000">
              <a:ea typeface="+mn-lt"/>
              <a:cs typeface="+mn-lt"/>
            </a:endParaRPr>
          </a:p>
          <a:p>
            <a:pPr marL="0" indent="0">
              <a:buNone/>
            </a:pPr>
            <a:endParaRPr lang="en-GB" sz="2000">
              <a:cs typeface="Calibri" panose="020F0502020204030204"/>
            </a:endParaRPr>
          </a:p>
          <a:p>
            <a:pPr marL="0" indent="0">
              <a:buNone/>
            </a:pPr>
            <a:endParaRPr lang="en-GB">
              <a:cs typeface="Calibri" panose="020F0502020204030204"/>
            </a:endParaRPr>
          </a:p>
        </p:txBody>
      </p:sp>
      <p:pic>
        <p:nvPicPr>
          <p:cNvPr id="6" name="Picture 6">
            <a:extLst>
              <a:ext uri="{FF2B5EF4-FFF2-40B4-BE49-F238E27FC236}">
                <a16:creationId xmlns:a16="http://schemas.microsoft.com/office/drawing/2014/main" id="{AC591BA2-D227-49FE-A6E6-A5215C9C0F31}"/>
              </a:ext>
            </a:extLst>
          </p:cNvPr>
          <p:cNvPicPr>
            <a:picLocks noChangeAspect="1"/>
          </p:cNvPicPr>
          <p:nvPr/>
        </p:nvPicPr>
        <p:blipFill>
          <a:blip r:embed="rId2"/>
          <a:stretch>
            <a:fillRect/>
          </a:stretch>
        </p:blipFill>
        <p:spPr>
          <a:xfrm>
            <a:off x="154577" y="204332"/>
            <a:ext cx="4260667" cy="6060352"/>
          </a:xfrm>
          <a:prstGeom prst="rect">
            <a:avLst/>
          </a:prstGeom>
        </p:spPr>
      </p:pic>
    </p:spTree>
    <p:extLst>
      <p:ext uri="{BB962C8B-B14F-4D97-AF65-F5344CB8AC3E}">
        <p14:creationId xmlns:p14="http://schemas.microsoft.com/office/powerpoint/2010/main" val="1074245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B675-C8A0-4157-AB69-692D0399383E}"/>
              </a:ext>
            </a:extLst>
          </p:cNvPr>
          <p:cNvSpPr>
            <a:spLocks noGrp="1"/>
          </p:cNvSpPr>
          <p:nvPr>
            <p:ph type="title"/>
          </p:nvPr>
        </p:nvSpPr>
        <p:spPr>
          <a:xfrm>
            <a:off x="2188029" y="136525"/>
            <a:ext cx="7892143" cy="1347333"/>
          </a:xfrm>
        </p:spPr>
        <p:txBody>
          <a:bodyPr/>
          <a:lstStyle/>
          <a:p>
            <a:r>
              <a:rPr lang="en-GB">
                <a:cs typeface="Calibri Light"/>
              </a:rPr>
              <a:t>RE:HOUSING IMPACT ON FAMILY</a:t>
            </a:r>
            <a:endParaRPr lang="en-GB"/>
          </a:p>
        </p:txBody>
      </p:sp>
      <p:sp>
        <p:nvSpPr>
          <p:cNvPr id="3" name="Content Placeholder 2">
            <a:extLst>
              <a:ext uri="{FF2B5EF4-FFF2-40B4-BE49-F238E27FC236}">
                <a16:creationId xmlns:a16="http://schemas.microsoft.com/office/drawing/2014/main" id="{DD6944A0-3605-4738-BA21-C7235EFBAE34}"/>
              </a:ext>
            </a:extLst>
          </p:cNvPr>
          <p:cNvSpPr>
            <a:spLocks noGrp="1"/>
          </p:cNvSpPr>
          <p:nvPr>
            <p:ph sz="half" idx="1"/>
          </p:nvPr>
        </p:nvSpPr>
        <p:spPr>
          <a:xfrm>
            <a:off x="261257" y="1411968"/>
            <a:ext cx="5181600" cy="4788218"/>
          </a:xfrm>
        </p:spPr>
        <p:txBody>
          <a:bodyPr vert="horz" lIns="91440" tIns="45720" rIns="91440" bIns="45720" rtlCol="0" anchor="t">
            <a:normAutofit fontScale="85000" lnSpcReduction="20000"/>
          </a:bodyPr>
          <a:lstStyle/>
          <a:p>
            <a:r>
              <a:rPr lang="en-GB">
                <a:cs typeface="Calibri"/>
              </a:rPr>
              <a:t>NEW SURROUNDINGS</a:t>
            </a:r>
          </a:p>
          <a:p>
            <a:pPr marL="0" indent="0">
              <a:buNone/>
            </a:pPr>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Poor housing conditions:</a:t>
            </a:r>
          </a:p>
          <a:p>
            <a:endParaRPr lang="en-GB">
              <a:cs typeface="Calibri"/>
            </a:endParaRPr>
          </a:p>
          <a:p>
            <a:endParaRPr lang="en-GB">
              <a:cs typeface="Calibri"/>
            </a:endParaRPr>
          </a:p>
          <a:p>
            <a:r>
              <a:rPr lang="en-GB">
                <a:cs typeface="Calibri"/>
              </a:rPr>
              <a:t>Finance : </a:t>
            </a:r>
          </a:p>
          <a:p>
            <a:endParaRPr lang="en-GB">
              <a:cs typeface="Calibri"/>
            </a:endParaRPr>
          </a:p>
          <a:p>
            <a:endParaRPr lang="en-GB">
              <a:cs typeface="Calibri"/>
            </a:endParaRPr>
          </a:p>
          <a:p>
            <a:r>
              <a:rPr lang="en-GB">
                <a:cs typeface="Calibri"/>
              </a:rPr>
              <a:t>Disability affecting the youngest child:</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a:p>
            <a:pPr marL="0" indent="0">
              <a:buNone/>
            </a:pPr>
            <a:endParaRPr lang="en-GB">
              <a:cs typeface="Calibri"/>
            </a:endParaRPr>
          </a:p>
          <a:p>
            <a:pPr marL="0" indent="0">
              <a:buNone/>
            </a:pPr>
            <a:endParaRPr lang="en-GB">
              <a:cs typeface="Calibri"/>
            </a:endParaRPr>
          </a:p>
          <a:p>
            <a:endParaRPr lang="en-GB">
              <a:cs typeface="Calibri"/>
            </a:endParaRPr>
          </a:p>
        </p:txBody>
      </p:sp>
      <p:sp>
        <p:nvSpPr>
          <p:cNvPr id="4" name="Content Placeholder 3">
            <a:extLst>
              <a:ext uri="{FF2B5EF4-FFF2-40B4-BE49-F238E27FC236}">
                <a16:creationId xmlns:a16="http://schemas.microsoft.com/office/drawing/2014/main" id="{65AE6BE8-233F-4BFD-B60D-2AD01B37E08F}"/>
              </a:ext>
            </a:extLst>
          </p:cNvPr>
          <p:cNvSpPr>
            <a:spLocks noGrp="1"/>
          </p:cNvSpPr>
          <p:nvPr>
            <p:ph sz="half" idx="2"/>
          </p:nvPr>
        </p:nvSpPr>
        <p:spPr>
          <a:xfrm>
            <a:off x="6847114" y="1270454"/>
            <a:ext cx="5181600" cy="4797652"/>
          </a:xfrm>
        </p:spPr>
        <p:txBody>
          <a:bodyPr vert="horz" lIns="91440" tIns="45720" rIns="91440" bIns="45720" rtlCol="0" anchor="t">
            <a:normAutofit fontScale="85000" lnSpcReduction="20000"/>
          </a:bodyPr>
          <a:lstStyle/>
          <a:p>
            <a:pPr marL="0" indent="0">
              <a:buNone/>
            </a:pPr>
            <a:r>
              <a:rPr lang="en-GB">
                <a:cs typeface="Calibri"/>
              </a:rPr>
              <a:t>Children been away from their normal environment can put their mood down may find it hard to make new friends and fit into groups.</a:t>
            </a:r>
          </a:p>
          <a:p>
            <a:pPr marL="0" indent="0">
              <a:buNone/>
            </a:pPr>
            <a:endParaRPr lang="en-GB">
              <a:cs typeface="Calibri"/>
            </a:endParaRPr>
          </a:p>
          <a:p>
            <a:pPr marL="0" indent="0">
              <a:buNone/>
            </a:pPr>
            <a:endParaRPr lang="en-GB">
              <a:cs typeface="Calibri"/>
            </a:endParaRPr>
          </a:p>
          <a:p>
            <a:pPr marL="0" indent="0">
              <a:buNone/>
            </a:pPr>
            <a:r>
              <a:rPr lang="en-GB">
                <a:cs typeface="Calibri"/>
              </a:rPr>
              <a:t>Can lead to health conditions which can be long term and dangerous  for family</a:t>
            </a:r>
          </a:p>
          <a:p>
            <a:endParaRPr lang="en-GB">
              <a:cs typeface="Calibri"/>
            </a:endParaRPr>
          </a:p>
          <a:p>
            <a:pPr marL="0" indent="0">
              <a:buNone/>
            </a:pPr>
            <a:r>
              <a:rPr lang="en-GB">
                <a:cs typeface="Calibri"/>
              </a:rPr>
              <a:t>Mother on benefits and cannot meet children's needs, as finding hard to find job leaving her to be more stressed. </a:t>
            </a:r>
          </a:p>
          <a:p>
            <a:pPr marL="0" indent="0">
              <a:buNone/>
            </a:pPr>
            <a:endParaRPr lang="en-GB">
              <a:cs typeface="Calibri"/>
            </a:endParaRPr>
          </a:p>
          <a:p>
            <a:pPr marL="0" indent="0">
              <a:buNone/>
            </a:pPr>
            <a:r>
              <a:rPr lang="en-GB">
                <a:cs typeface="Calibri"/>
              </a:rPr>
              <a:t>Cannot give time to other children</a:t>
            </a:r>
            <a:endParaRPr lang="en-GB"/>
          </a:p>
          <a:p>
            <a:pPr marL="0" indent="0">
              <a:buNone/>
            </a:pPr>
            <a:endParaRPr lang="en-GB">
              <a:cs typeface="Calibri"/>
            </a:endParaRPr>
          </a:p>
          <a:p>
            <a:pPr marL="0" indent="0">
              <a:buNone/>
            </a:pPr>
            <a:endParaRPr lang="en-GB">
              <a:cs typeface="Calibri"/>
            </a:endParaRPr>
          </a:p>
          <a:p>
            <a:endParaRPr lang="en-GB">
              <a:cs typeface="Calibri"/>
            </a:endParaRPr>
          </a:p>
          <a:p>
            <a:endParaRPr lang="en-GB">
              <a:cs typeface="Calibri"/>
            </a:endParaRPr>
          </a:p>
        </p:txBody>
      </p:sp>
      <p:pic>
        <p:nvPicPr>
          <p:cNvPr id="9" name="Picture 9" descr="A picture containing outdoor, sky, building, tree&#10;&#10;Description automatically generated">
            <a:extLst>
              <a:ext uri="{FF2B5EF4-FFF2-40B4-BE49-F238E27FC236}">
                <a16:creationId xmlns:a16="http://schemas.microsoft.com/office/drawing/2014/main" id="{89914BFF-8B14-4DA5-BBBB-11FA3C817BCA}"/>
              </a:ext>
            </a:extLst>
          </p:cNvPr>
          <p:cNvPicPr>
            <a:picLocks noChangeAspect="1"/>
          </p:cNvPicPr>
          <p:nvPr/>
        </p:nvPicPr>
        <p:blipFill>
          <a:blip r:embed="rId2"/>
          <a:stretch>
            <a:fillRect/>
          </a:stretch>
        </p:blipFill>
        <p:spPr>
          <a:xfrm>
            <a:off x="4484915" y="2226997"/>
            <a:ext cx="2362200" cy="1097716"/>
          </a:xfrm>
          <a:prstGeom prst="rect">
            <a:avLst/>
          </a:prstGeom>
        </p:spPr>
      </p:pic>
      <p:pic>
        <p:nvPicPr>
          <p:cNvPr id="10" name="Picture 10" descr="A picture containing text, scene, room, gambling house&#10;&#10;Description automatically generated">
            <a:extLst>
              <a:ext uri="{FF2B5EF4-FFF2-40B4-BE49-F238E27FC236}">
                <a16:creationId xmlns:a16="http://schemas.microsoft.com/office/drawing/2014/main" id="{91884937-2442-401D-BCF8-2C81179FD8E1}"/>
              </a:ext>
            </a:extLst>
          </p:cNvPr>
          <p:cNvPicPr>
            <a:picLocks noChangeAspect="1"/>
          </p:cNvPicPr>
          <p:nvPr/>
        </p:nvPicPr>
        <p:blipFill>
          <a:blip r:embed="rId3"/>
          <a:stretch>
            <a:fillRect/>
          </a:stretch>
        </p:blipFill>
        <p:spPr>
          <a:xfrm>
            <a:off x="4620798" y="5331934"/>
            <a:ext cx="2100942" cy="1228586"/>
          </a:xfrm>
          <a:prstGeom prst="rect">
            <a:avLst/>
          </a:prstGeom>
        </p:spPr>
      </p:pic>
      <p:pic>
        <p:nvPicPr>
          <p:cNvPr id="11" name="Picture 11">
            <a:extLst>
              <a:ext uri="{FF2B5EF4-FFF2-40B4-BE49-F238E27FC236}">
                <a16:creationId xmlns:a16="http://schemas.microsoft.com/office/drawing/2014/main" id="{F8B7C447-98F6-43BE-8C15-CC17AEC791E6}"/>
              </a:ext>
            </a:extLst>
          </p:cNvPr>
          <p:cNvPicPr>
            <a:picLocks noChangeAspect="1"/>
          </p:cNvPicPr>
          <p:nvPr/>
        </p:nvPicPr>
        <p:blipFill>
          <a:blip r:embed="rId4"/>
          <a:stretch>
            <a:fillRect/>
          </a:stretch>
        </p:blipFill>
        <p:spPr>
          <a:xfrm>
            <a:off x="4588761" y="3478113"/>
            <a:ext cx="2037038" cy="1343496"/>
          </a:xfrm>
          <a:prstGeom prst="rect">
            <a:avLst/>
          </a:prstGeom>
        </p:spPr>
      </p:pic>
      <p:pic>
        <p:nvPicPr>
          <p:cNvPr id="12" name="Picture 12">
            <a:extLst>
              <a:ext uri="{FF2B5EF4-FFF2-40B4-BE49-F238E27FC236}">
                <a16:creationId xmlns:a16="http://schemas.microsoft.com/office/drawing/2014/main" id="{12E6FC1F-2835-4382-AD38-DE8C4855CD0D}"/>
              </a:ext>
            </a:extLst>
          </p:cNvPr>
          <p:cNvPicPr>
            <a:picLocks noChangeAspect="1"/>
          </p:cNvPicPr>
          <p:nvPr/>
        </p:nvPicPr>
        <p:blipFill>
          <a:blip r:embed="rId5"/>
          <a:stretch>
            <a:fillRect/>
          </a:stretch>
        </p:blipFill>
        <p:spPr>
          <a:xfrm>
            <a:off x="4486836" y="1077762"/>
            <a:ext cx="2209800" cy="950106"/>
          </a:xfrm>
          <a:prstGeom prst="rect">
            <a:avLst/>
          </a:prstGeom>
        </p:spPr>
      </p:pic>
    </p:spTree>
    <p:extLst>
      <p:ext uri="{BB962C8B-B14F-4D97-AF65-F5344CB8AC3E}">
        <p14:creationId xmlns:p14="http://schemas.microsoft.com/office/powerpoint/2010/main" val="875593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CA5C431E-02C5-4ED7-A1FB-0AE71B323556}"/>
              </a:ext>
            </a:extLst>
          </p:cNvPr>
          <p:cNvPicPr>
            <a:picLocks noGrp="1" noChangeAspect="1"/>
          </p:cNvPicPr>
          <p:nvPr>
            <p:ph idx="1"/>
          </p:nvPr>
        </p:nvPicPr>
        <p:blipFill>
          <a:blip r:embed="rId2"/>
          <a:stretch>
            <a:fillRect/>
          </a:stretch>
        </p:blipFill>
        <p:spPr>
          <a:xfrm>
            <a:off x="122687" y="140899"/>
            <a:ext cx="11917870" cy="6619334"/>
          </a:xfrm>
          <a:prstGeom prst="rect">
            <a:avLst/>
          </a:prstGeom>
        </p:spPr>
      </p:pic>
    </p:spTree>
    <p:extLst>
      <p:ext uri="{BB962C8B-B14F-4D97-AF65-F5344CB8AC3E}">
        <p14:creationId xmlns:p14="http://schemas.microsoft.com/office/powerpoint/2010/main" val="646096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CB45B081-8DE7-4164-9E5B-D2983D1FE686}"/>
              </a:ext>
            </a:extLst>
          </p:cNvPr>
          <p:cNvPicPr>
            <a:picLocks noChangeAspect="1"/>
          </p:cNvPicPr>
          <p:nvPr/>
        </p:nvPicPr>
        <p:blipFill>
          <a:blip r:embed="rId2"/>
          <a:stretch>
            <a:fillRect/>
          </a:stretch>
        </p:blipFill>
        <p:spPr>
          <a:xfrm>
            <a:off x="252083" y="140899"/>
            <a:ext cx="11558437" cy="6504316"/>
          </a:xfrm>
          <a:prstGeom prst="rect">
            <a:avLst/>
          </a:prstGeom>
        </p:spPr>
      </p:pic>
    </p:spTree>
    <p:extLst>
      <p:ext uri="{BB962C8B-B14F-4D97-AF65-F5344CB8AC3E}">
        <p14:creationId xmlns:p14="http://schemas.microsoft.com/office/powerpoint/2010/main" val="4049081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 application, email&#10;&#10;Description automatically generated">
            <a:extLst>
              <a:ext uri="{FF2B5EF4-FFF2-40B4-BE49-F238E27FC236}">
                <a16:creationId xmlns:a16="http://schemas.microsoft.com/office/drawing/2014/main" id="{A42025C3-83F1-46FB-B568-6CE4BDB7A60D}"/>
              </a:ext>
            </a:extLst>
          </p:cNvPr>
          <p:cNvPicPr>
            <a:picLocks noChangeAspect="1"/>
          </p:cNvPicPr>
          <p:nvPr/>
        </p:nvPicPr>
        <p:blipFill>
          <a:blip r:embed="rId2"/>
          <a:stretch>
            <a:fillRect/>
          </a:stretch>
        </p:blipFill>
        <p:spPr>
          <a:xfrm>
            <a:off x="237705" y="227163"/>
            <a:ext cx="11673457" cy="6475561"/>
          </a:xfrm>
          <a:prstGeom prst="rect">
            <a:avLst/>
          </a:prstGeom>
        </p:spPr>
      </p:pic>
    </p:spTree>
    <p:extLst>
      <p:ext uri="{BB962C8B-B14F-4D97-AF65-F5344CB8AC3E}">
        <p14:creationId xmlns:p14="http://schemas.microsoft.com/office/powerpoint/2010/main" val="588334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AC992-B77F-48A3-AB75-2FC4CB6BB195}"/>
              </a:ext>
            </a:extLst>
          </p:cNvPr>
          <p:cNvSpPr>
            <a:spLocks noGrp="1"/>
          </p:cNvSpPr>
          <p:nvPr>
            <p:ph idx="1"/>
          </p:nvPr>
        </p:nvSpPr>
        <p:spPr>
          <a:xfrm>
            <a:off x="838200" y="301625"/>
            <a:ext cx="10515600" cy="5875338"/>
          </a:xfrm>
        </p:spPr>
        <p:txBody>
          <a:bodyPr vert="horz" lIns="91440" tIns="45720" rIns="91440" bIns="45720" rtlCol="0" anchor="t">
            <a:normAutofit fontScale="85000" lnSpcReduction="20000"/>
          </a:bodyPr>
          <a:lstStyle/>
          <a:p>
            <a:r>
              <a:rPr lang="en-US">
                <a:ea typeface="+mn-lt"/>
                <a:cs typeface="+mn-lt"/>
              </a:rPr>
              <a:t>youth offending team, </a:t>
            </a:r>
            <a:endParaRPr lang="en-US">
              <a:cs typeface="Calibri" panose="020F0502020204030204"/>
            </a:endParaRPr>
          </a:p>
          <a:p>
            <a:pPr marL="0" indent="0">
              <a:buNone/>
            </a:pPr>
            <a:r>
              <a:rPr lang="en-US">
                <a:ea typeface="+mn-lt"/>
                <a:cs typeface="+mn-lt"/>
              </a:rPr>
              <a:t>youth offending groups work with young people who have problems with the law. They investigate the young adults past and try to help the individual stay away from the crime. to launch a local crime prevention program. Help the youth in the police station when arrested. </a:t>
            </a:r>
            <a:endParaRPr lang="en-US">
              <a:cs typeface="Calibri" panose="020F0502020204030204"/>
            </a:endParaRPr>
          </a:p>
          <a:p>
            <a:r>
              <a:rPr lang="en-US">
                <a:ea typeface="+mn-lt"/>
                <a:cs typeface="+mn-lt"/>
              </a:rPr>
              <a:t>Neighbourhood Services, </a:t>
            </a:r>
            <a:endParaRPr lang="en-US"/>
          </a:p>
          <a:p>
            <a:pPr marL="0" indent="0">
              <a:buNone/>
            </a:pPr>
            <a:r>
              <a:rPr lang="en-US">
                <a:ea typeface="+mn-lt"/>
                <a:cs typeface="+mn-lt"/>
              </a:rPr>
              <a:t>The department is responsible for improving the lives of housing, communities and local residents. This includes homeowner services and advice and support to help manage, plan, renovate, and maintain healthy and safe homes. </a:t>
            </a:r>
            <a:endParaRPr lang="en-US">
              <a:cs typeface="Calibri" panose="020F0502020204030204"/>
            </a:endParaRPr>
          </a:p>
          <a:p>
            <a:r>
              <a:rPr lang="en-US">
                <a:ea typeface="+mn-lt"/>
                <a:cs typeface="+mn-lt"/>
              </a:rPr>
              <a:t>Children’s Services, </a:t>
            </a:r>
          </a:p>
          <a:p>
            <a:pPr marL="0" indent="0">
              <a:buNone/>
            </a:pPr>
            <a:r>
              <a:rPr lang="en-US">
                <a:ea typeface="+mn-lt"/>
                <a:cs typeface="+mn-lt"/>
              </a:rPr>
              <a:t>The responsibility to support and protect vulnerable children rests with children's services. This includes providing additional assistance to children and their families. When children are believed to be at risk of harm, children's services take steps to ensure their safety. </a:t>
            </a:r>
            <a:endParaRPr lang="en-US">
              <a:cs typeface="Calibri" panose="020F0502020204030204"/>
            </a:endParaRPr>
          </a:p>
          <a:p>
            <a:r>
              <a:rPr lang="en-US">
                <a:ea typeface="+mn-lt"/>
                <a:cs typeface="+mn-lt"/>
              </a:rPr>
              <a:t>Anti-Social Behaviour Team, </a:t>
            </a:r>
            <a:endParaRPr lang="en-US"/>
          </a:p>
          <a:p>
            <a:pPr marL="0" indent="0">
              <a:buNone/>
            </a:pPr>
            <a:r>
              <a:rPr lang="en-US">
                <a:ea typeface="+mn-lt"/>
                <a:cs typeface="+mn-lt"/>
              </a:rPr>
              <a:t>ASBO has been changed by civil injunctions and criminal law in England and Wales. They were designed to deal with intimidation, intoxication and violence by individuals and families using civil court orders rather than criminal sanctions.</a:t>
            </a:r>
            <a:endParaRPr lang="en-US">
              <a:cs typeface="Calibri" panose="020F0502020204030204"/>
            </a:endParaRPr>
          </a:p>
        </p:txBody>
      </p:sp>
    </p:spTree>
    <p:extLst>
      <p:ext uri="{BB962C8B-B14F-4D97-AF65-F5344CB8AC3E}">
        <p14:creationId xmlns:p14="http://schemas.microsoft.com/office/powerpoint/2010/main" val="1254269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792AF5-4DF0-4510-86D2-2178D98E38FE}"/>
              </a:ext>
            </a:extLst>
          </p:cNvPr>
          <p:cNvSpPr>
            <a:spLocks noGrp="1"/>
          </p:cNvSpPr>
          <p:nvPr>
            <p:ph idx="1"/>
          </p:nvPr>
        </p:nvSpPr>
        <p:spPr>
          <a:xfrm>
            <a:off x="838200" y="229739"/>
            <a:ext cx="10515600" cy="5947224"/>
          </a:xfrm>
        </p:spPr>
        <p:txBody>
          <a:bodyPr vert="horz" lIns="91440" tIns="45720" rIns="91440" bIns="45720" rtlCol="0" anchor="t">
            <a:normAutofit fontScale="92500" lnSpcReduction="20000"/>
          </a:bodyPr>
          <a:lstStyle/>
          <a:p>
            <a:r>
              <a:rPr lang="en-US">
                <a:ea typeface="+mn-lt"/>
                <a:cs typeface="+mn-lt"/>
              </a:rPr>
              <a:t>Substance Misuse Engagement Team and health services </a:t>
            </a:r>
            <a:endParaRPr lang="en-US">
              <a:cs typeface="Calibri" panose="020F0502020204030204"/>
            </a:endParaRPr>
          </a:p>
          <a:p>
            <a:pPr marL="0" indent="0">
              <a:buNone/>
            </a:pPr>
            <a:r>
              <a:rPr lang="en-US">
                <a:ea typeface="+mn-lt"/>
                <a:cs typeface="+mn-lt"/>
              </a:rPr>
              <a:t>Healthcare providers play an important role in screening adolescents for drug use, performing simple interventions, referrals to the treatment of drug addiction as needed, and ensuring ongoing follow-up and follow-up. I will. </a:t>
            </a:r>
            <a:endParaRPr lang="en-US">
              <a:cs typeface="Calibri" panose="020F0502020204030204"/>
            </a:endParaRPr>
          </a:p>
          <a:p>
            <a:pPr marL="0" indent="0">
              <a:buNone/>
            </a:pPr>
            <a:r>
              <a:rPr lang="en-US">
                <a:ea typeface="+mn-lt"/>
                <a:cs typeface="+mn-lt"/>
              </a:rPr>
              <a:t>  </a:t>
            </a:r>
          </a:p>
          <a:p>
            <a:pPr marL="0" indent="0">
              <a:buNone/>
            </a:pPr>
            <a:r>
              <a:rPr lang="en-US">
                <a:ea typeface="+mn-lt"/>
                <a:cs typeface="+mn-lt"/>
              </a:rPr>
              <a:t>The Youth Inclusion and Support Panel. </a:t>
            </a:r>
            <a:endParaRPr lang="en-US"/>
          </a:p>
          <a:p>
            <a:pPr marL="0" indent="0">
              <a:buNone/>
            </a:pPr>
            <a:r>
              <a:rPr lang="en-US">
                <a:ea typeface="+mn-lt"/>
                <a:cs typeface="+mn-lt"/>
              </a:rPr>
              <a:t>The Youth Inclusion Support panel (YISP for short) is a local government in the United Kingdom. YISP aims to combat antisocial behaviour and misconduct among young people between the ages of 8 and 13, but some local governments have extended their age range to 17 years. Each YISP is a voluntary service between interdisciplinary ministries </a:t>
            </a:r>
            <a:endParaRPr lang="en-US">
              <a:cs typeface="Calibri" panose="020F0502020204030204"/>
            </a:endParaRPr>
          </a:p>
          <a:p>
            <a:r>
              <a:rPr lang="en-US">
                <a:ea typeface="+mn-lt"/>
                <a:cs typeface="+mn-lt"/>
              </a:rPr>
              <a:t>  Medical professionals </a:t>
            </a:r>
            <a:endParaRPr lang="en-US">
              <a:cs typeface="Calibri"/>
            </a:endParaRPr>
          </a:p>
          <a:p>
            <a:pPr marL="0" indent="0">
              <a:buNone/>
            </a:pPr>
            <a:r>
              <a:rPr lang="en-US">
                <a:ea typeface="+mn-lt"/>
                <a:cs typeface="+mn-lt"/>
              </a:rPr>
              <a:t>Medical professionals have an important role to play in screening their adolescent patients for drug use, providing brief interventions, referring them to substance abuse treatment if necessary, and providing ongoing monitoring and follow-up. </a:t>
            </a:r>
            <a:endParaRPr lang="en-US">
              <a:cs typeface="Calibri" panose="020F0502020204030204"/>
            </a:endParaRPr>
          </a:p>
          <a:p>
            <a:endParaRPr lang="en-US"/>
          </a:p>
          <a:p>
            <a:endParaRPr lang="en-US"/>
          </a:p>
        </p:txBody>
      </p:sp>
    </p:spTree>
    <p:extLst>
      <p:ext uri="{BB962C8B-B14F-4D97-AF65-F5344CB8AC3E}">
        <p14:creationId xmlns:p14="http://schemas.microsoft.com/office/powerpoint/2010/main" val="3642089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ED07ADCA-9231-470C-BCDC-32AA5BB7361A}"/>
              </a:ext>
            </a:extLst>
          </p:cNvPr>
          <p:cNvPicPr>
            <a:picLocks noGrp="1" noChangeAspect="1"/>
          </p:cNvPicPr>
          <p:nvPr>
            <p:ph idx="1"/>
          </p:nvPr>
        </p:nvPicPr>
        <p:blipFill>
          <a:blip r:embed="rId2"/>
          <a:stretch>
            <a:fillRect/>
          </a:stretch>
        </p:blipFill>
        <p:spPr>
          <a:xfrm>
            <a:off x="2533471" y="1825"/>
            <a:ext cx="5543550" cy="923925"/>
          </a:xfrm>
        </p:spPr>
      </p:pic>
      <p:sp>
        <p:nvSpPr>
          <p:cNvPr id="5" name="TextBox 4">
            <a:extLst>
              <a:ext uri="{FF2B5EF4-FFF2-40B4-BE49-F238E27FC236}">
                <a16:creationId xmlns:a16="http://schemas.microsoft.com/office/drawing/2014/main" id="{59269845-9DFA-4A6E-AC92-C097B593F4FF}"/>
              </a:ext>
            </a:extLst>
          </p:cNvPr>
          <p:cNvSpPr txBox="1"/>
          <p:nvPr/>
        </p:nvSpPr>
        <p:spPr>
          <a:xfrm>
            <a:off x="296174" y="1834551"/>
            <a:ext cx="9845614" cy="447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err="1">
                <a:latin typeface="Arial"/>
                <a:cs typeface="Arial"/>
              </a:rPr>
              <a:t>kraft</a:t>
            </a:r>
            <a:r>
              <a:rPr lang="en-US" sz="1100" err="1">
                <a:latin typeface="Arial"/>
                <a:ea typeface="+mn-lt"/>
                <a:cs typeface="+mn-lt"/>
              </a:rPr>
              <a:t>,R</a:t>
            </a:r>
            <a:r>
              <a:rPr lang="en-US" sz="1100">
                <a:latin typeface="Arial"/>
                <a:ea typeface="+mn-lt"/>
                <a:cs typeface="+mn-lt"/>
              </a:rPr>
              <a:t>. (2015) F</a:t>
            </a:r>
            <a:r>
              <a:rPr lang="en-US" sz="1100" i="1">
                <a:latin typeface="Arial"/>
                <a:ea typeface="+mn-lt"/>
                <a:cs typeface="+mn-lt"/>
              </a:rPr>
              <a:t>ive of the Best Organizations for Women Against Domestic Violence (</a:t>
            </a:r>
            <a:r>
              <a:rPr lang="en-US" sz="1100">
                <a:latin typeface="Arial"/>
                <a:ea typeface="+mn-lt"/>
                <a:cs typeface="+mn-lt"/>
              </a:rPr>
              <a:t>WEB):</a:t>
            </a:r>
            <a:endParaRPr lang="en-US" sz="1100">
              <a:latin typeface="Arial"/>
              <a:cs typeface="Calibri"/>
            </a:endParaRPr>
          </a:p>
          <a:p>
            <a:r>
              <a:rPr lang="en-US" sz="1100">
                <a:latin typeface="Arial"/>
                <a:ea typeface="+mn-lt"/>
                <a:cs typeface="+mn-lt"/>
                <a:hlinkClick r:id="rId3"/>
              </a:rPr>
              <a:t>Five .of the Best Organizations for Women Against Domestic Violence | Dallas Texas (kraftelderlaw.com)</a:t>
            </a:r>
            <a:r>
              <a:rPr lang="en-US" sz="1100">
                <a:latin typeface="Arial"/>
                <a:ea typeface="+mn-lt"/>
                <a:cs typeface="+mn-lt"/>
              </a:rPr>
              <a:t> (Accessed 25/6/21)</a:t>
            </a:r>
            <a:endParaRPr lang="en-US" sz="1100">
              <a:latin typeface="Arial"/>
              <a:cs typeface="Calibri"/>
            </a:endParaRPr>
          </a:p>
          <a:p>
            <a:endParaRPr lang="en-US" sz="1100">
              <a:latin typeface="Arial"/>
              <a:ea typeface="+mn-lt"/>
              <a:cs typeface="+mn-lt"/>
            </a:endParaRPr>
          </a:p>
          <a:p>
            <a:pPr algn="just"/>
            <a:r>
              <a:rPr lang="en-US" sz="1100" err="1">
                <a:latin typeface="Arial"/>
                <a:ea typeface="+mn-lt"/>
                <a:cs typeface="+mn-lt"/>
              </a:rPr>
              <a:t>Sandwell</a:t>
            </a:r>
            <a:r>
              <a:rPr lang="en-US" sz="1100">
                <a:latin typeface="Arial"/>
                <a:ea typeface="+mn-lt"/>
                <a:cs typeface="+mn-lt"/>
              </a:rPr>
              <a:t> metropolitan borough council (2020) </a:t>
            </a:r>
            <a:r>
              <a:rPr lang="en-US" sz="1100" i="1">
                <a:latin typeface="Arial"/>
                <a:ea typeface="+mn-lt"/>
                <a:cs typeface="+mn-lt"/>
              </a:rPr>
              <a:t>Housing association </a:t>
            </a:r>
            <a:r>
              <a:rPr lang="en-US" sz="1100">
                <a:latin typeface="Arial"/>
                <a:ea typeface="+mn-lt"/>
                <a:cs typeface="+mn-lt"/>
              </a:rPr>
              <a:t>(WEB):</a:t>
            </a:r>
            <a:r>
              <a:rPr lang="en-US" sz="1100" i="1">
                <a:latin typeface="Arial"/>
                <a:ea typeface="+mn-lt"/>
                <a:cs typeface="+mn-lt"/>
              </a:rPr>
              <a:t> </a:t>
            </a:r>
            <a:r>
              <a:rPr lang="en-US" sz="1100">
                <a:latin typeface="Arial"/>
                <a:ea typeface="+mn-lt"/>
                <a:cs typeface="+mn-lt"/>
                <a:hlinkClick r:id="rId4"/>
              </a:rPr>
              <a:t>Housing associations | Sandwell Council</a:t>
            </a:r>
            <a:r>
              <a:rPr lang="en-US" sz="1100">
                <a:latin typeface="Arial"/>
                <a:ea typeface="+mn-lt"/>
                <a:cs typeface="+mn-lt"/>
              </a:rPr>
              <a:t> (Accessed 25/6/21)</a:t>
            </a:r>
            <a:endParaRPr lang="en-US" sz="1100">
              <a:latin typeface="Arial"/>
              <a:cs typeface="Calibri"/>
            </a:endParaRPr>
          </a:p>
          <a:p>
            <a:pPr algn="just"/>
            <a:endParaRPr lang="en-US" sz="1100">
              <a:latin typeface="Arial"/>
              <a:ea typeface="+mn-lt"/>
              <a:cs typeface="+mn-lt"/>
            </a:endParaRPr>
          </a:p>
          <a:p>
            <a:pPr algn="just"/>
            <a:r>
              <a:rPr lang="en-US" sz="1100">
                <a:latin typeface="Arial"/>
                <a:ea typeface="+mn-lt"/>
                <a:cs typeface="+mn-lt"/>
              </a:rPr>
              <a:t>Finder. (2015) </a:t>
            </a:r>
            <a:r>
              <a:rPr lang="en-US" sz="1100" i="1">
                <a:latin typeface="Arial"/>
                <a:ea typeface="+mn-lt"/>
                <a:cs typeface="+mn-lt"/>
              </a:rPr>
              <a:t>How to get a universal credit budgeting advance. </a:t>
            </a:r>
            <a:r>
              <a:rPr lang="en-US" sz="1100">
                <a:latin typeface="Arial"/>
                <a:ea typeface="+mn-lt"/>
                <a:cs typeface="+mn-lt"/>
              </a:rPr>
              <a:t>(WEB) </a:t>
            </a:r>
            <a:r>
              <a:rPr lang="en-US" sz="1100">
                <a:latin typeface="Arial"/>
                <a:ea typeface="+mn-lt"/>
                <a:cs typeface="+mn-lt"/>
                <a:hlinkClick r:id="rId5"/>
              </a:rPr>
              <a:t>How to get a universal credit budgeting advance - Finder UK</a:t>
            </a:r>
            <a:r>
              <a:rPr lang="en-US" sz="1100">
                <a:latin typeface="Arial"/>
                <a:ea typeface="+mn-lt"/>
                <a:cs typeface="+mn-lt"/>
              </a:rPr>
              <a:t> (Accessed 25/6/21)</a:t>
            </a:r>
            <a:endParaRPr lang="en-US" sz="1100">
              <a:latin typeface="Arial"/>
              <a:cs typeface="Calibri"/>
            </a:endParaRPr>
          </a:p>
          <a:p>
            <a:pPr algn="just"/>
            <a:endParaRPr lang="en-US" sz="1100">
              <a:latin typeface="Arial"/>
              <a:cs typeface="Calibri"/>
            </a:endParaRPr>
          </a:p>
          <a:p>
            <a:pPr algn="just"/>
            <a:r>
              <a:rPr lang="en-US" sz="1100" err="1">
                <a:latin typeface="Arial"/>
                <a:cs typeface="Calibri"/>
              </a:rPr>
              <a:t>K.Cherry</a:t>
            </a:r>
            <a:r>
              <a:rPr lang="en-US" sz="1100">
                <a:latin typeface="Arial"/>
                <a:cs typeface="Calibri"/>
              </a:rPr>
              <a:t> (2021) </a:t>
            </a:r>
            <a:r>
              <a:rPr lang="en-US" sz="1100" i="1">
                <a:latin typeface="Arial"/>
                <a:cs typeface="Calibri"/>
              </a:rPr>
              <a:t>Very well mind </a:t>
            </a:r>
            <a:r>
              <a:rPr lang="en-US" sz="1100">
                <a:latin typeface="Arial"/>
                <a:cs typeface="Calibri"/>
              </a:rPr>
              <a:t>available at The</a:t>
            </a:r>
            <a:r>
              <a:rPr lang="en-US" sz="1100">
                <a:latin typeface="Arial"/>
                <a:ea typeface="+mn-lt"/>
                <a:cs typeface="+mn-lt"/>
              </a:rPr>
              <a:t> 5 Levels of Maslow's Hierarchy of Needs (verywellmind.com) accessed 25th June 2021 </a:t>
            </a:r>
          </a:p>
          <a:p>
            <a:pPr algn="just"/>
            <a:endParaRPr lang="en-US" sz="1100">
              <a:latin typeface="Arial"/>
              <a:ea typeface="+mn-lt"/>
              <a:cs typeface="+mn-lt"/>
            </a:endParaRPr>
          </a:p>
          <a:p>
            <a:r>
              <a:rPr lang="en-US" sz="1100">
                <a:latin typeface="Arial"/>
                <a:ea typeface="+mn-lt"/>
                <a:cs typeface="+mn-lt"/>
              </a:rPr>
              <a:t>Gray (2016). The Geopolitics of Intimacy and the Intimacies of Geopolitics: Combat Deployment, Post-Traumatic Stress Disorder, and Domestic Abuse in the British</a:t>
            </a:r>
          </a:p>
          <a:p>
            <a:r>
              <a:rPr lang="en-US" sz="1100">
                <a:latin typeface="Arial"/>
                <a:ea typeface="+mn-lt"/>
                <a:cs typeface="+mn-lt"/>
              </a:rPr>
              <a:t>                    Military. Feminist Studies, 42(1), p.138.</a:t>
            </a:r>
          </a:p>
          <a:p>
            <a:endParaRPr lang="en-US" sz="1100">
              <a:latin typeface="Arial"/>
              <a:ea typeface="+mn-lt"/>
              <a:cs typeface="+mn-lt"/>
            </a:endParaRPr>
          </a:p>
          <a:p>
            <a:r>
              <a:rPr lang="en-US" sz="1100">
                <a:latin typeface="Arial"/>
                <a:ea typeface="+mn-lt"/>
                <a:cs typeface="+mn-lt"/>
              </a:rPr>
              <a:t>Morrison, F. and Wasoff, F. (2012). Child Contact Centers and Domestic Abuse. Violence Against Women, 18(6), pp.711–720.</a:t>
            </a:r>
          </a:p>
          <a:p>
            <a:endParaRPr lang="en-US" sz="1100">
              <a:latin typeface="Arial"/>
              <a:cs typeface="Calibri"/>
            </a:endParaRPr>
          </a:p>
          <a:p>
            <a:pPr>
              <a:lnSpc>
                <a:spcPct val="90000"/>
              </a:lnSpc>
              <a:spcBef>
                <a:spcPts val="1000"/>
              </a:spcBef>
            </a:pPr>
            <a:r>
              <a:rPr lang="en-GB" sz="1100">
                <a:latin typeface="Calibri"/>
                <a:cs typeface="Calibri"/>
              </a:rPr>
              <a:t>Morrison, F. and Wasoff, F. (2012). Child Contact Centers and Domestic Abuse. Violence Against Women, 18(6), pp.711–720.</a:t>
            </a:r>
            <a:endParaRPr lang="en-GB" sz="1100">
              <a:ea typeface="+mn-lt"/>
              <a:cs typeface="+mn-lt"/>
            </a:endParaRPr>
          </a:p>
          <a:p>
            <a:pPr>
              <a:lnSpc>
                <a:spcPct val="90000"/>
              </a:lnSpc>
              <a:spcBef>
                <a:spcPts val="1000"/>
              </a:spcBef>
            </a:pPr>
            <a:r>
              <a:rPr lang="en-GB" sz="1100">
                <a:latin typeface="Calibri"/>
                <a:cs typeface="Calibri"/>
              </a:rPr>
              <a:t>Wood, D. (2003). Effect of Child and Family Poverty on Child Health in the United States. </a:t>
            </a:r>
            <a:r>
              <a:rPr lang="en-GB" sz="1100" err="1">
                <a:latin typeface="Calibri"/>
                <a:cs typeface="Calibri"/>
              </a:rPr>
              <a:t>Pediatrics</a:t>
            </a:r>
            <a:r>
              <a:rPr lang="en-GB" sz="1100">
                <a:latin typeface="Calibri"/>
                <a:cs typeface="Calibri"/>
              </a:rPr>
              <a:t>, [online] 112(Supplement 3), pp.707–711. Available at: </a:t>
            </a:r>
            <a:r>
              <a:rPr lang="en-GB" sz="1100">
                <a:latin typeface="Calibri"/>
                <a:cs typeface="Calibri"/>
                <a:hlinkClick r:id="rId6"/>
              </a:rPr>
              <a:t>https://pediatrics.aappublications.org/content/112/Supplement_3/707.short</a:t>
            </a:r>
            <a:r>
              <a:rPr lang="en-GB" sz="1100">
                <a:latin typeface="Calibri"/>
                <a:cs typeface="Calibri"/>
              </a:rPr>
              <a:t>.</a:t>
            </a:r>
            <a:endParaRPr lang="en-GB" sz="1100">
              <a:ea typeface="+mn-lt"/>
              <a:cs typeface="+mn-lt"/>
            </a:endParaRPr>
          </a:p>
          <a:p>
            <a:pPr marL="285750" indent="-285750">
              <a:lnSpc>
                <a:spcPct val="90000"/>
              </a:lnSpc>
              <a:spcBef>
                <a:spcPts val="1000"/>
              </a:spcBef>
              <a:buFont typeface="Arial"/>
              <a:buChar char="•"/>
            </a:pPr>
            <a:endParaRPr lang="en-GB" sz="1100">
              <a:ea typeface="+mn-lt"/>
              <a:cs typeface="+mn-lt"/>
            </a:endParaRPr>
          </a:p>
          <a:p>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pPr algn="just"/>
            <a:endParaRPr lang="en-US" sz="1100">
              <a:latin typeface="Arial"/>
              <a:cs typeface="Calibri"/>
            </a:endParaRPr>
          </a:p>
          <a:p>
            <a:endParaRPr lang="en-US" sz="1100">
              <a:latin typeface="Arial"/>
              <a:cs typeface="Calibri"/>
            </a:endParaRPr>
          </a:p>
        </p:txBody>
      </p:sp>
    </p:spTree>
    <p:extLst>
      <p:ext uri="{BB962C8B-B14F-4D97-AF65-F5344CB8AC3E}">
        <p14:creationId xmlns:p14="http://schemas.microsoft.com/office/powerpoint/2010/main" val="35908294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1234</Words>
  <Application>Microsoft Office PowerPoint</Application>
  <PresentationFormat>Widescreen</PresentationFormat>
  <Paragraphs>167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        Children, Young People &amp; Families</vt:lpstr>
      <vt:lpstr>Risk factors facing family D </vt:lpstr>
      <vt:lpstr>How the needs of family D based on Maslow's hierarchy of needs </vt:lpstr>
      <vt:lpstr>Risk Factors The Family Face &amp; The Impacts.</vt:lpstr>
      <vt:lpstr>DOMESTIC  ABUSE</vt:lpstr>
      <vt:lpstr>RE:HOUSING IMPACT ON FAMILY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Latishia Colleen Gregory (1912181)</cp:lastModifiedBy>
  <cp:revision>2</cp:revision>
  <dcterms:created xsi:type="dcterms:W3CDTF">2021-06-17T11:36:22Z</dcterms:created>
  <dcterms:modified xsi:type="dcterms:W3CDTF">2021-07-16T08:31:07Z</dcterms:modified>
</cp:coreProperties>
</file>