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87" r:id="rId1"/>
  </p:sldMasterIdLst>
  <p:notesMasterIdLst>
    <p:notesMasterId r:id="rId17"/>
  </p:notesMasterIdLst>
  <p:handoutMasterIdLst>
    <p:handoutMasterId r:id="rId18"/>
  </p:handoutMasterIdLst>
  <p:sldIdLst>
    <p:sldId id="283" r:id="rId2"/>
    <p:sldId id="456" r:id="rId3"/>
    <p:sldId id="459" r:id="rId4"/>
    <p:sldId id="460" r:id="rId5"/>
    <p:sldId id="462" r:id="rId6"/>
    <p:sldId id="465" r:id="rId7"/>
    <p:sldId id="466" r:id="rId8"/>
    <p:sldId id="467" r:id="rId9"/>
    <p:sldId id="468" r:id="rId10"/>
    <p:sldId id="469" r:id="rId11"/>
    <p:sldId id="470" r:id="rId12"/>
    <p:sldId id="471" r:id="rId13"/>
    <p:sldId id="473" r:id="rId14"/>
    <p:sldId id="474" r:id="rId15"/>
    <p:sldId id="304" r:id="rId16"/>
  </p:sldIdLst>
  <p:sldSz cx="9144000" cy="6858000" type="screen4x3"/>
  <p:notesSz cx="6858000" cy="9199563"/>
  <p:custDataLst>
    <p:tags r:id="rId19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93" autoAdjust="0"/>
    <p:restoredTop sz="96040" autoAdjust="0"/>
  </p:normalViewPr>
  <p:slideViewPr>
    <p:cSldViewPr snapToGrid="0">
      <p:cViewPr>
        <p:scale>
          <a:sx n="124" d="100"/>
          <a:sy n="124" d="100"/>
        </p:scale>
        <p:origin x="3040" y="816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tags" Target="tags/tag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95174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621905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54063" indent="-288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58875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24013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87563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44763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001963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59163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916363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661FA10-C97D-4F24-8546-CA685247249D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459868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EB154D5-66F3-4F5B-922E-04A49AE17180}" type="slidenum">
              <a:rPr lang="en-US"/>
              <a:pPr/>
              <a:t>2</a:t>
            </a:fld>
            <a:endParaRPr lang="en-US" dirty="0"/>
          </a:p>
        </p:txBody>
      </p:sp>
      <p:sp>
        <p:nvSpPr>
          <p:cNvPr id="13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8987" cy="3449637"/>
          </a:xfrm>
          <a:ln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7EFF6FC-71E6-48D4-B5A5-D210A3FD8706}" type="slidenum">
              <a:rPr lang="en-US"/>
              <a:pPr/>
              <a:t>3</a:t>
            </a:fld>
            <a:endParaRPr lang="en-US" dirty="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8987" cy="3449637"/>
          </a:xfrm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85C0BF0-EF57-4C4A-AB82-A8EBF4050048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8987" cy="3449637"/>
          </a:xfrm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0E391BC-6E36-40D6-BD7C-3A031973702D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8987" cy="3449637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6287900-9D9C-40E0-8FB8-C50586093710}" type="slidenum">
              <a:rPr lang="en-US"/>
              <a:pPr/>
              <a:t>6</a:t>
            </a:fld>
            <a:endParaRPr lang="en-US" dirty="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006B4A9-6C12-4FB5-BFBC-EE32B1606B83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E0B879C-748D-473D-B4C5-C8EEF1BC174A}" type="slidenum">
              <a:rPr lang="en-US"/>
              <a:pPr/>
              <a:t>8</a:t>
            </a:fld>
            <a:endParaRPr lang="en-US" dirty="0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63DD86E-C72C-4CDC-B731-E112D0A71FF3}" type="slidenum">
              <a:rPr lang="en-US"/>
              <a:pPr/>
              <a:t>9</a:t>
            </a:fld>
            <a:endParaRPr lang="en-US" dirty="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47F00CB-AEA4-4074-9F91-7D36C360F03C}" type="slidenum">
              <a:rPr lang="en-US"/>
              <a:pPr/>
              <a:t>10</a:t>
            </a:fld>
            <a:endParaRPr lang="en-US" dirty="0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89F6D32-4EEF-4914-A60C-E640314AD981}" type="slidenum">
              <a:rPr lang="en-US"/>
              <a:pPr/>
              <a:t>13</a:t>
            </a:fld>
            <a:endParaRPr lang="en-US" dirty="0"/>
          </a:p>
        </p:txBody>
      </p:sp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17E6971-483A-4A58-A329-B85262AD1B74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B1AA9B-B750-40D9-B860-89E03DDB570B}" type="datetimeFigureOut">
              <a:rPr lang="en-US"/>
              <a:pPr>
                <a:defRPr/>
              </a:pPr>
              <a:t>3/5/21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B216D-FA84-483E-B104-D6D09980A2D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1653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0BC34-6119-43C8-9AB3-BE1EB7D1F387}" type="datetimeFigureOut">
              <a:rPr lang="en-US"/>
              <a:pPr>
                <a:defRPr/>
              </a:pPr>
              <a:t>3/5/21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2A5713-C420-46BF-9CE2-C33434C8CAD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40497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2FB00E-650B-450C-A601-9A9696956335}" type="datetimeFigureOut">
              <a:rPr lang="en-US"/>
              <a:pPr>
                <a:defRPr/>
              </a:pPr>
              <a:t>3/5/21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CD9EA3-27E1-400E-A4B8-1AC281E48FC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8926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0CB0BB-BCB8-4209-AEF3-3260A66FF6F6}" type="datetimeFigureOut">
              <a:rPr lang="en-US"/>
              <a:pPr>
                <a:defRPr/>
              </a:pPr>
              <a:t>3/5/21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1771B4-C0A5-4B27-A43D-F8959664590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488672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134B56-F371-4983-9CEC-2EF18FB7ABD8}" type="datetimeFigureOut">
              <a:rPr lang="en-US"/>
              <a:pPr>
                <a:defRPr/>
              </a:pPr>
              <a:t>3/5/21</a:t>
            </a:fld>
            <a:endParaRPr lang="en-US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FA6045-7DC1-4450-BDB1-7637200BFD2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50760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276B0D-24F2-4A70-A015-70D1C19B34F2}" type="datetimeFigureOut">
              <a:rPr lang="en-US"/>
              <a:pPr>
                <a:defRPr/>
              </a:pPr>
              <a:t>3/5/21</a:t>
            </a:fld>
            <a:endParaRPr lang="en-US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C5942E-E11E-46E8-93BC-EC7A4C46DA5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91956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A54BE-036A-45CF-9F9B-2B5036B92D44}" type="datetimeFigureOut">
              <a:rPr lang="en-US"/>
              <a:pPr>
                <a:defRPr/>
              </a:pPr>
              <a:t>3/5/21</a:t>
            </a:fld>
            <a:endParaRPr lang="en-US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150EB-F23E-4FC3-8635-973C7240DA1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45872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A011F0-4DD8-43AC-B09B-6267EE21F297}" type="datetimeFigureOut">
              <a:rPr lang="en-US"/>
              <a:pPr>
                <a:defRPr/>
              </a:pPr>
              <a:t>3/5/21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E95C8-D36B-4BB5-B669-84EAF8C381B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97816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197241-931D-4F6B-8F3D-62E9CEF200E7}" type="datetimeFigureOut">
              <a:rPr lang="en-US"/>
              <a:pPr>
                <a:defRPr/>
              </a:pPr>
              <a:t>3/5/21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9BCFD-2B15-45E2-A0CA-03506650916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11480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E0433-04C5-41C1-BAED-617F4B57DD00}" type="datetimeFigureOut">
              <a:rPr lang="en-US"/>
              <a:pPr>
                <a:defRPr/>
              </a:pPr>
              <a:t>3/5/21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90A0AB-0D72-4BD1-98BA-A2520BF6AA1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59496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1616B3-1379-4591-93DD-DC52D3FA9B9E}" type="datetimeFigureOut">
              <a:rPr lang="en-US"/>
              <a:pPr>
                <a:defRPr/>
              </a:pPr>
              <a:t>3/5/21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C2B4-3783-4347-B529-98384C270FE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64105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5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AF48C2E-3C92-4ABA-AC45-4310DDBFD27F}" type="datetimeFigureOut">
              <a:rPr lang="en-GB"/>
              <a:pPr>
                <a:defRPr/>
              </a:pPr>
              <a:t>05/03/2021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FC9749D-1AFE-44B5-A403-8E069CF10E8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0971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8" r:id="rId1"/>
    <p:sldLayoutId id="2147483889" r:id="rId2"/>
    <p:sldLayoutId id="2147483890" r:id="rId3"/>
    <p:sldLayoutId id="2147483891" r:id="rId4"/>
    <p:sldLayoutId id="2147483892" r:id="rId5"/>
    <p:sldLayoutId id="2147483893" r:id="rId6"/>
    <p:sldLayoutId id="2147483894" r:id="rId7"/>
    <p:sldLayoutId id="2147483895" r:id="rId8"/>
    <p:sldLayoutId id="2147483896" r:id="rId9"/>
    <p:sldLayoutId id="2147483897" r:id="rId10"/>
    <p:sldLayoutId id="2147483898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ctrTitle"/>
          </p:nvPr>
        </p:nvSpPr>
        <p:spPr>
          <a:xfrm>
            <a:off x="684213" y="1989138"/>
            <a:ext cx="7772400" cy="1470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Structure and Function of Exercising Muscle</a:t>
            </a:r>
            <a:br>
              <a:rPr lang="en-US" altLang="en-US" dirty="0"/>
            </a:br>
            <a:endParaRPr lang="en-US" dirty="0"/>
          </a:p>
        </p:txBody>
      </p:sp>
      <p:sp>
        <p:nvSpPr>
          <p:cNvPr id="9218" name="Content Placeholder 1"/>
          <p:cNvSpPr>
            <a:spLocks noGrp="1"/>
          </p:cNvSpPr>
          <p:nvPr>
            <p:ph type="subTitle" idx="1"/>
          </p:nvPr>
        </p:nvSpPr>
        <p:spPr>
          <a:xfrm>
            <a:off x="1370013" y="3744913"/>
            <a:ext cx="64008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69493172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789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04427" y="301857"/>
            <a:ext cx="8474075" cy="398462"/>
          </a:xfrm>
        </p:spPr>
        <p:txBody>
          <a:bodyPr>
            <a:spAutoFit/>
          </a:bodyPr>
          <a:lstStyle/>
          <a:p>
            <a:pPr marL="571500" indent="-5715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Organization and Connective Tissue</a:t>
            </a:r>
          </a:p>
        </p:txBody>
      </p:sp>
      <p:pic>
        <p:nvPicPr>
          <p:cNvPr id="1026" name="Picture 2" descr="\\172.24.161.56\lww\01_Logistics\Plowman5e_9781496323187\13_Ancillaries\1_Input\PPTs\JPEG updated arts\Plowman-PPT-03\Ch17\Plowman5e-ch017-image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69129" y="1017564"/>
            <a:ext cx="4291931" cy="46744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7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17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17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7890" grpId="0" build="p" autoUpdateAnimBg="0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403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62113"/>
            <a:ext cx="7010400" cy="369909"/>
          </a:xfrm>
        </p:spPr>
        <p:txBody>
          <a:bodyPr>
            <a:spAutoFit/>
          </a:bodyPr>
          <a:lstStyle/>
          <a:p>
            <a:pPr marL="571500" indent="-571500" eaLnBrk="1" hangingPunct="1">
              <a:lnSpc>
                <a:spcPct val="5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dirty="0">
              <a:ea typeface="ＭＳ Ｐゴシック" charset="-128"/>
            </a:endParaRPr>
          </a:p>
        </p:txBody>
      </p:sp>
      <p:pic>
        <p:nvPicPr>
          <p:cNvPr id="4098" name="Picture 2" descr="\\172.24.161.56\lww\01_Logistics\Plowman5e_9781496323187\13_Ancillaries\1_Input\PPTs\JPEG updated arts\Plowman-PPT-03\Ch17\Plowman5e-ch017-image0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6071" y="1109610"/>
            <a:ext cx="7761552" cy="45338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4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24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24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4034" grpId="0" build="p" autoUpdateAnimBg="0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\\172.24.161.56\lww\01_Logistics\Plowman5e_9781496323187\13_Ancillaries\1_Input\PPTs\JPEG updated arts\Plowman-PPT-03\Ch17\Plowman5e-ch017-image00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75477" y="159431"/>
            <a:ext cx="3203389" cy="55278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\\172.24.161.56\lww\01_Logistics\Plowman5e_9781496323187\13_Ancillaries\1_Input\PPTs\JPEG updated arts\Plowman-PPT-03\Ch17\Plowman5e-ch017-image0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4177" y="465738"/>
            <a:ext cx="6911715" cy="442364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987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46580" y="304890"/>
            <a:ext cx="7770813" cy="1323439"/>
          </a:xfrm>
        </p:spPr>
        <p:txBody>
          <a:bodyPr>
            <a:spAutoFit/>
          </a:bodyPr>
          <a:lstStyle/>
          <a:p>
            <a:pPr marL="1092200" indent="-10922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Sliding Filament Theory</a:t>
            </a:r>
          </a:p>
          <a:p>
            <a:pPr marL="1092200" indent="-10922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 typeface="Symbol" pitchFamily="18" charset="2"/>
              <a:buNone/>
            </a:pPr>
            <a:endParaRPr lang="en-US" dirty="0">
              <a:ea typeface="ＭＳ Ｐゴシック" charset="-128"/>
            </a:endParaRPr>
          </a:p>
        </p:txBody>
      </p:sp>
      <p:pic>
        <p:nvPicPr>
          <p:cNvPr id="10242" name="Picture 2" descr="\\172.24.161.56\lww\01_Logistics\Plowman5e_9781496323187\13_Ancillaries\1_Input\PPTs\JPEG updated arts\Plowman-PPT-03\Ch17\Plowman5e-ch017-image0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68433" y="1103333"/>
            <a:ext cx="5676205" cy="45617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5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5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9874" grpId="0" build="p" autoUpdateAnimBg="0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\\172.24.161.56\lww\01_Logistics\Plowman5e_9781496323187\13_Ancillaries\1_Input\PPTs\JPEG updated arts\Plowman-PPT-03\Ch17\Plowman5e-ch017-image0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91282" y="206607"/>
            <a:ext cx="3813616" cy="51932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\\172.24.161.56\lww\01_Logistics\Plowman5e_9781496323187\13_Ancillaries\1_Input\PPTs\JPEG updated arts\Plowman-PPT-03\Ch17\Plowman5e-ch017-image012.jp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642299" y="254285"/>
            <a:ext cx="6816739" cy="514664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60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566738" y="1655763"/>
            <a:ext cx="8577262" cy="2062103"/>
          </a:xfrm>
        </p:spPr>
        <p:txBody>
          <a:bodyPr wrap="square"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All-or-None Principle</a:t>
            </a:r>
            <a:r>
              <a:rPr lang="en-US" dirty="0">
                <a:ea typeface="ＭＳ Ｐゴシック" charset="-128"/>
              </a:rPr>
              <a:t>—Motor neuron is stimulated, all the muscle fibers in that motor unit contract to their fullest extent or they do not contract at all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60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660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660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6018" grpId="0" build="p" autoUpdateAnimBg="0" advAuto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\\172.24.161.56\lww\01_Logistics\Plowman5e_9781496323187\13_Ancillaries\1_Input\PPTs\JPEG updated arts\Plowman-PPT-03\Ch17\Plowman5e-ch017-image01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37526" y="495526"/>
            <a:ext cx="5063965" cy="484559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\\172.24.161.56\lww\01_Logistics\Plowman5e_9781496323187\13_Ancillaries\1_Input\PPTs\JPEG updated arts\Plowman-PPT-03\Ch17\Plowman5e-ch017-image0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1799" y="374808"/>
            <a:ext cx="5486755" cy="469348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\\172.24.161.56\lww\01_Logistics\Plowman5e_9781496323187\13_Ancillaries\1_Input\PPTs\JPEG updated arts\Plowman-PPT-03\Ch17\Table 17.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4459" y="236127"/>
            <a:ext cx="4678991" cy="50041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2" name="Picture 4" descr="\\172.24.161.56\lww\01_Logistics\Plowman5e_9781496323187\13_Ancillaries\1_Input\PPTs\JPEG updated arts\Plowman-PPT-03\Ch17\Plowman5e-ch017-image01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26634" y="2131564"/>
            <a:ext cx="3962406" cy="2643667"/>
          </a:xfrm>
          <a:prstGeom prst="rect">
            <a:avLst/>
          </a:prstGeom>
          <a:noFill/>
        </p:spPr>
      </p:pic>
      <p:pic>
        <p:nvPicPr>
          <p:cNvPr id="17413" name="Picture 5" descr="\\172.24.161.56\lww\01_Logistics\Plowman5e_9781496323187\13_Ancillaries\1_Input\PPTs\JPEG updated arts\Plowman-PPT-03\Ch17\Plowman5e-ch017-image01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6339" y="2155166"/>
            <a:ext cx="4003752" cy="265457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\\172.24.161.56\lww\01_Logistics\Plowman5e_9781496323187\13_Ancillaries\1_Input\PPTs\JPEG updated arts\Plowman-PPT-03\Ch17\Plowman5e-ch017-image01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3337" y="433579"/>
            <a:ext cx="6296928" cy="469645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dirty="0"/>
          </a:p>
        </p:txBody>
      </p:sp>
      <p:pic>
        <p:nvPicPr>
          <p:cNvPr id="53251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41612" y="274638"/>
            <a:ext cx="3660775" cy="5116513"/>
          </a:xfrm>
        </p:spPr>
      </p:pic>
    </p:spTree>
    <p:extLst>
      <p:ext uri="{BB962C8B-B14F-4D97-AF65-F5344CB8AC3E}">
        <p14:creationId xmlns:p14="http://schemas.microsoft.com/office/powerpoint/2010/main" val="1460998026"/>
      </p:ext>
    </p:extLst>
  </p:cSld>
  <p:clrMapOvr>
    <a:masterClrMapping/>
  </p:clrMapOvr>
  <p:transition>
    <p:split orient="vert" dir="in"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3100</TotalTime>
  <Words>58</Words>
  <Application>Microsoft Macintosh PowerPoint</Application>
  <PresentationFormat>On-screen Show (4:3)</PresentationFormat>
  <Paragraphs>16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Myriad Pro</vt:lpstr>
      <vt:lpstr>Symbol</vt:lpstr>
      <vt:lpstr>Times New Roman</vt:lpstr>
      <vt:lpstr>UWTSD Theme</vt:lpstr>
      <vt:lpstr>Structure and Function of Exercising Muscle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326</cp:revision>
  <cp:lastPrinted>2001-01-03T19:47:24Z</cp:lastPrinted>
  <dcterms:created xsi:type="dcterms:W3CDTF">2001-02-15T19:07:27Z</dcterms:created>
  <dcterms:modified xsi:type="dcterms:W3CDTF">2021-03-05T16:52:10Z</dcterms:modified>
</cp:coreProperties>
</file>