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  <p:sldMasterId id="2147483650" r:id="rId2"/>
    <p:sldMasterId id="2147483651" r:id="rId3"/>
  </p:sldMasterIdLst>
  <p:notesMasterIdLst>
    <p:notesMasterId r:id="rId28"/>
  </p:notesMasterIdLst>
  <p:sldIdLst>
    <p:sldId id="621" r:id="rId4"/>
    <p:sldId id="623" r:id="rId5"/>
    <p:sldId id="625" r:id="rId6"/>
    <p:sldId id="624" r:id="rId7"/>
    <p:sldId id="627" r:id="rId8"/>
    <p:sldId id="626" r:id="rId9"/>
    <p:sldId id="629" r:id="rId10"/>
    <p:sldId id="630" r:id="rId11"/>
    <p:sldId id="633" r:id="rId12"/>
    <p:sldId id="631" r:id="rId13"/>
    <p:sldId id="634" r:id="rId14"/>
    <p:sldId id="632" r:id="rId15"/>
    <p:sldId id="636" r:id="rId16"/>
    <p:sldId id="637" r:id="rId17"/>
    <p:sldId id="638" r:id="rId18"/>
    <p:sldId id="640" r:id="rId19"/>
    <p:sldId id="642" r:id="rId20"/>
    <p:sldId id="641" r:id="rId21"/>
    <p:sldId id="643" r:id="rId22"/>
    <p:sldId id="644" r:id="rId23"/>
    <p:sldId id="645" r:id="rId24"/>
    <p:sldId id="646" r:id="rId25"/>
    <p:sldId id="647" r:id="rId26"/>
    <p:sldId id="648" r:id="rId27"/>
  </p:sldIdLst>
  <p:sldSz cx="9144000" cy="6858000" type="screen4x3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C26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10" autoAdjust="0"/>
    <p:restoredTop sz="51332" autoAdjust="0"/>
  </p:normalViewPr>
  <p:slideViewPr>
    <p:cSldViewPr>
      <p:cViewPr varScale="1">
        <p:scale>
          <a:sx n="52" d="100"/>
          <a:sy n="52" d="100"/>
        </p:scale>
        <p:origin x="1197" y="4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7E91A1E-6A64-42A7-A209-3AFA62F6EDA0}" type="datetimeFigureOut">
              <a:rPr lang="en-GB"/>
              <a:pPr>
                <a:defRPr/>
              </a:pPr>
              <a:t>10/11/2022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B691804-FF78-4E11-B8BE-B5CBC3CAFBA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092438-7EE4-4636-9103-C0C8A57CF5D9}" type="datetime1">
              <a:rPr lang="en-GB"/>
              <a:pPr>
                <a:defRPr/>
              </a:pPr>
              <a:t>10/11/2022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152B0-4E52-4965-82E0-BBE352D8EE4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532918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169DBE-F815-4209-A118-DC7099F385FE}" type="datetime1">
              <a:rPr lang="en-GB"/>
              <a:pPr>
                <a:defRPr/>
              </a:pPr>
              <a:t>10/11/2022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5E5B65-DBC1-4AAD-A9F0-6763231A5C2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36634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933D0A-9AF9-4FC5-A54D-8C5CFBAE05F5}" type="datetime1">
              <a:rPr lang="en-GB"/>
              <a:pPr>
                <a:defRPr/>
              </a:pPr>
              <a:t>10/11/2022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A0076-4526-4FA1-B57D-62052302D1F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141432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39163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39163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4F442-E04E-4E55-AC02-7420DD22683E}" type="datetime1">
              <a:rPr lang="en-GB"/>
              <a:pPr>
                <a:defRPr/>
              </a:pPr>
              <a:t>10/11/2022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5A3FBD-B329-48C2-839C-4CD0D0E62EF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62771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46AA24-6785-448A-9B33-4500638632F2}" type="datetime1">
              <a:rPr lang="en-GB"/>
              <a:pPr>
                <a:defRPr/>
              </a:pPr>
              <a:t>10/11/2022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F97199-F7DF-4DF3-A547-58B5A3F4291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5813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7DE3E3-AD0F-4ECB-975B-5A2AF0C82EA9}" type="datetime1">
              <a:rPr lang="en-GB"/>
              <a:pPr>
                <a:defRPr/>
              </a:pPr>
              <a:t>10/11/2022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1A894-2A1A-48B2-98CB-3C2E10102BA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928986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3A4249-34A0-4AAA-B7B4-ECC759B1121A}" type="datetime1">
              <a:rPr lang="en-GB"/>
              <a:pPr>
                <a:defRPr/>
              </a:pPr>
              <a:t>10/11/2022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53A8D-6BC7-4D3B-BB26-1AA1F762123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128329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1520C0-5B4C-4280-8044-2E08FF4019B4}" type="datetime1">
              <a:rPr lang="en-GB"/>
              <a:pPr>
                <a:defRPr/>
              </a:pPr>
              <a:t>10/11/2022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B457F-28A0-4FAE-9F0C-71AB9D9E79C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80621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D6B89-09AC-4741-9EC2-F119C3D2B8E1}" type="datetime1">
              <a:rPr lang="en-GB"/>
              <a:pPr>
                <a:defRPr/>
              </a:pPr>
              <a:t>10/11/2022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94D7AC-F2B1-40DF-8861-30D46F13E68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74089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CC0777-1175-4649-A6CA-63F0B82C2A59}" type="datetime1">
              <a:rPr lang="en-GB"/>
              <a:pPr>
                <a:defRPr/>
              </a:pPr>
              <a:t>10/11/2022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65A7E0-D96E-4F21-B8A9-47C0C5269AE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7865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2419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2419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0D7377-0FFC-46BA-81B2-23072C0AE3F8}" type="datetime1">
              <a:rPr lang="en-GB"/>
              <a:pPr>
                <a:defRPr/>
              </a:pPr>
              <a:t>10/11/2022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6E4200-1EE1-4A85-B8B2-A58E5A8E5CB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643048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7ECC41-19EA-482A-953E-7123B3AD5E76}" type="datetime1">
              <a:rPr lang="en-GB"/>
              <a:pPr>
                <a:defRPr/>
              </a:pPr>
              <a:t>10/11/2022</a:t>
            </a:fld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CEE50-36CB-41C1-8C57-9AC84F57081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011877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CDF714-6E5E-4674-9BCB-7577AC040E7A}" type="datetime1">
              <a:rPr lang="en-GB"/>
              <a:pPr>
                <a:defRPr/>
              </a:pPr>
              <a:t>10/11/2022</a:t>
            </a:fld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A5DB35-34C8-44B6-B061-E823A941770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432545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28EEB-D655-43C2-81ED-DA8813E2705E}" type="datetime1">
              <a:rPr lang="en-GB"/>
              <a:pPr>
                <a:defRPr/>
              </a:pPr>
              <a:t>10/11/2022</a:t>
            </a:fld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796536-B6AD-4C4E-89A1-32E0A627C67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800006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39163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39163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F57E8-5F16-48BD-A5AC-365AE284B917}" type="datetime1">
              <a:rPr lang="en-GB"/>
              <a:pPr>
                <a:defRPr/>
              </a:pPr>
              <a:t>10/11/2022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58B231-97C8-43D3-A3DF-D8F3081D8AA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654773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DD20E8-FDB4-49D5-80F6-768F72F91914}" type="datetime1">
              <a:rPr lang="en-GB"/>
              <a:pPr>
                <a:defRPr/>
              </a:pPr>
              <a:t>10/11/2022</a:t>
            </a:fld>
            <a:endParaRPr lang="en-GB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E8BAC-7553-4E63-815C-BCE64170BB9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636799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BECB00-7774-4B18-B6E4-B5FAED863DCC}" type="datetime1">
              <a:rPr lang="en-GB"/>
              <a:pPr>
                <a:defRPr/>
              </a:pPr>
              <a:t>10/11/2022</a:t>
            </a:fld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E93B2-BB80-471B-BF15-CF7E4CBDA03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410456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A03EEC-B14E-4A7F-BFD6-5060B1114ACC}" type="datetime1">
              <a:rPr lang="en-GB"/>
              <a:pPr>
                <a:defRPr/>
              </a:pPr>
              <a:t>10/11/2022</a:t>
            </a:fld>
            <a:endParaRPr lang="en-GB" dirty="0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3C9C18-436A-41F6-9797-10541D74A8B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430003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588FE9-B7CF-4C10-8F60-2AFD49FF6B4A}" type="datetime1">
              <a:rPr lang="en-GB"/>
              <a:pPr>
                <a:defRPr/>
              </a:pPr>
              <a:t>10/11/2022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B9FA73-AE59-4174-8456-F06501F255F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439334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4B5C1-EB0C-4891-83EA-565F707CD801}" type="datetime1">
              <a:rPr lang="en-GB"/>
              <a:pPr>
                <a:defRPr/>
              </a:pPr>
              <a:t>10/11/2022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FA35A5-3AA5-4D86-9171-7094E82C0F2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081863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FFA933-8B13-44D1-B72A-3A40E63B9BEC}" type="datetime1">
              <a:rPr lang="en-GB"/>
              <a:pPr>
                <a:defRPr/>
              </a:pPr>
              <a:t>10/11/2022</a:t>
            </a:fld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CA2798-5A76-40A3-8D8B-F8B17075874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607487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2419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2419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163F08-6A97-4156-9294-3C63E7FBB29C}" type="datetime1">
              <a:rPr lang="en-GB"/>
              <a:pPr>
                <a:defRPr/>
              </a:pPr>
              <a:t>10/11/2022</a:t>
            </a:fld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C3621B-BCF9-45C1-B6BD-A5169FE7BBA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975557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18175-4CCB-4D59-9E7A-CB9E10CAD97C}" type="datetime1">
              <a:rPr lang="en-GB"/>
              <a:pPr>
                <a:defRPr/>
              </a:pPr>
              <a:t>10/11/2022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3FB7A2-415E-41A5-B6CD-01E09ABC31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051636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4DD8D-AE26-4A6C-B780-968F72A0D9BC}" type="datetime1">
              <a:rPr lang="en-GB"/>
              <a:pPr>
                <a:defRPr/>
              </a:pPr>
              <a:t>10/11/2022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D17434-A7DD-4661-AAA4-10CC5EC625E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053381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30223-4BA2-41A5-8378-082085042B8B}" type="datetime1">
              <a:rPr lang="en-GB"/>
              <a:pPr>
                <a:defRPr/>
              </a:pPr>
              <a:t>10/11/2022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9F0DC0-9577-4AF7-9997-F1F3A4753A8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959688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39163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39163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1C2DB4-2A82-464E-9A30-E4E62EEAE577}" type="datetime1">
              <a:rPr lang="en-GB"/>
              <a:pPr>
                <a:defRPr/>
              </a:pPr>
              <a:t>10/11/2022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3E0AAA-BD4A-47E9-8353-87A382C7C60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0101566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6D00B3-FBD0-4898-A21F-1C90CA3AC2AE}" type="datetime1">
              <a:rPr lang="en-GB"/>
              <a:pPr>
                <a:defRPr/>
              </a:pPr>
              <a:t>10/11/2022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BBD99-D03B-4006-8C30-13CE4ACD22F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8855210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CAC354-3C3A-42F3-94F7-BDC768A017A0}" type="datetime1">
              <a:rPr lang="en-GB"/>
              <a:pPr>
                <a:defRPr/>
              </a:pPr>
              <a:t>10/11/2022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1F56E-245A-4786-9F0D-BF77875DF12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7252271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A9C64A-C95D-40FB-94EC-91D162CC4BE6}" type="datetime1">
              <a:rPr lang="en-GB"/>
              <a:pPr>
                <a:defRPr/>
              </a:pPr>
              <a:t>10/11/2022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7C6F31-1CA0-4C6C-A3BA-29E98D89E29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1126840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4F3833-EA02-4E1A-A7E8-D5A78044EBBC}" type="datetime1">
              <a:rPr lang="en-GB"/>
              <a:pPr>
                <a:defRPr/>
              </a:pPr>
              <a:t>10/11/2022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2228AD-6825-41E5-91E7-1C677A95F72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2008355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3D7EC6-97FE-471F-BEC9-7BF2358EB8E2}" type="datetime1">
              <a:rPr lang="en-GB"/>
              <a:pPr>
                <a:defRPr/>
              </a:pPr>
              <a:t>10/11/2022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668082-4673-4954-9655-B6E541C98A6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9412912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77691-3D83-4B5F-B87A-A61B87E980DE}" type="datetime1">
              <a:rPr lang="en-GB"/>
              <a:pPr>
                <a:defRPr/>
              </a:pPr>
              <a:t>10/11/2022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529DA5-8ED2-4C51-B184-95EB2B5739C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2550370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2419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2419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ED13E7-388D-4ED8-BB1D-E2F751DD14CC}" type="datetime1">
              <a:rPr lang="en-GB"/>
              <a:pPr>
                <a:defRPr/>
              </a:pPr>
              <a:t>10/11/2022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43565E-6FD7-4D9D-8C7F-50E5CDEB802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46595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395288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2622CC5-44A9-4BFD-A04A-D5688105F279}" type="datetime1">
              <a:rPr lang="en-GB"/>
              <a:pPr>
                <a:defRPr/>
              </a:pPr>
              <a:t>10/11/2022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mtClean="0">
                <a:latin typeface="+mn-lt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fld id="{C3EB5211-CE4E-42BC-A697-56830D22AB3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769A3CC-BF66-429E-8512-19C50D06E9EB}" type="datetime1">
              <a:rPr lang="en-GB"/>
              <a:pPr>
                <a:defRPr/>
              </a:pPr>
              <a:t>10/11/2022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fld id="{065C6194-56E4-49E1-BED6-DC1C35F4C08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30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6518447-C403-4ECE-92D7-1657AD9DD70C}" type="datetime1">
              <a:rPr lang="en-GB"/>
              <a:pPr>
                <a:defRPr/>
              </a:pPr>
              <a:t>10/11/2022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mtClean="0">
                <a:latin typeface="+mn-lt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fld id="{FA818105-6FC6-4727-AAAC-E2FBB310F37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1115616" y="1484784"/>
            <a:ext cx="6885384" cy="3773016"/>
          </a:xfrm>
        </p:spPr>
        <p:txBody>
          <a:bodyPr/>
          <a:lstStyle/>
          <a:p>
            <a:pPr eaLnBrk="1" hangingPunct="1"/>
            <a:r>
              <a:rPr lang="en-GB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BMSW 4004 Problem Solving and Decision Making (PRS)</a:t>
            </a:r>
            <a:endParaRPr lang="en-GB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/>
            <a:endParaRPr lang="en-GB" altLang="en-US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/>
            <a:r>
              <a:rPr lang="en-GB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Session 2</a:t>
            </a:r>
          </a:p>
          <a:p>
            <a:pPr eaLnBrk="1" hangingPunct="1"/>
            <a:r>
              <a:rPr lang="en-GB" altLang="en-US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Decision Matrix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A9C64A-C95D-40FB-94EC-91D162CC4BE6}" type="datetime1">
              <a:rPr lang="en-GB" smtClean="0"/>
              <a:pPr>
                <a:defRPr/>
              </a:pPr>
              <a:t>10/11/2022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9425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Decision Matrix</a:t>
            </a:r>
          </a:p>
        </p:txBody>
      </p:sp>
      <p:sp>
        <p:nvSpPr>
          <p:cNvPr id="9219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Making good decisions can help you steer your team in the right direction and hit your goals</a:t>
            </a:r>
          </a:p>
          <a:p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How do you know which decision is the right one? When faced with more than one seemingly equal choices.</a:t>
            </a:r>
          </a:p>
          <a:p>
            <a:endParaRPr lang="en-GB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E872C78-0689-452F-9C7E-B98D5E1A5B2D}" type="datetime1">
              <a:rPr lang="en-GB" smtClean="0"/>
              <a:pPr>
                <a:defRPr/>
              </a:pPr>
              <a:t>10/11/2022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633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Content Placeholder 6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391819"/>
          </a:xfrm>
        </p:spPr>
        <p:txBody>
          <a:bodyPr/>
          <a:lstStyle/>
          <a:p>
            <a:r>
              <a:rPr lang="en-GB" sz="3000" dirty="0"/>
              <a:t>Running a business poses many challenges that require you to make many important decisions. </a:t>
            </a:r>
          </a:p>
          <a:p>
            <a:pPr marL="0" indent="0">
              <a:buNone/>
            </a:pPr>
            <a:endParaRPr lang="en-GB" sz="3000" dirty="0"/>
          </a:p>
          <a:p>
            <a:r>
              <a:rPr lang="en-GB" sz="3000" dirty="0"/>
              <a:t>Making those decisions can be as simple as weighing the pros and cons. However, sometimes it requires a more thorough decision-making process, like a decision matrix</a:t>
            </a:r>
            <a:endParaRPr lang="en-GB" altLang="en-US" sz="300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E872C78-0689-452F-9C7E-B98D5E1A5B2D}" type="datetime1">
              <a:rPr lang="en-GB" smtClean="0"/>
              <a:pPr>
                <a:defRPr/>
              </a:pPr>
              <a:t>10/11/2022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0341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5"/>
          <p:cNvSpPr>
            <a:spLocks noGrp="1"/>
          </p:cNvSpPr>
          <p:nvPr>
            <p:ph type="title"/>
          </p:nvPr>
        </p:nvSpPr>
        <p:spPr>
          <a:xfrm>
            <a:off x="447571" y="114300"/>
            <a:ext cx="8229600" cy="866428"/>
          </a:xfrm>
        </p:spPr>
        <p:txBody>
          <a:bodyPr/>
          <a:lstStyle/>
          <a:p>
            <a:pPr algn="l"/>
            <a:r>
              <a:rPr lang="en-GB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is Decision Matrix?</a:t>
            </a:r>
          </a:p>
        </p:txBody>
      </p:sp>
      <p:sp>
        <p:nvSpPr>
          <p:cNvPr id="9219" name="Content Placeholder 6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464496"/>
          </a:xfrm>
        </p:spPr>
        <p:txBody>
          <a:bodyPr/>
          <a:lstStyle/>
          <a:p>
            <a:r>
              <a:rPr lang="en-GB" altLang="en-US" sz="3000" dirty="0">
                <a:latin typeface="Arial" panose="020B0604020202020204" pitchFamily="34" charset="0"/>
                <a:cs typeface="Arial" panose="020B0604020202020204" pitchFamily="34" charset="0"/>
              </a:rPr>
              <a:t>A decision matrix is a simple tool you can use to make complex business decisions easier to manage by removing subjective feelings from the process.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E872C78-0689-452F-9C7E-B98D5E1A5B2D}" type="datetime1">
              <a:rPr lang="en-GB" smtClean="0"/>
              <a:pPr>
                <a:defRPr/>
              </a:pPr>
              <a:t>10/11/2022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60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5"/>
          <p:cNvSpPr>
            <a:spLocks noGrp="1"/>
          </p:cNvSpPr>
          <p:nvPr>
            <p:ph type="title"/>
          </p:nvPr>
        </p:nvSpPr>
        <p:spPr>
          <a:xfrm>
            <a:off x="447571" y="114300"/>
            <a:ext cx="8229600" cy="866428"/>
          </a:xfrm>
        </p:spPr>
        <p:txBody>
          <a:bodyPr/>
          <a:lstStyle/>
          <a:p>
            <a:pPr algn="l"/>
            <a:r>
              <a:rPr lang="en-GB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are decision matrices used for?</a:t>
            </a:r>
          </a:p>
        </p:txBody>
      </p:sp>
      <p:sp>
        <p:nvSpPr>
          <p:cNvPr id="9219" name="Content Placeholder 6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464496"/>
          </a:xfrm>
        </p:spPr>
        <p:txBody>
          <a:bodyPr/>
          <a:lstStyle/>
          <a:p>
            <a:r>
              <a:rPr lang="en-GB" altLang="en-US" sz="3000" dirty="0">
                <a:latin typeface="Arial" panose="020B0604020202020204" pitchFamily="34" charset="0"/>
                <a:cs typeface="Arial" panose="020B0604020202020204" pitchFamily="34" charset="0"/>
              </a:rPr>
              <a:t>Decision Matrix is a useful tool to use for making a decision, where you have a number of good alternatives to choose from, and many different factors to take into account. </a:t>
            </a:r>
          </a:p>
          <a:p>
            <a:pPr marL="0" indent="0">
              <a:buNone/>
            </a:pPr>
            <a:endParaRPr lang="en-GB" altLang="en-US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altLang="en-US" sz="3000" dirty="0">
                <a:latin typeface="Arial" panose="020B0604020202020204" pitchFamily="34" charset="0"/>
                <a:cs typeface="Arial" panose="020B0604020202020204" pitchFamily="34" charset="0"/>
              </a:rPr>
              <a:t>This makes it a great technique to use in almost any important decision where there isn't a clear and obvious preferred option.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E872C78-0689-452F-9C7E-B98D5E1A5B2D}" type="datetime1">
              <a:rPr lang="en-GB" smtClean="0"/>
              <a:pPr>
                <a:defRPr/>
              </a:pPr>
              <a:t>10/11/2022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7387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5"/>
          <p:cNvSpPr>
            <a:spLocks noGrp="1"/>
          </p:cNvSpPr>
          <p:nvPr>
            <p:ph type="title"/>
          </p:nvPr>
        </p:nvSpPr>
        <p:spPr>
          <a:xfrm>
            <a:off x="447571" y="114300"/>
            <a:ext cx="8229600" cy="1082452"/>
          </a:xfrm>
        </p:spPr>
        <p:txBody>
          <a:bodyPr/>
          <a:lstStyle/>
          <a:p>
            <a:pPr algn="l"/>
            <a:r>
              <a:rPr lang="en-GB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When not to use a decision matrix?</a:t>
            </a:r>
          </a:p>
        </p:txBody>
      </p:sp>
      <p:sp>
        <p:nvSpPr>
          <p:cNvPr id="9219" name="Content Placeholder 6"/>
          <p:cNvSpPr>
            <a:spLocks noGrp="1"/>
          </p:cNvSpPr>
          <p:nvPr>
            <p:ph idx="1"/>
          </p:nvPr>
        </p:nvSpPr>
        <p:spPr>
          <a:xfrm>
            <a:off x="539552" y="1340768"/>
            <a:ext cx="8229600" cy="4464496"/>
          </a:xfrm>
        </p:spPr>
        <p:txBody>
          <a:bodyPr/>
          <a:lstStyle/>
          <a:p>
            <a:r>
              <a:rPr lang="en-GB" altLang="en-US" sz="3000" dirty="0">
                <a:latin typeface="Arial" panose="020B0604020202020204" pitchFamily="34" charset="0"/>
                <a:cs typeface="Arial" panose="020B0604020202020204" pitchFamily="34" charset="0"/>
              </a:rPr>
              <a:t>When there are only two possible solutions that don’t involve too many variables</a:t>
            </a:r>
          </a:p>
          <a:p>
            <a:endParaRPr lang="en-GB" altLang="en-US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altLang="en-US" sz="3000" dirty="0">
                <a:latin typeface="Arial" panose="020B0604020202020204" pitchFamily="34" charset="0"/>
                <a:cs typeface="Arial" panose="020B0604020202020204" pitchFamily="34" charset="0"/>
              </a:rPr>
              <a:t>A decision matrix is best used when you need a purely logical solution. It is not ideal when emotion or personal preference is involved.</a:t>
            </a:r>
          </a:p>
          <a:p>
            <a:endParaRPr lang="en-GB" altLang="en-US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E872C78-0689-452F-9C7E-B98D5E1A5B2D}" type="datetime1">
              <a:rPr lang="en-GB" smtClean="0"/>
              <a:pPr>
                <a:defRPr/>
              </a:pPr>
              <a:t>10/11/2022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3014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5"/>
          <p:cNvSpPr>
            <a:spLocks noGrp="1"/>
          </p:cNvSpPr>
          <p:nvPr>
            <p:ph type="title"/>
          </p:nvPr>
        </p:nvSpPr>
        <p:spPr>
          <a:xfrm>
            <a:off x="447571" y="114300"/>
            <a:ext cx="8229600" cy="1082452"/>
          </a:xfrm>
        </p:spPr>
        <p:txBody>
          <a:bodyPr/>
          <a:lstStyle/>
          <a:p>
            <a:pPr algn="l"/>
            <a:r>
              <a:rPr lang="en-GB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When not to use…</a:t>
            </a:r>
          </a:p>
        </p:txBody>
      </p:sp>
      <p:sp>
        <p:nvSpPr>
          <p:cNvPr id="9219" name="Content Placeholder 6"/>
          <p:cNvSpPr>
            <a:spLocks noGrp="1"/>
          </p:cNvSpPr>
          <p:nvPr>
            <p:ph idx="1"/>
          </p:nvPr>
        </p:nvSpPr>
        <p:spPr>
          <a:xfrm>
            <a:off x="539552" y="1340768"/>
            <a:ext cx="8229600" cy="4464496"/>
          </a:xfrm>
        </p:spPr>
        <p:txBody>
          <a:bodyPr/>
          <a:lstStyle/>
          <a:p>
            <a:r>
              <a:rPr lang="en-GB" altLang="en-US" sz="3000" dirty="0">
                <a:latin typeface="Arial" panose="020B0604020202020204" pitchFamily="34" charset="0"/>
                <a:cs typeface="Arial" panose="020B0604020202020204" pitchFamily="34" charset="0"/>
              </a:rPr>
              <a:t>As it is a logical tool by nature, the matrix is not ideal when choices are purely a matter of taste or style</a:t>
            </a:r>
          </a:p>
          <a:p>
            <a:pPr marL="0" indent="0">
              <a:buNone/>
            </a:pPr>
            <a:endParaRPr lang="en-GB" altLang="en-US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altLang="en-US" sz="3000" dirty="0">
                <a:latin typeface="Arial" panose="020B0604020202020204" pitchFamily="34" charset="0"/>
                <a:cs typeface="Arial" panose="020B0604020202020204" pitchFamily="34" charset="0"/>
              </a:rPr>
              <a:t>It removes intuition, which is sometimes an essential factor.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E872C78-0689-452F-9C7E-B98D5E1A5B2D}" type="datetime1">
              <a:rPr lang="en-GB" smtClean="0"/>
              <a:pPr>
                <a:defRPr/>
              </a:pPr>
              <a:t>10/11/2022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0603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E9DC66-CB14-6B57-C164-98D8CED992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sz="3600" b="1" dirty="0"/>
              <a:t>How to create a decision matrix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D1424C-0797-6A7E-0186-8F791B0ABA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Step 1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List all of your options as Column headings on the table, and list the factors that you need to consider as the row labels.</a:t>
            </a:r>
          </a:p>
          <a:p>
            <a:pPr lvl="1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For example, if you were buying a new mobile phone, factors to consider might be Cost, Battery life, Storage, Camera, Processor and Operating system.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94F8AA-22CF-3950-C976-F5A2EF75F4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34DD8D-AE26-4A6C-B780-968F72A0D9BC}" type="datetime1">
              <a:rPr lang="en-GB" smtClean="0"/>
              <a:pPr>
                <a:defRPr/>
              </a:pPr>
              <a:t>10/11/2022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4243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9A017099-AE30-0226-5243-1A951C5793D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4522906"/>
              </p:ext>
            </p:extLst>
          </p:nvPr>
        </p:nvGraphicFramePr>
        <p:xfrm>
          <a:off x="457200" y="1340768"/>
          <a:ext cx="8291264" cy="30963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2816">
                  <a:extLst>
                    <a:ext uri="{9D8B030D-6E8A-4147-A177-3AD203B41FA5}">
                      <a16:colId xmlns:a16="http://schemas.microsoft.com/office/drawing/2014/main" val="1868004495"/>
                    </a:ext>
                  </a:extLst>
                </a:gridCol>
                <a:gridCol w="2072816">
                  <a:extLst>
                    <a:ext uri="{9D8B030D-6E8A-4147-A177-3AD203B41FA5}">
                      <a16:colId xmlns:a16="http://schemas.microsoft.com/office/drawing/2014/main" val="1758603195"/>
                    </a:ext>
                  </a:extLst>
                </a:gridCol>
                <a:gridCol w="2072816">
                  <a:extLst>
                    <a:ext uri="{9D8B030D-6E8A-4147-A177-3AD203B41FA5}">
                      <a16:colId xmlns:a16="http://schemas.microsoft.com/office/drawing/2014/main" val="4099641726"/>
                    </a:ext>
                  </a:extLst>
                </a:gridCol>
                <a:gridCol w="2072816">
                  <a:extLst>
                    <a:ext uri="{9D8B030D-6E8A-4147-A177-3AD203B41FA5}">
                      <a16:colId xmlns:a16="http://schemas.microsoft.com/office/drawing/2014/main" val="163251095"/>
                    </a:ext>
                  </a:extLst>
                </a:gridCol>
              </a:tblGrid>
              <a:tr h="442335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Mobile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Mobile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Mobile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5778366"/>
                  </a:ext>
                </a:extLst>
              </a:tr>
              <a:tr h="442335">
                <a:tc>
                  <a:txBody>
                    <a:bodyPr/>
                    <a:lstStyle/>
                    <a:p>
                      <a:r>
                        <a:rPr lang="en-GB" dirty="0"/>
                        <a:t>Cost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7969762"/>
                  </a:ext>
                </a:extLst>
              </a:tr>
              <a:tr h="442335">
                <a:tc>
                  <a:txBody>
                    <a:bodyPr/>
                    <a:lstStyle/>
                    <a:p>
                      <a:r>
                        <a:rPr lang="en-GB" dirty="0"/>
                        <a:t>Battery life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5976182"/>
                  </a:ext>
                </a:extLst>
              </a:tr>
              <a:tr h="442335">
                <a:tc>
                  <a:txBody>
                    <a:bodyPr/>
                    <a:lstStyle/>
                    <a:p>
                      <a:r>
                        <a:rPr lang="en-GB" dirty="0"/>
                        <a:t>Storage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593881"/>
                  </a:ext>
                </a:extLst>
              </a:tr>
              <a:tr h="442335">
                <a:tc>
                  <a:txBody>
                    <a:bodyPr/>
                    <a:lstStyle/>
                    <a:p>
                      <a:r>
                        <a:rPr lang="en-GB" dirty="0"/>
                        <a:t>Camera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4662427"/>
                  </a:ext>
                </a:extLst>
              </a:tr>
              <a:tr h="442335">
                <a:tc>
                  <a:txBody>
                    <a:bodyPr/>
                    <a:lstStyle/>
                    <a:p>
                      <a:r>
                        <a:rPr lang="en-GB" dirty="0"/>
                        <a:t>Processor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0451126"/>
                  </a:ext>
                </a:extLst>
              </a:tr>
              <a:tr h="442335">
                <a:tc>
                  <a:txBody>
                    <a:bodyPr/>
                    <a:lstStyle/>
                    <a:p>
                      <a:r>
                        <a:rPr lang="en-GB" dirty="0"/>
                        <a:t>Operating system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4020445"/>
                  </a:ext>
                </a:extLst>
              </a:tr>
            </a:tbl>
          </a:graphicData>
        </a:graphic>
      </p:graphicFrame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5287EB-0F85-6B75-DE30-BA64A4E0A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34DD8D-AE26-4A6C-B780-968F72A0D9BC}" type="datetime1">
              <a:rPr lang="en-GB" smtClean="0"/>
              <a:pPr>
                <a:defRPr/>
              </a:pPr>
              <a:t>10/11/2022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7644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E9DC66-CB14-6B57-C164-98D8CED992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sz="3600" b="1" dirty="0"/>
              <a:t>How to create a decision matrix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D1424C-0797-6A7E-0186-8F791B0ABA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Step 2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Work your way across the rows of your table, scoring each option for each of the factors in your decision. Score each option from 1 (poor) to 5 (very good). </a:t>
            </a:r>
          </a:p>
          <a:p>
            <a:pPr lvl="1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Note that you do not have to have a different score for each option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94F8AA-22CF-3950-C976-F5A2EF75F4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34DD8D-AE26-4A6C-B780-968F72A0D9BC}" type="datetime1">
              <a:rPr lang="en-GB" smtClean="0"/>
              <a:pPr>
                <a:defRPr/>
              </a:pPr>
              <a:t>10/11/2022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25060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9A017099-AE30-0226-5243-1A951C5793D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1198585"/>
              </p:ext>
            </p:extLst>
          </p:nvPr>
        </p:nvGraphicFramePr>
        <p:xfrm>
          <a:off x="457200" y="1340768"/>
          <a:ext cx="8291264" cy="30963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2816">
                  <a:extLst>
                    <a:ext uri="{9D8B030D-6E8A-4147-A177-3AD203B41FA5}">
                      <a16:colId xmlns:a16="http://schemas.microsoft.com/office/drawing/2014/main" val="1868004495"/>
                    </a:ext>
                  </a:extLst>
                </a:gridCol>
                <a:gridCol w="2072816">
                  <a:extLst>
                    <a:ext uri="{9D8B030D-6E8A-4147-A177-3AD203B41FA5}">
                      <a16:colId xmlns:a16="http://schemas.microsoft.com/office/drawing/2014/main" val="1758603195"/>
                    </a:ext>
                  </a:extLst>
                </a:gridCol>
                <a:gridCol w="2072816">
                  <a:extLst>
                    <a:ext uri="{9D8B030D-6E8A-4147-A177-3AD203B41FA5}">
                      <a16:colId xmlns:a16="http://schemas.microsoft.com/office/drawing/2014/main" val="4099641726"/>
                    </a:ext>
                  </a:extLst>
                </a:gridCol>
                <a:gridCol w="2072816">
                  <a:extLst>
                    <a:ext uri="{9D8B030D-6E8A-4147-A177-3AD203B41FA5}">
                      <a16:colId xmlns:a16="http://schemas.microsoft.com/office/drawing/2014/main" val="163251095"/>
                    </a:ext>
                  </a:extLst>
                </a:gridCol>
              </a:tblGrid>
              <a:tr h="44233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Mobile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Mobile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Mobile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5778366"/>
                  </a:ext>
                </a:extLst>
              </a:tr>
              <a:tr h="442335">
                <a:tc>
                  <a:txBody>
                    <a:bodyPr/>
                    <a:lstStyle/>
                    <a:p>
                      <a:r>
                        <a:rPr lang="en-GB" dirty="0"/>
                        <a:t>Cost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7969762"/>
                  </a:ext>
                </a:extLst>
              </a:tr>
              <a:tr h="442335">
                <a:tc>
                  <a:txBody>
                    <a:bodyPr/>
                    <a:lstStyle/>
                    <a:p>
                      <a:r>
                        <a:rPr lang="en-GB" dirty="0"/>
                        <a:t>Battery life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5976182"/>
                  </a:ext>
                </a:extLst>
              </a:tr>
              <a:tr h="442335">
                <a:tc>
                  <a:txBody>
                    <a:bodyPr/>
                    <a:lstStyle/>
                    <a:p>
                      <a:r>
                        <a:rPr lang="en-GB" dirty="0"/>
                        <a:t>Storage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593881"/>
                  </a:ext>
                </a:extLst>
              </a:tr>
              <a:tr h="442335">
                <a:tc>
                  <a:txBody>
                    <a:bodyPr/>
                    <a:lstStyle/>
                    <a:p>
                      <a:r>
                        <a:rPr lang="en-GB" dirty="0"/>
                        <a:t>Camera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4662427"/>
                  </a:ext>
                </a:extLst>
              </a:tr>
              <a:tr h="442335">
                <a:tc>
                  <a:txBody>
                    <a:bodyPr/>
                    <a:lstStyle/>
                    <a:p>
                      <a:r>
                        <a:rPr lang="en-GB" dirty="0"/>
                        <a:t>Processor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0451126"/>
                  </a:ext>
                </a:extLst>
              </a:tr>
              <a:tr h="442335">
                <a:tc>
                  <a:txBody>
                    <a:bodyPr/>
                    <a:lstStyle/>
                    <a:p>
                      <a:r>
                        <a:rPr lang="en-GB" dirty="0"/>
                        <a:t>Operating system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4020445"/>
                  </a:ext>
                </a:extLst>
              </a:tr>
            </a:tbl>
          </a:graphicData>
        </a:graphic>
      </p:graphicFrame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5287EB-0F85-6B75-DE30-BA64A4E0A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34DD8D-AE26-4A6C-B780-968F72A0D9BC}" type="datetime1">
              <a:rPr lang="en-GB" smtClean="0"/>
              <a:pPr>
                <a:defRPr/>
              </a:pPr>
              <a:t>10/11/2022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2906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E9DC66-CB14-6B57-C164-98D8CED992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sz="3600" b="1" dirty="0"/>
              <a:t>How to create a decision matrix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D1424C-0797-6A7E-0186-8F791B0ABA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098925"/>
          </a:xfrm>
        </p:spPr>
        <p:txBody>
          <a:bodyPr/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Step 3</a:t>
            </a:r>
            <a:b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Work out the relative importance (weight) of the factors in your decision. </a:t>
            </a:r>
          </a:p>
          <a:p>
            <a:pPr lvl="1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say, 1 to 5, where 1 means that the factor is “Low important” in the final decision, and 5 means that it is “High importance”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1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Note that you do not have to have a different score for each factors</a:t>
            </a:r>
          </a:p>
          <a:p>
            <a:pPr lvl="1"/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94F8AA-22CF-3950-C976-F5A2EF75F4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34DD8D-AE26-4A6C-B780-968F72A0D9BC}" type="datetime1">
              <a:rPr lang="en-GB" smtClean="0"/>
              <a:pPr>
                <a:defRPr/>
              </a:pPr>
              <a:t>10/11/2022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2702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A10125-BDD9-F528-60BA-43CBEF2C3A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34DD8D-AE26-4A6C-B780-968F72A0D9BC}" type="datetime1">
              <a:rPr lang="en-GB" smtClean="0"/>
              <a:pPr>
                <a:defRPr/>
              </a:pPr>
              <a:t>10/11/2022</a:t>
            </a:fld>
            <a:endParaRPr lang="en-GB"/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F542FDF9-6A4D-FF79-B924-5AFA17CB31D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3445531"/>
              </p:ext>
            </p:extLst>
          </p:nvPr>
        </p:nvGraphicFramePr>
        <p:xfrm>
          <a:off x="457200" y="1600200"/>
          <a:ext cx="8229600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8496">
                  <a:extLst>
                    <a:ext uri="{9D8B030D-6E8A-4147-A177-3AD203B41FA5}">
                      <a16:colId xmlns:a16="http://schemas.microsoft.com/office/drawing/2014/main" val="464917451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3714030281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3760778428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1422803564"/>
                    </a:ext>
                  </a:extLst>
                </a:gridCol>
                <a:gridCol w="1954560">
                  <a:extLst>
                    <a:ext uri="{9D8B030D-6E8A-4147-A177-3AD203B41FA5}">
                      <a16:colId xmlns:a16="http://schemas.microsoft.com/office/drawing/2014/main" val="163793545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Factors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Weight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Phone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Phone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Phone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07354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Cost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69090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Battery life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94323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Storage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99396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Camera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68616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Processor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09888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Operating system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90502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47959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A10125-BDD9-F528-60BA-43CBEF2C3A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34DD8D-AE26-4A6C-B780-968F72A0D9BC}" type="datetime1">
              <a:rPr lang="en-GB" smtClean="0"/>
              <a:pPr>
                <a:defRPr/>
              </a:pPr>
              <a:t>10/11/2022</a:t>
            </a:fld>
            <a:endParaRPr lang="en-GB"/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EE1AB52C-E40E-2FB9-6141-93843B3A213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63179128"/>
              </p:ext>
            </p:extLst>
          </p:nvPr>
        </p:nvGraphicFramePr>
        <p:xfrm>
          <a:off x="457200" y="1600200"/>
          <a:ext cx="8229600" cy="3235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539435348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841203763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25158520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811511880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548515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Factors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Weight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Phone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Phone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Phone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4463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Cost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dirty="0"/>
                        <a:t>4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4 </a:t>
                      </a:r>
                      <a:r>
                        <a:rPr lang="en-GB" b="1" dirty="0">
                          <a:solidFill>
                            <a:schemeClr val="accent1"/>
                          </a:solidFill>
                        </a:rPr>
                        <a:t>=16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dirty="0"/>
                        <a:t>4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4 </a:t>
                      </a:r>
                      <a:r>
                        <a:rPr lang="en-GB" b="1" dirty="0">
                          <a:solidFill>
                            <a:schemeClr val="accent1"/>
                          </a:solidFill>
                        </a:rPr>
                        <a:t>= 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dirty="0"/>
                        <a:t>5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4 </a:t>
                      </a:r>
                      <a:r>
                        <a:rPr lang="en-GB" b="1" dirty="0">
                          <a:solidFill>
                            <a:schemeClr val="accent1"/>
                          </a:solidFill>
                        </a:rPr>
                        <a:t>= 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16461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Battery life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dirty="0"/>
                        <a:t>3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4 </a:t>
                      </a:r>
                      <a:r>
                        <a:rPr lang="en-GB" b="1" dirty="0">
                          <a:solidFill>
                            <a:schemeClr val="accent1"/>
                          </a:solidFill>
                        </a:rPr>
                        <a:t>= 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dirty="0"/>
                        <a:t>4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4 </a:t>
                      </a:r>
                      <a:r>
                        <a:rPr lang="en-GB" b="1" dirty="0">
                          <a:solidFill>
                            <a:schemeClr val="accent1"/>
                          </a:solidFill>
                        </a:rPr>
                        <a:t>= 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dirty="0"/>
                        <a:t>3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4 </a:t>
                      </a:r>
                      <a:r>
                        <a:rPr lang="en-GB" b="1" dirty="0">
                          <a:solidFill>
                            <a:schemeClr val="accent1"/>
                          </a:solidFill>
                        </a:rPr>
                        <a:t>= 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51769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Memory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dirty="0"/>
                        <a:t>5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3 </a:t>
                      </a:r>
                      <a:r>
                        <a:rPr lang="en-GB" b="1" dirty="0">
                          <a:solidFill>
                            <a:schemeClr val="accent1"/>
                          </a:solidFill>
                        </a:rPr>
                        <a:t>=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b="1" dirty="0">
                          <a:solidFill>
                            <a:schemeClr val="accent1"/>
                          </a:solidFill>
                        </a:rPr>
                        <a:t>15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dirty="0"/>
                        <a:t>5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3 </a:t>
                      </a:r>
                      <a:r>
                        <a:rPr lang="en-GB" b="1" dirty="0">
                          <a:solidFill>
                            <a:schemeClr val="accent1"/>
                          </a:solidFill>
                        </a:rPr>
                        <a:t>= 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dirty="0"/>
                        <a:t>2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3 </a:t>
                      </a:r>
                      <a:r>
                        <a:rPr lang="en-GB" b="1" dirty="0">
                          <a:solidFill>
                            <a:schemeClr val="accent1"/>
                          </a:solidFill>
                        </a:rPr>
                        <a:t>= 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50475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Camera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dirty="0"/>
                        <a:t>5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4 </a:t>
                      </a:r>
                      <a:r>
                        <a:rPr lang="en-GB" b="1" dirty="0">
                          <a:solidFill>
                            <a:schemeClr val="accent1"/>
                          </a:solidFill>
                        </a:rPr>
                        <a:t>= 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dirty="0"/>
                        <a:t>4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4 </a:t>
                      </a:r>
                      <a:r>
                        <a:rPr lang="en-GB" b="1" dirty="0">
                          <a:solidFill>
                            <a:schemeClr val="accent1"/>
                          </a:solidFill>
                        </a:rPr>
                        <a:t>= 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dirty="0"/>
                        <a:t>4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4 </a:t>
                      </a:r>
                      <a:r>
                        <a:rPr lang="en-GB" b="1" dirty="0">
                          <a:solidFill>
                            <a:schemeClr val="accent1"/>
                          </a:solidFill>
                        </a:rPr>
                        <a:t>= 16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87204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Processor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dirty="0"/>
                        <a:t>4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3 </a:t>
                      </a:r>
                      <a:r>
                        <a:rPr lang="en-GB" b="1" dirty="0">
                          <a:solidFill>
                            <a:schemeClr val="accent1"/>
                          </a:solidFill>
                        </a:rPr>
                        <a:t>= 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dirty="0"/>
                        <a:t>5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3 </a:t>
                      </a:r>
                      <a:r>
                        <a:rPr lang="en-GB" b="1" dirty="0">
                          <a:solidFill>
                            <a:schemeClr val="accent1"/>
                          </a:solidFill>
                        </a:rPr>
                        <a:t>= 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dirty="0"/>
                        <a:t>3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3 </a:t>
                      </a:r>
                      <a:r>
                        <a:rPr lang="en-GB" b="1" dirty="0">
                          <a:solidFill>
                            <a:schemeClr val="accent1"/>
                          </a:solidFill>
                        </a:rPr>
                        <a:t>= 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87959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Operating system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dirty="0"/>
                        <a:t>4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2 </a:t>
                      </a:r>
                      <a:r>
                        <a:rPr lang="en-GB" b="1" dirty="0">
                          <a:solidFill>
                            <a:schemeClr val="accent1"/>
                          </a:solidFill>
                        </a:rPr>
                        <a:t>= 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dirty="0"/>
                        <a:t>5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2 </a:t>
                      </a:r>
                      <a:r>
                        <a:rPr lang="en-GB" b="1" dirty="0">
                          <a:solidFill>
                            <a:schemeClr val="accent1"/>
                          </a:solidFill>
                        </a:rPr>
                        <a:t>= 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dirty="0"/>
                        <a:t>4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2 </a:t>
                      </a:r>
                      <a:r>
                        <a:rPr lang="en-GB" b="1" dirty="0">
                          <a:solidFill>
                            <a:schemeClr val="accent1"/>
                          </a:solidFill>
                        </a:rPr>
                        <a:t>= 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269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Total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83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88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71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02742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22254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1DF9BCF-E352-9B1B-44EF-21DE5FE459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A9C64A-C95D-40FB-94EC-91D162CC4BE6}" type="datetime1">
              <a:rPr lang="en-GB" smtClean="0"/>
              <a:pPr>
                <a:defRPr/>
              </a:pPr>
              <a:t>10/11/2022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82BF66-2115-89FA-1974-5773CF3F484E}"/>
              </a:ext>
            </a:extLst>
          </p:cNvPr>
          <p:cNvSpPr txBox="1"/>
          <p:nvPr/>
        </p:nvSpPr>
        <p:spPr>
          <a:xfrm>
            <a:off x="755576" y="548680"/>
            <a:ext cx="7848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For example</a:t>
            </a:r>
            <a:r>
              <a:rPr lang="en-GB" sz="2400" dirty="0"/>
              <a:t>, if you’re deciding between three agencies and factoring in cost, experience, communication, and customer reviews: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3807F1-247A-3844-A5BC-CED1598FD737}"/>
              </a:ext>
            </a:extLst>
          </p:cNvPr>
          <p:cNvSpPr txBox="1"/>
          <p:nvPr/>
        </p:nvSpPr>
        <p:spPr>
          <a:xfrm>
            <a:off x="467544" y="2132856"/>
            <a:ext cx="84249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Agency 1 </a:t>
            </a:r>
            <a:r>
              <a:rPr lang="en-GB" sz="2000" dirty="0"/>
              <a:t>is really cost effective but they don’t have a ton of experience. Their communication and customer reviews seem average. </a:t>
            </a:r>
          </a:p>
          <a:p>
            <a:endParaRPr lang="en-GB" sz="2000" dirty="0"/>
          </a:p>
          <a:p>
            <a:r>
              <a:rPr lang="en-GB" sz="2000" b="1" dirty="0"/>
              <a:t>Agency 2 </a:t>
            </a:r>
            <a:r>
              <a:rPr lang="en-GB" sz="2000" dirty="0"/>
              <a:t>isn’t very cost effective, but they aren’t the most expensive agency. They have a good amount of experience, and they have great customer reviews, but their communication so far has been a bit lacking.</a:t>
            </a:r>
          </a:p>
          <a:p>
            <a:endParaRPr lang="en-GB" sz="2000" dirty="0"/>
          </a:p>
          <a:p>
            <a:r>
              <a:rPr lang="en-GB" sz="2000" b="1" dirty="0"/>
              <a:t>Agency 3 </a:t>
            </a:r>
            <a:r>
              <a:rPr lang="en-GB" sz="2000" dirty="0"/>
              <a:t>is the most expensive, but they also have the most experience. Their communication so far has been average and their customer reviews are pretty good. </a:t>
            </a:r>
          </a:p>
        </p:txBody>
      </p:sp>
    </p:spTree>
    <p:extLst>
      <p:ext uri="{BB962C8B-B14F-4D97-AF65-F5344CB8AC3E}">
        <p14:creationId xmlns:p14="http://schemas.microsoft.com/office/powerpoint/2010/main" val="28243696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9A017099-AE30-0226-5243-1A951C5793D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0917301"/>
              </p:ext>
            </p:extLst>
          </p:nvPr>
        </p:nvGraphicFramePr>
        <p:xfrm>
          <a:off x="401992" y="2708920"/>
          <a:ext cx="8291264" cy="24094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2816">
                  <a:extLst>
                    <a:ext uri="{9D8B030D-6E8A-4147-A177-3AD203B41FA5}">
                      <a16:colId xmlns:a16="http://schemas.microsoft.com/office/drawing/2014/main" val="1868004495"/>
                    </a:ext>
                  </a:extLst>
                </a:gridCol>
                <a:gridCol w="2072816">
                  <a:extLst>
                    <a:ext uri="{9D8B030D-6E8A-4147-A177-3AD203B41FA5}">
                      <a16:colId xmlns:a16="http://schemas.microsoft.com/office/drawing/2014/main" val="1758603195"/>
                    </a:ext>
                  </a:extLst>
                </a:gridCol>
                <a:gridCol w="2072816">
                  <a:extLst>
                    <a:ext uri="{9D8B030D-6E8A-4147-A177-3AD203B41FA5}">
                      <a16:colId xmlns:a16="http://schemas.microsoft.com/office/drawing/2014/main" val="4099641726"/>
                    </a:ext>
                  </a:extLst>
                </a:gridCol>
                <a:gridCol w="2072816">
                  <a:extLst>
                    <a:ext uri="{9D8B030D-6E8A-4147-A177-3AD203B41FA5}">
                      <a16:colId xmlns:a16="http://schemas.microsoft.com/office/drawing/2014/main" val="163251095"/>
                    </a:ext>
                  </a:extLst>
                </a:gridCol>
              </a:tblGrid>
              <a:tr h="44233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Agency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Agency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Agency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5778366"/>
                  </a:ext>
                </a:extLst>
              </a:tr>
              <a:tr h="442335">
                <a:tc>
                  <a:txBody>
                    <a:bodyPr/>
                    <a:lstStyle/>
                    <a:p>
                      <a:r>
                        <a:rPr lang="en-GB" b="1" dirty="0"/>
                        <a:t>Cost</a:t>
                      </a:r>
                      <a:r>
                        <a:rPr lang="en-GB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7969762"/>
                  </a:ext>
                </a:extLst>
              </a:tr>
              <a:tr h="442335">
                <a:tc>
                  <a:txBody>
                    <a:bodyPr/>
                    <a:lstStyle/>
                    <a:p>
                      <a:r>
                        <a:rPr lang="en-GB" b="1" dirty="0"/>
                        <a:t>Experience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5976182"/>
                  </a:ext>
                </a:extLst>
              </a:tr>
              <a:tr h="442335">
                <a:tc>
                  <a:txBody>
                    <a:bodyPr/>
                    <a:lstStyle/>
                    <a:p>
                      <a:r>
                        <a:rPr lang="en-GB" b="1" dirty="0"/>
                        <a:t>Communication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593881"/>
                  </a:ext>
                </a:extLst>
              </a:tr>
              <a:tr h="442335">
                <a:tc>
                  <a:txBody>
                    <a:bodyPr/>
                    <a:lstStyle/>
                    <a:p>
                      <a:r>
                        <a:rPr lang="en-GB" b="1" dirty="0"/>
                        <a:t>Customer reviews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4662427"/>
                  </a:ext>
                </a:extLst>
              </a:tr>
            </a:tbl>
          </a:graphicData>
        </a:graphic>
      </p:graphicFrame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5287EB-0F85-6B75-DE30-BA64A4E0A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34DD8D-AE26-4A6C-B780-968F72A0D9BC}" type="datetime1">
              <a:rPr lang="en-GB" smtClean="0"/>
              <a:pPr>
                <a:defRPr/>
              </a:pPr>
              <a:t>10/11/2022</a:t>
            </a:fld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018C7F5-FAC1-547C-9293-63B5EE779CDA}"/>
              </a:ext>
            </a:extLst>
          </p:cNvPr>
          <p:cNvSpPr txBox="1"/>
          <p:nvPr/>
        </p:nvSpPr>
        <p:spPr>
          <a:xfrm>
            <a:off x="274777" y="1052831"/>
            <a:ext cx="854569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Step 1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List all of your options as Column headings on the table, and list the factors that you need to consider as the row labels.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52884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9A017099-AE30-0226-5243-1A951C5793D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1922430"/>
              </p:ext>
            </p:extLst>
          </p:nvPr>
        </p:nvGraphicFramePr>
        <p:xfrm>
          <a:off x="401992" y="2708920"/>
          <a:ext cx="8291264" cy="24094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2816">
                  <a:extLst>
                    <a:ext uri="{9D8B030D-6E8A-4147-A177-3AD203B41FA5}">
                      <a16:colId xmlns:a16="http://schemas.microsoft.com/office/drawing/2014/main" val="1868004495"/>
                    </a:ext>
                  </a:extLst>
                </a:gridCol>
                <a:gridCol w="2072816">
                  <a:extLst>
                    <a:ext uri="{9D8B030D-6E8A-4147-A177-3AD203B41FA5}">
                      <a16:colId xmlns:a16="http://schemas.microsoft.com/office/drawing/2014/main" val="1758603195"/>
                    </a:ext>
                  </a:extLst>
                </a:gridCol>
                <a:gridCol w="2072816">
                  <a:extLst>
                    <a:ext uri="{9D8B030D-6E8A-4147-A177-3AD203B41FA5}">
                      <a16:colId xmlns:a16="http://schemas.microsoft.com/office/drawing/2014/main" val="4099641726"/>
                    </a:ext>
                  </a:extLst>
                </a:gridCol>
                <a:gridCol w="2072816">
                  <a:extLst>
                    <a:ext uri="{9D8B030D-6E8A-4147-A177-3AD203B41FA5}">
                      <a16:colId xmlns:a16="http://schemas.microsoft.com/office/drawing/2014/main" val="163251095"/>
                    </a:ext>
                  </a:extLst>
                </a:gridCol>
              </a:tblGrid>
              <a:tr h="44233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Agency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Agency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Agency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5778366"/>
                  </a:ext>
                </a:extLst>
              </a:tr>
              <a:tr h="442335">
                <a:tc>
                  <a:txBody>
                    <a:bodyPr/>
                    <a:lstStyle/>
                    <a:p>
                      <a:r>
                        <a:rPr lang="en-GB" b="1" dirty="0"/>
                        <a:t>Cost</a:t>
                      </a:r>
                      <a:r>
                        <a:rPr lang="en-GB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7969762"/>
                  </a:ext>
                </a:extLst>
              </a:tr>
              <a:tr h="442335">
                <a:tc>
                  <a:txBody>
                    <a:bodyPr/>
                    <a:lstStyle/>
                    <a:p>
                      <a:r>
                        <a:rPr lang="en-GB" b="1" dirty="0"/>
                        <a:t>Experience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5976182"/>
                  </a:ext>
                </a:extLst>
              </a:tr>
              <a:tr h="442335">
                <a:tc>
                  <a:txBody>
                    <a:bodyPr/>
                    <a:lstStyle/>
                    <a:p>
                      <a:r>
                        <a:rPr lang="en-GB" b="1" dirty="0"/>
                        <a:t>Communication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593881"/>
                  </a:ext>
                </a:extLst>
              </a:tr>
              <a:tr h="442335">
                <a:tc>
                  <a:txBody>
                    <a:bodyPr/>
                    <a:lstStyle/>
                    <a:p>
                      <a:r>
                        <a:rPr lang="en-GB" b="1" dirty="0"/>
                        <a:t>Customer reviews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4662427"/>
                  </a:ext>
                </a:extLst>
              </a:tr>
            </a:tbl>
          </a:graphicData>
        </a:graphic>
      </p:graphicFrame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5287EB-0F85-6B75-DE30-BA64A4E0A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34DD8D-AE26-4A6C-B780-968F72A0D9BC}" type="datetime1">
              <a:rPr lang="en-GB" smtClean="0"/>
              <a:pPr>
                <a:defRPr/>
              </a:pPr>
              <a:t>10/11/2022</a:t>
            </a:fld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018C7F5-FAC1-547C-9293-63B5EE779CDA}"/>
              </a:ext>
            </a:extLst>
          </p:cNvPr>
          <p:cNvSpPr txBox="1"/>
          <p:nvPr/>
        </p:nvSpPr>
        <p:spPr>
          <a:xfrm>
            <a:off x="255518" y="485685"/>
            <a:ext cx="8545695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Step 2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Work your way across the rows of your table, scoring each option for each of the factors in your decision. Score each option from 1 (Poor) to 5 (Best).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0557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5287EB-0F85-6B75-DE30-BA64A4E0A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34DD8D-AE26-4A6C-B780-968F72A0D9BC}" type="datetime1">
              <a:rPr lang="en-GB" smtClean="0"/>
              <a:pPr>
                <a:defRPr/>
              </a:pPr>
              <a:t>10/11/2022</a:t>
            </a:fld>
            <a:endParaRPr lang="en-GB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947ACD71-6163-AE3E-9910-370537E0B91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75713452"/>
              </p:ext>
            </p:extLst>
          </p:nvPr>
        </p:nvGraphicFramePr>
        <p:xfrm>
          <a:off x="457200" y="2348880"/>
          <a:ext cx="8229600" cy="239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607576061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71904123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030623360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794808003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24165188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Weight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Agency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Agency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Agency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81801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Cost</a:t>
                      </a:r>
                      <a:r>
                        <a:rPr lang="en-GB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39105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Experience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872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Communication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84064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Customer reviews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5038765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6E5A7DFB-F5E4-69D8-5029-6C52227045CD}"/>
              </a:ext>
            </a:extLst>
          </p:cNvPr>
          <p:cNvSpPr txBox="1"/>
          <p:nvPr/>
        </p:nvSpPr>
        <p:spPr>
          <a:xfrm>
            <a:off x="457200" y="476672"/>
            <a:ext cx="8229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Step 3: Add Weight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Work out the relative importance (weight) of the factors in your decision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7866094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5287EB-0F85-6B75-DE30-BA64A4E0A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34DD8D-AE26-4A6C-B780-968F72A0D9BC}" type="datetime1">
              <a:rPr lang="en-GB" smtClean="0"/>
              <a:pPr>
                <a:defRPr/>
              </a:pPr>
              <a:t>10/11/2022</a:t>
            </a:fld>
            <a:endParaRPr lang="en-GB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947ACD71-6163-AE3E-9910-370537E0B91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6143955"/>
              </p:ext>
            </p:extLst>
          </p:nvPr>
        </p:nvGraphicFramePr>
        <p:xfrm>
          <a:off x="457200" y="2348880"/>
          <a:ext cx="8229600" cy="239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607576061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71904123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030623360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794808003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24165188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Weight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Agency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Agency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Agency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81801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Cost</a:t>
                      </a:r>
                      <a:r>
                        <a:rPr lang="en-GB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5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39105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Experience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872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Communication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84064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Customer reviews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5038765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6E5A7DFB-F5E4-69D8-5029-6C52227045CD}"/>
              </a:ext>
            </a:extLst>
          </p:cNvPr>
          <p:cNvSpPr txBox="1"/>
          <p:nvPr/>
        </p:nvSpPr>
        <p:spPr>
          <a:xfrm>
            <a:off x="457200" y="476672"/>
            <a:ext cx="822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Step 4: Multiply Weight Score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Multiply the weight by each consideration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020925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5287EB-0F85-6B75-DE30-BA64A4E0A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34DD8D-AE26-4A6C-B780-968F72A0D9BC}" type="datetime1">
              <a:rPr lang="en-GB" smtClean="0"/>
              <a:pPr>
                <a:defRPr/>
              </a:pPr>
              <a:t>10/11/2022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E5A7DFB-F5E4-69D8-5029-6C52227045CD}"/>
              </a:ext>
            </a:extLst>
          </p:cNvPr>
          <p:cNvSpPr txBox="1"/>
          <p:nvPr/>
        </p:nvSpPr>
        <p:spPr>
          <a:xfrm>
            <a:off x="457200" y="476672"/>
            <a:ext cx="822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Step 5: Calculate the total score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D5FDDD33-FE69-09C4-0BF2-8DEC11C66AE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755434"/>
              </p:ext>
            </p:extLst>
          </p:nvPr>
        </p:nvGraphicFramePr>
        <p:xfrm>
          <a:off x="457200" y="1600200"/>
          <a:ext cx="8229600" cy="276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262714999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39082193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8773651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99004395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6240647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Weight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Agency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Agency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Agency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67687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Cost</a:t>
                      </a:r>
                      <a:r>
                        <a:rPr lang="en-GB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5=25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5=15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5 = 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56887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Experience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3 = 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3 = 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3 = 15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99623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Communication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2 = 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2 =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2 = 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82494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Customer reviews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4 = 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4 = 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4 = 16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84967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Total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49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51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42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5047886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8FDFBED6-E8B1-BBEE-DD9F-19D383E34BEB}"/>
              </a:ext>
            </a:extLst>
          </p:cNvPr>
          <p:cNvSpPr txBox="1"/>
          <p:nvPr/>
        </p:nvSpPr>
        <p:spPr>
          <a:xfrm>
            <a:off x="1222375" y="4869160"/>
            <a:ext cx="6806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Hence, Agency 2 is the best option</a:t>
            </a:r>
          </a:p>
        </p:txBody>
      </p:sp>
    </p:spTree>
    <p:extLst>
      <p:ext uri="{BB962C8B-B14F-4D97-AF65-F5344CB8AC3E}">
        <p14:creationId xmlns:p14="http://schemas.microsoft.com/office/powerpoint/2010/main" val="42734740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F84A100-0318-6231-66A8-E7503AF645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A9C64A-C95D-40FB-94EC-91D162CC4BE6}" type="datetime1">
              <a:rPr lang="en-GB" smtClean="0"/>
              <a:pPr>
                <a:defRPr/>
              </a:pPr>
              <a:t>10/11/2022</a:t>
            </a:fld>
            <a:endParaRPr lang="en-GB"/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946E9F35-9B4B-FD4E-336F-FD4CEE08FE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3509814"/>
              </p:ext>
            </p:extLst>
          </p:nvPr>
        </p:nvGraphicFramePr>
        <p:xfrm>
          <a:off x="1222375" y="2564904"/>
          <a:ext cx="6096000" cy="3032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1457425116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54221666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146537763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40792638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Solution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Solution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Solution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24156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Cost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26921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31454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dirty="0"/>
                        <a:t>Staff Sickness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 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   3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79329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dirty="0"/>
                        <a:t>Poor scheduling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  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  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798184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b="1" dirty="0"/>
                        <a:t>Customer Disruption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  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 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3589750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DD8BBF8E-3122-5E23-FBE5-884F5A8E351B}"/>
              </a:ext>
            </a:extLst>
          </p:cNvPr>
          <p:cNvSpPr txBox="1"/>
          <p:nvPr/>
        </p:nvSpPr>
        <p:spPr>
          <a:xfrm>
            <a:off x="755576" y="620688"/>
            <a:ext cx="79928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highlight>
                  <a:srgbClr val="FFFF00"/>
                </a:highlight>
              </a:rPr>
              <a:t>Example</a:t>
            </a:r>
            <a:r>
              <a:rPr lang="en-GB" sz="2000" dirty="0"/>
              <a:t>: If you are evaluating 3 solutions to select the most appropriate one to address the identified root causes (</a:t>
            </a:r>
            <a:r>
              <a:rPr lang="en-GB" sz="2000" b="1" dirty="0"/>
              <a:t>Staff Sickness and Poor scheduling</a:t>
            </a:r>
            <a:r>
              <a:rPr lang="en-GB" sz="2000" dirty="0"/>
              <a:t>) to solve a complex problem (</a:t>
            </a:r>
            <a:r>
              <a:rPr lang="en-GB" sz="2000" b="1" dirty="0"/>
              <a:t>Waiting time</a:t>
            </a:r>
            <a:r>
              <a:rPr lang="en-GB" sz="2000" dirty="0"/>
              <a:t>),  and you are factoring in cost, duration of implementation, Root cause 1, Root cause 2 and Customer Disruption.</a:t>
            </a:r>
          </a:p>
        </p:txBody>
      </p:sp>
    </p:spTree>
    <p:extLst>
      <p:ext uri="{BB962C8B-B14F-4D97-AF65-F5344CB8AC3E}">
        <p14:creationId xmlns:p14="http://schemas.microsoft.com/office/powerpoint/2010/main" val="40640806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5648912-AA00-BC4F-55DB-458CCF816B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A9C64A-C95D-40FB-94EC-91D162CC4BE6}" type="datetime1">
              <a:rPr lang="en-GB" smtClean="0"/>
              <a:pPr>
                <a:defRPr/>
              </a:pPr>
              <a:t>10/11/2022</a:t>
            </a:fld>
            <a:endParaRPr lang="en-GB"/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9270F22F-6AE5-2FAC-EE2B-0D682951DD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3766688"/>
              </p:ext>
            </p:extLst>
          </p:nvPr>
        </p:nvGraphicFramePr>
        <p:xfrm>
          <a:off x="1196661" y="2420888"/>
          <a:ext cx="7080450" cy="31551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6090">
                  <a:extLst>
                    <a:ext uri="{9D8B030D-6E8A-4147-A177-3AD203B41FA5}">
                      <a16:colId xmlns:a16="http://schemas.microsoft.com/office/drawing/2014/main" val="4272978874"/>
                    </a:ext>
                  </a:extLst>
                </a:gridCol>
                <a:gridCol w="1416090">
                  <a:extLst>
                    <a:ext uri="{9D8B030D-6E8A-4147-A177-3AD203B41FA5}">
                      <a16:colId xmlns:a16="http://schemas.microsoft.com/office/drawing/2014/main" val="1420454268"/>
                    </a:ext>
                  </a:extLst>
                </a:gridCol>
                <a:gridCol w="1416090">
                  <a:extLst>
                    <a:ext uri="{9D8B030D-6E8A-4147-A177-3AD203B41FA5}">
                      <a16:colId xmlns:a16="http://schemas.microsoft.com/office/drawing/2014/main" val="3959221093"/>
                    </a:ext>
                  </a:extLst>
                </a:gridCol>
                <a:gridCol w="1416090">
                  <a:extLst>
                    <a:ext uri="{9D8B030D-6E8A-4147-A177-3AD203B41FA5}">
                      <a16:colId xmlns:a16="http://schemas.microsoft.com/office/drawing/2014/main" val="978571688"/>
                    </a:ext>
                  </a:extLst>
                </a:gridCol>
                <a:gridCol w="1416090">
                  <a:extLst>
                    <a:ext uri="{9D8B030D-6E8A-4147-A177-3AD203B41FA5}">
                      <a16:colId xmlns:a16="http://schemas.microsoft.com/office/drawing/2014/main" val="152566742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Weight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Solution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Solution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Solution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4831530"/>
                  </a:ext>
                </a:extLst>
              </a:tr>
              <a:tr h="493256">
                <a:tc>
                  <a:txBody>
                    <a:bodyPr/>
                    <a:lstStyle/>
                    <a:p>
                      <a:r>
                        <a:rPr lang="en-GB" dirty="0"/>
                        <a:t>Cost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440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        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54113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dirty="0"/>
                        <a:t>Staff Sickness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         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 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   3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75888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dirty="0"/>
                        <a:t>Poor scheduling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         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  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  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8636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Customer Disruption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         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  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 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30402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32383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5648912-AA00-BC4F-55DB-458CCF816B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A9C64A-C95D-40FB-94EC-91D162CC4BE6}" type="datetime1">
              <a:rPr lang="en-GB" smtClean="0"/>
              <a:pPr>
                <a:defRPr/>
              </a:pPr>
              <a:t>10/11/2022</a:t>
            </a:fld>
            <a:endParaRPr lang="en-GB"/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9270F22F-6AE5-2FAC-EE2B-0D682951DD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3852607"/>
              </p:ext>
            </p:extLst>
          </p:nvPr>
        </p:nvGraphicFramePr>
        <p:xfrm>
          <a:off x="1222375" y="2420888"/>
          <a:ext cx="7080450" cy="3032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6090">
                  <a:extLst>
                    <a:ext uri="{9D8B030D-6E8A-4147-A177-3AD203B41FA5}">
                      <a16:colId xmlns:a16="http://schemas.microsoft.com/office/drawing/2014/main" val="4272978874"/>
                    </a:ext>
                  </a:extLst>
                </a:gridCol>
                <a:gridCol w="1416090">
                  <a:extLst>
                    <a:ext uri="{9D8B030D-6E8A-4147-A177-3AD203B41FA5}">
                      <a16:colId xmlns:a16="http://schemas.microsoft.com/office/drawing/2014/main" val="1420454268"/>
                    </a:ext>
                  </a:extLst>
                </a:gridCol>
                <a:gridCol w="1416090">
                  <a:extLst>
                    <a:ext uri="{9D8B030D-6E8A-4147-A177-3AD203B41FA5}">
                      <a16:colId xmlns:a16="http://schemas.microsoft.com/office/drawing/2014/main" val="3959221093"/>
                    </a:ext>
                  </a:extLst>
                </a:gridCol>
                <a:gridCol w="1416090">
                  <a:extLst>
                    <a:ext uri="{9D8B030D-6E8A-4147-A177-3AD203B41FA5}">
                      <a16:colId xmlns:a16="http://schemas.microsoft.com/office/drawing/2014/main" val="978571688"/>
                    </a:ext>
                  </a:extLst>
                </a:gridCol>
                <a:gridCol w="1416090">
                  <a:extLst>
                    <a:ext uri="{9D8B030D-6E8A-4147-A177-3AD203B41FA5}">
                      <a16:colId xmlns:a16="http://schemas.microsoft.com/office/drawing/2014/main" val="152566742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Weight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Solution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Solution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Solution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48315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Cost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 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x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 x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 x 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440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        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3 x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 5 x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2 x 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54113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dirty="0"/>
                        <a:t>Staff Sickness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         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  4 x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   3  x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5 x 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75888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dirty="0"/>
                        <a:t>Poor scheduling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         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   3 x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   4 x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5 x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8636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Customer Disruption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         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   3 x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  5 x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4 x 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30402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81906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5648912-AA00-BC4F-55DB-458CCF816B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A9C64A-C95D-40FB-94EC-91D162CC4BE6}" type="datetime1">
              <a:rPr lang="en-GB" smtClean="0"/>
              <a:pPr>
                <a:defRPr/>
              </a:pPr>
              <a:t>10/11/2022</a:t>
            </a:fld>
            <a:endParaRPr lang="en-GB"/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9270F22F-6AE5-2FAC-EE2B-0D682951DD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8553351"/>
              </p:ext>
            </p:extLst>
          </p:nvPr>
        </p:nvGraphicFramePr>
        <p:xfrm>
          <a:off x="1200033" y="1052736"/>
          <a:ext cx="7080450" cy="3403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6090">
                  <a:extLst>
                    <a:ext uri="{9D8B030D-6E8A-4147-A177-3AD203B41FA5}">
                      <a16:colId xmlns:a16="http://schemas.microsoft.com/office/drawing/2014/main" val="4272978874"/>
                    </a:ext>
                  </a:extLst>
                </a:gridCol>
                <a:gridCol w="1416090">
                  <a:extLst>
                    <a:ext uri="{9D8B030D-6E8A-4147-A177-3AD203B41FA5}">
                      <a16:colId xmlns:a16="http://schemas.microsoft.com/office/drawing/2014/main" val="1420454268"/>
                    </a:ext>
                  </a:extLst>
                </a:gridCol>
                <a:gridCol w="1416090">
                  <a:extLst>
                    <a:ext uri="{9D8B030D-6E8A-4147-A177-3AD203B41FA5}">
                      <a16:colId xmlns:a16="http://schemas.microsoft.com/office/drawing/2014/main" val="3959221093"/>
                    </a:ext>
                  </a:extLst>
                </a:gridCol>
                <a:gridCol w="1416090">
                  <a:extLst>
                    <a:ext uri="{9D8B030D-6E8A-4147-A177-3AD203B41FA5}">
                      <a16:colId xmlns:a16="http://schemas.microsoft.com/office/drawing/2014/main" val="978571688"/>
                    </a:ext>
                  </a:extLst>
                </a:gridCol>
                <a:gridCol w="1416090">
                  <a:extLst>
                    <a:ext uri="{9D8B030D-6E8A-4147-A177-3AD203B41FA5}">
                      <a16:colId xmlns:a16="http://schemas.microsoft.com/office/drawing/2014/main" val="152566742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Weight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Solution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Solution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Solution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48315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Cost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 x 5 = 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 x 5 = 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 x 5 = 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440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        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3 x 4 = 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 5 x 4 = 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2 x 4 = 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54113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dirty="0"/>
                        <a:t>Staff Sickness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         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  4 x 4 = 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   3  x 4 = 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5 x 4 = 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75888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dirty="0"/>
                        <a:t>Poor scheduling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         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   3 x 3 = 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   4 x 3 = 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5 x 3 = 15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8636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Customer Disruption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         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   3 x 5 = 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  5 x 5 = 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4 x 5 = 20</a:t>
                      </a:r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30402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Total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72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84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83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2082747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51B33AC5-FA41-8C2D-4515-912FC58A6D4D}"/>
              </a:ext>
            </a:extLst>
          </p:cNvPr>
          <p:cNvSpPr txBox="1"/>
          <p:nvPr/>
        </p:nvSpPr>
        <p:spPr>
          <a:xfrm>
            <a:off x="1200033" y="4725144"/>
            <a:ext cx="7080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Hence, Solution 2 is the most appropriate one to be implemented</a:t>
            </a:r>
          </a:p>
        </p:txBody>
      </p:sp>
    </p:spTree>
    <p:extLst>
      <p:ext uri="{BB962C8B-B14F-4D97-AF65-F5344CB8AC3E}">
        <p14:creationId xmlns:p14="http://schemas.microsoft.com/office/powerpoint/2010/main" val="2130736396"/>
      </p:ext>
    </p:extLst>
  </p:cSld>
  <p:clrMapOvr>
    <a:masterClrMapping/>
  </p:clrMapOvr>
</p:sld>
</file>

<file path=ppt/theme/theme1.xml><?xml version="1.0" encoding="utf-8"?>
<a:theme xmlns:a="http://schemas.openxmlformats.org/drawingml/2006/main" name="1_20140311PresentationUWTSDTemplate">
  <a:themeElements>
    <a:clrScheme name="1_20140311PresentationUWTSDTemplat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FFFFFF"/>
      </a:accent3>
      <a:accent4>
        <a:srgbClr val="000000"/>
      </a:accent4>
      <a:accent5>
        <a:srgbClr val="AAD4F6"/>
      </a:accent5>
      <a:accent6>
        <a:srgbClr val="E7E700"/>
      </a:accent6>
      <a:hlink>
        <a:srgbClr val="0000FF"/>
      </a:hlink>
      <a:folHlink>
        <a:srgbClr val="800080"/>
      </a:folHlink>
    </a:clrScheme>
    <a:fontScheme name="1_20140311PresentationUWTSDTemplate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1_20140311PresentationUWTSDTemplat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00B0F0"/>
        </a:accent1>
        <a:accent2>
          <a:srgbClr val="FFFF00"/>
        </a:accent2>
        <a:accent3>
          <a:srgbClr val="FFFFFF"/>
        </a:accent3>
        <a:accent4>
          <a:srgbClr val="000000"/>
        </a:accent4>
        <a:accent5>
          <a:srgbClr val="AAD4F6"/>
        </a:accent5>
        <a:accent6>
          <a:srgbClr val="E7E700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0140311PresentationUWTSDTemplate">
  <a:themeElements>
    <a:clrScheme name="20140311PresentationUWTSDTemplat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FFFFFF"/>
      </a:accent3>
      <a:accent4>
        <a:srgbClr val="000000"/>
      </a:accent4>
      <a:accent5>
        <a:srgbClr val="AAD4F6"/>
      </a:accent5>
      <a:accent6>
        <a:srgbClr val="E7E700"/>
      </a:accent6>
      <a:hlink>
        <a:srgbClr val="0000FF"/>
      </a:hlink>
      <a:folHlink>
        <a:srgbClr val="800080"/>
      </a:folHlink>
    </a:clrScheme>
    <a:fontScheme name="20140311PresentationUWTSDTemplate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20140311PresentationUWTSDTemplat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00B0F0"/>
        </a:accent1>
        <a:accent2>
          <a:srgbClr val="FFFF00"/>
        </a:accent2>
        <a:accent3>
          <a:srgbClr val="FFFFFF"/>
        </a:accent3>
        <a:accent4>
          <a:srgbClr val="000000"/>
        </a:accent4>
        <a:accent5>
          <a:srgbClr val="AAD4F6"/>
        </a:accent5>
        <a:accent6>
          <a:srgbClr val="E7E700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20140311PresentationUWTSDTemplate">
  <a:themeElements>
    <a:clrScheme name="2_20140311PresentationUWTSDTemplat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FFFFFF"/>
      </a:accent3>
      <a:accent4>
        <a:srgbClr val="000000"/>
      </a:accent4>
      <a:accent5>
        <a:srgbClr val="AAD4F6"/>
      </a:accent5>
      <a:accent6>
        <a:srgbClr val="E7E700"/>
      </a:accent6>
      <a:hlink>
        <a:srgbClr val="0000FF"/>
      </a:hlink>
      <a:folHlink>
        <a:srgbClr val="800080"/>
      </a:folHlink>
    </a:clrScheme>
    <a:fontScheme name="2_20140311PresentationUWTSDTemplate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2_20140311PresentationUWTSDTemplat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00B0F0"/>
        </a:accent1>
        <a:accent2>
          <a:srgbClr val="FFFF00"/>
        </a:accent2>
        <a:accent3>
          <a:srgbClr val="FFFFFF"/>
        </a:accent3>
        <a:accent4>
          <a:srgbClr val="000000"/>
        </a:accent4>
        <a:accent5>
          <a:srgbClr val="AAD4F6"/>
        </a:accent5>
        <a:accent6>
          <a:srgbClr val="E7E700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0</TotalTime>
  <Words>1514</Words>
  <Application>Microsoft Office PowerPoint</Application>
  <PresentationFormat>On-screen Show (4:3)</PresentationFormat>
  <Paragraphs>406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Arial</vt:lpstr>
      <vt:lpstr>Calibri</vt:lpstr>
      <vt:lpstr>Myriad Pro</vt:lpstr>
      <vt:lpstr>1_20140311PresentationUWTSDTemplate</vt:lpstr>
      <vt:lpstr>20140311PresentationUWTSDTemplate</vt:lpstr>
      <vt:lpstr>2_20140311PresentationUWTSDTemplate</vt:lpstr>
      <vt:lpstr>PowerPoint Presentation</vt:lpstr>
      <vt:lpstr>Decision Matrix</vt:lpstr>
      <vt:lpstr>PowerPoint Presentation</vt:lpstr>
      <vt:lpstr>What is Decision Matrix?</vt:lpstr>
      <vt:lpstr>What are decision matrices used for?</vt:lpstr>
      <vt:lpstr>When not to use a decision matrix?</vt:lpstr>
      <vt:lpstr>When not to use…</vt:lpstr>
      <vt:lpstr>How to create a decision matrix</vt:lpstr>
      <vt:lpstr>PowerPoint Presentation</vt:lpstr>
      <vt:lpstr>How to create a decision matrix</vt:lpstr>
      <vt:lpstr>PowerPoint Presentation</vt:lpstr>
      <vt:lpstr>How to create a decision matrix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Employability Session 1</dc:title>
  <dc:creator>Bob Wilson</dc:creator>
  <cp:lastModifiedBy>Balendran</cp:lastModifiedBy>
  <cp:revision>364</cp:revision>
  <cp:lastPrinted>2022-11-10T16:36:38Z</cp:lastPrinted>
  <dcterms:created xsi:type="dcterms:W3CDTF">2012-10-20T16:04:33Z</dcterms:created>
  <dcterms:modified xsi:type="dcterms:W3CDTF">2022-11-10T18:02:58Z</dcterms:modified>
</cp:coreProperties>
</file>