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60" r:id="rId5"/>
    <p:sldId id="450" r:id="rId6"/>
    <p:sldId id="445" r:id="rId7"/>
    <p:sldId id="451" r:id="rId8"/>
    <p:sldId id="563" r:id="rId9"/>
    <p:sldId id="626" r:id="rId10"/>
    <p:sldId id="627" r:id="rId11"/>
    <p:sldId id="628" r:id="rId12"/>
    <p:sldId id="629" r:id="rId13"/>
    <p:sldId id="633" r:id="rId14"/>
    <p:sldId id="617" r:id="rId15"/>
    <p:sldId id="452" r:id="rId16"/>
    <p:sldId id="618" r:id="rId17"/>
    <p:sldId id="619" r:id="rId18"/>
    <p:sldId id="620" r:id="rId19"/>
    <p:sldId id="621" r:id="rId20"/>
    <p:sldId id="622" r:id="rId21"/>
    <p:sldId id="623" r:id="rId22"/>
    <p:sldId id="624" r:id="rId23"/>
    <p:sldId id="625" r:id="rId24"/>
    <p:sldId id="630" r:id="rId25"/>
    <p:sldId id="632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>
      <p:cViewPr varScale="1">
        <p:scale>
          <a:sx n="97" d="100"/>
          <a:sy n="97" d="100"/>
        </p:scale>
        <p:origin x="96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1:56.17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 23 16388,'-5'2'0,"12"-8"0,-1 0 0,-27 19 0,19-14 0,9-7 0,1-1 0,-1 2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1:56.7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43 5 16388,'0'0'0,"-19"-2"0,-4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1:57.04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54 0 16388</inkml:trace>
  <inkml:trace contextRef="#ctx0" brushRef="#br0" timeOffset="1">1 68 16388</inkml:trace>
  <inkml:trace contextRef="#ctx0" brushRef="#br0" timeOffset="2">54 0 16388,'0'0'0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2:07.1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16388,'0'0'0,"136"37"0,-29-2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2:08.94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42 1 16388,'0'0'0,"-18"46"0,-6 8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955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298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dash.nhs.uk/wp-content/uploads/2014/03/WZT726-DP2838-Sleep-Booklet-web.pdf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9.png"/><Relationship Id="rId2" Type="http://schemas.openxmlformats.org/officeDocument/2006/relationships/hyperlink" Target="https://www.headsup.org.au/docs/default-source/resources/bl0885-booklet---anxiety-and-depression.pdf?sfvrsn=12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openxmlformats.org/officeDocument/2006/relationships/customXml" Target="../ink/ink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cks.nice.org.uk/topics/chronic-kidney-disease/management/management-of-chronic-kidney-disease/#basis-for-recommendation-74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2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Week 3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187624" y="3064605"/>
            <a:ext cx="72008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1 Workshop</a:t>
            </a:r>
          </a:p>
          <a:p>
            <a:pPr algn="ctr"/>
            <a:r>
              <a:rPr lang="en-GB" sz="3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booklet</a:t>
            </a: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physical, psychological, and social impact on individuals and families living with a long-term condition(s) and its treatment.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assess the key areas of local and national political, health and social care agendas and initiatives relating to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skills, values and behaviours required to provide co-productive and traditional models of care as appropriate.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contribution of empirical evidence and local, national, and international guidelines to informing the delivery of ‘whole person’ care and self-management support for individuals with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The module aims overall to develop student understanding of the theories, values and policies in managing patients with longer term conditions in different healthcare settings.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To gain an understanding of healthcare work across traditional primary/secondary/social care boundaries and collaborate with patients/carers and other professionals within the NHS, social and private/voluntary sector to continuously improve the information, support, care, and person-centred approaches to treatment of people living with long term conditions. 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63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To understand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What is expected in the assessment?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What is an information booklet?</a:t>
            </a: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4"/>
            <a:ext cx="6904248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b="1" i="1">
                <a:solidFill>
                  <a:schemeClr val="tx1"/>
                </a:solidFill>
              </a:rPr>
              <a:t>What does the assessment entails?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35" y="3669559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936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DBFC3-A853-9B2D-A5DF-A2A932B08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14F38-CB34-E1BF-0CA0-3C77F42B83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Your task is to produce an information booklet of long term health conditions and the management of these conditions to health and care service users and/or professionals in the UK. </a:t>
            </a:r>
          </a:p>
          <a:p>
            <a:endParaRPr lang="en-GB"/>
          </a:p>
          <a:p>
            <a:r>
              <a:rPr lang="en-GB"/>
              <a:t>You are free to choose the specific long term condition you will focus on for the information booklet. </a:t>
            </a:r>
          </a:p>
        </p:txBody>
      </p:sp>
    </p:spTree>
    <p:extLst>
      <p:ext uri="{BB962C8B-B14F-4D97-AF65-F5344CB8AC3E}">
        <p14:creationId xmlns:p14="http://schemas.microsoft.com/office/powerpoint/2010/main" val="1080189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7876A-4C84-C9F9-52C4-AC02D888F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ABFD5-C8BE-1562-635D-E7B3742B0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This information booklet should include the following:</a:t>
            </a:r>
          </a:p>
          <a:p>
            <a:pPr marL="0" indent="0">
              <a:buNone/>
            </a:pPr>
            <a:endParaRPr lang="en-GB"/>
          </a:p>
          <a:p>
            <a:pPr marL="114300" indent="0">
              <a:buNone/>
            </a:pPr>
            <a:r>
              <a:rPr lang="en-GB" sz="32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</a:t>
            </a:r>
            <a:endParaRPr lang="en-GB" sz="2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br>
              <a:rPr lang="en-GB" sz="32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32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 explanation and evaluation of the focused long term condition including </a:t>
            </a:r>
            <a:r>
              <a:rPr lang="en-GB" sz="32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definition, burden/prevalence of the long term condition (both worldwide and UK statistics) and the risk factors/aetiology of the health condition</a:t>
            </a:r>
            <a:r>
              <a:rPr lang="en-GB" sz="32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2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r>
              <a:rPr lang="en-GB" sz="32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928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27FBD-B9A8-3D7F-9982-CA33A343B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Main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F47B8-8B3E-9FEB-4056-35F842E20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evaluate the impacts of the long term condition with focus on </a:t>
            </a:r>
            <a:r>
              <a:rPr lang="en-GB" sz="24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physical, psychological and social</a:t>
            </a: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implications on suffering individuals and the wider implications on families involved in care provision. </a:t>
            </a:r>
          </a:p>
          <a:p>
            <a:pPr marL="0" indent="0">
              <a:buNone/>
            </a:pP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2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and investigate current theoretical perspectives including models </a:t>
            </a:r>
            <a:r>
              <a:rPr lang="en-GB" sz="24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(one UK and one international model)</a:t>
            </a: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frameworks for improved outcomes for patients affected by long-term conditions. </a:t>
            </a:r>
          </a:p>
          <a:p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6683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D7A94-CD4D-8A49-3658-C63353415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Main Body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7A762-A919-CD98-412D-41853E940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000">
                <a:effectLst/>
                <a:ea typeface="Times New Roman" panose="02020603050405020304" pitchFamily="18" charset="0"/>
              </a:rPr>
              <a:t>Critically examine the implementation of local and national political health and social care agendas which can inform and promote developmental initiatives relating to long term condition management. </a:t>
            </a:r>
          </a:p>
          <a:p>
            <a:r>
              <a:rPr lang="en-GB" sz="3000">
                <a:effectLst/>
                <a:ea typeface="Times New Roman" panose="02020603050405020304" pitchFamily="18" charset="0"/>
              </a:rPr>
              <a:t>Provide recommendations for improvement into person-centred care approaches including self-management and end of life care for long term condition sufferers.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123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FCB2F-BE92-987F-18E1-A693D3F99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Information Booklet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4D532-5BD1-0F44-5A00-888BAD927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Word count: 3,000 words (+/- 10%)</a:t>
            </a:r>
          </a:p>
          <a:p>
            <a:endParaRPr lang="en-GB" dirty="0"/>
          </a:p>
          <a:p>
            <a:pPr algn="ctr"/>
            <a:r>
              <a:rPr lang="en-GB" dirty="0"/>
              <a:t>Submission deadline </a:t>
            </a:r>
          </a:p>
          <a:p>
            <a:pPr marL="0" indent="0" algn="ctr">
              <a:buNone/>
            </a:pPr>
            <a:endParaRPr lang="en-GB" dirty="0"/>
          </a:p>
          <a:p>
            <a:r>
              <a:rPr lang="en-GB" dirty="0"/>
              <a:t>Submit to Turnitin- TBC</a:t>
            </a:r>
          </a:p>
        </p:txBody>
      </p:sp>
    </p:spTree>
    <p:extLst>
      <p:ext uri="{BB962C8B-B14F-4D97-AF65-F5344CB8AC3E}">
        <p14:creationId xmlns:p14="http://schemas.microsoft.com/office/powerpoint/2010/main" val="5884682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an information booklet?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0B88EC6-D651-6C47-D256-BAD478E1E7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8838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25149-A66D-C3D3-211C-56306023F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Information Booklet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5456D-289F-E11B-7778-4183F7B517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An information booklet delivers relevant information on a topic for a given target audience, presented in a style that is easy to understand and visually engaging.</a:t>
            </a:r>
          </a:p>
          <a:p>
            <a:r>
              <a:rPr lang="en-GB"/>
              <a:t>Always consider the audience for the booklet when choosing the design, layout, and content.</a:t>
            </a:r>
          </a:p>
        </p:txBody>
      </p:sp>
    </p:spTree>
    <p:extLst>
      <p:ext uri="{BB962C8B-B14F-4D97-AF65-F5344CB8AC3E}">
        <p14:creationId xmlns:p14="http://schemas.microsoft.com/office/powerpoint/2010/main" val="25660423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B1F02-06EE-0828-397B-688B79430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876E3-BE01-62FA-836B-D084E26BB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The format of an information booklet can vary, however, there are common elements, including:</a:t>
            </a:r>
          </a:p>
          <a:p>
            <a:r>
              <a:rPr lang="en-GB"/>
              <a:t>Title page</a:t>
            </a:r>
          </a:p>
          <a:p>
            <a:r>
              <a:rPr lang="en-GB"/>
              <a:t>A table of content</a:t>
            </a:r>
          </a:p>
          <a:p>
            <a:r>
              <a:rPr lang="en-GB"/>
              <a:t>An introduction </a:t>
            </a:r>
          </a:p>
          <a:p>
            <a:r>
              <a:rPr lang="en-GB"/>
              <a:t>Sections arranged by topic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6531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0D88D-B7BC-2B21-880B-9EAF2AC95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B8699-48AB-A9BF-8FC3-01FFD00FED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recommended, but not necessary. </a:t>
            </a:r>
          </a:p>
          <a:p>
            <a:r>
              <a:rPr lang="en-GB" dirty="0"/>
              <a:t>It is useful for those who are searching for specific information in the booklet, but not necessary if the booklet has very few sections that are clearly organised</a:t>
            </a:r>
          </a:p>
        </p:txBody>
      </p:sp>
    </p:spTree>
    <p:extLst>
      <p:ext uri="{BB962C8B-B14F-4D97-AF65-F5344CB8AC3E}">
        <p14:creationId xmlns:p14="http://schemas.microsoft.com/office/powerpoint/2010/main" val="17073600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F7B86-509F-0DE8-209A-2E7FA9C20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9EDDD-91B4-2112-25D3-F5BD7A9E48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This section confirms the relevance of the booklet for the audience. </a:t>
            </a:r>
          </a:p>
          <a:p>
            <a:r>
              <a:rPr lang="en-GB"/>
              <a:t>This would be the appropriate place to give background information on your topic, </a:t>
            </a:r>
          </a:p>
          <a:p>
            <a:r>
              <a:rPr lang="en-GB"/>
              <a:t>Define the issue and give an overview of the booklet content </a:t>
            </a:r>
          </a:p>
          <a:p>
            <a:r>
              <a:rPr lang="en-GB"/>
              <a:t>End the introduction with the aim of the information booklet</a:t>
            </a:r>
          </a:p>
        </p:txBody>
      </p:sp>
    </p:spTree>
    <p:extLst>
      <p:ext uri="{BB962C8B-B14F-4D97-AF65-F5344CB8AC3E}">
        <p14:creationId xmlns:p14="http://schemas.microsoft.com/office/powerpoint/2010/main" val="25817976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5687B-BFDF-FC02-BDA9-6E3D660F2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Sections arranged by topic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3D1C8-8741-26A4-81E3-CF95E6F39B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content of these sections will be determined by your assessment details and your thorough review of the relevant literatures. </a:t>
            </a:r>
          </a:p>
          <a:p>
            <a:r>
              <a:rPr lang="en-GB" dirty="0"/>
              <a:t>Each section should contain one broad topic.</a:t>
            </a:r>
          </a:p>
          <a:p>
            <a:r>
              <a:rPr lang="en-GB" dirty="0"/>
              <a:t>As this is an assignment, you are expected to demonstrate analysis and evaluation of your sources and cite appropriately following the Harvard referencing guide on </a:t>
            </a:r>
            <a:r>
              <a:rPr lang="en-GB" dirty="0" err="1"/>
              <a:t>moodle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101167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DE284-B57B-1670-FB53-51F446DD8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9BBE3-ABD7-A158-63C9-9A0ADB4A13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675" y="1340768"/>
            <a:ext cx="82296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Ensure the language is clear, precise and concise. </a:t>
            </a:r>
          </a:p>
          <a:p>
            <a:r>
              <a:rPr lang="en-GB" dirty="0"/>
              <a:t>Text needs to be easy to navigate with the help of headings and subheadings.</a:t>
            </a:r>
          </a:p>
          <a:p>
            <a:r>
              <a:rPr lang="en-GB" dirty="0"/>
              <a:t>Sections should flow logically so that your audience can locate information easily. </a:t>
            </a:r>
          </a:p>
          <a:p>
            <a:r>
              <a:rPr lang="en-GB" dirty="0"/>
              <a:t>Include </a:t>
            </a:r>
            <a:r>
              <a:rPr lang="en-GB" b="1" dirty="0"/>
              <a:t>references</a:t>
            </a:r>
            <a:r>
              <a:rPr lang="en-GB" dirty="0"/>
              <a:t> to add credibility and acknowledge your source</a:t>
            </a:r>
          </a:p>
          <a:p>
            <a:r>
              <a:rPr lang="en-GB" dirty="0"/>
              <a:t>Use </a:t>
            </a:r>
            <a:r>
              <a:rPr lang="en-GB" b="1" dirty="0"/>
              <a:t>diagrams, images and tables </a:t>
            </a:r>
            <a:r>
              <a:rPr lang="en-GB" dirty="0"/>
              <a:t>that enhance your content: information, </a:t>
            </a:r>
          </a:p>
          <a:p>
            <a:r>
              <a:rPr lang="en-GB" dirty="0"/>
              <a:t>Note this should not be for decoration</a:t>
            </a:r>
          </a:p>
        </p:txBody>
      </p:sp>
    </p:spTree>
    <p:extLst>
      <p:ext uri="{BB962C8B-B14F-4D97-AF65-F5344CB8AC3E}">
        <p14:creationId xmlns:p14="http://schemas.microsoft.com/office/powerpoint/2010/main" val="39795521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0C09-BE17-0F1E-6EDA-988D8A3DA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en-GB" b="1"/>
              <a:t>Format headings and subheadings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94E2D-3407-700C-2EEC-DB3BAFFDA1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Format headings and subheadings consistently. </a:t>
            </a:r>
          </a:p>
          <a:p>
            <a:r>
              <a:rPr lang="en-GB"/>
              <a:t>This helps structure your information visually. </a:t>
            </a:r>
          </a:p>
          <a:p>
            <a:r>
              <a:rPr lang="en-GB"/>
              <a:t>Make sure the sections flow logically and smoothly and guide readers from one section to the next.</a:t>
            </a:r>
          </a:p>
        </p:txBody>
      </p:sp>
    </p:spTree>
    <p:extLst>
      <p:ext uri="{BB962C8B-B14F-4D97-AF65-F5344CB8AC3E}">
        <p14:creationId xmlns:p14="http://schemas.microsoft.com/office/powerpoint/2010/main" val="37824385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9C7D-5BFE-8426-BE91-E3B3DF414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A4E38-C983-27CA-7475-CE234C7E4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Write concisely and include clear topic sentences. </a:t>
            </a:r>
          </a:p>
          <a:p>
            <a:r>
              <a:rPr lang="en-GB"/>
              <a:t>This will guarantee maximum understanding when reading your booklet.</a:t>
            </a:r>
          </a:p>
          <a:p>
            <a:r>
              <a:rPr lang="en-GB"/>
              <a:t>Use bullet points, and tables to increase clarity and quantity of the information where necessary.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441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02A0E-01ED-ABCD-D190-956C82DD0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05D4-5E30-DFEF-FDDD-64F736C73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507288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/>
              <a:t>Working independently using the below link explore the sleep information booklet</a:t>
            </a:r>
          </a:p>
          <a:p>
            <a:pPr marL="0" indent="0">
              <a:buNone/>
            </a:pPr>
            <a:endParaRPr lang="en-GB">
              <a:hlinkClick r:id="rId2"/>
            </a:endParaRPr>
          </a:p>
          <a:p>
            <a:r>
              <a:rPr lang="en-GB">
                <a:hlinkClick r:id="rId2"/>
              </a:rPr>
              <a:t>https://www.rdash.nhs.uk/wp-content/uploads/2014/03/WZT726-DP2838-Sleep-Booklet-web.pdf</a:t>
            </a:r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 sz="2800" b="1"/>
              <a:t>Feedback what you have learnt to the whole class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0408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05872-D26C-E0B9-90CD-715473DF3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A4988-9061-64C7-C304-44DE71AF6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/>
              <a:t>Working independently using the below link explore the depression information booklet</a:t>
            </a:r>
          </a:p>
          <a:p>
            <a:endParaRPr lang="en-GB">
              <a:hlinkClick r:id="rId2"/>
            </a:endParaRPr>
          </a:p>
          <a:p>
            <a:r>
              <a:rPr lang="en-GB">
                <a:hlinkClick r:id="rId2"/>
              </a:rPr>
              <a:t>https://www.headsup.org.au/docs/default-source/resources/bl0885-booklet---anxiety-and-depression.pdf?sfvrsn=12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Feedback what you have learnt to the whole class</a:t>
            </a:r>
          </a:p>
          <a:p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A489B74-5FC8-9AA2-811D-7900976DA410}"/>
              </a:ext>
            </a:extLst>
          </p:cNvPr>
          <p:cNvGrpSpPr/>
          <p:nvPr/>
        </p:nvGrpSpPr>
        <p:grpSpPr>
          <a:xfrm>
            <a:off x="10136965" y="6132762"/>
            <a:ext cx="54000" cy="26640"/>
            <a:chOff x="10136965" y="6132762"/>
            <a:chExt cx="54000" cy="266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AE5CBF66-43E1-AEC5-BCF7-C8627E30145C}"/>
                    </a:ext>
                  </a:extLst>
                </p14:cNvPr>
                <p14:cNvContentPartPr/>
                <p14:nvPr/>
              </p14:nvContentPartPr>
              <p14:xfrm>
                <a:off x="10175485" y="6132762"/>
                <a:ext cx="8640" cy="9360"/>
              </p14:xfrm>
            </p:contentPart>
          </mc:Choice>
          <mc:Fallback xmlns=""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AE5CBF66-43E1-AEC5-BCF7-C8627E30145C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0166485" y="6123762"/>
                  <a:ext cx="26280" cy="2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27A1FD00-782A-5E35-8FDC-F5FE0C021BB0}"/>
                    </a:ext>
                  </a:extLst>
                </p14:cNvPr>
                <p14:cNvContentPartPr/>
                <p14:nvPr/>
              </p14:nvContentPartPr>
              <p14:xfrm>
                <a:off x="10175485" y="6137802"/>
                <a:ext cx="15480" cy="1800"/>
              </p14:xfrm>
            </p:contentPart>
          </mc:Choice>
          <mc:Fallback xmlns=""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27A1FD00-782A-5E35-8FDC-F5FE0C021BB0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0166485" y="6128802"/>
                  <a:ext cx="33120" cy="1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69BE85BF-0F7A-4956-D589-F42FA3BBC06C}"/>
                    </a:ext>
                  </a:extLst>
                </p14:cNvPr>
                <p14:cNvContentPartPr/>
                <p14:nvPr/>
              </p14:nvContentPartPr>
              <p14:xfrm>
                <a:off x="10136965" y="6134562"/>
                <a:ext cx="19440" cy="2484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69BE85BF-0F7A-4956-D589-F42FA3BBC06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0127965" y="6125562"/>
                  <a:ext cx="37080" cy="424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423C4D48-DACA-6871-2BA1-4BE39F07C00C}"/>
                  </a:ext>
                </a:extLst>
              </p14:cNvPr>
              <p14:cNvContentPartPr/>
              <p14:nvPr/>
            </p14:nvContentPartPr>
            <p14:xfrm>
              <a:off x="8988565" y="6592482"/>
              <a:ext cx="87840" cy="262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423C4D48-DACA-6871-2BA1-4BE39F07C00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979565" y="6583482"/>
                <a:ext cx="105480" cy="4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992EA860-FE86-3852-E750-A951C1105962}"/>
                  </a:ext>
                </a:extLst>
              </p14:cNvPr>
              <p14:cNvContentPartPr/>
              <p14:nvPr/>
            </p14:nvContentPartPr>
            <p14:xfrm>
              <a:off x="9074605" y="6783642"/>
              <a:ext cx="15480" cy="3672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992EA860-FE86-3852-E750-A951C1105962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065605" y="6774553"/>
                <a:ext cx="33120" cy="54535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720393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0948F-EDB2-B115-A9B6-C997595C0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7797A-EA7A-12C4-0B9C-617C0B55D9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3200"/>
              <a:t>Working independently using the below link explore the sel</a:t>
            </a:r>
            <a:r>
              <a:rPr lang="en-GB"/>
              <a:t>f management recommendation for chronic kidney disease</a:t>
            </a:r>
          </a:p>
          <a:p>
            <a:pPr marL="0" indent="0">
              <a:buNone/>
            </a:pPr>
            <a:endParaRPr lang="en-GB">
              <a:hlinkClick r:id="rId2"/>
            </a:endParaRPr>
          </a:p>
          <a:p>
            <a:r>
              <a:rPr lang="en-GB">
                <a:hlinkClick r:id="rId2"/>
              </a:rPr>
              <a:t>https://cks.nice.org.uk/topics/chronic-kidney-disease/management/management-of-chronic-kidney-disease/#basis-for-recommendation-74d</a:t>
            </a:r>
            <a:endParaRPr lang="en-GB"/>
          </a:p>
          <a:p>
            <a:endParaRPr lang="en-GB"/>
          </a:p>
          <a:p>
            <a:pPr marL="0" indent="0" algn="ctr">
              <a:buNone/>
            </a:pPr>
            <a:r>
              <a:rPr lang="en-GB" sz="2600" b="1"/>
              <a:t>Feedback what you have learnt to the whole class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11883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991</Words>
  <Application>Microsoft Office PowerPoint</Application>
  <PresentationFormat>On-screen Show (4:3)</PresentationFormat>
  <Paragraphs>97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  Community Care and Management of Longer-term Conditions     Week 3</vt:lpstr>
      <vt:lpstr>Learning outcomes</vt:lpstr>
      <vt:lpstr>Module Summary</vt:lpstr>
      <vt:lpstr>Aims of the Session</vt:lpstr>
      <vt:lpstr>What does the assessment entails?</vt:lpstr>
      <vt:lpstr>Task</vt:lpstr>
      <vt:lpstr>Introduction</vt:lpstr>
      <vt:lpstr>Main Body</vt:lpstr>
      <vt:lpstr>Main Body</vt:lpstr>
      <vt:lpstr>Information Booklet</vt:lpstr>
      <vt:lpstr>What is an information booklet?</vt:lpstr>
      <vt:lpstr>Information Booklet</vt:lpstr>
      <vt:lpstr>Content</vt:lpstr>
      <vt:lpstr>Table of content</vt:lpstr>
      <vt:lpstr>Introduction</vt:lpstr>
      <vt:lpstr>Sections arranged by topic</vt:lpstr>
      <vt:lpstr>Style</vt:lpstr>
      <vt:lpstr>Format headings and subheadings</vt:lpstr>
      <vt:lpstr>Tips</vt:lpstr>
      <vt:lpstr>Activity</vt:lpstr>
      <vt:lpstr>Activity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Diola Bijlhout</cp:lastModifiedBy>
  <cp:revision>6</cp:revision>
  <dcterms:created xsi:type="dcterms:W3CDTF">2015-04-14T15:21:28Z</dcterms:created>
  <dcterms:modified xsi:type="dcterms:W3CDTF">2026-01-31T15:05:58Z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