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Aileron" panose="020B0604020202020204" charset="-18"/>
      <p:regular r:id="rId15"/>
    </p:embeddedFont>
    <p:embeddedFont>
      <p:font typeface="Aileron Bold" panose="020B0604020202020204" charset="-18"/>
      <p:regular r:id="rId16"/>
    </p:embeddedFont>
    <p:embeddedFont>
      <p:font typeface="Aileron Ultra-Bold" panose="020B0604020202020204" charset="-18"/>
      <p:regular r:id="rId17"/>
    </p:embeddedFont>
    <p:embeddedFont>
      <p:font typeface="Canva Sans" panose="020B0604020202020204" charset="0"/>
      <p:regular r:id="rId18"/>
    </p:embeddedFont>
    <p:embeddedFont>
      <p:font typeface="Canva Sans Bold" panose="020B0604020202020204" charset="0"/>
      <p:regular r:id="rId19"/>
    </p:embeddedFont>
    <p:embeddedFont>
      <p:font typeface="Canva Sans Italics" panose="020B0604020202020204" charset="0"/>
      <p:regular r:id="rId20"/>
    </p:embeddedFont>
    <p:embeddedFont>
      <p:font typeface="Inter" panose="020B0502030000000004" pitchFamily="34" charset="0"/>
      <p:regular r:id="rId21"/>
      <p:bold r:id="rId22"/>
    </p:embeddedFont>
    <p:embeddedFont>
      <p:font typeface="Inter Bold" panose="020B0502030000000004" pitchFamily="34" charset="0"/>
      <p:regular r:id="rId23"/>
      <p:bold r:id="rId24"/>
    </p:embeddedFont>
    <p:embeddedFont>
      <p:font typeface="Inter Light" panose="020B0604020202020204" charset="0"/>
      <p:regular r:id="rId25"/>
    </p:embeddedFont>
    <p:embeddedFont>
      <p:font typeface="Inter Medium" panose="020B0604020202020204" charset="0"/>
      <p:regular r:id="rId26"/>
    </p:embeddedFont>
    <p:embeddedFont>
      <p:font typeface="Inter Ultra-Bold" panose="020B0604020202020204" charset="0"/>
      <p:regular r:id="rId27"/>
    </p:embeddedFont>
    <p:embeddedFont>
      <p:font typeface="Open Sans Bold" panose="020B0604020202020204" charset="0"/>
      <p:regular r:id="rId28"/>
    </p:embeddedFont>
    <p:embeddedFont>
      <p:font typeface="Open Sans Semi-Bold" panose="020B0604020202020204" charset="0"/>
      <p:regular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3791" autoAdjust="0"/>
  </p:normalViewPr>
  <p:slideViewPr>
    <p:cSldViewPr>
      <p:cViewPr>
        <p:scale>
          <a:sx n="46" d="100"/>
          <a:sy n="46" d="100"/>
        </p:scale>
        <p:origin x="1186"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12.07.2026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 Today I will present my business plan on </a:t>
            </a:r>
            <a:r>
              <a:rPr lang="en-US" dirty="0" err="1"/>
              <a:t>Gymshark</a:t>
            </a:r>
            <a:r>
              <a:rPr lang="en-US" dirty="0"/>
              <a:t>, one of the fastest-growing fitness apparel companies in the world. The presentation evaluates the company's entrepreneurial journey, competitive environment, marketing strategy, and financial development. In addition to </a:t>
            </a:r>
            <a:r>
              <a:rPr lang="en-US" dirty="0" err="1"/>
              <a:t>analysing</a:t>
            </a:r>
            <a:r>
              <a:rPr lang="en-US" dirty="0"/>
              <a:t> </a:t>
            </a:r>
            <a:r>
              <a:rPr lang="en-US" dirty="0" err="1"/>
              <a:t>Gymshark's</a:t>
            </a:r>
            <a:r>
              <a:rPr lang="en-US" dirty="0"/>
              <a:t> existing business model, I will discuss how the company can strengthen its future competitive advantage through the integration of artificial intelligence. The proposed AI solutions include </a:t>
            </a:r>
            <a:r>
              <a:rPr lang="en-US" dirty="0" err="1"/>
              <a:t>personalised</a:t>
            </a:r>
            <a:r>
              <a:rPr lang="en-US" dirty="0"/>
              <a:t> diet management, intelligent workout planning, body composition analysis using smartphone image scanning, and </a:t>
            </a:r>
            <a:r>
              <a:rPr lang="en-US" dirty="0" err="1"/>
              <a:t>customised</a:t>
            </a:r>
            <a:r>
              <a:rPr lang="en-US" dirty="0"/>
              <a:t> fitness recommendations based on user biometrics such as height, weight, aerobic capacity, and VO₂ max. These innovations have the potential to transform </a:t>
            </a:r>
            <a:r>
              <a:rPr lang="en-US" dirty="0" err="1"/>
              <a:t>Gymshark</a:t>
            </a:r>
            <a:r>
              <a:rPr lang="en-US" dirty="0"/>
              <a:t> from a sportswear company into a comprehensive digital fitness ecosystem.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err="1"/>
              <a:t>Gymshark</a:t>
            </a:r>
            <a:r>
              <a:rPr lang="en-US" dirty="0"/>
              <a:t> was established in 2012 with the objective of providing high-quality fitness apparel to consumers through an online-first business model. Instead of relying on traditional retail stores, the company focused on digital commerce and social media engagement. Today, </a:t>
            </a:r>
            <a:r>
              <a:rPr lang="en-US" dirty="0" err="1"/>
              <a:t>Gymshark</a:t>
            </a:r>
            <a:r>
              <a:rPr lang="en-US" dirty="0"/>
              <a:t> sells sportswear, accessories, and lifestyle products to customers across more than 180 countries. The company has built a loyal community by combining quality products with authentic fitness content and influencer partnerships. Looking ahead, </a:t>
            </a:r>
            <a:r>
              <a:rPr lang="en-US" dirty="0" err="1"/>
              <a:t>Gymshark</a:t>
            </a:r>
            <a:r>
              <a:rPr lang="en-US" dirty="0"/>
              <a:t> has an opportunity to expand beyond apparel by incorporating artificial intelligence into its business model. AI-powered body scanning, nutrition planning, </a:t>
            </a:r>
            <a:r>
              <a:rPr lang="en-US" dirty="0" err="1"/>
              <a:t>personalised</a:t>
            </a:r>
            <a:r>
              <a:rPr lang="en-US" dirty="0"/>
              <a:t> workout recommendations, and biometric performance analysis could significantly improve customer experiences while generating new subscription-based revenue opportunities.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Gymshark's short-term objectives include increasing online sales, strengthening customer relationships, improving operational efficiency, and expanding its international market presence. Over the long term, the company aims to become the world's leading fitness lifestyle brand while investing in sustainable business practices and technological innovation. One important future objective is developing an AI-powered fitness ecosystem that combines apparel, nutrition, exercise planning, and health monitoring into one integrated platform. Gymshark's unique selling proposition extends beyond selling clothing. The company differentiates itself through strong customer engagement, influencer partnerships, premium product quality, and a digital-first strategy. These factors have enabled Gymshark to develop strong customer loyalty despite competing against much larger multinational brands.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SWOT analysis highlights Gymshark's internal capabilities and external business environment. Its greatest strengths include a globally recognised fitness brand, highly effective digital marketing, and a loyal online community. However, the company remains heavily dependent on e-commerce and has fewer physical retail stores than competitors such as Nike. Significant opportunities exist through international expansion and the integration of artificial intelligence into personalised fitness services. Subscription-based nutrition planning and AI-driven workout recommendations could create additional revenue streams while improving customer retention. Nevertheless, Gymshark also faces threats from intense industry competition, economic uncertainty affecting consumer spending, increasing production costs, and rapidly changing fashion trends. Continuous innovation will therefore be essential for maintaining long-term competitiveness.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Gymshark operates within an extremely competitive market. Its primary direct competitors are Nike and Under Armour, both of which possess extensive global resources, research capabilities, and retail networks. Indirect competitors include Lululemon, which focuses on premium athleisure products, and MyFitnessPal, a digital health platform offering nutrition and fitness tracking services. Although these businesses operate differently, they compete for similar health-conscious consumers. Gymshark differentiates itself through its direct-to-consumer business model, authentic influencer partnerships, and strong online community engagement. Looking forward, integrating artificial intelligence into personalised fitness coaching, body composition analysis, and nutrition management could provide a unique competitive advantage by offering customers a complete health and fitness solution rather than simply selling sportswear.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Gymshark's market segmentation strategy focuses on consumers who are passionate about fitness and healthy living. Demographically, the company targets males and females aged between 18 and 35, including university students and young professionals with moderate disposable incomes. Psychographically, customers value self-improvement, exercise, and an active lifestyle. Behaviourally, Gymshark appeals to regular gym users who frequently purchase sportswear and engage with fitness content online. This focused segmentation enables the company to design products and marketing campaigns that closely align with customer preferences. Looking ahead, artificial intelligence can enhance market segmentation by analysing customer behaviour, purchase history, and fitness data to deliver highly personalised product recommendations, workout plans, and nutritional advice, improving both customer satisfaction and loyalty.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Gymshark applies the marketing mix effectively to maintain its competitive position. Its products combine performance, comfort, and style while continuously introducing new collections to meet changing consumer preferences. In the future, AI-powered fitness applications and nutrition platforms could complement its apparel range. Gymshark adopts value-based pricing, offering premium-quality products at prices that remain affordable for its target customers. Distribution primarily occurs through its official website, supported by selected flagship stores and pop-up events, allowing the company to reach customers globally while maintaining cost efficiency. Promotion is one of Gymshark's greatest strengths, relying heavily on influencer partnerships, user-generated content, and social media engagement. Together, these four elements create a consistent customer experience and strengthen the company's brand identity.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Gymshark's rapid growth has largely been driven by its digital marketing strategy. The company actively engages consumers through platforms such as Instagram, TikTok, YouTube, and Facebook, where it shares product launches, workout content, and athlete collaborations. Fitness influencers play a critical role in promoting authenticity and strengthening customer trust. Additionally, educational fitness content encourages long-term engagement beyond product purchases. Artificial intelligence presents further opportunities to enhance Gymshark's marketing activities. AI can analyse customer behaviour to recommend relevant products, automate personalised email campaigns, provide instant customer support through intelligent chatbots, and predict future purchasing behaviour. These technologies can improve customer satisfaction, increase conversion rates, and build stronger long-term relationships with consumers.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Gymshark's financial journey demonstrates how entrepreneurial vision combined with effective execution can create significant business success. Starting with limited personal investment, the company reinvested profits to finance growth and eventually achieved a valuation exceeding one billion pounds. Its direct-to-consumer model reduced operating costs while supporting international expansion into more than 180 countries. Looking ahead, Gymshark has significant opportunities to diversify its revenue streams. Subscription-based AI coaching, personalised nutrition management, intelligent workout planning, and wearable device integration could generate recurring income while improving customer retention. These digital services would complement the company's existing product portfolio and position Gymshark as an integrated health and fitness platform rather than solely an activewear manufacturer.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conclusion, Gymshark represents an outstanding example of entrepreneurial success achieved through innovation, digital transformation, and customer engagement. The company's direct-to-consumer business model, strong online community, and effective marketing strategies have enabled rapid global expansion despite intense competition. However, maintaining this competitive advantage will require continuous innovation. I recommend that Gymshark invest further in artificial intelligence by developing personalised fitness coaching, nutrition planning, body-scanning technology, and wearable device integration. Expanding flagship retail stores and strengthening sustainability initiatives would also enhance long-term brand value. Overall, Gymshark is well positioned to evolve from a premium sportswear company into a comprehensive digital fitness ecosystem. By combining apparel with AI-powered health solutions, the company can create new revenue streams, improve customer experiences, and sustain long-term growth within the increasingly competitive global fitness industry.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hyperlink" Target="https://www.viralnation.com/resources/blog/why-brands-are-prioritizing-long-term-creator-cohorts"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wellfitinsider.com/fitness-club-guides/best-gym-memberships/" TargetMode="External"/><Relationship Id="rId5" Type="http://schemas.openxmlformats.org/officeDocument/2006/relationships/image" Target="../media/image7.jp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hyperlink" Target="https://www.pexels.com/fi-fi/kuva/mies-naine-fitness-elamantapa-768887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02759" y="6802807"/>
            <a:ext cx="5402508" cy="540250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52500" cap="sq">
              <a:solidFill>
                <a:srgbClr val="F6F6F6"/>
              </a:solidFill>
              <a:prstDash val="solid"/>
              <a:miter/>
            </a:ln>
          </p:spPr>
          <p:txBody>
            <a:bodyPr/>
            <a:lstStyle/>
            <a:p>
              <a:endParaRPr lang="en-GB"/>
            </a:p>
          </p:txBody>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479"/>
                </a:lnSpc>
              </a:pPr>
              <a:endParaRPr/>
            </a:p>
          </p:txBody>
        </p:sp>
      </p:grpSp>
      <p:sp>
        <p:nvSpPr>
          <p:cNvPr id="5" name="AutoShape 5"/>
          <p:cNvSpPr/>
          <p:nvPr/>
        </p:nvSpPr>
        <p:spPr>
          <a:xfrm>
            <a:off x="1074658" y="8563446"/>
            <a:ext cx="16138684" cy="0"/>
          </a:xfrm>
          <a:prstGeom prst="line">
            <a:avLst/>
          </a:prstGeom>
          <a:ln w="38100" cap="flat">
            <a:solidFill>
              <a:srgbClr val="17726D"/>
            </a:solidFill>
            <a:prstDash val="solid"/>
            <a:headEnd type="none" w="sm" len="sm"/>
            <a:tailEnd type="none" w="sm" len="sm"/>
          </a:ln>
        </p:spPr>
        <p:txBody>
          <a:bodyPr/>
          <a:lstStyle/>
          <a:p>
            <a:endParaRPr lang="en-GB"/>
          </a:p>
        </p:txBody>
      </p:sp>
      <p:grpSp>
        <p:nvGrpSpPr>
          <p:cNvPr id="9" name="Group 9"/>
          <p:cNvGrpSpPr/>
          <p:nvPr/>
        </p:nvGrpSpPr>
        <p:grpSpPr>
          <a:xfrm>
            <a:off x="1074658" y="5553371"/>
            <a:ext cx="447675" cy="447675"/>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7726D"/>
            </a:solidFill>
          </p:spPr>
          <p:txBody>
            <a:bodyPr/>
            <a:lstStyle/>
            <a:p>
              <a:endParaRPr lang="en-GB"/>
            </a:p>
          </p:txBody>
        </p:sp>
        <p:sp>
          <p:nvSpPr>
            <p:cNvPr id="11" name="TextBox 11"/>
            <p:cNvSpPr txBox="1"/>
            <p:nvPr/>
          </p:nvSpPr>
          <p:spPr>
            <a:xfrm>
              <a:off x="76200" y="28575"/>
              <a:ext cx="660400" cy="708025"/>
            </a:xfrm>
            <a:prstGeom prst="rect">
              <a:avLst/>
            </a:prstGeom>
          </p:spPr>
          <p:txBody>
            <a:bodyPr lIns="50800" tIns="50800" rIns="50800" bIns="50800" rtlCol="0" anchor="ctr"/>
            <a:lstStyle/>
            <a:p>
              <a:pPr algn="ctr">
                <a:lnSpc>
                  <a:spcPts val="2479"/>
                </a:lnSpc>
              </a:pPr>
              <a:endParaRPr/>
            </a:p>
          </p:txBody>
        </p:sp>
      </p:grpSp>
      <p:sp>
        <p:nvSpPr>
          <p:cNvPr id="12" name="Freeform 12"/>
          <p:cNvSpPr/>
          <p:nvPr/>
        </p:nvSpPr>
        <p:spPr>
          <a:xfrm>
            <a:off x="1124956" y="656036"/>
            <a:ext cx="586293" cy="483692"/>
          </a:xfrm>
          <a:custGeom>
            <a:avLst/>
            <a:gdLst/>
            <a:ahLst/>
            <a:cxnLst/>
            <a:rect l="l" t="t" r="r" b="b"/>
            <a:pathLst>
              <a:path w="586293" h="483692">
                <a:moveTo>
                  <a:pt x="0" y="0"/>
                </a:moveTo>
                <a:lnTo>
                  <a:pt x="586293" y="0"/>
                </a:lnTo>
                <a:lnTo>
                  <a:pt x="586293" y="483692"/>
                </a:lnTo>
                <a:lnTo>
                  <a:pt x="0" y="48369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6" name="Freeform 16"/>
          <p:cNvSpPr/>
          <p:nvPr/>
        </p:nvSpPr>
        <p:spPr>
          <a:xfrm>
            <a:off x="16275918" y="793769"/>
            <a:ext cx="633545" cy="300142"/>
          </a:xfrm>
          <a:custGeom>
            <a:avLst/>
            <a:gdLst/>
            <a:ahLst/>
            <a:cxnLst/>
            <a:rect l="l" t="t" r="r" b="b"/>
            <a:pathLst>
              <a:path w="633545" h="300142">
                <a:moveTo>
                  <a:pt x="0" y="0"/>
                </a:moveTo>
                <a:lnTo>
                  <a:pt x="633545" y="0"/>
                </a:lnTo>
                <a:lnTo>
                  <a:pt x="633545" y="300141"/>
                </a:lnTo>
                <a:lnTo>
                  <a:pt x="0" y="3001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7" name="TextBox 17"/>
          <p:cNvSpPr txBox="1"/>
          <p:nvPr/>
        </p:nvSpPr>
        <p:spPr>
          <a:xfrm>
            <a:off x="981075" y="2884046"/>
            <a:ext cx="14166687" cy="2669325"/>
          </a:xfrm>
          <a:prstGeom prst="rect">
            <a:avLst/>
          </a:prstGeom>
        </p:spPr>
        <p:txBody>
          <a:bodyPr lIns="0" tIns="0" rIns="0" bIns="0" rtlCol="0" anchor="t">
            <a:spAutoFit/>
          </a:bodyPr>
          <a:lstStyle/>
          <a:p>
            <a:pPr algn="l">
              <a:lnSpc>
                <a:spcPts val="21873"/>
              </a:lnSpc>
            </a:pPr>
            <a:r>
              <a:rPr lang="en-US" sz="15624" b="1">
                <a:solidFill>
                  <a:srgbClr val="17726D"/>
                </a:solidFill>
                <a:latin typeface="Inter Bold"/>
                <a:ea typeface="Inter Bold"/>
                <a:cs typeface="Inter Bold"/>
                <a:sym typeface="Inter Bold"/>
              </a:rPr>
              <a:t>GYMSHARK</a:t>
            </a:r>
          </a:p>
        </p:txBody>
      </p:sp>
      <p:sp>
        <p:nvSpPr>
          <p:cNvPr id="18" name="TextBox 18"/>
          <p:cNvSpPr txBox="1"/>
          <p:nvPr/>
        </p:nvSpPr>
        <p:spPr>
          <a:xfrm>
            <a:off x="14344595" y="8862553"/>
            <a:ext cx="2868747" cy="368301"/>
          </a:xfrm>
          <a:prstGeom prst="rect">
            <a:avLst/>
          </a:prstGeom>
        </p:spPr>
        <p:txBody>
          <a:bodyPr lIns="0" tIns="0" rIns="0" bIns="0" rtlCol="0" anchor="t">
            <a:spAutoFit/>
          </a:bodyPr>
          <a:lstStyle/>
          <a:p>
            <a:pPr marL="0" lvl="0" indent="0" algn="r">
              <a:lnSpc>
                <a:spcPts val="3099"/>
              </a:lnSpc>
            </a:pPr>
            <a:r>
              <a:rPr lang="en-US" sz="1999" b="1">
                <a:solidFill>
                  <a:srgbClr val="000000"/>
                </a:solidFill>
                <a:latin typeface="Open Sans Bold"/>
                <a:ea typeface="Open Sans Bold"/>
                <a:cs typeface="Open Sans Bold"/>
                <a:sym typeface="Open Sans Bold"/>
              </a:rPr>
              <a:t>July 2026</a:t>
            </a:r>
          </a:p>
        </p:txBody>
      </p:sp>
      <p:sp>
        <p:nvSpPr>
          <p:cNvPr id="19" name="TextBox 19"/>
          <p:cNvSpPr txBox="1"/>
          <p:nvPr/>
        </p:nvSpPr>
        <p:spPr>
          <a:xfrm>
            <a:off x="1716165" y="5594431"/>
            <a:ext cx="8069342" cy="2462530"/>
          </a:xfrm>
          <a:prstGeom prst="rect">
            <a:avLst/>
          </a:prstGeom>
        </p:spPr>
        <p:txBody>
          <a:bodyPr lIns="0" tIns="0" rIns="0" bIns="0" rtlCol="0" anchor="t">
            <a:spAutoFit/>
          </a:bodyPr>
          <a:lstStyle/>
          <a:p>
            <a:pPr algn="l">
              <a:lnSpc>
                <a:spcPts val="3919"/>
              </a:lnSpc>
            </a:pPr>
            <a:r>
              <a:rPr lang="en-US" sz="2799" b="1" spc="207" dirty="0">
                <a:solidFill>
                  <a:srgbClr val="000000"/>
                </a:solidFill>
                <a:latin typeface="Open Sans Semi-Bold"/>
                <a:ea typeface="Open Sans Semi-Bold"/>
                <a:cs typeface="Open Sans Semi-Bold"/>
                <a:sym typeface="Open Sans Semi-Bold"/>
              </a:rPr>
              <a:t>BUSINESS PRESENTATION</a:t>
            </a:r>
          </a:p>
          <a:p>
            <a:pPr algn="l">
              <a:lnSpc>
                <a:spcPts val="3919"/>
              </a:lnSpc>
            </a:pPr>
            <a:r>
              <a:rPr lang="en-US" sz="2799" b="1" spc="207" dirty="0">
                <a:solidFill>
                  <a:srgbClr val="000000"/>
                </a:solidFill>
                <a:latin typeface="Open Sans Semi-Bold"/>
                <a:ea typeface="Open Sans Semi-Bold"/>
                <a:cs typeface="Open Sans Semi-Bold"/>
                <a:sym typeface="Open Sans Semi-Bold"/>
              </a:rPr>
              <a:t>BY:</a:t>
            </a:r>
            <a:r>
              <a:rPr lang="ro-RO" sz="2799" b="1" spc="207" dirty="0">
                <a:solidFill>
                  <a:srgbClr val="000000"/>
                </a:solidFill>
                <a:latin typeface="Open Sans Semi-Bold"/>
                <a:ea typeface="Open Sans Semi-Bold"/>
                <a:cs typeface="Open Sans Semi-Bold"/>
                <a:sym typeface="Open Sans Semi-Bold"/>
              </a:rPr>
              <a:t>MARIAN EMIL BUDICA </a:t>
            </a:r>
            <a:endParaRPr lang="en-US" sz="2799" b="1" spc="207" dirty="0">
              <a:solidFill>
                <a:srgbClr val="000000"/>
              </a:solidFill>
              <a:latin typeface="Open Sans Semi-Bold"/>
              <a:ea typeface="Open Sans Semi-Bold"/>
              <a:cs typeface="Open Sans Semi-Bold"/>
              <a:sym typeface="Open Sans Semi-Bold"/>
            </a:endParaRPr>
          </a:p>
          <a:p>
            <a:pPr algn="l">
              <a:lnSpc>
                <a:spcPts val="3919"/>
              </a:lnSpc>
            </a:pPr>
            <a:r>
              <a:rPr lang="en-US" sz="2799" b="1" spc="207" dirty="0">
                <a:solidFill>
                  <a:srgbClr val="000000"/>
                </a:solidFill>
                <a:latin typeface="Open Sans Semi-Bold"/>
                <a:ea typeface="Open Sans Semi-Bold"/>
                <a:cs typeface="Open Sans Semi-Bold"/>
                <a:sym typeface="Open Sans Semi-Bold"/>
              </a:rPr>
              <a:t>STUDENT</a:t>
            </a:r>
            <a:r>
              <a:rPr lang="ro-RO" sz="2799" b="1" spc="207" dirty="0">
                <a:solidFill>
                  <a:srgbClr val="000000"/>
                </a:solidFill>
                <a:latin typeface="Open Sans Semi-Bold"/>
                <a:ea typeface="Open Sans Semi-Bold"/>
                <a:cs typeface="Open Sans Semi-Bold"/>
                <a:sym typeface="Open Sans Semi-Bold"/>
              </a:rPr>
              <a:t> </a:t>
            </a:r>
            <a:r>
              <a:rPr lang="en-US" sz="2799" b="1" spc="207" dirty="0">
                <a:solidFill>
                  <a:srgbClr val="000000"/>
                </a:solidFill>
                <a:latin typeface="Open Sans Semi-Bold"/>
                <a:ea typeface="Open Sans Semi-Bold"/>
                <a:cs typeface="Open Sans Semi-Bold"/>
                <a:sym typeface="Open Sans Semi-Bold"/>
              </a:rPr>
              <a:t>ID:</a:t>
            </a:r>
            <a:r>
              <a:rPr lang="ro-RO" sz="2799" b="1" spc="207" dirty="0">
                <a:solidFill>
                  <a:srgbClr val="000000"/>
                </a:solidFill>
                <a:latin typeface="Open Sans Semi-Bold"/>
                <a:ea typeface="Open Sans Semi-Bold"/>
                <a:cs typeface="Open Sans Semi-Bold"/>
                <a:sym typeface="Open Sans Semi-Bold"/>
              </a:rPr>
              <a:t>2312379</a:t>
            </a:r>
            <a:endParaRPr lang="en-US" sz="2799" b="1" spc="207" dirty="0">
              <a:solidFill>
                <a:srgbClr val="000000"/>
              </a:solidFill>
              <a:latin typeface="Open Sans Semi-Bold"/>
              <a:ea typeface="Open Sans Semi-Bold"/>
              <a:cs typeface="Open Sans Semi-Bold"/>
              <a:sym typeface="Open Sans Semi-Bold"/>
            </a:endParaRPr>
          </a:p>
          <a:p>
            <a:pPr algn="l">
              <a:lnSpc>
                <a:spcPts val="3919"/>
              </a:lnSpc>
            </a:pPr>
            <a:r>
              <a:rPr lang="ro-RO" sz="2799" b="1" spc="207" dirty="0">
                <a:solidFill>
                  <a:srgbClr val="000000"/>
                </a:solidFill>
                <a:latin typeface="Open Sans Semi-Bold"/>
                <a:ea typeface="Open Sans Semi-Bold"/>
                <a:cs typeface="Open Sans Semi-Bold"/>
                <a:sym typeface="Open Sans Semi-Bold"/>
              </a:rPr>
              <a:t>MODULE CODE:LCBB5013</a:t>
            </a:r>
            <a:endParaRPr lang="en-US" sz="2799" b="1" spc="207" dirty="0">
              <a:solidFill>
                <a:srgbClr val="000000"/>
              </a:solidFill>
              <a:latin typeface="Open Sans Semi-Bold"/>
              <a:ea typeface="Open Sans Semi-Bold"/>
              <a:cs typeface="Open Sans Semi-Bold"/>
              <a:sym typeface="Open Sans Semi-Bold"/>
            </a:endParaRPr>
          </a:p>
          <a:p>
            <a:pPr marL="0" lvl="0" indent="0" algn="l">
              <a:lnSpc>
                <a:spcPts val="3919"/>
              </a:lnSpc>
            </a:pPr>
            <a:r>
              <a:rPr lang="ro-RO" sz="2799" b="1" spc="207" dirty="0">
                <a:solidFill>
                  <a:srgbClr val="000000"/>
                </a:solidFill>
                <a:latin typeface="Open Sans Semi-Bold"/>
                <a:ea typeface="Open Sans Semi-Bold"/>
                <a:cs typeface="Open Sans Semi-Bold"/>
                <a:sym typeface="Open Sans Semi-Bold"/>
              </a:rPr>
              <a:t>LECTURER NAME:VASILIOS TAVLARIDIS</a:t>
            </a:r>
            <a:endParaRPr lang="en-US" sz="2799" b="1" spc="207" dirty="0">
              <a:solidFill>
                <a:srgbClr val="000000"/>
              </a:solidFill>
              <a:latin typeface="Open Sans Semi-Bold"/>
              <a:ea typeface="Open Sans Semi-Bold"/>
              <a:cs typeface="Open Sans Semi-Bold"/>
              <a:sym typeface="Open Sans Semi-Bold"/>
            </a:endParaRPr>
          </a:p>
        </p:txBody>
      </p:sp>
      <p:sp>
        <p:nvSpPr>
          <p:cNvPr id="20" name="TextBox 20"/>
          <p:cNvSpPr txBox="1"/>
          <p:nvPr/>
        </p:nvSpPr>
        <p:spPr>
          <a:xfrm>
            <a:off x="1857293" y="662932"/>
            <a:ext cx="3191396" cy="422275"/>
          </a:xfrm>
          <a:prstGeom prst="rect">
            <a:avLst/>
          </a:prstGeom>
        </p:spPr>
        <p:txBody>
          <a:bodyPr lIns="0" tIns="0" rIns="0" bIns="0" rtlCol="0" anchor="t">
            <a:spAutoFit/>
          </a:bodyPr>
          <a:lstStyle/>
          <a:p>
            <a:pPr algn="l">
              <a:lnSpc>
                <a:spcPts val="3499"/>
              </a:lnSpc>
            </a:pPr>
            <a:r>
              <a:rPr lang="en-US" sz="2499" b="1">
                <a:solidFill>
                  <a:srgbClr val="000000"/>
                </a:solidFill>
                <a:latin typeface="Open Sans Semi-Bold"/>
                <a:ea typeface="Open Sans Semi-Bold"/>
                <a:cs typeface="Open Sans Semi-Bold"/>
                <a:sym typeface="Open Sans Semi-Bold"/>
              </a:rPr>
              <a:t>GYMSHARK</a:t>
            </a:r>
          </a:p>
        </p:txBody>
      </p:sp>
      <p:pic>
        <p:nvPicPr>
          <p:cNvPr id="22" name="Picture 21">
            <a:extLst>
              <a:ext uri="{FF2B5EF4-FFF2-40B4-BE49-F238E27FC236}">
                <a16:creationId xmlns:a16="http://schemas.microsoft.com/office/drawing/2014/main" id="{4F7E378A-6265-6EC1-735F-06B86AD6809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356669" y="13162"/>
            <a:ext cx="7094972" cy="30725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37101" y="4421381"/>
            <a:ext cx="5402508" cy="540250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952500" cap="sq">
              <a:solidFill>
                <a:srgbClr val="F6F6F6"/>
              </a:solidFill>
              <a:prstDash val="solid"/>
              <a:miter/>
            </a:ln>
          </p:spPr>
          <p:txBody>
            <a:bodyPr/>
            <a:lstStyle/>
            <a:p>
              <a:endParaRPr lang="en-GB" dirty="0"/>
            </a:p>
          </p:txBody>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2479"/>
                </a:lnSpc>
              </a:pPr>
              <a:endParaRPr/>
            </a:p>
          </p:txBody>
        </p:sp>
      </p:grpSp>
      <p:grpSp>
        <p:nvGrpSpPr>
          <p:cNvPr id="5" name="Group 5"/>
          <p:cNvGrpSpPr/>
          <p:nvPr/>
        </p:nvGrpSpPr>
        <p:grpSpPr>
          <a:xfrm>
            <a:off x="11979517" y="0"/>
            <a:ext cx="6308483" cy="10287000"/>
            <a:chOff x="0" y="0"/>
            <a:chExt cx="1661493" cy="2709333"/>
          </a:xfrm>
        </p:grpSpPr>
        <p:sp>
          <p:nvSpPr>
            <p:cNvPr id="6" name="Freeform 6"/>
            <p:cNvSpPr/>
            <p:nvPr/>
          </p:nvSpPr>
          <p:spPr>
            <a:xfrm>
              <a:off x="0" y="0"/>
              <a:ext cx="1661494" cy="2709333"/>
            </a:xfrm>
            <a:custGeom>
              <a:avLst/>
              <a:gdLst/>
              <a:ahLst/>
              <a:cxnLst/>
              <a:rect l="l" t="t" r="r" b="b"/>
              <a:pathLst>
                <a:path w="1661494" h="2709333">
                  <a:moveTo>
                    <a:pt x="0" y="0"/>
                  </a:moveTo>
                  <a:lnTo>
                    <a:pt x="1661494" y="0"/>
                  </a:lnTo>
                  <a:lnTo>
                    <a:pt x="1661494" y="2709333"/>
                  </a:lnTo>
                  <a:lnTo>
                    <a:pt x="0" y="2709333"/>
                  </a:lnTo>
                  <a:close/>
                </a:path>
              </a:pathLst>
            </a:custGeom>
            <a:solidFill>
              <a:srgbClr val="17726D"/>
            </a:solidFill>
          </p:spPr>
          <p:txBody>
            <a:bodyPr/>
            <a:lstStyle/>
            <a:p>
              <a:endParaRPr lang="en-GB"/>
            </a:p>
          </p:txBody>
        </p:sp>
        <p:sp>
          <p:nvSpPr>
            <p:cNvPr id="7" name="TextBox 7"/>
            <p:cNvSpPr txBox="1"/>
            <p:nvPr/>
          </p:nvSpPr>
          <p:spPr>
            <a:xfrm>
              <a:off x="0" y="-47625"/>
              <a:ext cx="1661493" cy="2756958"/>
            </a:xfrm>
            <a:prstGeom prst="rect">
              <a:avLst/>
            </a:prstGeom>
          </p:spPr>
          <p:txBody>
            <a:bodyPr lIns="50800" tIns="50800" rIns="50800" bIns="50800" rtlCol="0" anchor="ctr"/>
            <a:lstStyle/>
            <a:p>
              <a:pPr algn="ctr">
                <a:lnSpc>
                  <a:spcPts val="2479"/>
                </a:lnSpc>
              </a:pPr>
              <a:endParaRPr/>
            </a:p>
          </p:txBody>
        </p:sp>
      </p:grpSp>
      <p:grpSp>
        <p:nvGrpSpPr>
          <p:cNvPr id="8" name="Group 8"/>
          <p:cNvGrpSpPr/>
          <p:nvPr/>
        </p:nvGrpSpPr>
        <p:grpSpPr>
          <a:xfrm>
            <a:off x="14598501" y="5887523"/>
            <a:ext cx="2660799" cy="2660799"/>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AE4D2"/>
            </a:solidFill>
          </p:spPr>
          <p:txBody>
            <a:bodyPr/>
            <a:lstStyle/>
            <a:p>
              <a:endParaRPr lang="en-GB"/>
            </a:p>
          </p:txBody>
        </p:sp>
        <p:sp>
          <p:nvSpPr>
            <p:cNvPr id="10" name="TextBox 10"/>
            <p:cNvSpPr txBox="1"/>
            <p:nvPr/>
          </p:nvSpPr>
          <p:spPr>
            <a:xfrm>
              <a:off x="76200" y="28575"/>
              <a:ext cx="660400" cy="708025"/>
            </a:xfrm>
            <a:prstGeom prst="rect">
              <a:avLst/>
            </a:prstGeom>
          </p:spPr>
          <p:txBody>
            <a:bodyPr lIns="50800" tIns="50800" rIns="50800" bIns="50800" rtlCol="0" anchor="ctr"/>
            <a:lstStyle/>
            <a:p>
              <a:pPr algn="ctr">
                <a:lnSpc>
                  <a:spcPts val="2479"/>
                </a:lnSpc>
              </a:pPr>
              <a:endParaRPr/>
            </a:p>
          </p:txBody>
        </p:sp>
      </p:grpSp>
      <p:grpSp>
        <p:nvGrpSpPr>
          <p:cNvPr id="11" name="Group 11"/>
          <p:cNvGrpSpPr/>
          <p:nvPr/>
        </p:nvGrpSpPr>
        <p:grpSpPr>
          <a:xfrm>
            <a:off x="8002593" y="721973"/>
            <a:ext cx="9256707" cy="4974975"/>
            <a:chOff x="0" y="0"/>
            <a:chExt cx="12342277" cy="6633300"/>
          </a:xfrm>
        </p:grpSpPr>
        <p:pic>
          <p:nvPicPr>
            <p:cNvPr id="12" name="Picture 12"/>
            <p:cNvPicPr>
              <a:picLocks noChangeAspect="1"/>
            </p:cNvPicPr>
            <p:nvPr/>
          </p:nvPicPr>
          <p:blipFill>
            <a:blip r:embed="rId3"/>
            <a:srcRect l="13872" t="53518" r="28506"/>
            <a:stretch>
              <a:fillRect/>
            </a:stretch>
          </p:blipFill>
          <p:spPr>
            <a:xfrm>
              <a:off x="0" y="0"/>
              <a:ext cx="12342277" cy="6633300"/>
            </a:xfrm>
            <a:prstGeom prst="rect">
              <a:avLst/>
            </a:prstGeom>
          </p:spPr>
        </p:pic>
      </p:grpSp>
      <p:grpSp>
        <p:nvGrpSpPr>
          <p:cNvPr id="13" name="Group 13"/>
          <p:cNvGrpSpPr/>
          <p:nvPr/>
        </p:nvGrpSpPr>
        <p:grpSpPr>
          <a:xfrm>
            <a:off x="863539" y="5696948"/>
            <a:ext cx="969409" cy="986123"/>
            <a:chOff x="0" y="0"/>
            <a:chExt cx="812800" cy="826814"/>
          </a:xfrm>
        </p:grpSpPr>
        <p:sp>
          <p:nvSpPr>
            <p:cNvPr id="14" name="Freeform 14"/>
            <p:cNvSpPr/>
            <p:nvPr/>
          </p:nvSpPr>
          <p:spPr>
            <a:xfrm>
              <a:off x="0" y="0"/>
              <a:ext cx="812800" cy="826814"/>
            </a:xfrm>
            <a:custGeom>
              <a:avLst/>
              <a:gdLst/>
              <a:ahLst/>
              <a:cxnLst/>
              <a:rect l="l" t="t" r="r" b="b"/>
              <a:pathLst>
                <a:path w="812800" h="826814">
                  <a:moveTo>
                    <a:pt x="406400" y="0"/>
                  </a:moveTo>
                  <a:cubicBezTo>
                    <a:pt x="181951" y="0"/>
                    <a:pt x="0" y="185089"/>
                    <a:pt x="0" y="413407"/>
                  </a:cubicBezTo>
                  <a:cubicBezTo>
                    <a:pt x="0" y="641726"/>
                    <a:pt x="181951" y="826814"/>
                    <a:pt x="406400" y="826814"/>
                  </a:cubicBezTo>
                  <a:cubicBezTo>
                    <a:pt x="630849" y="826814"/>
                    <a:pt x="812800" y="641726"/>
                    <a:pt x="812800" y="413407"/>
                  </a:cubicBezTo>
                  <a:cubicBezTo>
                    <a:pt x="812800" y="185089"/>
                    <a:pt x="630849" y="0"/>
                    <a:pt x="406400" y="0"/>
                  </a:cubicBezTo>
                  <a:close/>
                </a:path>
              </a:pathLst>
            </a:custGeom>
            <a:solidFill>
              <a:srgbClr val="EAE4D2"/>
            </a:solidFill>
          </p:spPr>
          <p:txBody>
            <a:bodyPr/>
            <a:lstStyle/>
            <a:p>
              <a:endParaRPr lang="en-GB"/>
            </a:p>
          </p:txBody>
        </p:sp>
        <p:sp>
          <p:nvSpPr>
            <p:cNvPr id="15" name="TextBox 15"/>
            <p:cNvSpPr txBox="1"/>
            <p:nvPr/>
          </p:nvSpPr>
          <p:spPr>
            <a:xfrm>
              <a:off x="76200" y="10839"/>
              <a:ext cx="660400" cy="738462"/>
            </a:xfrm>
            <a:prstGeom prst="rect">
              <a:avLst/>
            </a:prstGeom>
          </p:spPr>
          <p:txBody>
            <a:bodyPr lIns="44470" tIns="44470" rIns="44470" bIns="44470" rtlCol="0" anchor="ctr"/>
            <a:lstStyle/>
            <a:p>
              <a:pPr algn="ctr">
                <a:lnSpc>
                  <a:spcPts val="4759"/>
                </a:lnSpc>
              </a:pPr>
              <a:r>
                <a:rPr lang="en-US" sz="3399" b="1">
                  <a:solidFill>
                    <a:srgbClr val="17726D"/>
                  </a:solidFill>
                  <a:latin typeface="Inter Bold"/>
                  <a:ea typeface="Inter Bold"/>
                  <a:cs typeface="Inter Bold"/>
                  <a:sym typeface="Inter Bold"/>
                </a:rPr>
                <a:t>02</a:t>
              </a:r>
            </a:p>
          </p:txBody>
        </p:sp>
      </p:grpSp>
      <p:grpSp>
        <p:nvGrpSpPr>
          <p:cNvPr id="16" name="Group 16"/>
          <p:cNvGrpSpPr/>
          <p:nvPr/>
        </p:nvGrpSpPr>
        <p:grpSpPr>
          <a:xfrm>
            <a:off x="5705647" y="8539965"/>
            <a:ext cx="969409" cy="986123"/>
            <a:chOff x="0" y="0"/>
            <a:chExt cx="812800" cy="826814"/>
          </a:xfrm>
        </p:grpSpPr>
        <p:sp>
          <p:nvSpPr>
            <p:cNvPr id="17" name="Freeform 17"/>
            <p:cNvSpPr/>
            <p:nvPr/>
          </p:nvSpPr>
          <p:spPr>
            <a:xfrm>
              <a:off x="0" y="0"/>
              <a:ext cx="812800" cy="826814"/>
            </a:xfrm>
            <a:custGeom>
              <a:avLst/>
              <a:gdLst/>
              <a:ahLst/>
              <a:cxnLst/>
              <a:rect l="l" t="t" r="r" b="b"/>
              <a:pathLst>
                <a:path w="812800" h="826814">
                  <a:moveTo>
                    <a:pt x="406400" y="0"/>
                  </a:moveTo>
                  <a:cubicBezTo>
                    <a:pt x="181951" y="0"/>
                    <a:pt x="0" y="185089"/>
                    <a:pt x="0" y="413407"/>
                  </a:cubicBezTo>
                  <a:cubicBezTo>
                    <a:pt x="0" y="641726"/>
                    <a:pt x="181951" y="826814"/>
                    <a:pt x="406400" y="826814"/>
                  </a:cubicBezTo>
                  <a:cubicBezTo>
                    <a:pt x="630849" y="826814"/>
                    <a:pt x="812800" y="641726"/>
                    <a:pt x="812800" y="413407"/>
                  </a:cubicBezTo>
                  <a:cubicBezTo>
                    <a:pt x="812800" y="185089"/>
                    <a:pt x="630849" y="0"/>
                    <a:pt x="406400" y="0"/>
                  </a:cubicBezTo>
                  <a:close/>
                </a:path>
              </a:pathLst>
            </a:custGeom>
            <a:solidFill>
              <a:srgbClr val="EAE4D2"/>
            </a:solidFill>
          </p:spPr>
          <p:txBody>
            <a:bodyPr/>
            <a:lstStyle/>
            <a:p>
              <a:endParaRPr lang="en-GB"/>
            </a:p>
          </p:txBody>
        </p:sp>
        <p:sp>
          <p:nvSpPr>
            <p:cNvPr id="18" name="TextBox 18"/>
            <p:cNvSpPr txBox="1"/>
            <p:nvPr/>
          </p:nvSpPr>
          <p:spPr>
            <a:xfrm>
              <a:off x="76200" y="10839"/>
              <a:ext cx="660400" cy="738462"/>
            </a:xfrm>
            <a:prstGeom prst="rect">
              <a:avLst/>
            </a:prstGeom>
          </p:spPr>
          <p:txBody>
            <a:bodyPr lIns="44470" tIns="44470" rIns="44470" bIns="44470" rtlCol="0" anchor="ctr"/>
            <a:lstStyle/>
            <a:p>
              <a:pPr algn="ctr">
                <a:lnSpc>
                  <a:spcPts val="4759"/>
                </a:lnSpc>
              </a:pPr>
              <a:r>
                <a:rPr lang="en-US" sz="3399" b="1" dirty="0">
                  <a:solidFill>
                    <a:srgbClr val="17726D"/>
                  </a:solidFill>
                  <a:latin typeface="Inter Bold"/>
                  <a:ea typeface="Inter Bold"/>
                  <a:cs typeface="Inter Bold"/>
                  <a:sym typeface="Inter Bold"/>
                </a:rPr>
                <a:t>05</a:t>
              </a:r>
            </a:p>
          </p:txBody>
        </p:sp>
      </p:grpSp>
      <p:grpSp>
        <p:nvGrpSpPr>
          <p:cNvPr id="19" name="Group 19"/>
          <p:cNvGrpSpPr/>
          <p:nvPr/>
        </p:nvGrpSpPr>
        <p:grpSpPr>
          <a:xfrm>
            <a:off x="863539" y="7122635"/>
            <a:ext cx="969409" cy="986123"/>
            <a:chOff x="0" y="0"/>
            <a:chExt cx="812800" cy="826814"/>
          </a:xfrm>
        </p:grpSpPr>
        <p:sp>
          <p:nvSpPr>
            <p:cNvPr id="20" name="Freeform 20"/>
            <p:cNvSpPr/>
            <p:nvPr/>
          </p:nvSpPr>
          <p:spPr>
            <a:xfrm>
              <a:off x="0" y="0"/>
              <a:ext cx="812800" cy="826814"/>
            </a:xfrm>
            <a:custGeom>
              <a:avLst/>
              <a:gdLst/>
              <a:ahLst/>
              <a:cxnLst/>
              <a:rect l="l" t="t" r="r" b="b"/>
              <a:pathLst>
                <a:path w="812800" h="826814">
                  <a:moveTo>
                    <a:pt x="406400" y="0"/>
                  </a:moveTo>
                  <a:cubicBezTo>
                    <a:pt x="181951" y="0"/>
                    <a:pt x="0" y="185089"/>
                    <a:pt x="0" y="413407"/>
                  </a:cubicBezTo>
                  <a:cubicBezTo>
                    <a:pt x="0" y="641726"/>
                    <a:pt x="181951" y="826814"/>
                    <a:pt x="406400" y="826814"/>
                  </a:cubicBezTo>
                  <a:cubicBezTo>
                    <a:pt x="630849" y="826814"/>
                    <a:pt x="812800" y="641726"/>
                    <a:pt x="812800" y="413407"/>
                  </a:cubicBezTo>
                  <a:cubicBezTo>
                    <a:pt x="812800" y="185089"/>
                    <a:pt x="630849" y="0"/>
                    <a:pt x="406400" y="0"/>
                  </a:cubicBezTo>
                  <a:close/>
                </a:path>
              </a:pathLst>
            </a:custGeom>
            <a:solidFill>
              <a:srgbClr val="EAE4D2"/>
            </a:solidFill>
          </p:spPr>
          <p:txBody>
            <a:bodyPr/>
            <a:lstStyle/>
            <a:p>
              <a:endParaRPr lang="en-GB"/>
            </a:p>
          </p:txBody>
        </p:sp>
        <p:sp>
          <p:nvSpPr>
            <p:cNvPr id="21" name="TextBox 21"/>
            <p:cNvSpPr txBox="1"/>
            <p:nvPr/>
          </p:nvSpPr>
          <p:spPr>
            <a:xfrm>
              <a:off x="76200" y="10839"/>
              <a:ext cx="660400" cy="738462"/>
            </a:xfrm>
            <a:prstGeom prst="rect">
              <a:avLst/>
            </a:prstGeom>
          </p:spPr>
          <p:txBody>
            <a:bodyPr lIns="44470" tIns="44470" rIns="44470" bIns="44470" rtlCol="0" anchor="ctr"/>
            <a:lstStyle/>
            <a:p>
              <a:pPr algn="ctr">
                <a:lnSpc>
                  <a:spcPts val="4759"/>
                </a:lnSpc>
              </a:pPr>
              <a:r>
                <a:rPr lang="en-US" sz="3399" b="1">
                  <a:solidFill>
                    <a:srgbClr val="17726D"/>
                  </a:solidFill>
                  <a:latin typeface="Inter Bold"/>
                  <a:ea typeface="Inter Bold"/>
                  <a:cs typeface="Inter Bold"/>
                  <a:sym typeface="Inter Bold"/>
                </a:rPr>
                <a:t>03</a:t>
              </a:r>
            </a:p>
          </p:txBody>
        </p:sp>
      </p:grpSp>
      <p:grpSp>
        <p:nvGrpSpPr>
          <p:cNvPr id="22" name="Group 22"/>
          <p:cNvGrpSpPr/>
          <p:nvPr/>
        </p:nvGrpSpPr>
        <p:grpSpPr>
          <a:xfrm>
            <a:off x="863539" y="8548322"/>
            <a:ext cx="969409" cy="986123"/>
            <a:chOff x="0" y="0"/>
            <a:chExt cx="812800" cy="826814"/>
          </a:xfrm>
        </p:grpSpPr>
        <p:sp>
          <p:nvSpPr>
            <p:cNvPr id="23" name="Freeform 23"/>
            <p:cNvSpPr/>
            <p:nvPr/>
          </p:nvSpPr>
          <p:spPr>
            <a:xfrm>
              <a:off x="0" y="0"/>
              <a:ext cx="812800" cy="826814"/>
            </a:xfrm>
            <a:custGeom>
              <a:avLst/>
              <a:gdLst/>
              <a:ahLst/>
              <a:cxnLst/>
              <a:rect l="l" t="t" r="r" b="b"/>
              <a:pathLst>
                <a:path w="812800" h="826814">
                  <a:moveTo>
                    <a:pt x="406400" y="0"/>
                  </a:moveTo>
                  <a:cubicBezTo>
                    <a:pt x="181951" y="0"/>
                    <a:pt x="0" y="185089"/>
                    <a:pt x="0" y="413407"/>
                  </a:cubicBezTo>
                  <a:cubicBezTo>
                    <a:pt x="0" y="641726"/>
                    <a:pt x="181951" y="826814"/>
                    <a:pt x="406400" y="826814"/>
                  </a:cubicBezTo>
                  <a:cubicBezTo>
                    <a:pt x="630849" y="826814"/>
                    <a:pt x="812800" y="641726"/>
                    <a:pt x="812800" y="413407"/>
                  </a:cubicBezTo>
                  <a:cubicBezTo>
                    <a:pt x="812800" y="185089"/>
                    <a:pt x="630849" y="0"/>
                    <a:pt x="406400" y="0"/>
                  </a:cubicBezTo>
                  <a:close/>
                </a:path>
              </a:pathLst>
            </a:custGeom>
            <a:solidFill>
              <a:srgbClr val="EAE4D2"/>
            </a:solidFill>
          </p:spPr>
          <p:txBody>
            <a:bodyPr/>
            <a:lstStyle/>
            <a:p>
              <a:endParaRPr lang="en-GB"/>
            </a:p>
          </p:txBody>
        </p:sp>
        <p:sp>
          <p:nvSpPr>
            <p:cNvPr id="24" name="TextBox 24"/>
            <p:cNvSpPr txBox="1"/>
            <p:nvPr/>
          </p:nvSpPr>
          <p:spPr>
            <a:xfrm>
              <a:off x="76200" y="10839"/>
              <a:ext cx="660400" cy="738462"/>
            </a:xfrm>
            <a:prstGeom prst="rect">
              <a:avLst/>
            </a:prstGeom>
          </p:spPr>
          <p:txBody>
            <a:bodyPr lIns="44470" tIns="44470" rIns="44470" bIns="44470" rtlCol="0" anchor="ctr"/>
            <a:lstStyle/>
            <a:p>
              <a:pPr algn="ctr">
                <a:lnSpc>
                  <a:spcPts val="4759"/>
                </a:lnSpc>
              </a:pPr>
              <a:r>
                <a:rPr lang="en-US" sz="3399" b="1">
                  <a:solidFill>
                    <a:srgbClr val="17726D"/>
                  </a:solidFill>
                  <a:latin typeface="Inter Bold"/>
                  <a:ea typeface="Inter Bold"/>
                  <a:cs typeface="Inter Bold"/>
                  <a:sym typeface="Inter Bold"/>
                </a:rPr>
                <a:t>04</a:t>
              </a:r>
            </a:p>
          </p:txBody>
        </p:sp>
      </p:grpSp>
      <p:sp>
        <p:nvSpPr>
          <p:cNvPr id="25" name="AutoShape 25"/>
          <p:cNvSpPr/>
          <p:nvPr/>
        </p:nvSpPr>
        <p:spPr>
          <a:xfrm>
            <a:off x="844489" y="2984652"/>
            <a:ext cx="6008511" cy="0"/>
          </a:xfrm>
          <a:prstGeom prst="line">
            <a:avLst/>
          </a:prstGeom>
          <a:ln w="76200" cap="flat">
            <a:solidFill>
              <a:srgbClr val="EAE4D2"/>
            </a:solidFill>
            <a:prstDash val="solid"/>
            <a:headEnd type="none" w="sm" len="sm"/>
            <a:tailEnd type="none" w="sm" len="sm"/>
          </a:ln>
        </p:spPr>
        <p:txBody>
          <a:bodyPr/>
          <a:lstStyle/>
          <a:p>
            <a:endParaRPr lang="en-GB"/>
          </a:p>
        </p:txBody>
      </p:sp>
      <p:sp>
        <p:nvSpPr>
          <p:cNvPr id="26" name="Freeform 26"/>
          <p:cNvSpPr/>
          <p:nvPr/>
        </p:nvSpPr>
        <p:spPr>
          <a:xfrm>
            <a:off x="13807273" y="9050754"/>
            <a:ext cx="586293" cy="483692"/>
          </a:xfrm>
          <a:custGeom>
            <a:avLst/>
            <a:gdLst/>
            <a:ahLst/>
            <a:cxnLst/>
            <a:rect l="l" t="t" r="r" b="b"/>
            <a:pathLst>
              <a:path w="586293" h="483692">
                <a:moveTo>
                  <a:pt x="0" y="0"/>
                </a:moveTo>
                <a:lnTo>
                  <a:pt x="586293" y="0"/>
                </a:lnTo>
                <a:lnTo>
                  <a:pt x="586293" y="483691"/>
                </a:lnTo>
                <a:lnTo>
                  <a:pt x="0" y="48369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7" name="TextBox 27"/>
          <p:cNvSpPr txBox="1"/>
          <p:nvPr/>
        </p:nvSpPr>
        <p:spPr>
          <a:xfrm>
            <a:off x="844489" y="826748"/>
            <a:ext cx="7158103" cy="984885"/>
          </a:xfrm>
          <a:prstGeom prst="rect">
            <a:avLst/>
          </a:prstGeom>
        </p:spPr>
        <p:txBody>
          <a:bodyPr lIns="0" tIns="0" rIns="0" bIns="0" rtlCol="0" anchor="t">
            <a:spAutoFit/>
          </a:bodyPr>
          <a:lstStyle/>
          <a:p>
            <a:pPr algn="l">
              <a:lnSpc>
                <a:spcPts val="7560"/>
              </a:lnSpc>
            </a:pPr>
            <a:r>
              <a:rPr lang="en-US" sz="7200" b="1">
                <a:solidFill>
                  <a:srgbClr val="17726D"/>
                </a:solidFill>
                <a:latin typeface="Inter Bold"/>
                <a:ea typeface="Inter Bold"/>
                <a:cs typeface="Inter Bold"/>
                <a:sym typeface="Inter Bold"/>
              </a:rPr>
              <a:t>AGENDA</a:t>
            </a:r>
          </a:p>
        </p:txBody>
      </p:sp>
      <p:sp>
        <p:nvSpPr>
          <p:cNvPr id="28" name="TextBox 28"/>
          <p:cNvSpPr txBox="1"/>
          <p:nvPr/>
        </p:nvSpPr>
        <p:spPr>
          <a:xfrm>
            <a:off x="2091095" y="5956227"/>
            <a:ext cx="3614553" cy="412750"/>
          </a:xfrm>
          <a:prstGeom prst="rect">
            <a:avLst/>
          </a:prstGeom>
        </p:spPr>
        <p:txBody>
          <a:bodyPr lIns="0" tIns="0" rIns="0" bIns="0" rtlCol="0" anchor="t">
            <a:spAutoFit/>
          </a:bodyPr>
          <a:lstStyle/>
          <a:p>
            <a:pPr algn="l">
              <a:lnSpc>
                <a:spcPts val="3499"/>
              </a:lnSpc>
            </a:pPr>
            <a:r>
              <a:rPr lang="ro-RO" sz="2499" b="1" dirty="0">
                <a:solidFill>
                  <a:srgbClr val="000000"/>
                </a:solidFill>
                <a:latin typeface="Inter Medium"/>
                <a:ea typeface="Inter Medium"/>
                <a:cs typeface="Inter Medium"/>
                <a:sym typeface="Inter Medium"/>
              </a:rPr>
              <a:t>Business </a:t>
            </a:r>
            <a:r>
              <a:rPr lang="ro-RO" sz="2499" b="1" dirty="0" err="1">
                <a:solidFill>
                  <a:srgbClr val="000000"/>
                </a:solidFill>
                <a:latin typeface="Inter Medium"/>
                <a:ea typeface="Inter Medium"/>
                <a:cs typeface="Inter Medium"/>
                <a:sym typeface="Inter Medium"/>
              </a:rPr>
              <a:t>objectives</a:t>
            </a:r>
            <a:endParaRPr lang="en-US" sz="2499" b="1" dirty="0">
              <a:solidFill>
                <a:srgbClr val="000000"/>
              </a:solidFill>
              <a:latin typeface="Inter Medium"/>
              <a:ea typeface="Inter Medium"/>
              <a:cs typeface="Inter Medium"/>
              <a:sym typeface="Inter Medium"/>
            </a:endParaRPr>
          </a:p>
        </p:txBody>
      </p:sp>
      <p:sp>
        <p:nvSpPr>
          <p:cNvPr id="29" name="TextBox 29"/>
          <p:cNvSpPr txBox="1"/>
          <p:nvPr/>
        </p:nvSpPr>
        <p:spPr>
          <a:xfrm>
            <a:off x="6933202" y="8799244"/>
            <a:ext cx="3614553" cy="862224"/>
          </a:xfrm>
          <a:prstGeom prst="rect">
            <a:avLst/>
          </a:prstGeom>
        </p:spPr>
        <p:txBody>
          <a:bodyPr lIns="0" tIns="0" rIns="0" bIns="0" rtlCol="0" anchor="t">
            <a:spAutoFit/>
          </a:bodyPr>
          <a:lstStyle/>
          <a:p>
            <a:pPr algn="l">
              <a:lnSpc>
                <a:spcPts val="3499"/>
              </a:lnSpc>
            </a:pPr>
            <a:r>
              <a:rPr lang="ro-RO" sz="2499" b="1" dirty="0">
                <a:solidFill>
                  <a:srgbClr val="000000"/>
                </a:solidFill>
                <a:latin typeface="Inter Medium"/>
                <a:ea typeface="Inter Medium"/>
                <a:cs typeface="Inter Medium"/>
                <a:sym typeface="Inter Medium"/>
              </a:rPr>
              <a:t>Financial </a:t>
            </a:r>
            <a:r>
              <a:rPr lang="ro-RO" sz="2499" b="1" dirty="0" err="1">
                <a:solidFill>
                  <a:srgbClr val="000000"/>
                </a:solidFill>
                <a:latin typeface="Inter Medium"/>
                <a:ea typeface="Inter Medium"/>
                <a:cs typeface="Inter Medium"/>
                <a:sym typeface="Inter Medium"/>
              </a:rPr>
              <a:t>development</a:t>
            </a:r>
            <a:r>
              <a:rPr lang="ro-RO" sz="2499" b="1" dirty="0">
                <a:solidFill>
                  <a:srgbClr val="000000"/>
                </a:solidFill>
                <a:latin typeface="Inter Medium"/>
                <a:ea typeface="Inter Medium"/>
                <a:cs typeface="Inter Medium"/>
                <a:sym typeface="Inter Medium"/>
              </a:rPr>
              <a:t> and </a:t>
            </a:r>
            <a:r>
              <a:rPr lang="en-US" sz="2499" b="1" dirty="0">
                <a:solidFill>
                  <a:srgbClr val="000000"/>
                </a:solidFill>
                <a:latin typeface="Inter Medium"/>
                <a:ea typeface="Inter Medium"/>
                <a:cs typeface="Inter Medium"/>
                <a:sym typeface="Inter Medium"/>
              </a:rPr>
              <a:t>Future </a:t>
            </a:r>
            <a:r>
              <a:rPr lang="en-US" sz="2499" b="1" dirty="0" err="1">
                <a:solidFill>
                  <a:srgbClr val="000000"/>
                </a:solidFill>
                <a:latin typeface="Inter Medium"/>
                <a:ea typeface="Inter Medium"/>
                <a:cs typeface="Inter Medium"/>
                <a:sym typeface="Inter Medium"/>
              </a:rPr>
              <a:t>Innovat</a:t>
            </a:r>
            <a:r>
              <a:rPr lang="ro-RO" sz="2499" b="1" dirty="0">
                <a:solidFill>
                  <a:srgbClr val="000000"/>
                </a:solidFill>
                <a:latin typeface="Inter Medium"/>
                <a:ea typeface="Inter Medium"/>
                <a:cs typeface="Inter Medium"/>
                <a:sym typeface="Inter Medium"/>
              </a:rPr>
              <a:t>ion </a:t>
            </a:r>
            <a:endParaRPr lang="en-US" sz="2499" b="1" dirty="0">
              <a:solidFill>
                <a:srgbClr val="000000"/>
              </a:solidFill>
              <a:latin typeface="Inter Medium"/>
              <a:ea typeface="Inter Medium"/>
              <a:cs typeface="Inter Medium"/>
              <a:sym typeface="Inter Medium"/>
            </a:endParaRPr>
          </a:p>
        </p:txBody>
      </p:sp>
      <p:sp>
        <p:nvSpPr>
          <p:cNvPr id="30" name="TextBox 30"/>
          <p:cNvSpPr txBox="1"/>
          <p:nvPr/>
        </p:nvSpPr>
        <p:spPr>
          <a:xfrm>
            <a:off x="2091095" y="7381914"/>
            <a:ext cx="3614553" cy="412750"/>
          </a:xfrm>
          <a:prstGeom prst="rect">
            <a:avLst/>
          </a:prstGeom>
        </p:spPr>
        <p:txBody>
          <a:bodyPr lIns="0" tIns="0" rIns="0" bIns="0" rtlCol="0" anchor="t">
            <a:spAutoFit/>
          </a:bodyPr>
          <a:lstStyle/>
          <a:p>
            <a:pPr algn="l">
              <a:lnSpc>
                <a:spcPts val="3499"/>
              </a:lnSpc>
            </a:pPr>
            <a:r>
              <a:rPr lang="ro-RO" sz="2499" b="1" dirty="0">
                <a:solidFill>
                  <a:srgbClr val="000000"/>
                </a:solidFill>
                <a:latin typeface="Inter Medium"/>
                <a:ea typeface="Inter Medium"/>
                <a:cs typeface="Inter Medium"/>
                <a:sym typeface="Inter Medium"/>
              </a:rPr>
              <a:t>Competitor </a:t>
            </a:r>
            <a:r>
              <a:rPr lang="ro-RO" sz="2499" b="1" dirty="0" err="1">
                <a:solidFill>
                  <a:srgbClr val="000000"/>
                </a:solidFill>
                <a:latin typeface="Inter Medium"/>
                <a:ea typeface="Inter Medium"/>
                <a:cs typeface="Inter Medium"/>
                <a:sym typeface="Inter Medium"/>
              </a:rPr>
              <a:t>analysis</a:t>
            </a:r>
            <a:r>
              <a:rPr lang="ro-RO" sz="2499" b="1" dirty="0">
                <a:solidFill>
                  <a:srgbClr val="000000"/>
                </a:solidFill>
                <a:latin typeface="Inter Medium"/>
                <a:ea typeface="Inter Medium"/>
                <a:cs typeface="Inter Medium"/>
                <a:sym typeface="Inter Medium"/>
              </a:rPr>
              <a:t> </a:t>
            </a:r>
            <a:endParaRPr lang="en-US" sz="2499" b="1" dirty="0">
              <a:solidFill>
                <a:srgbClr val="000000"/>
              </a:solidFill>
              <a:latin typeface="Inter Medium"/>
              <a:ea typeface="Inter Medium"/>
              <a:cs typeface="Inter Medium"/>
              <a:sym typeface="Inter Medium"/>
            </a:endParaRPr>
          </a:p>
        </p:txBody>
      </p:sp>
      <p:sp>
        <p:nvSpPr>
          <p:cNvPr id="31" name="TextBox 31"/>
          <p:cNvSpPr txBox="1"/>
          <p:nvPr/>
        </p:nvSpPr>
        <p:spPr>
          <a:xfrm>
            <a:off x="2091095" y="8807601"/>
            <a:ext cx="3614553" cy="412750"/>
          </a:xfrm>
          <a:prstGeom prst="rect">
            <a:avLst/>
          </a:prstGeom>
        </p:spPr>
        <p:txBody>
          <a:bodyPr lIns="0" tIns="0" rIns="0" bIns="0" rtlCol="0" anchor="t">
            <a:spAutoFit/>
          </a:bodyPr>
          <a:lstStyle/>
          <a:p>
            <a:pPr algn="l">
              <a:lnSpc>
                <a:spcPts val="3499"/>
              </a:lnSpc>
            </a:pPr>
            <a:r>
              <a:rPr lang="ro-RO" sz="2499" b="1" dirty="0">
                <a:solidFill>
                  <a:srgbClr val="000000"/>
                </a:solidFill>
                <a:latin typeface="Inter Medium"/>
                <a:ea typeface="Inter Medium"/>
                <a:cs typeface="Inter Medium"/>
                <a:sym typeface="Inter Medium"/>
              </a:rPr>
              <a:t>Marketing </a:t>
            </a:r>
            <a:r>
              <a:rPr lang="ro-RO" sz="2499" b="1" dirty="0" err="1">
                <a:solidFill>
                  <a:srgbClr val="000000"/>
                </a:solidFill>
                <a:latin typeface="Inter Medium"/>
                <a:ea typeface="Inter Medium"/>
                <a:cs typeface="Inter Medium"/>
                <a:sym typeface="Inter Medium"/>
              </a:rPr>
              <a:t>strategy</a:t>
            </a:r>
            <a:r>
              <a:rPr lang="ro-RO" sz="2499" b="1" dirty="0">
                <a:solidFill>
                  <a:srgbClr val="000000"/>
                </a:solidFill>
                <a:latin typeface="Inter Medium"/>
                <a:ea typeface="Inter Medium"/>
                <a:cs typeface="Inter Medium"/>
                <a:sym typeface="Inter Medium"/>
              </a:rPr>
              <a:t> </a:t>
            </a:r>
            <a:endParaRPr lang="en-US" sz="2499" b="1" dirty="0">
              <a:solidFill>
                <a:srgbClr val="000000"/>
              </a:solidFill>
              <a:latin typeface="Inter Medium"/>
              <a:ea typeface="Inter Medium"/>
              <a:cs typeface="Inter Medium"/>
              <a:sym typeface="Inter Medium"/>
            </a:endParaRPr>
          </a:p>
        </p:txBody>
      </p:sp>
      <p:sp>
        <p:nvSpPr>
          <p:cNvPr id="32" name="TextBox 32"/>
          <p:cNvSpPr txBox="1"/>
          <p:nvPr/>
        </p:nvSpPr>
        <p:spPr>
          <a:xfrm>
            <a:off x="14539609" y="9057649"/>
            <a:ext cx="3191396" cy="422275"/>
          </a:xfrm>
          <a:prstGeom prst="rect">
            <a:avLst/>
          </a:prstGeom>
        </p:spPr>
        <p:txBody>
          <a:bodyPr lIns="0" tIns="0" rIns="0" bIns="0" rtlCol="0" anchor="t">
            <a:spAutoFit/>
          </a:bodyPr>
          <a:lstStyle/>
          <a:p>
            <a:pPr algn="l">
              <a:lnSpc>
                <a:spcPts val="3499"/>
              </a:lnSpc>
            </a:pPr>
            <a:r>
              <a:rPr lang="en-US" sz="2499" b="1">
                <a:solidFill>
                  <a:srgbClr val="FFFFFF"/>
                </a:solidFill>
                <a:latin typeface="Open Sans Semi-Bold"/>
                <a:ea typeface="Open Sans Semi-Bold"/>
                <a:cs typeface="Open Sans Semi-Bold"/>
                <a:sym typeface="Open Sans Semi-Bold"/>
              </a:rPr>
              <a:t>GYMSHARK</a:t>
            </a:r>
          </a:p>
        </p:txBody>
      </p:sp>
      <p:grpSp>
        <p:nvGrpSpPr>
          <p:cNvPr id="33" name="Group 33"/>
          <p:cNvGrpSpPr/>
          <p:nvPr/>
        </p:nvGrpSpPr>
        <p:grpSpPr>
          <a:xfrm>
            <a:off x="863539" y="4272675"/>
            <a:ext cx="969409" cy="986123"/>
            <a:chOff x="0" y="0"/>
            <a:chExt cx="812800" cy="826814"/>
          </a:xfrm>
        </p:grpSpPr>
        <p:sp>
          <p:nvSpPr>
            <p:cNvPr id="34" name="Freeform 34"/>
            <p:cNvSpPr/>
            <p:nvPr/>
          </p:nvSpPr>
          <p:spPr>
            <a:xfrm>
              <a:off x="0" y="0"/>
              <a:ext cx="812800" cy="826814"/>
            </a:xfrm>
            <a:custGeom>
              <a:avLst/>
              <a:gdLst/>
              <a:ahLst/>
              <a:cxnLst/>
              <a:rect l="l" t="t" r="r" b="b"/>
              <a:pathLst>
                <a:path w="812800" h="826814">
                  <a:moveTo>
                    <a:pt x="406400" y="0"/>
                  </a:moveTo>
                  <a:cubicBezTo>
                    <a:pt x="181951" y="0"/>
                    <a:pt x="0" y="185089"/>
                    <a:pt x="0" y="413407"/>
                  </a:cubicBezTo>
                  <a:cubicBezTo>
                    <a:pt x="0" y="641726"/>
                    <a:pt x="181951" y="826814"/>
                    <a:pt x="406400" y="826814"/>
                  </a:cubicBezTo>
                  <a:cubicBezTo>
                    <a:pt x="630849" y="826814"/>
                    <a:pt x="812800" y="641726"/>
                    <a:pt x="812800" y="413407"/>
                  </a:cubicBezTo>
                  <a:cubicBezTo>
                    <a:pt x="812800" y="185089"/>
                    <a:pt x="630849" y="0"/>
                    <a:pt x="406400" y="0"/>
                  </a:cubicBezTo>
                  <a:close/>
                </a:path>
              </a:pathLst>
            </a:custGeom>
            <a:solidFill>
              <a:srgbClr val="EAE4D2"/>
            </a:solidFill>
          </p:spPr>
          <p:txBody>
            <a:bodyPr/>
            <a:lstStyle/>
            <a:p>
              <a:endParaRPr lang="en-GB"/>
            </a:p>
          </p:txBody>
        </p:sp>
        <p:sp>
          <p:nvSpPr>
            <p:cNvPr id="35" name="TextBox 35"/>
            <p:cNvSpPr txBox="1"/>
            <p:nvPr/>
          </p:nvSpPr>
          <p:spPr>
            <a:xfrm>
              <a:off x="76200" y="10839"/>
              <a:ext cx="660400" cy="738462"/>
            </a:xfrm>
            <a:prstGeom prst="rect">
              <a:avLst/>
            </a:prstGeom>
          </p:spPr>
          <p:txBody>
            <a:bodyPr lIns="44470" tIns="44470" rIns="44470" bIns="44470" rtlCol="0" anchor="ctr"/>
            <a:lstStyle/>
            <a:p>
              <a:pPr algn="ctr">
                <a:lnSpc>
                  <a:spcPts val="4759"/>
                </a:lnSpc>
              </a:pPr>
              <a:r>
                <a:rPr lang="en-US" sz="3399" b="1">
                  <a:solidFill>
                    <a:srgbClr val="17726D"/>
                  </a:solidFill>
                  <a:latin typeface="Inter Bold"/>
                  <a:ea typeface="Inter Bold"/>
                  <a:cs typeface="Inter Bold"/>
                  <a:sym typeface="Inter Bold"/>
                </a:rPr>
                <a:t>01</a:t>
              </a:r>
            </a:p>
          </p:txBody>
        </p:sp>
      </p:grpSp>
      <p:sp>
        <p:nvSpPr>
          <p:cNvPr id="36" name="TextBox 36"/>
          <p:cNvSpPr txBox="1"/>
          <p:nvPr/>
        </p:nvSpPr>
        <p:spPr>
          <a:xfrm>
            <a:off x="2091095" y="4531954"/>
            <a:ext cx="3614553" cy="862224"/>
          </a:xfrm>
          <a:prstGeom prst="rect">
            <a:avLst/>
          </a:prstGeom>
        </p:spPr>
        <p:txBody>
          <a:bodyPr lIns="0" tIns="0" rIns="0" bIns="0" rtlCol="0" anchor="t">
            <a:spAutoFit/>
          </a:bodyPr>
          <a:lstStyle/>
          <a:p>
            <a:pPr algn="l">
              <a:lnSpc>
                <a:spcPts val="3499"/>
              </a:lnSpc>
            </a:pPr>
            <a:r>
              <a:rPr lang="ro-RO" sz="2499" b="1" dirty="0">
                <a:solidFill>
                  <a:srgbClr val="000000"/>
                </a:solidFill>
                <a:latin typeface="Inter Medium"/>
                <a:ea typeface="Inter Medium"/>
                <a:cs typeface="Inter Medium"/>
                <a:sym typeface="Inter Medium"/>
              </a:rPr>
              <a:t>Business ideea and </a:t>
            </a:r>
            <a:r>
              <a:rPr lang="ro-RO" sz="2499" b="1" dirty="0" err="1">
                <a:solidFill>
                  <a:srgbClr val="000000"/>
                </a:solidFill>
                <a:latin typeface="Inter Medium"/>
                <a:ea typeface="Inter Medium"/>
                <a:cs typeface="Inter Medium"/>
                <a:sym typeface="Inter Medium"/>
              </a:rPr>
              <a:t>products</a:t>
            </a:r>
            <a:r>
              <a:rPr lang="ro-RO" sz="2499" b="1" dirty="0">
                <a:solidFill>
                  <a:srgbClr val="000000"/>
                </a:solidFill>
                <a:latin typeface="Inter Medium"/>
                <a:ea typeface="Inter Medium"/>
                <a:cs typeface="Inter Medium"/>
                <a:sym typeface="Inter Medium"/>
              </a:rPr>
              <a:t> </a:t>
            </a:r>
            <a:endParaRPr lang="en-US" sz="2499" b="1" dirty="0">
              <a:solidFill>
                <a:srgbClr val="000000"/>
              </a:solidFill>
              <a:latin typeface="Inter Medium"/>
              <a:ea typeface="Inter Medium"/>
              <a:cs typeface="Inter Medium"/>
              <a:sym typeface="Inter Medium"/>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1028700" y="1028700"/>
            <a:ext cx="842256" cy="694610"/>
          </a:xfrm>
          <a:custGeom>
            <a:avLst/>
            <a:gdLst/>
            <a:ahLst/>
            <a:cxnLst/>
            <a:rect l="l" t="t" r="r" b="b"/>
            <a:pathLst>
              <a:path w="842256" h="694610">
                <a:moveTo>
                  <a:pt x="0" y="0"/>
                </a:moveTo>
                <a:lnTo>
                  <a:pt x="842256" y="0"/>
                </a:lnTo>
                <a:lnTo>
                  <a:pt x="842256" y="694610"/>
                </a:lnTo>
                <a:lnTo>
                  <a:pt x="0" y="69461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5725869" y="1028700"/>
            <a:ext cx="1533431" cy="1585314"/>
          </a:xfrm>
          <a:custGeom>
            <a:avLst/>
            <a:gdLst/>
            <a:ahLst/>
            <a:cxnLst/>
            <a:rect l="l" t="t" r="r" b="b"/>
            <a:pathLst>
              <a:path w="1533431" h="1585314">
                <a:moveTo>
                  <a:pt x="0" y="0"/>
                </a:moveTo>
                <a:lnTo>
                  <a:pt x="1533431" y="0"/>
                </a:lnTo>
                <a:lnTo>
                  <a:pt x="1533431" y="1585314"/>
                </a:lnTo>
                <a:lnTo>
                  <a:pt x="0" y="158531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362430" y="7368906"/>
            <a:ext cx="4082794" cy="1600200"/>
            <a:chOff x="0" y="0"/>
            <a:chExt cx="1075304" cy="421452"/>
          </a:xfrm>
        </p:grpSpPr>
        <p:sp>
          <p:nvSpPr>
            <p:cNvPr id="7" name="Freeform 7"/>
            <p:cNvSpPr/>
            <p:nvPr/>
          </p:nvSpPr>
          <p:spPr>
            <a:xfrm>
              <a:off x="0" y="0"/>
              <a:ext cx="1075304" cy="421452"/>
            </a:xfrm>
            <a:custGeom>
              <a:avLst/>
              <a:gdLst/>
              <a:ahLst/>
              <a:cxnLst/>
              <a:rect l="l" t="t" r="r" b="b"/>
              <a:pathLst>
                <a:path w="1075304" h="421452">
                  <a:moveTo>
                    <a:pt x="0" y="0"/>
                  </a:moveTo>
                  <a:lnTo>
                    <a:pt x="1075304" y="0"/>
                  </a:lnTo>
                  <a:lnTo>
                    <a:pt x="1075304" y="421452"/>
                  </a:lnTo>
                  <a:lnTo>
                    <a:pt x="0" y="421452"/>
                  </a:lnTo>
                  <a:close/>
                </a:path>
              </a:pathLst>
            </a:custGeom>
            <a:solidFill>
              <a:srgbClr val="17726D"/>
            </a:solidFill>
          </p:spPr>
          <p:txBody>
            <a:bodyPr/>
            <a:lstStyle/>
            <a:p>
              <a:endParaRPr lang="en-GB"/>
            </a:p>
          </p:txBody>
        </p:sp>
        <p:sp>
          <p:nvSpPr>
            <p:cNvPr id="8" name="TextBox 8"/>
            <p:cNvSpPr txBox="1"/>
            <p:nvPr/>
          </p:nvSpPr>
          <p:spPr>
            <a:xfrm>
              <a:off x="0" y="-47625"/>
              <a:ext cx="1075304" cy="469077"/>
            </a:xfrm>
            <a:prstGeom prst="rect">
              <a:avLst/>
            </a:prstGeom>
          </p:spPr>
          <p:txBody>
            <a:bodyPr lIns="50800" tIns="50800" rIns="50800" bIns="50800" rtlCol="0" anchor="ctr"/>
            <a:lstStyle/>
            <a:p>
              <a:pPr algn="ctr">
                <a:lnSpc>
                  <a:spcPts val="2479"/>
                </a:lnSpc>
              </a:pPr>
              <a:endParaRPr/>
            </a:p>
          </p:txBody>
        </p:sp>
      </p:grpSp>
      <p:sp>
        <p:nvSpPr>
          <p:cNvPr id="9" name="TextBox 9"/>
          <p:cNvSpPr txBox="1"/>
          <p:nvPr/>
        </p:nvSpPr>
        <p:spPr>
          <a:xfrm>
            <a:off x="2049367" y="1066061"/>
            <a:ext cx="2006376" cy="321564"/>
          </a:xfrm>
          <a:prstGeom prst="rect">
            <a:avLst/>
          </a:prstGeom>
        </p:spPr>
        <p:txBody>
          <a:bodyPr lIns="0" tIns="0" rIns="0" bIns="0" rtlCol="0" anchor="t">
            <a:spAutoFit/>
          </a:bodyPr>
          <a:lstStyle/>
          <a:p>
            <a:pPr algn="just">
              <a:lnSpc>
                <a:spcPts val="2688"/>
              </a:lnSpc>
            </a:pPr>
            <a:r>
              <a:rPr lang="en-US" sz="2100" b="1" spc="98">
                <a:solidFill>
                  <a:srgbClr val="17726D"/>
                </a:solidFill>
                <a:latin typeface="Inter Bold"/>
                <a:ea typeface="Inter Bold"/>
                <a:cs typeface="Inter Bold"/>
                <a:sym typeface="Inter Bold"/>
              </a:rPr>
              <a:t>GYMSHARK</a:t>
            </a:r>
          </a:p>
        </p:txBody>
      </p:sp>
      <p:sp>
        <p:nvSpPr>
          <p:cNvPr id="10" name="TextBox 10"/>
          <p:cNvSpPr txBox="1"/>
          <p:nvPr/>
        </p:nvSpPr>
        <p:spPr>
          <a:xfrm>
            <a:off x="1028700" y="2891867"/>
            <a:ext cx="6108189" cy="2251309"/>
          </a:xfrm>
          <a:prstGeom prst="rect">
            <a:avLst/>
          </a:prstGeom>
        </p:spPr>
        <p:txBody>
          <a:bodyPr lIns="0" tIns="0" rIns="0" bIns="0" rtlCol="0" anchor="t">
            <a:spAutoFit/>
          </a:bodyPr>
          <a:lstStyle/>
          <a:p>
            <a:pPr algn="l">
              <a:lnSpc>
                <a:spcPts val="5791"/>
              </a:lnSpc>
            </a:pPr>
            <a:r>
              <a:rPr lang="en-US" sz="6160" b="1" spc="-129">
                <a:solidFill>
                  <a:srgbClr val="17726D"/>
                </a:solidFill>
                <a:latin typeface="Inter Bold"/>
                <a:ea typeface="Inter Bold"/>
                <a:cs typeface="Inter Bold"/>
                <a:sym typeface="Inter Bold"/>
              </a:rPr>
              <a:t>BUSINESS IDEA AND PRODUCTS</a:t>
            </a:r>
          </a:p>
        </p:txBody>
      </p:sp>
      <p:sp>
        <p:nvSpPr>
          <p:cNvPr id="11" name="TextBox 11"/>
          <p:cNvSpPr txBox="1"/>
          <p:nvPr/>
        </p:nvSpPr>
        <p:spPr>
          <a:xfrm>
            <a:off x="1028700" y="5207159"/>
            <a:ext cx="10740192" cy="642366"/>
          </a:xfrm>
          <a:prstGeom prst="rect">
            <a:avLst/>
          </a:prstGeom>
        </p:spPr>
        <p:txBody>
          <a:bodyPr lIns="0" tIns="0" rIns="0" bIns="0" rtlCol="0" anchor="t">
            <a:spAutoFit/>
          </a:bodyPr>
          <a:lstStyle/>
          <a:p>
            <a:pPr algn="l">
              <a:lnSpc>
                <a:spcPts val="2562"/>
              </a:lnSpc>
            </a:pPr>
            <a:r>
              <a:rPr lang="en-US" sz="2100" spc="33">
                <a:solidFill>
                  <a:srgbClr val="17726D"/>
                </a:solidFill>
                <a:latin typeface="Inter"/>
                <a:ea typeface="Inter"/>
                <a:cs typeface="Inter"/>
                <a:sym typeface="Inter"/>
              </a:rPr>
              <a:t>We offer an all-in-one environment for athleisure fashion and plan to integrate AI to enhance the product and delivery modes.</a:t>
            </a:r>
          </a:p>
        </p:txBody>
      </p:sp>
      <p:grpSp>
        <p:nvGrpSpPr>
          <p:cNvPr id="12" name="Group 12"/>
          <p:cNvGrpSpPr/>
          <p:nvPr/>
        </p:nvGrpSpPr>
        <p:grpSpPr>
          <a:xfrm>
            <a:off x="4658563" y="7315200"/>
            <a:ext cx="4397119" cy="1600200"/>
            <a:chOff x="0" y="0"/>
            <a:chExt cx="1158089" cy="421452"/>
          </a:xfrm>
        </p:grpSpPr>
        <p:sp>
          <p:nvSpPr>
            <p:cNvPr id="13" name="Freeform 13"/>
            <p:cNvSpPr/>
            <p:nvPr/>
          </p:nvSpPr>
          <p:spPr>
            <a:xfrm>
              <a:off x="0" y="0"/>
              <a:ext cx="1158089" cy="421452"/>
            </a:xfrm>
            <a:custGeom>
              <a:avLst/>
              <a:gdLst/>
              <a:ahLst/>
              <a:cxnLst/>
              <a:rect l="l" t="t" r="r" b="b"/>
              <a:pathLst>
                <a:path w="1158089" h="421452">
                  <a:moveTo>
                    <a:pt x="0" y="0"/>
                  </a:moveTo>
                  <a:lnTo>
                    <a:pt x="1158089" y="0"/>
                  </a:lnTo>
                  <a:lnTo>
                    <a:pt x="1158089" y="421452"/>
                  </a:lnTo>
                  <a:lnTo>
                    <a:pt x="0" y="421452"/>
                  </a:lnTo>
                  <a:close/>
                </a:path>
              </a:pathLst>
            </a:custGeom>
            <a:solidFill>
              <a:srgbClr val="17726D"/>
            </a:solidFill>
          </p:spPr>
          <p:txBody>
            <a:bodyPr/>
            <a:lstStyle/>
            <a:p>
              <a:endParaRPr lang="en-GB"/>
            </a:p>
          </p:txBody>
        </p:sp>
        <p:sp>
          <p:nvSpPr>
            <p:cNvPr id="14" name="TextBox 14"/>
            <p:cNvSpPr txBox="1"/>
            <p:nvPr/>
          </p:nvSpPr>
          <p:spPr>
            <a:xfrm>
              <a:off x="0" y="-47625"/>
              <a:ext cx="1158089" cy="469077"/>
            </a:xfrm>
            <a:prstGeom prst="rect">
              <a:avLst/>
            </a:prstGeom>
          </p:spPr>
          <p:txBody>
            <a:bodyPr lIns="50800" tIns="50800" rIns="50800" bIns="50800" rtlCol="0" anchor="ctr"/>
            <a:lstStyle/>
            <a:p>
              <a:pPr algn="ctr">
                <a:lnSpc>
                  <a:spcPts val="2479"/>
                </a:lnSpc>
              </a:pPr>
              <a:endParaRPr/>
            </a:p>
          </p:txBody>
        </p:sp>
      </p:grpSp>
      <p:grpSp>
        <p:nvGrpSpPr>
          <p:cNvPr id="15" name="Group 15"/>
          <p:cNvGrpSpPr/>
          <p:nvPr/>
        </p:nvGrpSpPr>
        <p:grpSpPr>
          <a:xfrm>
            <a:off x="9263062" y="6962924"/>
            <a:ext cx="4082794" cy="1942435"/>
            <a:chOff x="0" y="-47625"/>
            <a:chExt cx="1075304" cy="511588"/>
          </a:xfrm>
        </p:grpSpPr>
        <p:sp>
          <p:nvSpPr>
            <p:cNvPr id="16" name="Freeform 16"/>
            <p:cNvSpPr/>
            <p:nvPr/>
          </p:nvSpPr>
          <p:spPr>
            <a:xfrm>
              <a:off x="0" y="42511"/>
              <a:ext cx="1075304" cy="421452"/>
            </a:xfrm>
            <a:custGeom>
              <a:avLst/>
              <a:gdLst/>
              <a:ahLst/>
              <a:cxnLst/>
              <a:rect l="l" t="t" r="r" b="b"/>
              <a:pathLst>
                <a:path w="1075304" h="421452">
                  <a:moveTo>
                    <a:pt x="0" y="0"/>
                  </a:moveTo>
                  <a:lnTo>
                    <a:pt x="1075304" y="0"/>
                  </a:lnTo>
                  <a:lnTo>
                    <a:pt x="1075304" y="421452"/>
                  </a:lnTo>
                  <a:lnTo>
                    <a:pt x="0" y="421452"/>
                  </a:lnTo>
                  <a:close/>
                </a:path>
              </a:pathLst>
            </a:custGeom>
            <a:solidFill>
              <a:srgbClr val="17726D"/>
            </a:solidFill>
          </p:spPr>
          <p:txBody>
            <a:bodyPr/>
            <a:lstStyle/>
            <a:p>
              <a:endParaRPr lang="en-GB" dirty="0"/>
            </a:p>
          </p:txBody>
        </p:sp>
        <p:sp>
          <p:nvSpPr>
            <p:cNvPr id="17" name="TextBox 17"/>
            <p:cNvSpPr txBox="1"/>
            <p:nvPr/>
          </p:nvSpPr>
          <p:spPr>
            <a:xfrm>
              <a:off x="0" y="-47625"/>
              <a:ext cx="1075304" cy="469077"/>
            </a:xfrm>
            <a:prstGeom prst="rect">
              <a:avLst/>
            </a:prstGeom>
          </p:spPr>
          <p:txBody>
            <a:bodyPr lIns="50800" tIns="50800" rIns="50800" bIns="50800" rtlCol="0" anchor="ctr"/>
            <a:lstStyle/>
            <a:p>
              <a:pPr algn="ctr">
                <a:lnSpc>
                  <a:spcPts val="2479"/>
                </a:lnSpc>
              </a:pPr>
              <a:endParaRPr/>
            </a:p>
          </p:txBody>
        </p:sp>
      </p:grpSp>
      <p:grpSp>
        <p:nvGrpSpPr>
          <p:cNvPr id="18" name="Group 18"/>
          <p:cNvGrpSpPr/>
          <p:nvPr/>
        </p:nvGrpSpPr>
        <p:grpSpPr>
          <a:xfrm>
            <a:off x="13654651" y="7261493"/>
            <a:ext cx="4397119" cy="1600200"/>
            <a:chOff x="0" y="0"/>
            <a:chExt cx="1158089" cy="421452"/>
          </a:xfrm>
        </p:grpSpPr>
        <p:sp>
          <p:nvSpPr>
            <p:cNvPr id="19" name="Freeform 19"/>
            <p:cNvSpPr/>
            <p:nvPr/>
          </p:nvSpPr>
          <p:spPr>
            <a:xfrm>
              <a:off x="0" y="0"/>
              <a:ext cx="1158089" cy="421452"/>
            </a:xfrm>
            <a:custGeom>
              <a:avLst/>
              <a:gdLst/>
              <a:ahLst/>
              <a:cxnLst/>
              <a:rect l="l" t="t" r="r" b="b"/>
              <a:pathLst>
                <a:path w="1158089" h="421452">
                  <a:moveTo>
                    <a:pt x="0" y="0"/>
                  </a:moveTo>
                  <a:lnTo>
                    <a:pt x="1158089" y="0"/>
                  </a:lnTo>
                  <a:lnTo>
                    <a:pt x="1158089" y="421452"/>
                  </a:lnTo>
                  <a:lnTo>
                    <a:pt x="0" y="421452"/>
                  </a:lnTo>
                  <a:close/>
                </a:path>
              </a:pathLst>
            </a:custGeom>
            <a:solidFill>
              <a:srgbClr val="17726D"/>
            </a:solidFill>
          </p:spPr>
          <p:txBody>
            <a:bodyPr/>
            <a:lstStyle/>
            <a:p>
              <a:endParaRPr lang="en-GB"/>
            </a:p>
          </p:txBody>
        </p:sp>
        <p:sp>
          <p:nvSpPr>
            <p:cNvPr id="20" name="TextBox 20"/>
            <p:cNvSpPr txBox="1"/>
            <p:nvPr/>
          </p:nvSpPr>
          <p:spPr>
            <a:xfrm>
              <a:off x="0" y="-47625"/>
              <a:ext cx="1158089" cy="469077"/>
            </a:xfrm>
            <a:prstGeom prst="rect">
              <a:avLst/>
            </a:prstGeom>
          </p:spPr>
          <p:txBody>
            <a:bodyPr lIns="50800" tIns="50800" rIns="50800" bIns="50800" rtlCol="0" anchor="ctr"/>
            <a:lstStyle/>
            <a:p>
              <a:pPr algn="ctr">
                <a:lnSpc>
                  <a:spcPts val="2479"/>
                </a:lnSpc>
              </a:pPr>
              <a:endParaRPr/>
            </a:p>
          </p:txBody>
        </p:sp>
      </p:grpSp>
      <p:sp>
        <p:nvSpPr>
          <p:cNvPr id="21" name="TextBox 21"/>
          <p:cNvSpPr txBox="1"/>
          <p:nvPr/>
        </p:nvSpPr>
        <p:spPr>
          <a:xfrm>
            <a:off x="646176" y="7445106"/>
            <a:ext cx="3409567" cy="940337"/>
          </a:xfrm>
          <a:prstGeom prst="rect">
            <a:avLst/>
          </a:prstGeom>
        </p:spPr>
        <p:txBody>
          <a:bodyPr lIns="0" tIns="0" rIns="0" bIns="0" rtlCol="0" anchor="t">
            <a:spAutoFit/>
          </a:bodyPr>
          <a:lstStyle/>
          <a:p>
            <a:pPr algn="ctr">
              <a:lnSpc>
                <a:spcPts val="3820"/>
              </a:lnSpc>
            </a:pPr>
            <a:r>
              <a:rPr lang="en-US" sz="2728" b="1" dirty="0">
                <a:solidFill>
                  <a:srgbClr val="FFFFFF"/>
                </a:solidFill>
                <a:latin typeface="Inter Bold"/>
                <a:ea typeface="Inter Bold"/>
                <a:cs typeface="Inter Bold"/>
                <a:sym typeface="Inter Bold"/>
              </a:rPr>
              <a:t>Direct-to-consumer business model</a:t>
            </a:r>
          </a:p>
        </p:txBody>
      </p:sp>
      <p:sp>
        <p:nvSpPr>
          <p:cNvPr id="22" name="TextBox 22"/>
          <p:cNvSpPr txBox="1"/>
          <p:nvPr/>
        </p:nvSpPr>
        <p:spPr>
          <a:xfrm>
            <a:off x="4993007" y="7445106"/>
            <a:ext cx="3666742" cy="1416587"/>
          </a:xfrm>
          <a:prstGeom prst="rect">
            <a:avLst/>
          </a:prstGeom>
        </p:spPr>
        <p:txBody>
          <a:bodyPr lIns="0" tIns="0" rIns="0" bIns="0" rtlCol="0" anchor="t">
            <a:spAutoFit/>
          </a:bodyPr>
          <a:lstStyle/>
          <a:p>
            <a:pPr algn="ctr">
              <a:lnSpc>
                <a:spcPts val="3820"/>
              </a:lnSpc>
            </a:pPr>
            <a:r>
              <a:rPr lang="en-US" sz="2728" b="1">
                <a:solidFill>
                  <a:srgbClr val="FFFFFF"/>
                </a:solidFill>
                <a:latin typeface="Inter Bold"/>
                <a:ea typeface="Inter Bold"/>
                <a:cs typeface="Inter Bold"/>
                <a:sym typeface="Inter Bold"/>
              </a:rPr>
              <a:t>Premium fitness apparel &amp; accessories</a:t>
            </a:r>
          </a:p>
        </p:txBody>
      </p:sp>
      <p:sp>
        <p:nvSpPr>
          <p:cNvPr id="23" name="TextBox 23"/>
          <p:cNvSpPr txBox="1"/>
          <p:nvPr/>
        </p:nvSpPr>
        <p:spPr>
          <a:xfrm>
            <a:off x="9596438" y="7445106"/>
            <a:ext cx="3409567" cy="940337"/>
          </a:xfrm>
          <a:prstGeom prst="rect">
            <a:avLst/>
          </a:prstGeom>
        </p:spPr>
        <p:txBody>
          <a:bodyPr lIns="0" tIns="0" rIns="0" bIns="0" rtlCol="0" anchor="t">
            <a:spAutoFit/>
          </a:bodyPr>
          <a:lstStyle/>
          <a:p>
            <a:pPr algn="ctr">
              <a:lnSpc>
                <a:spcPts val="3820"/>
              </a:lnSpc>
            </a:pPr>
            <a:r>
              <a:rPr lang="en-US" sz="2728" b="1">
                <a:solidFill>
                  <a:srgbClr val="FFFFFF"/>
                </a:solidFill>
                <a:latin typeface="Inter Bold"/>
                <a:ea typeface="Inter Bold"/>
                <a:cs typeface="Inter Bold"/>
                <a:sym typeface="Inter Bold"/>
              </a:rPr>
              <a:t>Global online presence</a:t>
            </a:r>
          </a:p>
        </p:txBody>
      </p:sp>
      <p:sp>
        <p:nvSpPr>
          <p:cNvPr id="24" name="TextBox 24"/>
          <p:cNvSpPr txBox="1"/>
          <p:nvPr/>
        </p:nvSpPr>
        <p:spPr>
          <a:xfrm>
            <a:off x="14079282" y="7445106"/>
            <a:ext cx="3409567" cy="940337"/>
          </a:xfrm>
          <a:prstGeom prst="rect">
            <a:avLst/>
          </a:prstGeom>
        </p:spPr>
        <p:txBody>
          <a:bodyPr lIns="0" tIns="0" rIns="0" bIns="0" rtlCol="0" anchor="t">
            <a:spAutoFit/>
          </a:bodyPr>
          <a:lstStyle/>
          <a:p>
            <a:pPr algn="ctr">
              <a:lnSpc>
                <a:spcPts val="3820"/>
              </a:lnSpc>
            </a:pPr>
            <a:r>
              <a:rPr lang="en-US" sz="2728" b="1">
                <a:solidFill>
                  <a:srgbClr val="FFFFFF"/>
                </a:solidFill>
                <a:latin typeface="Inter Bold"/>
                <a:ea typeface="Inter Bold"/>
                <a:cs typeface="Inter Bold"/>
                <a:sym typeface="Inter Bold"/>
              </a:rPr>
              <a:t>Strong fitness community</a:t>
            </a:r>
          </a:p>
        </p:txBody>
      </p:sp>
      <p:sp>
        <p:nvSpPr>
          <p:cNvPr id="25" name="TextBox 25"/>
          <p:cNvSpPr txBox="1"/>
          <p:nvPr/>
        </p:nvSpPr>
        <p:spPr>
          <a:xfrm>
            <a:off x="344583" y="8969106"/>
            <a:ext cx="17633854" cy="464087"/>
          </a:xfrm>
          <a:prstGeom prst="rect">
            <a:avLst/>
          </a:prstGeom>
        </p:spPr>
        <p:txBody>
          <a:bodyPr lIns="0" tIns="0" rIns="0" bIns="0" rtlCol="0" anchor="t">
            <a:spAutoFit/>
          </a:bodyPr>
          <a:lstStyle/>
          <a:p>
            <a:pPr algn="l">
              <a:lnSpc>
                <a:spcPts val="3820"/>
              </a:lnSpc>
            </a:pPr>
            <a:r>
              <a:rPr lang="en-US" sz="2728" b="1">
                <a:solidFill>
                  <a:srgbClr val="FFFFFF"/>
                </a:solidFill>
                <a:latin typeface="Inter Bold"/>
                <a:ea typeface="Inter Bold"/>
                <a:cs typeface="Inter Bold"/>
                <a:sym typeface="Inter Bold"/>
              </a:rPr>
              <a:t>Future AI services: Body scanning, Nutrition management, Personalised training, Health analytics</a:t>
            </a:r>
          </a:p>
        </p:txBody>
      </p:sp>
      <p:pic>
        <p:nvPicPr>
          <p:cNvPr id="27" name="Picture 26">
            <a:extLst>
              <a:ext uri="{FF2B5EF4-FFF2-40B4-BE49-F238E27FC236}">
                <a16:creationId xmlns:a16="http://schemas.microsoft.com/office/drawing/2014/main" id="{07FDAFA4-EE74-CBA6-EE0C-87D599B2A44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210800" y="114300"/>
            <a:ext cx="7840970" cy="4616609"/>
          </a:xfrm>
          <a:prstGeom prst="rect">
            <a:avLst/>
          </a:prstGeom>
          <a:ln>
            <a:noFill/>
          </a:ln>
          <a:effectLst>
            <a:softEdge rad="1125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0711" b="-10711"/>
            </a:stretch>
          </a:blipFill>
        </p:spPr>
        <p:txBody>
          <a:bodyPr/>
          <a:lstStyle/>
          <a:p>
            <a:endParaRPr lang="en-GB"/>
          </a:p>
        </p:txBody>
      </p:sp>
      <p:sp>
        <p:nvSpPr>
          <p:cNvPr id="3" name="Freeform 3"/>
          <p:cNvSpPr/>
          <p:nvPr/>
        </p:nvSpPr>
        <p:spPr>
          <a:xfrm>
            <a:off x="1028700" y="1028700"/>
            <a:ext cx="842256" cy="694610"/>
          </a:xfrm>
          <a:custGeom>
            <a:avLst/>
            <a:gdLst/>
            <a:ahLst/>
            <a:cxnLst/>
            <a:rect l="l" t="t" r="r" b="b"/>
            <a:pathLst>
              <a:path w="842256" h="694610">
                <a:moveTo>
                  <a:pt x="0" y="0"/>
                </a:moveTo>
                <a:lnTo>
                  <a:pt x="842256" y="0"/>
                </a:lnTo>
                <a:lnTo>
                  <a:pt x="842256" y="694610"/>
                </a:lnTo>
                <a:lnTo>
                  <a:pt x="0" y="69461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AutoShape 4"/>
          <p:cNvSpPr/>
          <p:nvPr/>
        </p:nvSpPr>
        <p:spPr>
          <a:xfrm>
            <a:off x="7590332" y="2991763"/>
            <a:ext cx="4148873" cy="0"/>
          </a:xfrm>
          <a:prstGeom prst="line">
            <a:avLst/>
          </a:prstGeom>
          <a:ln w="66675" cap="flat">
            <a:solidFill>
              <a:srgbClr val="EAE4D2"/>
            </a:solidFill>
            <a:prstDash val="solid"/>
            <a:headEnd type="none" w="sm" len="sm"/>
            <a:tailEnd type="none" w="sm" len="sm"/>
          </a:ln>
        </p:spPr>
        <p:txBody>
          <a:bodyPr/>
          <a:lstStyle/>
          <a:p>
            <a:endParaRPr lang="en-GB"/>
          </a:p>
        </p:txBody>
      </p:sp>
      <p:sp>
        <p:nvSpPr>
          <p:cNvPr id="5" name="AutoShape 5"/>
          <p:cNvSpPr/>
          <p:nvPr/>
        </p:nvSpPr>
        <p:spPr>
          <a:xfrm>
            <a:off x="7590332" y="4753062"/>
            <a:ext cx="4148873" cy="0"/>
          </a:xfrm>
          <a:prstGeom prst="line">
            <a:avLst/>
          </a:prstGeom>
          <a:ln w="66675" cap="flat">
            <a:solidFill>
              <a:srgbClr val="EAE4D2"/>
            </a:solidFill>
            <a:prstDash val="solid"/>
            <a:headEnd type="none" w="sm" len="sm"/>
            <a:tailEnd type="none" w="sm" len="sm"/>
          </a:ln>
        </p:spPr>
        <p:txBody>
          <a:bodyPr/>
          <a:lstStyle/>
          <a:p>
            <a:endParaRPr lang="en-GB"/>
          </a:p>
        </p:txBody>
      </p:sp>
      <p:sp>
        <p:nvSpPr>
          <p:cNvPr id="6" name="AutoShape 6"/>
          <p:cNvSpPr/>
          <p:nvPr/>
        </p:nvSpPr>
        <p:spPr>
          <a:xfrm>
            <a:off x="7590332" y="6514362"/>
            <a:ext cx="4148873" cy="0"/>
          </a:xfrm>
          <a:prstGeom prst="line">
            <a:avLst/>
          </a:prstGeom>
          <a:ln w="66675" cap="flat">
            <a:solidFill>
              <a:srgbClr val="EAE4D2"/>
            </a:solidFill>
            <a:prstDash val="solid"/>
            <a:headEnd type="none" w="sm" len="sm"/>
            <a:tailEnd type="none" w="sm" len="sm"/>
          </a:ln>
        </p:spPr>
        <p:txBody>
          <a:bodyPr/>
          <a:lstStyle/>
          <a:p>
            <a:endParaRPr lang="en-GB"/>
          </a:p>
        </p:txBody>
      </p:sp>
      <p:sp>
        <p:nvSpPr>
          <p:cNvPr id="7" name="TextBox 7"/>
          <p:cNvSpPr txBox="1"/>
          <p:nvPr/>
        </p:nvSpPr>
        <p:spPr>
          <a:xfrm>
            <a:off x="2049367" y="1066061"/>
            <a:ext cx="2032876" cy="321564"/>
          </a:xfrm>
          <a:prstGeom prst="rect">
            <a:avLst/>
          </a:prstGeom>
        </p:spPr>
        <p:txBody>
          <a:bodyPr lIns="0" tIns="0" rIns="0" bIns="0" rtlCol="0" anchor="t">
            <a:spAutoFit/>
          </a:bodyPr>
          <a:lstStyle/>
          <a:p>
            <a:pPr algn="just">
              <a:lnSpc>
                <a:spcPts val="2688"/>
              </a:lnSpc>
            </a:pPr>
            <a:r>
              <a:rPr lang="en-US" sz="2100" b="1" spc="98">
                <a:solidFill>
                  <a:srgbClr val="17726D"/>
                </a:solidFill>
                <a:latin typeface="Inter Ultra-Bold"/>
                <a:ea typeface="Inter Ultra-Bold"/>
                <a:cs typeface="Inter Ultra-Bold"/>
                <a:sym typeface="Inter Ultra-Bold"/>
              </a:rPr>
              <a:t>GYMSHARK</a:t>
            </a:r>
          </a:p>
        </p:txBody>
      </p:sp>
      <p:sp>
        <p:nvSpPr>
          <p:cNvPr id="8" name="TextBox 8"/>
          <p:cNvSpPr txBox="1"/>
          <p:nvPr/>
        </p:nvSpPr>
        <p:spPr>
          <a:xfrm>
            <a:off x="1028700" y="4924512"/>
            <a:ext cx="5607129" cy="2529273"/>
          </a:xfrm>
          <a:prstGeom prst="rect">
            <a:avLst/>
          </a:prstGeom>
        </p:spPr>
        <p:txBody>
          <a:bodyPr lIns="0" tIns="0" rIns="0" bIns="0" rtlCol="0" anchor="t">
            <a:spAutoFit/>
          </a:bodyPr>
          <a:lstStyle/>
          <a:p>
            <a:pPr algn="l">
              <a:lnSpc>
                <a:spcPts val="6446"/>
              </a:lnSpc>
            </a:pPr>
            <a:r>
              <a:rPr lang="en-US" sz="6858" b="1" spc="-144">
                <a:solidFill>
                  <a:srgbClr val="17726D"/>
                </a:solidFill>
                <a:latin typeface="Inter Ultra-Bold"/>
                <a:ea typeface="Inter Ultra-Bold"/>
                <a:cs typeface="Inter Ultra-Bold"/>
                <a:sym typeface="Inter Ultra-Bold"/>
              </a:rPr>
              <a:t>BUSINESS OBJECTIVES AND USP</a:t>
            </a:r>
          </a:p>
        </p:txBody>
      </p:sp>
      <p:sp>
        <p:nvSpPr>
          <p:cNvPr id="9" name="TextBox 9"/>
          <p:cNvSpPr txBox="1"/>
          <p:nvPr/>
        </p:nvSpPr>
        <p:spPr>
          <a:xfrm>
            <a:off x="1028700" y="8292084"/>
            <a:ext cx="5865436" cy="1290066"/>
          </a:xfrm>
          <a:prstGeom prst="rect">
            <a:avLst/>
          </a:prstGeom>
        </p:spPr>
        <p:txBody>
          <a:bodyPr lIns="0" tIns="0" rIns="0" bIns="0" rtlCol="0" anchor="t">
            <a:spAutoFit/>
          </a:bodyPr>
          <a:lstStyle/>
          <a:p>
            <a:pPr algn="l">
              <a:lnSpc>
                <a:spcPts val="2562"/>
              </a:lnSpc>
            </a:pPr>
            <a:r>
              <a:rPr lang="en-US" sz="2100" spc="33">
                <a:solidFill>
                  <a:srgbClr val="F6F6F6"/>
                </a:solidFill>
                <a:latin typeface="Inter Light"/>
                <a:ea typeface="Inter Light"/>
                <a:cs typeface="Inter Light"/>
                <a:sym typeface="Inter Light"/>
              </a:rPr>
              <a:t>To ensure long-term sustainability and growth, our business model is designed to generate multiple streams of revenue while delivering value to users.</a:t>
            </a:r>
          </a:p>
        </p:txBody>
      </p:sp>
      <p:sp>
        <p:nvSpPr>
          <p:cNvPr id="10" name="TextBox 10"/>
          <p:cNvSpPr txBox="1"/>
          <p:nvPr/>
        </p:nvSpPr>
        <p:spPr>
          <a:xfrm>
            <a:off x="7876082" y="1845397"/>
            <a:ext cx="2235667" cy="654939"/>
          </a:xfrm>
          <a:prstGeom prst="rect">
            <a:avLst/>
          </a:prstGeom>
        </p:spPr>
        <p:txBody>
          <a:bodyPr lIns="0" tIns="0" rIns="0" bIns="0" rtlCol="0" anchor="t">
            <a:spAutoFit/>
          </a:bodyPr>
          <a:lstStyle/>
          <a:p>
            <a:pPr algn="just">
              <a:lnSpc>
                <a:spcPts val="2688"/>
              </a:lnSpc>
            </a:pPr>
            <a:r>
              <a:rPr lang="en-US" sz="2100" b="1" spc="98">
                <a:solidFill>
                  <a:srgbClr val="17726D"/>
                </a:solidFill>
                <a:latin typeface="Inter Bold"/>
                <a:ea typeface="Inter Bold"/>
                <a:cs typeface="Inter Bold"/>
                <a:sym typeface="Inter Bold"/>
              </a:rPr>
              <a:t>SHORT-TERM OBJECTIVES</a:t>
            </a:r>
          </a:p>
        </p:txBody>
      </p:sp>
      <p:sp>
        <p:nvSpPr>
          <p:cNvPr id="11" name="TextBox 11"/>
          <p:cNvSpPr txBox="1"/>
          <p:nvPr/>
        </p:nvSpPr>
        <p:spPr>
          <a:xfrm>
            <a:off x="12244114" y="1893022"/>
            <a:ext cx="5015186" cy="1290066"/>
          </a:xfrm>
          <a:prstGeom prst="rect">
            <a:avLst/>
          </a:prstGeom>
        </p:spPr>
        <p:txBody>
          <a:bodyPr lIns="0" tIns="0" rIns="0" bIns="0" rtlCol="0" anchor="t">
            <a:spAutoFit/>
          </a:bodyPr>
          <a:lstStyle/>
          <a:p>
            <a:pPr marL="453390" lvl="1" indent="-226695" algn="l">
              <a:lnSpc>
                <a:spcPts val="2562"/>
              </a:lnSpc>
              <a:buFont typeface="Arial"/>
              <a:buChar char="•"/>
            </a:pPr>
            <a:r>
              <a:rPr lang="en-US" sz="2100" b="1" spc="33">
                <a:solidFill>
                  <a:srgbClr val="F6F6F6"/>
                </a:solidFill>
                <a:latin typeface="Inter Bold"/>
                <a:ea typeface="Inter Bold"/>
                <a:cs typeface="Inter Bold"/>
                <a:sym typeface="Inter Bold"/>
              </a:rPr>
              <a:t>Increase global sales</a:t>
            </a:r>
          </a:p>
          <a:p>
            <a:pPr marL="453390" lvl="1" indent="-226695" algn="l">
              <a:lnSpc>
                <a:spcPts val="2562"/>
              </a:lnSpc>
              <a:buFont typeface="Arial"/>
              <a:buChar char="•"/>
            </a:pPr>
            <a:r>
              <a:rPr lang="en-US" sz="2100" b="1" spc="33">
                <a:solidFill>
                  <a:srgbClr val="F6F6F6"/>
                </a:solidFill>
                <a:latin typeface="Inter Bold"/>
                <a:ea typeface="Inter Bold"/>
                <a:cs typeface="Inter Bold"/>
                <a:sym typeface="Inter Bold"/>
              </a:rPr>
              <a:t>Improve customer engagement</a:t>
            </a:r>
          </a:p>
          <a:p>
            <a:pPr marL="453390" lvl="1" indent="-226695" algn="l">
              <a:lnSpc>
                <a:spcPts val="2562"/>
              </a:lnSpc>
              <a:buFont typeface="Arial"/>
              <a:buChar char="•"/>
            </a:pPr>
            <a:r>
              <a:rPr lang="en-US" sz="2100" b="1" spc="33">
                <a:solidFill>
                  <a:srgbClr val="F6F6F6"/>
                </a:solidFill>
                <a:latin typeface="Inter Bold"/>
                <a:ea typeface="Inter Bold"/>
                <a:cs typeface="Inter Bold"/>
                <a:sym typeface="Inter Bold"/>
              </a:rPr>
              <a:t>Expand digital capabilities</a:t>
            </a:r>
          </a:p>
          <a:p>
            <a:pPr algn="l">
              <a:lnSpc>
                <a:spcPts val="2562"/>
              </a:lnSpc>
            </a:pPr>
            <a:endParaRPr lang="en-US" sz="2100" b="1" spc="33">
              <a:solidFill>
                <a:srgbClr val="F6F6F6"/>
              </a:solidFill>
              <a:latin typeface="Inter Bold"/>
              <a:ea typeface="Inter Bold"/>
              <a:cs typeface="Inter Bold"/>
              <a:sym typeface="Inter Bold"/>
            </a:endParaRPr>
          </a:p>
        </p:txBody>
      </p:sp>
      <p:sp>
        <p:nvSpPr>
          <p:cNvPr id="12" name="TextBox 12"/>
          <p:cNvSpPr txBox="1"/>
          <p:nvPr/>
        </p:nvSpPr>
        <p:spPr>
          <a:xfrm>
            <a:off x="7876082" y="3606697"/>
            <a:ext cx="1866722" cy="654939"/>
          </a:xfrm>
          <a:prstGeom prst="rect">
            <a:avLst/>
          </a:prstGeom>
        </p:spPr>
        <p:txBody>
          <a:bodyPr lIns="0" tIns="0" rIns="0" bIns="0" rtlCol="0" anchor="t">
            <a:spAutoFit/>
          </a:bodyPr>
          <a:lstStyle/>
          <a:p>
            <a:pPr algn="just">
              <a:lnSpc>
                <a:spcPts val="2688"/>
              </a:lnSpc>
            </a:pPr>
            <a:r>
              <a:rPr lang="en-US" sz="2100" b="1" spc="98">
                <a:solidFill>
                  <a:srgbClr val="17726D"/>
                </a:solidFill>
                <a:latin typeface="Inter Bold"/>
                <a:ea typeface="Inter Bold"/>
                <a:cs typeface="Inter Bold"/>
                <a:sym typeface="Inter Bold"/>
              </a:rPr>
              <a:t>LONG-TERM OBJECTIVES</a:t>
            </a:r>
          </a:p>
        </p:txBody>
      </p:sp>
      <p:sp>
        <p:nvSpPr>
          <p:cNvPr id="13" name="TextBox 13"/>
          <p:cNvSpPr txBox="1"/>
          <p:nvPr/>
        </p:nvSpPr>
        <p:spPr>
          <a:xfrm>
            <a:off x="12244114" y="3654322"/>
            <a:ext cx="5015186" cy="966216"/>
          </a:xfrm>
          <a:prstGeom prst="rect">
            <a:avLst/>
          </a:prstGeom>
        </p:spPr>
        <p:txBody>
          <a:bodyPr lIns="0" tIns="0" rIns="0" bIns="0" rtlCol="0" anchor="t">
            <a:spAutoFit/>
          </a:bodyPr>
          <a:lstStyle/>
          <a:p>
            <a:pPr marL="453390" lvl="1" indent="-226695" algn="l">
              <a:lnSpc>
                <a:spcPts val="2562"/>
              </a:lnSpc>
              <a:buFont typeface="Arial"/>
              <a:buChar char="•"/>
            </a:pPr>
            <a:r>
              <a:rPr lang="en-US" sz="2100" b="1" spc="33">
                <a:solidFill>
                  <a:srgbClr val="F6F6F6"/>
                </a:solidFill>
                <a:latin typeface="Inter Bold"/>
                <a:ea typeface="Inter Bold"/>
                <a:cs typeface="Inter Bold"/>
                <a:sym typeface="Inter Bold"/>
              </a:rPr>
              <a:t>Global fitness leader</a:t>
            </a:r>
          </a:p>
          <a:p>
            <a:pPr marL="453390" lvl="1" indent="-226695" algn="l">
              <a:lnSpc>
                <a:spcPts val="2562"/>
              </a:lnSpc>
              <a:buFont typeface="Arial"/>
              <a:buChar char="•"/>
            </a:pPr>
            <a:r>
              <a:rPr lang="en-US" sz="2100" b="1" spc="33">
                <a:solidFill>
                  <a:srgbClr val="F6F6F6"/>
                </a:solidFill>
                <a:latin typeface="Inter Bold"/>
                <a:ea typeface="Inter Bold"/>
                <a:cs typeface="Inter Bold"/>
                <a:sym typeface="Inter Bold"/>
              </a:rPr>
              <a:t>AI-powered fitness platform</a:t>
            </a:r>
          </a:p>
          <a:p>
            <a:pPr marL="453390" lvl="1" indent="-226695" algn="l">
              <a:lnSpc>
                <a:spcPts val="2562"/>
              </a:lnSpc>
              <a:buFont typeface="Arial"/>
              <a:buChar char="•"/>
            </a:pPr>
            <a:r>
              <a:rPr lang="en-US" sz="2100" b="1" spc="33">
                <a:solidFill>
                  <a:srgbClr val="F6F6F6"/>
                </a:solidFill>
                <a:latin typeface="Inter Bold"/>
                <a:ea typeface="Inter Bold"/>
                <a:cs typeface="Inter Bold"/>
                <a:sym typeface="Inter Bold"/>
              </a:rPr>
              <a:t>Sustainable growth</a:t>
            </a:r>
          </a:p>
        </p:txBody>
      </p:sp>
      <p:sp>
        <p:nvSpPr>
          <p:cNvPr id="14" name="TextBox 14"/>
          <p:cNvSpPr txBox="1"/>
          <p:nvPr/>
        </p:nvSpPr>
        <p:spPr>
          <a:xfrm>
            <a:off x="7876082" y="5367996"/>
            <a:ext cx="2235667" cy="321564"/>
          </a:xfrm>
          <a:prstGeom prst="rect">
            <a:avLst/>
          </a:prstGeom>
        </p:spPr>
        <p:txBody>
          <a:bodyPr lIns="0" tIns="0" rIns="0" bIns="0" rtlCol="0" anchor="t">
            <a:spAutoFit/>
          </a:bodyPr>
          <a:lstStyle/>
          <a:p>
            <a:pPr algn="just">
              <a:lnSpc>
                <a:spcPts val="2688"/>
              </a:lnSpc>
            </a:pPr>
            <a:r>
              <a:rPr lang="en-US" sz="2100" b="1" spc="98">
                <a:solidFill>
                  <a:srgbClr val="17726D"/>
                </a:solidFill>
                <a:latin typeface="Inter Bold"/>
                <a:ea typeface="Inter Bold"/>
                <a:cs typeface="Inter Bold"/>
                <a:sym typeface="Inter Bold"/>
              </a:rPr>
              <a:t>USP</a:t>
            </a:r>
          </a:p>
        </p:txBody>
      </p:sp>
      <p:sp>
        <p:nvSpPr>
          <p:cNvPr id="15" name="TextBox 15"/>
          <p:cNvSpPr txBox="1"/>
          <p:nvPr/>
        </p:nvSpPr>
        <p:spPr>
          <a:xfrm>
            <a:off x="12244114" y="5415621"/>
            <a:ext cx="5015186" cy="966216"/>
          </a:xfrm>
          <a:prstGeom prst="rect">
            <a:avLst/>
          </a:prstGeom>
        </p:spPr>
        <p:txBody>
          <a:bodyPr lIns="0" tIns="0" rIns="0" bIns="0" rtlCol="0" anchor="t">
            <a:spAutoFit/>
          </a:bodyPr>
          <a:lstStyle/>
          <a:p>
            <a:pPr marL="453390" lvl="1" indent="-226695" algn="l">
              <a:lnSpc>
                <a:spcPts val="2562"/>
              </a:lnSpc>
              <a:buFont typeface="Arial"/>
              <a:buChar char="•"/>
            </a:pPr>
            <a:r>
              <a:rPr lang="en-US" sz="2100" b="1" spc="33">
                <a:solidFill>
                  <a:srgbClr val="F6F6F6"/>
                </a:solidFill>
                <a:latin typeface="Inter Bold"/>
                <a:ea typeface="Inter Bold"/>
                <a:cs typeface="Inter Bold"/>
                <a:sym typeface="Inter Bold"/>
              </a:rPr>
              <a:t>Premium activewear</a:t>
            </a:r>
          </a:p>
          <a:p>
            <a:pPr marL="453390" lvl="1" indent="-226695" algn="l">
              <a:lnSpc>
                <a:spcPts val="2562"/>
              </a:lnSpc>
              <a:buFont typeface="Arial"/>
              <a:buChar char="•"/>
            </a:pPr>
            <a:r>
              <a:rPr lang="en-US" sz="2100" b="1" spc="33">
                <a:solidFill>
                  <a:srgbClr val="F6F6F6"/>
                </a:solidFill>
                <a:latin typeface="Inter Bold"/>
                <a:ea typeface="Inter Bold"/>
                <a:cs typeface="Inter Bold"/>
                <a:sym typeface="Inter Bold"/>
              </a:rPr>
              <a:t>Community-driven brand</a:t>
            </a:r>
          </a:p>
          <a:p>
            <a:pPr marL="453390" lvl="1" indent="-226695" algn="l">
              <a:lnSpc>
                <a:spcPts val="2562"/>
              </a:lnSpc>
              <a:buFont typeface="Arial"/>
              <a:buChar char="•"/>
            </a:pPr>
            <a:r>
              <a:rPr lang="en-US" sz="2100" b="1" spc="33">
                <a:solidFill>
                  <a:srgbClr val="F6F6F6"/>
                </a:solidFill>
                <a:latin typeface="Inter Bold"/>
                <a:ea typeface="Inter Bold"/>
                <a:cs typeface="Inter Bold"/>
                <a:sym typeface="Inter Bold"/>
              </a:rPr>
              <a:t>Digital innovation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5535" b="-5535"/>
            </a:stretch>
          </a:blipFill>
        </p:spPr>
        <p:txBody>
          <a:bodyPr/>
          <a:lstStyle/>
          <a:p>
            <a:endParaRPr lang="en-GB"/>
          </a:p>
        </p:txBody>
      </p:sp>
      <p:graphicFrame>
        <p:nvGraphicFramePr>
          <p:cNvPr id="3" name="Table 3"/>
          <p:cNvGraphicFramePr>
            <a:graphicFrameLocks noGrp="1"/>
          </p:cNvGraphicFramePr>
          <p:nvPr/>
        </p:nvGraphicFramePr>
        <p:xfrm>
          <a:off x="664993" y="2600325"/>
          <a:ext cx="16958012" cy="7686675"/>
        </p:xfrm>
        <a:graphic>
          <a:graphicData uri="http://schemas.openxmlformats.org/drawingml/2006/table">
            <a:tbl>
              <a:tblPr/>
              <a:tblGrid>
                <a:gridCol w="4239503">
                  <a:extLst>
                    <a:ext uri="{9D8B030D-6E8A-4147-A177-3AD203B41FA5}">
                      <a16:colId xmlns:a16="http://schemas.microsoft.com/office/drawing/2014/main" val="20000"/>
                    </a:ext>
                  </a:extLst>
                </a:gridCol>
                <a:gridCol w="4239503">
                  <a:extLst>
                    <a:ext uri="{9D8B030D-6E8A-4147-A177-3AD203B41FA5}">
                      <a16:colId xmlns:a16="http://schemas.microsoft.com/office/drawing/2014/main" val="20001"/>
                    </a:ext>
                  </a:extLst>
                </a:gridCol>
                <a:gridCol w="4239503">
                  <a:extLst>
                    <a:ext uri="{9D8B030D-6E8A-4147-A177-3AD203B41FA5}">
                      <a16:colId xmlns:a16="http://schemas.microsoft.com/office/drawing/2014/main" val="20002"/>
                    </a:ext>
                  </a:extLst>
                </a:gridCol>
                <a:gridCol w="4239503">
                  <a:extLst>
                    <a:ext uri="{9D8B030D-6E8A-4147-A177-3AD203B41FA5}">
                      <a16:colId xmlns:a16="http://schemas.microsoft.com/office/drawing/2014/main" val="20003"/>
                    </a:ext>
                  </a:extLst>
                </a:gridCol>
              </a:tblGrid>
              <a:tr h="3746346">
                <a:tc>
                  <a:txBody>
                    <a:bodyPr/>
                    <a:lstStyle/>
                    <a:p>
                      <a:pPr algn="ctr">
                        <a:lnSpc>
                          <a:spcPts val="4199"/>
                        </a:lnSpc>
                        <a:defRPr/>
                      </a:pPr>
                      <a:r>
                        <a:rPr lang="en-US" sz="2999" b="1" spc="89">
                          <a:solidFill>
                            <a:srgbClr val="2C92D5"/>
                          </a:solidFill>
                          <a:latin typeface="Inter Bold"/>
                          <a:ea typeface="Inter Bold"/>
                          <a:cs typeface="Inter Bold"/>
                          <a:sym typeface="Inter Bold"/>
                        </a:rPr>
                        <a:t>STRENGTHS</a:t>
                      </a:r>
                      <a:endParaRPr lang="en-US" sz="1100"/>
                    </a:p>
                  </a:txBody>
                  <a:tcPr marL="190500" marR="190500" marT="190500" marB="190500" anchor="b">
                    <a:lnL w="0" cap="flat" cmpd="sng" algn="ctr">
                      <a:solidFill>
                        <a:srgbClr val="000000"/>
                      </a:solidFill>
                      <a:prstDash val="solid"/>
                      <a:round/>
                      <a:headEnd type="none" w="med" len="med"/>
                      <a:tailEnd type="none" w="med" len="med"/>
                    </a:lnL>
                    <a:lnR w="95250" cap="flat" cmpd="sng" algn="ctr">
                      <a:solidFill>
                        <a:srgbClr val="13538A"/>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solidFill>
                      <a:srgbClr val="FFFFFF"/>
                    </a:solidFill>
                  </a:tcPr>
                </a:tc>
                <a:tc>
                  <a:txBody>
                    <a:bodyPr/>
                    <a:lstStyle/>
                    <a:p>
                      <a:pPr algn="ctr">
                        <a:lnSpc>
                          <a:spcPts val="4199"/>
                        </a:lnSpc>
                        <a:defRPr/>
                      </a:pPr>
                      <a:r>
                        <a:rPr lang="en-US" sz="2999" b="1" spc="89">
                          <a:solidFill>
                            <a:srgbClr val="37C9EF"/>
                          </a:solidFill>
                          <a:latin typeface="Inter Bold"/>
                          <a:ea typeface="Inter Bold"/>
                          <a:cs typeface="Inter Bold"/>
                          <a:sym typeface="Inter Bold"/>
                        </a:rPr>
                        <a:t>WEAKNESSES</a:t>
                      </a:r>
                      <a:endParaRPr lang="en-US" sz="1100"/>
                    </a:p>
                  </a:txBody>
                  <a:tcPr marL="190500" marR="190500" marT="190500" marB="190500" anchor="b">
                    <a:lnL w="95250" cap="flat" cmpd="sng" algn="ctr">
                      <a:solidFill>
                        <a:srgbClr val="13538A"/>
                      </a:solidFill>
                      <a:prstDash val="solid"/>
                      <a:round/>
                      <a:headEnd type="none" w="med" len="med"/>
                      <a:tailEnd type="none" w="med" len="med"/>
                    </a:lnL>
                    <a:lnR w="95250" cap="flat" cmpd="sng" algn="ctr">
                      <a:solidFill>
                        <a:srgbClr val="13538A"/>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solidFill>
                      <a:srgbClr val="FFFFFF"/>
                    </a:solidFill>
                  </a:tcPr>
                </a:tc>
                <a:tc>
                  <a:txBody>
                    <a:bodyPr/>
                    <a:lstStyle/>
                    <a:p>
                      <a:pPr algn="ctr">
                        <a:lnSpc>
                          <a:spcPts val="4199"/>
                        </a:lnSpc>
                        <a:defRPr/>
                      </a:pPr>
                      <a:r>
                        <a:rPr lang="en-US" sz="2999" b="1" spc="89">
                          <a:solidFill>
                            <a:srgbClr val="2C92D5"/>
                          </a:solidFill>
                          <a:latin typeface="Inter Bold"/>
                          <a:ea typeface="Inter Bold"/>
                          <a:cs typeface="Inter Bold"/>
                          <a:sym typeface="Inter Bold"/>
                        </a:rPr>
                        <a:t>OPPORTUNITIES</a:t>
                      </a:r>
                      <a:endParaRPr lang="en-US" sz="1100"/>
                    </a:p>
                  </a:txBody>
                  <a:tcPr marL="190500" marR="190500" marT="190500" marB="190500" anchor="b">
                    <a:lnL w="95250" cap="flat" cmpd="sng" algn="ctr">
                      <a:solidFill>
                        <a:srgbClr val="13538A"/>
                      </a:solidFill>
                      <a:prstDash val="solid"/>
                      <a:round/>
                      <a:headEnd type="none" w="med" len="med"/>
                      <a:tailEnd type="none" w="med" len="med"/>
                    </a:lnL>
                    <a:lnR w="95250" cap="flat" cmpd="sng" algn="ctr">
                      <a:solidFill>
                        <a:srgbClr val="13538A"/>
                      </a:solidFill>
                      <a:prstDash val="solid"/>
                      <a:round/>
                      <a:headEnd type="none" w="med" len="med"/>
                      <a:tailEnd type="none" w="med" len="med"/>
                    </a:lnR>
                    <a:lnT w="0" cap="flat" cmpd="sng" algn="ctr">
                      <a:solidFill>
                        <a:srgbClr val="13538A"/>
                      </a:solidFill>
                      <a:prstDash val="solid"/>
                      <a:round/>
                      <a:headEnd type="none" w="med" len="med"/>
                      <a:tailEnd type="none" w="med" len="med"/>
                    </a:lnT>
                    <a:lnB w="0" cap="flat" cmpd="sng" algn="ctr">
                      <a:solidFill>
                        <a:srgbClr val="13538A"/>
                      </a:solidFill>
                      <a:prstDash val="solid"/>
                      <a:round/>
                      <a:headEnd type="none" w="med" len="med"/>
                      <a:tailEnd type="none" w="med" len="med"/>
                    </a:lnB>
                    <a:solidFill>
                      <a:srgbClr val="FFFFFF"/>
                    </a:solidFill>
                  </a:tcPr>
                </a:tc>
                <a:tc>
                  <a:txBody>
                    <a:bodyPr/>
                    <a:lstStyle/>
                    <a:p>
                      <a:pPr algn="ctr">
                        <a:lnSpc>
                          <a:spcPts val="4199"/>
                        </a:lnSpc>
                        <a:defRPr/>
                      </a:pPr>
                      <a:r>
                        <a:rPr lang="en-US" sz="2999" b="1" spc="89">
                          <a:solidFill>
                            <a:srgbClr val="37C9EF"/>
                          </a:solidFill>
                          <a:latin typeface="Inter Bold"/>
                          <a:ea typeface="Inter Bold"/>
                          <a:cs typeface="Inter Bold"/>
                          <a:sym typeface="Inter Bold"/>
                        </a:rPr>
                        <a:t>THREATS</a:t>
                      </a:r>
                      <a:endParaRPr lang="en-US" sz="1100"/>
                    </a:p>
                  </a:txBody>
                  <a:tcPr marL="190500" marR="190500" marT="190500" marB="190500" anchor="b">
                    <a:lnL w="95250" cap="flat" cmpd="sng" algn="ctr">
                      <a:solidFill>
                        <a:srgbClr val="13538A"/>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3940329">
                <a:tc>
                  <a:txBody>
                    <a:bodyPr/>
                    <a:lstStyle/>
                    <a:p>
                      <a:pPr marL="474981" lvl="1" indent="-237491" algn="just">
                        <a:lnSpc>
                          <a:spcPts val="3080"/>
                        </a:lnSpc>
                        <a:buFont typeface="Arial"/>
                        <a:buChar char="•"/>
                        <a:defRPr/>
                      </a:pPr>
                      <a:r>
                        <a:rPr lang="en-US" sz="2200" b="1" spc="33">
                          <a:solidFill>
                            <a:srgbClr val="191919"/>
                          </a:solidFill>
                          <a:latin typeface="Inter Bold"/>
                          <a:ea typeface="Inter Bold"/>
                          <a:cs typeface="Inter Bold"/>
                          <a:sym typeface="Inter Bold"/>
                        </a:rPr>
                        <a:t>Strong brand</a:t>
                      </a:r>
                      <a:endParaRPr lang="en-US" sz="1100"/>
                    </a:p>
                    <a:p>
                      <a:pPr marL="474981" lvl="1" indent="-237491" algn="just">
                        <a:lnSpc>
                          <a:spcPts val="3080"/>
                        </a:lnSpc>
                        <a:buFont typeface="Arial"/>
                        <a:buChar char="•"/>
                      </a:pPr>
                      <a:r>
                        <a:rPr lang="en-US" sz="2200" b="1" spc="33">
                          <a:solidFill>
                            <a:srgbClr val="191919"/>
                          </a:solidFill>
                          <a:latin typeface="Inter Bold"/>
                          <a:ea typeface="Inter Bold"/>
                          <a:cs typeface="Inter Bold"/>
                          <a:sym typeface="Inter Bold"/>
                        </a:rPr>
                        <a:t>Digital marketing</a:t>
                      </a:r>
                    </a:p>
                    <a:p>
                      <a:pPr marL="474981" lvl="1" indent="-237491" algn="just">
                        <a:lnSpc>
                          <a:spcPts val="3080"/>
                        </a:lnSpc>
                        <a:buFont typeface="Arial"/>
                        <a:buChar char="•"/>
                      </a:pPr>
                      <a:r>
                        <a:rPr lang="en-US" sz="2200" b="1" spc="33">
                          <a:solidFill>
                            <a:srgbClr val="191919"/>
                          </a:solidFill>
                          <a:latin typeface="Inter Bold"/>
                          <a:ea typeface="Inter Bold"/>
                          <a:cs typeface="Inter Bold"/>
                          <a:sym typeface="Inter Bold"/>
                        </a:rPr>
                        <a:t>Loyal community</a:t>
                      </a:r>
                    </a:p>
                    <a:p>
                      <a:pPr algn="just">
                        <a:lnSpc>
                          <a:spcPts val="3080"/>
                        </a:lnSpc>
                      </a:pPr>
                      <a:endParaRPr lang="en-US" sz="2200" b="1" spc="33">
                        <a:solidFill>
                          <a:srgbClr val="191919"/>
                        </a:solidFill>
                        <a:latin typeface="Inter Bold"/>
                        <a:ea typeface="Inter Bold"/>
                        <a:cs typeface="Inter Bold"/>
                        <a:sym typeface="Inter Bold"/>
                      </a:endParaRPr>
                    </a:p>
                  </a:txBody>
                  <a:tcPr marL="190500" marR="190500" marT="190500" marB="190500">
                    <a:lnL w="0" cap="flat" cmpd="sng" algn="ctr">
                      <a:solidFill>
                        <a:srgbClr val="000000"/>
                      </a:solidFill>
                      <a:prstDash val="solid"/>
                      <a:round/>
                      <a:headEnd type="none" w="med" len="med"/>
                      <a:tailEnd type="none" w="med" len="med"/>
                    </a:lnL>
                    <a:lnR w="95250" cap="flat" cmpd="sng" algn="ctr">
                      <a:solidFill>
                        <a:srgbClr val="13538A"/>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solidFill>
                      <a:srgbClr val="FFFFFF"/>
                    </a:solidFill>
                  </a:tcPr>
                </a:tc>
                <a:tc>
                  <a:txBody>
                    <a:bodyPr/>
                    <a:lstStyle/>
                    <a:p>
                      <a:pPr marL="474981" lvl="1" indent="-237491" algn="l">
                        <a:lnSpc>
                          <a:spcPts val="3080"/>
                        </a:lnSpc>
                        <a:buFont typeface="Arial"/>
                        <a:buChar char="•"/>
                        <a:defRPr/>
                      </a:pPr>
                      <a:r>
                        <a:rPr lang="en-US" sz="2200" b="1" spc="33">
                          <a:solidFill>
                            <a:srgbClr val="191919"/>
                          </a:solidFill>
                          <a:latin typeface="Inter Bold"/>
                          <a:ea typeface="Inter Bold"/>
                          <a:cs typeface="Inter Bold"/>
                          <a:sym typeface="Inter Bold"/>
                        </a:rPr>
                        <a:t>Limited retail stores</a:t>
                      </a:r>
                      <a:endParaRPr lang="en-US" sz="1100"/>
                    </a:p>
                    <a:p>
                      <a:pPr marL="474981" lvl="1" indent="-237491" algn="l">
                        <a:lnSpc>
                          <a:spcPts val="3080"/>
                        </a:lnSpc>
                        <a:buFont typeface="Arial"/>
                        <a:buChar char="•"/>
                      </a:pPr>
                      <a:r>
                        <a:rPr lang="en-US" sz="2200" b="1" spc="33">
                          <a:solidFill>
                            <a:srgbClr val="191919"/>
                          </a:solidFill>
                          <a:latin typeface="Inter Bold"/>
                          <a:ea typeface="Inter Bold"/>
                          <a:cs typeface="Inter Bold"/>
                          <a:sym typeface="Inter Bold"/>
                        </a:rPr>
                        <a:t>Online dependence</a:t>
                      </a:r>
                    </a:p>
                    <a:p>
                      <a:pPr algn="l">
                        <a:lnSpc>
                          <a:spcPts val="3080"/>
                        </a:lnSpc>
                      </a:pPr>
                      <a:endParaRPr lang="en-US" sz="2200" b="1" spc="33">
                        <a:solidFill>
                          <a:srgbClr val="191919"/>
                        </a:solidFill>
                        <a:latin typeface="Inter Bold"/>
                        <a:ea typeface="Inter Bold"/>
                        <a:cs typeface="Inter Bold"/>
                        <a:sym typeface="Inter Bold"/>
                      </a:endParaRPr>
                    </a:p>
                  </a:txBody>
                  <a:tcPr marL="190500" marR="190500" marT="190500" marB="190500">
                    <a:lnL w="95250" cap="flat" cmpd="sng" algn="ctr">
                      <a:solidFill>
                        <a:srgbClr val="13538A"/>
                      </a:solidFill>
                      <a:prstDash val="solid"/>
                      <a:round/>
                      <a:headEnd type="none" w="med" len="med"/>
                      <a:tailEnd type="none" w="med" len="med"/>
                    </a:lnL>
                    <a:lnR w="95250" cap="flat" cmpd="sng" algn="ctr">
                      <a:solidFill>
                        <a:srgbClr val="13538A"/>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solidFill>
                      <a:srgbClr val="FFFFFF"/>
                    </a:solidFill>
                  </a:tcPr>
                </a:tc>
                <a:tc>
                  <a:txBody>
                    <a:bodyPr/>
                    <a:lstStyle/>
                    <a:p>
                      <a:pPr marL="474981" lvl="1" indent="-237491" algn="l">
                        <a:lnSpc>
                          <a:spcPts val="3080"/>
                        </a:lnSpc>
                        <a:buFont typeface="Arial"/>
                        <a:buChar char="•"/>
                        <a:defRPr/>
                      </a:pPr>
                      <a:r>
                        <a:rPr lang="en-US" sz="2200" b="1" spc="33">
                          <a:solidFill>
                            <a:srgbClr val="191919"/>
                          </a:solidFill>
                          <a:latin typeface="Inter Bold"/>
                          <a:ea typeface="Inter Bold"/>
                          <a:cs typeface="Inter Bold"/>
                          <a:sym typeface="Inter Bold"/>
                        </a:rPr>
                        <a:t>AI integration</a:t>
                      </a:r>
                      <a:endParaRPr lang="en-US" sz="1100"/>
                    </a:p>
                    <a:p>
                      <a:pPr marL="474981" lvl="1" indent="-237491" algn="l">
                        <a:lnSpc>
                          <a:spcPts val="3080"/>
                        </a:lnSpc>
                        <a:buFont typeface="Arial"/>
                        <a:buChar char="•"/>
                      </a:pPr>
                      <a:r>
                        <a:rPr lang="en-US" sz="2200" b="1" spc="33">
                          <a:solidFill>
                            <a:srgbClr val="191919"/>
                          </a:solidFill>
                          <a:latin typeface="Inter Bold"/>
                          <a:ea typeface="Inter Bold"/>
                          <a:cs typeface="Inter Bold"/>
                          <a:sym typeface="Inter Bold"/>
                        </a:rPr>
                        <a:t>Global expansion</a:t>
                      </a:r>
                    </a:p>
                    <a:p>
                      <a:pPr marL="474981" lvl="1" indent="-237491" algn="l">
                        <a:lnSpc>
                          <a:spcPts val="3080"/>
                        </a:lnSpc>
                        <a:buFont typeface="Arial"/>
                        <a:buChar char="•"/>
                      </a:pPr>
                      <a:r>
                        <a:rPr lang="en-US" sz="2200" b="1" spc="33">
                          <a:solidFill>
                            <a:srgbClr val="191919"/>
                          </a:solidFill>
                          <a:latin typeface="Inter Bold"/>
                          <a:ea typeface="Inter Bold"/>
                          <a:cs typeface="Inter Bold"/>
                          <a:sym typeface="Inter Bold"/>
                        </a:rPr>
                        <a:t>Subscription services</a:t>
                      </a:r>
                    </a:p>
                    <a:p>
                      <a:pPr algn="l">
                        <a:lnSpc>
                          <a:spcPts val="3080"/>
                        </a:lnSpc>
                      </a:pPr>
                      <a:endParaRPr lang="en-US" sz="2200" b="1" spc="33">
                        <a:solidFill>
                          <a:srgbClr val="191919"/>
                        </a:solidFill>
                        <a:latin typeface="Inter Bold"/>
                        <a:ea typeface="Inter Bold"/>
                        <a:cs typeface="Inter Bold"/>
                        <a:sym typeface="Inter Bold"/>
                      </a:endParaRPr>
                    </a:p>
                  </a:txBody>
                  <a:tcPr marL="190500" marR="190500" marT="190500" marB="190500">
                    <a:lnL w="95250" cap="flat" cmpd="sng" algn="ctr">
                      <a:solidFill>
                        <a:srgbClr val="13538A"/>
                      </a:solidFill>
                      <a:prstDash val="solid"/>
                      <a:round/>
                      <a:headEnd type="none" w="med" len="med"/>
                      <a:tailEnd type="none" w="med" len="med"/>
                    </a:lnL>
                    <a:lnR w="95250" cap="flat" cmpd="sng" algn="ctr">
                      <a:solidFill>
                        <a:srgbClr val="13538A"/>
                      </a:solidFill>
                      <a:prstDash val="solid"/>
                      <a:round/>
                      <a:headEnd type="none" w="med" len="med"/>
                      <a:tailEnd type="none" w="med" len="med"/>
                    </a:lnR>
                    <a:lnT w="0" cap="flat" cmpd="sng" algn="ctr">
                      <a:solidFill>
                        <a:srgbClr val="13538A"/>
                      </a:solidFill>
                      <a:prstDash val="solid"/>
                      <a:round/>
                      <a:headEnd type="none" w="med" len="med"/>
                      <a:tailEnd type="none" w="med" len="med"/>
                    </a:lnT>
                    <a:lnB w="0" cap="flat" cmpd="sng" algn="ctr">
                      <a:solidFill>
                        <a:srgbClr val="13538A"/>
                      </a:solidFill>
                      <a:prstDash val="solid"/>
                      <a:round/>
                      <a:headEnd type="none" w="med" len="med"/>
                      <a:tailEnd type="none" w="med" len="med"/>
                    </a:lnB>
                    <a:solidFill>
                      <a:srgbClr val="FFFFFF"/>
                    </a:solidFill>
                  </a:tcPr>
                </a:tc>
                <a:tc>
                  <a:txBody>
                    <a:bodyPr/>
                    <a:lstStyle/>
                    <a:p>
                      <a:pPr marL="474981" lvl="1" indent="-237491" algn="just">
                        <a:lnSpc>
                          <a:spcPts val="3080"/>
                        </a:lnSpc>
                        <a:buFont typeface="Arial"/>
                        <a:buChar char="•"/>
                        <a:defRPr/>
                      </a:pPr>
                      <a:r>
                        <a:rPr lang="en-US" sz="2200" b="1" spc="33">
                          <a:solidFill>
                            <a:srgbClr val="191919"/>
                          </a:solidFill>
                          <a:latin typeface="Inter Bold"/>
                          <a:ea typeface="Inter Bold"/>
                          <a:cs typeface="Inter Bold"/>
                          <a:sym typeface="Inter Bold"/>
                        </a:rPr>
                        <a:t>Competition</a:t>
                      </a:r>
                      <a:endParaRPr lang="en-US" sz="1100"/>
                    </a:p>
                    <a:p>
                      <a:pPr marL="474981" lvl="1" indent="-237491" algn="just">
                        <a:lnSpc>
                          <a:spcPts val="3080"/>
                        </a:lnSpc>
                        <a:buFont typeface="Arial"/>
                        <a:buChar char="•"/>
                      </a:pPr>
                      <a:r>
                        <a:rPr lang="en-US" sz="2200" b="1" spc="33">
                          <a:solidFill>
                            <a:srgbClr val="191919"/>
                          </a:solidFill>
                          <a:latin typeface="Inter Bold"/>
                          <a:ea typeface="Inter Bold"/>
                          <a:cs typeface="Inter Bold"/>
                          <a:sym typeface="Inter Bold"/>
                        </a:rPr>
                        <a:t>Economic uncertainty</a:t>
                      </a:r>
                    </a:p>
                    <a:p>
                      <a:pPr marL="474981" lvl="1" indent="-237491" algn="just">
                        <a:lnSpc>
                          <a:spcPts val="3080"/>
                        </a:lnSpc>
                        <a:buFont typeface="Arial"/>
                        <a:buChar char="•"/>
                      </a:pPr>
                      <a:r>
                        <a:rPr lang="en-US" sz="2200" b="1" spc="33">
                          <a:solidFill>
                            <a:srgbClr val="191919"/>
                          </a:solidFill>
                          <a:latin typeface="Inter Bold"/>
                          <a:ea typeface="Inter Bold"/>
                          <a:cs typeface="Inter Bold"/>
                          <a:sym typeface="Inter Bold"/>
                        </a:rPr>
                        <a:t>Rising costs</a:t>
                      </a:r>
                    </a:p>
                    <a:p>
                      <a:pPr algn="just">
                        <a:lnSpc>
                          <a:spcPts val="3080"/>
                        </a:lnSpc>
                      </a:pPr>
                      <a:endParaRPr lang="en-US" sz="2200" b="1" spc="33">
                        <a:solidFill>
                          <a:srgbClr val="191919"/>
                        </a:solidFill>
                        <a:latin typeface="Inter Bold"/>
                        <a:ea typeface="Inter Bold"/>
                        <a:cs typeface="Inter Bold"/>
                        <a:sym typeface="Inter Bold"/>
                      </a:endParaRPr>
                    </a:p>
                  </a:txBody>
                  <a:tcPr marL="190500" marR="190500" marT="190500" marB="190500">
                    <a:lnL w="95250" cap="flat" cmpd="sng" algn="ctr">
                      <a:solidFill>
                        <a:srgbClr val="13538A"/>
                      </a:solidFill>
                      <a:prstDash val="solid"/>
                      <a:round/>
                      <a:headEnd type="none" w="med" len="med"/>
                      <a:tailEnd type="none" w="med" len="med"/>
                    </a:lnL>
                    <a:lnR w="0" cap="flat" cmpd="sng" algn="ctr">
                      <a:solidFill>
                        <a:srgbClr val="000000"/>
                      </a:solidFill>
                      <a:prstDash val="solid"/>
                      <a:round/>
                      <a:headEnd type="none" w="med" len="med"/>
                      <a:tailEnd type="none" w="med" len="med"/>
                    </a:lnR>
                    <a:lnT w="0" cap="flat" cmpd="sng" algn="ctr">
                      <a:solidFill>
                        <a:srgbClr val="000000"/>
                      </a:solidFill>
                      <a:prstDash val="solid"/>
                      <a:round/>
                      <a:headEnd type="none" w="med" len="med"/>
                      <a:tailEnd type="none" w="med" len="med"/>
                    </a:lnT>
                    <a:lnB w="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bl>
          </a:graphicData>
        </a:graphic>
      </p:graphicFrame>
      <p:grpSp>
        <p:nvGrpSpPr>
          <p:cNvPr id="4" name="Group 4"/>
          <p:cNvGrpSpPr/>
          <p:nvPr/>
        </p:nvGrpSpPr>
        <p:grpSpPr>
          <a:xfrm>
            <a:off x="5429250" y="1028700"/>
            <a:ext cx="3143250" cy="3143250"/>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95250" cap="sq">
              <a:solidFill>
                <a:srgbClr val="37C9EF"/>
              </a:solidFill>
              <a:prstDash val="solid"/>
              <a:miter/>
            </a:ln>
          </p:spPr>
          <p:txBody>
            <a:bodyPr/>
            <a:lstStyle/>
            <a:p>
              <a:endParaRPr lang="en-GB"/>
            </a:p>
          </p:txBody>
        </p:sp>
        <p:sp>
          <p:nvSpPr>
            <p:cNvPr id="6" name="TextBox 6"/>
            <p:cNvSpPr txBox="1"/>
            <p:nvPr/>
          </p:nvSpPr>
          <p:spPr>
            <a:xfrm>
              <a:off x="76200" y="247650"/>
              <a:ext cx="660400" cy="488950"/>
            </a:xfrm>
            <a:prstGeom prst="rect">
              <a:avLst/>
            </a:prstGeom>
          </p:spPr>
          <p:txBody>
            <a:bodyPr lIns="0" tIns="0" rIns="0" bIns="0" rtlCol="0" anchor="ctr"/>
            <a:lstStyle/>
            <a:p>
              <a:pPr algn="ctr">
                <a:lnSpc>
                  <a:spcPts val="8799"/>
                </a:lnSpc>
              </a:pPr>
              <a:r>
                <a:rPr lang="en-US" sz="8799" b="1">
                  <a:solidFill>
                    <a:srgbClr val="37C9EF"/>
                  </a:solidFill>
                  <a:latin typeface="Aileron Ultra-Bold"/>
                  <a:ea typeface="Aileron Ultra-Bold"/>
                  <a:cs typeface="Aileron Ultra-Bold"/>
                  <a:sym typeface="Aileron Ultra-Bold"/>
                </a:rPr>
                <a:t>W</a:t>
              </a:r>
            </a:p>
          </p:txBody>
        </p:sp>
      </p:grpSp>
      <p:grpSp>
        <p:nvGrpSpPr>
          <p:cNvPr id="7" name="Group 7"/>
          <p:cNvGrpSpPr/>
          <p:nvPr/>
        </p:nvGrpSpPr>
        <p:grpSpPr>
          <a:xfrm>
            <a:off x="14003067" y="1028700"/>
            <a:ext cx="3143250" cy="3143250"/>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95250" cap="sq">
              <a:solidFill>
                <a:srgbClr val="37C9EF"/>
              </a:solidFill>
              <a:prstDash val="solid"/>
              <a:miter/>
            </a:ln>
          </p:spPr>
          <p:txBody>
            <a:bodyPr/>
            <a:lstStyle/>
            <a:p>
              <a:endParaRPr lang="en-GB"/>
            </a:p>
          </p:txBody>
        </p:sp>
        <p:sp>
          <p:nvSpPr>
            <p:cNvPr id="9" name="TextBox 9"/>
            <p:cNvSpPr txBox="1"/>
            <p:nvPr/>
          </p:nvSpPr>
          <p:spPr>
            <a:xfrm>
              <a:off x="76200" y="247650"/>
              <a:ext cx="660400" cy="488950"/>
            </a:xfrm>
            <a:prstGeom prst="rect">
              <a:avLst/>
            </a:prstGeom>
          </p:spPr>
          <p:txBody>
            <a:bodyPr lIns="0" tIns="0" rIns="0" bIns="0" rtlCol="0" anchor="ctr"/>
            <a:lstStyle/>
            <a:p>
              <a:pPr algn="ctr">
                <a:lnSpc>
                  <a:spcPts val="8799"/>
                </a:lnSpc>
              </a:pPr>
              <a:r>
                <a:rPr lang="en-US" sz="8799" b="1">
                  <a:solidFill>
                    <a:srgbClr val="37C9EF"/>
                  </a:solidFill>
                  <a:latin typeface="Aileron Ultra-Bold"/>
                  <a:ea typeface="Aileron Ultra-Bold"/>
                  <a:cs typeface="Aileron Ultra-Bold"/>
                  <a:sym typeface="Aileron Ultra-Bold"/>
                </a:rPr>
                <a:t>T</a:t>
              </a:r>
            </a:p>
          </p:txBody>
        </p:sp>
      </p:grpSp>
      <p:grpSp>
        <p:nvGrpSpPr>
          <p:cNvPr id="10" name="Group 10"/>
          <p:cNvGrpSpPr/>
          <p:nvPr/>
        </p:nvGrpSpPr>
        <p:grpSpPr>
          <a:xfrm>
            <a:off x="1141683" y="1028700"/>
            <a:ext cx="3143250" cy="314325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95250" cap="sq">
              <a:solidFill>
                <a:srgbClr val="2C92D5"/>
              </a:solidFill>
              <a:prstDash val="solid"/>
              <a:miter/>
            </a:ln>
          </p:spPr>
          <p:txBody>
            <a:bodyPr/>
            <a:lstStyle/>
            <a:p>
              <a:endParaRPr lang="en-GB"/>
            </a:p>
          </p:txBody>
        </p:sp>
        <p:sp>
          <p:nvSpPr>
            <p:cNvPr id="12" name="TextBox 12"/>
            <p:cNvSpPr txBox="1"/>
            <p:nvPr/>
          </p:nvSpPr>
          <p:spPr>
            <a:xfrm>
              <a:off x="76200" y="247650"/>
              <a:ext cx="660400" cy="488950"/>
            </a:xfrm>
            <a:prstGeom prst="rect">
              <a:avLst/>
            </a:prstGeom>
          </p:spPr>
          <p:txBody>
            <a:bodyPr lIns="0" tIns="0" rIns="0" bIns="0" rtlCol="0" anchor="ctr"/>
            <a:lstStyle/>
            <a:p>
              <a:pPr algn="ctr">
                <a:lnSpc>
                  <a:spcPts val="8799"/>
                </a:lnSpc>
              </a:pPr>
              <a:r>
                <a:rPr lang="en-US" sz="8799" b="1">
                  <a:solidFill>
                    <a:srgbClr val="2C92D5"/>
                  </a:solidFill>
                  <a:latin typeface="Aileron Ultra-Bold"/>
                  <a:ea typeface="Aileron Ultra-Bold"/>
                  <a:cs typeface="Aileron Ultra-Bold"/>
                  <a:sym typeface="Aileron Ultra-Bold"/>
                </a:rPr>
                <a:t>S</a:t>
              </a:r>
            </a:p>
          </p:txBody>
        </p:sp>
      </p:grpSp>
      <p:grpSp>
        <p:nvGrpSpPr>
          <p:cNvPr id="13" name="Group 13"/>
          <p:cNvGrpSpPr/>
          <p:nvPr/>
        </p:nvGrpSpPr>
        <p:grpSpPr>
          <a:xfrm>
            <a:off x="9715939" y="1028700"/>
            <a:ext cx="3143250" cy="3143250"/>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95250" cap="sq">
              <a:solidFill>
                <a:srgbClr val="2C92D5"/>
              </a:solidFill>
              <a:prstDash val="solid"/>
              <a:miter/>
            </a:ln>
          </p:spPr>
          <p:txBody>
            <a:bodyPr/>
            <a:lstStyle/>
            <a:p>
              <a:endParaRPr lang="en-GB"/>
            </a:p>
          </p:txBody>
        </p:sp>
        <p:sp>
          <p:nvSpPr>
            <p:cNvPr id="15" name="TextBox 15"/>
            <p:cNvSpPr txBox="1"/>
            <p:nvPr/>
          </p:nvSpPr>
          <p:spPr>
            <a:xfrm>
              <a:off x="76200" y="247650"/>
              <a:ext cx="660400" cy="488950"/>
            </a:xfrm>
            <a:prstGeom prst="rect">
              <a:avLst/>
            </a:prstGeom>
          </p:spPr>
          <p:txBody>
            <a:bodyPr lIns="0" tIns="0" rIns="0" bIns="0" rtlCol="0" anchor="ctr"/>
            <a:lstStyle/>
            <a:p>
              <a:pPr algn="ctr">
                <a:lnSpc>
                  <a:spcPts val="8799"/>
                </a:lnSpc>
              </a:pPr>
              <a:r>
                <a:rPr lang="en-US" sz="8799" b="1">
                  <a:solidFill>
                    <a:srgbClr val="2C92D5"/>
                  </a:solidFill>
                  <a:latin typeface="Aileron Ultra-Bold"/>
                  <a:ea typeface="Aileron Ultra-Bold"/>
                  <a:cs typeface="Aileron Ultra-Bold"/>
                  <a:sym typeface="Aileron Ultra-Bold"/>
                </a:rPr>
                <a:t>O</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84" r="-84"/>
            </a:stretch>
          </a:blipFill>
        </p:spPr>
        <p:txBody>
          <a:bodyPr/>
          <a:lstStyle/>
          <a:p>
            <a:endParaRPr lang="en-GB"/>
          </a:p>
        </p:txBody>
      </p:sp>
      <p:grpSp>
        <p:nvGrpSpPr>
          <p:cNvPr id="3" name="Group 3"/>
          <p:cNvGrpSpPr/>
          <p:nvPr/>
        </p:nvGrpSpPr>
        <p:grpSpPr>
          <a:xfrm rot="-10800000">
            <a:off x="6102857" y="1710965"/>
            <a:ext cx="5979508" cy="5182064"/>
            <a:chOff x="0" y="0"/>
            <a:chExt cx="820643" cy="711200"/>
          </a:xfrm>
        </p:grpSpPr>
        <p:sp>
          <p:nvSpPr>
            <p:cNvPr id="4" name="Freeform 4"/>
            <p:cNvSpPr/>
            <p:nvPr/>
          </p:nvSpPr>
          <p:spPr>
            <a:xfrm>
              <a:off x="0" y="0"/>
              <a:ext cx="820643" cy="711200"/>
            </a:xfrm>
            <a:custGeom>
              <a:avLst/>
              <a:gdLst/>
              <a:ahLst/>
              <a:cxnLst/>
              <a:rect l="l" t="t" r="r" b="b"/>
              <a:pathLst>
                <a:path w="820643" h="711200">
                  <a:moveTo>
                    <a:pt x="410322" y="0"/>
                  </a:moveTo>
                  <a:lnTo>
                    <a:pt x="820643" y="711200"/>
                  </a:lnTo>
                  <a:lnTo>
                    <a:pt x="0" y="711200"/>
                  </a:lnTo>
                  <a:lnTo>
                    <a:pt x="410322" y="0"/>
                  </a:lnTo>
                  <a:close/>
                </a:path>
              </a:pathLst>
            </a:custGeom>
            <a:solidFill>
              <a:srgbClr val="FFFFFF"/>
            </a:solidFill>
          </p:spPr>
          <p:txBody>
            <a:bodyPr/>
            <a:lstStyle/>
            <a:p>
              <a:endParaRPr lang="en-GB"/>
            </a:p>
          </p:txBody>
        </p:sp>
        <p:sp>
          <p:nvSpPr>
            <p:cNvPr id="5" name="TextBox 5"/>
            <p:cNvSpPr txBox="1"/>
            <p:nvPr/>
          </p:nvSpPr>
          <p:spPr>
            <a:xfrm>
              <a:off x="128226" y="330200"/>
              <a:ext cx="564192" cy="330200"/>
            </a:xfrm>
            <a:prstGeom prst="rect">
              <a:avLst/>
            </a:prstGeom>
          </p:spPr>
          <p:txBody>
            <a:bodyPr lIns="50800" tIns="50800" rIns="50800" bIns="50800" rtlCol="0" anchor="ctr"/>
            <a:lstStyle/>
            <a:p>
              <a:pPr algn="ctr">
                <a:lnSpc>
                  <a:spcPts val="2562"/>
                </a:lnSpc>
              </a:pPr>
              <a:endParaRPr/>
            </a:p>
          </p:txBody>
        </p:sp>
      </p:grpSp>
      <p:grpSp>
        <p:nvGrpSpPr>
          <p:cNvPr id="6" name="Group 6"/>
          <p:cNvGrpSpPr/>
          <p:nvPr/>
        </p:nvGrpSpPr>
        <p:grpSpPr>
          <a:xfrm rot="-10800000">
            <a:off x="6376975" y="1897714"/>
            <a:ext cx="5434813" cy="4755462"/>
            <a:chOff x="0" y="0"/>
            <a:chExt cx="812800" cy="711200"/>
          </a:xfrm>
        </p:grpSpPr>
        <p:sp>
          <p:nvSpPr>
            <p:cNvPr id="7" name="Freeform 7"/>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6EC1CC"/>
            </a:solidFill>
          </p:spPr>
          <p:txBody>
            <a:bodyPr/>
            <a:lstStyle/>
            <a:p>
              <a:endParaRPr lang="en-GB"/>
            </a:p>
          </p:txBody>
        </p:sp>
        <p:sp>
          <p:nvSpPr>
            <p:cNvPr id="8" name="TextBox 8"/>
            <p:cNvSpPr txBox="1"/>
            <p:nvPr/>
          </p:nvSpPr>
          <p:spPr>
            <a:xfrm>
              <a:off x="127000" y="330200"/>
              <a:ext cx="558800" cy="330200"/>
            </a:xfrm>
            <a:prstGeom prst="rect">
              <a:avLst/>
            </a:prstGeom>
          </p:spPr>
          <p:txBody>
            <a:bodyPr lIns="50800" tIns="50800" rIns="50800" bIns="50800" rtlCol="0" anchor="ctr"/>
            <a:lstStyle/>
            <a:p>
              <a:pPr algn="ctr">
                <a:lnSpc>
                  <a:spcPts val="2562"/>
                </a:lnSpc>
              </a:pPr>
              <a:endParaRPr/>
            </a:p>
          </p:txBody>
        </p:sp>
      </p:grpSp>
      <p:sp>
        <p:nvSpPr>
          <p:cNvPr id="9" name="TextBox 9"/>
          <p:cNvSpPr txBox="1"/>
          <p:nvPr/>
        </p:nvSpPr>
        <p:spPr>
          <a:xfrm>
            <a:off x="6463398" y="2155498"/>
            <a:ext cx="5261967" cy="1811020"/>
          </a:xfrm>
          <a:prstGeom prst="rect">
            <a:avLst/>
          </a:prstGeom>
        </p:spPr>
        <p:txBody>
          <a:bodyPr lIns="0" tIns="0" rIns="0" bIns="0" rtlCol="0" anchor="t">
            <a:spAutoFit/>
          </a:bodyPr>
          <a:lstStyle/>
          <a:p>
            <a:pPr algn="ctr">
              <a:lnSpc>
                <a:spcPts val="7279"/>
              </a:lnSpc>
            </a:pPr>
            <a:r>
              <a:rPr lang="en-US" sz="5199" b="1">
                <a:solidFill>
                  <a:srgbClr val="000000"/>
                </a:solidFill>
                <a:latin typeface="Canva Sans Bold"/>
                <a:ea typeface="Canva Sans Bold"/>
                <a:cs typeface="Canva Sans Bold"/>
                <a:sym typeface="Canva Sans Bold"/>
              </a:rPr>
              <a:t>Competitor Analysis</a:t>
            </a:r>
          </a:p>
        </p:txBody>
      </p:sp>
      <p:sp>
        <p:nvSpPr>
          <p:cNvPr id="10" name="TextBox 10"/>
          <p:cNvSpPr txBox="1"/>
          <p:nvPr/>
        </p:nvSpPr>
        <p:spPr>
          <a:xfrm>
            <a:off x="1028700" y="1334070"/>
            <a:ext cx="4807457" cy="677590"/>
          </a:xfrm>
          <a:prstGeom prst="rect">
            <a:avLst/>
          </a:prstGeom>
        </p:spPr>
        <p:txBody>
          <a:bodyPr lIns="0" tIns="0" rIns="0" bIns="0" rtlCol="0" anchor="t">
            <a:spAutoFit/>
          </a:bodyPr>
          <a:lstStyle/>
          <a:p>
            <a:pPr algn="r">
              <a:lnSpc>
                <a:spcPts val="5529"/>
              </a:lnSpc>
            </a:pPr>
            <a:r>
              <a:rPr lang="en-US" sz="3949" b="1">
                <a:solidFill>
                  <a:srgbClr val="000000"/>
                </a:solidFill>
                <a:latin typeface="Canva Sans Bold"/>
                <a:ea typeface="Canva Sans Bold"/>
                <a:cs typeface="Canva Sans Bold"/>
                <a:sym typeface="Canva Sans Bold"/>
              </a:rPr>
              <a:t>Direct Competitors</a:t>
            </a:r>
          </a:p>
        </p:txBody>
      </p:sp>
      <p:sp>
        <p:nvSpPr>
          <p:cNvPr id="11" name="TextBox 11"/>
          <p:cNvSpPr txBox="1"/>
          <p:nvPr/>
        </p:nvSpPr>
        <p:spPr>
          <a:xfrm>
            <a:off x="1028700" y="1944985"/>
            <a:ext cx="3755678" cy="1180465"/>
          </a:xfrm>
          <a:prstGeom prst="rect">
            <a:avLst/>
          </a:prstGeom>
        </p:spPr>
        <p:txBody>
          <a:bodyPr lIns="0" tIns="0" rIns="0" bIns="0" rtlCol="0" anchor="t">
            <a:spAutoFit/>
          </a:bodyPr>
          <a:lstStyle/>
          <a:p>
            <a:pPr marL="734059" lvl="1" indent="-367030" algn="just">
              <a:lnSpc>
                <a:spcPts val="4759"/>
              </a:lnSpc>
              <a:buFont typeface="Arial"/>
              <a:buChar char="•"/>
            </a:pPr>
            <a:r>
              <a:rPr lang="en-US" sz="3399" b="1">
                <a:solidFill>
                  <a:srgbClr val="FFFFFF"/>
                </a:solidFill>
                <a:latin typeface="Canva Sans Bold"/>
                <a:ea typeface="Canva Sans Bold"/>
                <a:cs typeface="Canva Sans Bold"/>
                <a:sym typeface="Canva Sans Bold"/>
              </a:rPr>
              <a:t>Nike</a:t>
            </a:r>
          </a:p>
          <a:p>
            <a:pPr marL="734059" lvl="1" indent="-367030" algn="just">
              <a:lnSpc>
                <a:spcPts val="4759"/>
              </a:lnSpc>
              <a:buFont typeface="Arial"/>
              <a:buChar char="•"/>
            </a:pPr>
            <a:r>
              <a:rPr lang="en-US" sz="3399" b="1">
                <a:solidFill>
                  <a:srgbClr val="FFFFFF"/>
                </a:solidFill>
                <a:latin typeface="Canva Sans Bold"/>
                <a:ea typeface="Canva Sans Bold"/>
                <a:cs typeface="Canva Sans Bold"/>
                <a:sym typeface="Canva Sans Bold"/>
              </a:rPr>
              <a:t>Under Armour</a:t>
            </a:r>
          </a:p>
        </p:txBody>
      </p:sp>
      <p:sp>
        <p:nvSpPr>
          <p:cNvPr id="12" name="TextBox 12"/>
          <p:cNvSpPr txBox="1"/>
          <p:nvPr/>
        </p:nvSpPr>
        <p:spPr>
          <a:xfrm>
            <a:off x="12349066" y="1334070"/>
            <a:ext cx="5236082" cy="677590"/>
          </a:xfrm>
          <a:prstGeom prst="rect">
            <a:avLst/>
          </a:prstGeom>
        </p:spPr>
        <p:txBody>
          <a:bodyPr lIns="0" tIns="0" rIns="0" bIns="0" rtlCol="0" anchor="t">
            <a:spAutoFit/>
          </a:bodyPr>
          <a:lstStyle/>
          <a:p>
            <a:pPr algn="r">
              <a:lnSpc>
                <a:spcPts val="5529"/>
              </a:lnSpc>
            </a:pPr>
            <a:r>
              <a:rPr lang="en-US" sz="3949" b="1">
                <a:solidFill>
                  <a:srgbClr val="000000"/>
                </a:solidFill>
                <a:latin typeface="Canva Sans Bold"/>
                <a:ea typeface="Canva Sans Bold"/>
                <a:cs typeface="Canva Sans Bold"/>
                <a:sym typeface="Canva Sans Bold"/>
              </a:rPr>
              <a:t>Indirect Competitors</a:t>
            </a:r>
          </a:p>
        </p:txBody>
      </p:sp>
      <p:sp>
        <p:nvSpPr>
          <p:cNvPr id="13" name="TextBox 13"/>
          <p:cNvSpPr txBox="1"/>
          <p:nvPr/>
        </p:nvSpPr>
        <p:spPr>
          <a:xfrm>
            <a:off x="12349066" y="1944985"/>
            <a:ext cx="4037522" cy="1180465"/>
          </a:xfrm>
          <a:prstGeom prst="rect">
            <a:avLst/>
          </a:prstGeom>
        </p:spPr>
        <p:txBody>
          <a:bodyPr lIns="0" tIns="0" rIns="0" bIns="0" rtlCol="0" anchor="t">
            <a:spAutoFit/>
          </a:bodyPr>
          <a:lstStyle/>
          <a:p>
            <a:pPr marL="734059" lvl="1" indent="-367030" algn="just">
              <a:lnSpc>
                <a:spcPts val="4759"/>
              </a:lnSpc>
              <a:buFont typeface="Arial"/>
              <a:buChar char="•"/>
            </a:pPr>
            <a:r>
              <a:rPr lang="en-US" sz="3399" b="1">
                <a:solidFill>
                  <a:srgbClr val="FFFFFF"/>
                </a:solidFill>
                <a:latin typeface="Canva Sans Bold"/>
                <a:ea typeface="Canva Sans Bold"/>
                <a:cs typeface="Canva Sans Bold"/>
                <a:sym typeface="Canva Sans Bold"/>
              </a:rPr>
              <a:t>Nike</a:t>
            </a:r>
          </a:p>
          <a:p>
            <a:pPr marL="734059" lvl="1" indent="-367030" algn="just">
              <a:lnSpc>
                <a:spcPts val="4759"/>
              </a:lnSpc>
              <a:buFont typeface="Arial"/>
              <a:buChar char="•"/>
            </a:pPr>
            <a:r>
              <a:rPr lang="en-US" sz="3399" b="1">
                <a:solidFill>
                  <a:srgbClr val="FFFFFF"/>
                </a:solidFill>
                <a:latin typeface="Canva Sans Bold"/>
                <a:ea typeface="Canva Sans Bold"/>
                <a:cs typeface="Canva Sans Bold"/>
                <a:sym typeface="Canva Sans Bold"/>
              </a:rPr>
              <a:t>Under Armour</a:t>
            </a:r>
          </a:p>
        </p:txBody>
      </p:sp>
      <p:sp>
        <p:nvSpPr>
          <p:cNvPr id="14" name="TextBox 14"/>
          <p:cNvSpPr txBox="1"/>
          <p:nvPr/>
        </p:nvSpPr>
        <p:spPr>
          <a:xfrm>
            <a:off x="6207870" y="6952000"/>
            <a:ext cx="5874495" cy="677590"/>
          </a:xfrm>
          <a:prstGeom prst="rect">
            <a:avLst/>
          </a:prstGeom>
        </p:spPr>
        <p:txBody>
          <a:bodyPr lIns="0" tIns="0" rIns="0" bIns="0" rtlCol="0" anchor="t">
            <a:spAutoFit/>
          </a:bodyPr>
          <a:lstStyle/>
          <a:p>
            <a:pPr algn="r">
              <a:lnSpc>
                <a:spcPts val="5529"/>
              </a:lnSpc>
            </a:pPr>
            <a:r>
              <a:rPr lang="en-US" sz="3949" b="1">
                <a:solidFill>
                  <a:srgbClr val="000000"/>
                </a:solidFill>
                <a:latin typeface="Canva Sans Bold"/>
                <a:ea typeface="Canva Sans Bold"/>
                <a:cs typeface="Canva Sans Bold"/>
                <a:sym typeface="Canva Sans Bold"/>
              </a:rPr>
              <a:t>Competitive Advantage</a:t>
            </a:r>
          </a:p>
        </p:txBody>
      </p:sp>
      <p:sp>
        <p:nvSpPr>
          <p:cNvPr id="15" name="TextBox 15"/>
          <p:cNvSpPr txBox="1"/>
          <p:nvPr/>
        </p:nvSpPr>
        <p:spPr>
          <a:xfrm>
            <a:off x="3660496" y="7696265"/>
            <a:ext cx="11792386" cy="1180465"/>
          </a:xfrm>
          <a:prstGeom prst="rect">
            <a:avLst/>
          </a:prstGeom>
        </p:spPr>
        <p:txBody>
          <a:bodyPr lIns="0" tIns="0" rIns="0" bIns="0" rtlCol="0" anchor="t">
            <a:spAutoFit/>
          </a:bodyPr>
          <a:lstStyle/>
          <a:p>
            <a:pPr marL="734059" lvl="1" indent="-367030" algn="just">
              <a:lnSpc>
                <a:spcPts val="4759"/>
              </a:lnSpc>
              <a:buFont typeface="Arial"/>
              <a:buChar char="•"/>
            </a:pPr>
            <a:r>
              <a:rPr lang="en-US" sz="3399" b="1">
                <a:solidFill>
                  <a:srgbClr val="FFFFFF"/>
                </a:solidFill>
                <a:latin typeface="Canva Sans Bold"/>
                <a:ea typeface="Canva Sans Bold"/>
                <a:cs typeface="Canva Sans Bold"/>
                <a:sym typeface="Canva Sans Bold"/>
              </a:rPr>
              <a:t>Digital-first strategy, Influencer marketing</a:t>
            </a:r>
          </a:p>
          <a:p>
            <a:pPr marL="734059" lvl="1" indent="-367030" algn="just">
              <a:lnSpc>
                <a:spcPts val="4759"/>
              </a:lnSpc>
              <a:buFont typeface="Arial"/>
              <a:buChar char="•"/>
            </a:pPr>
            <a:r>
              <a:rPr lang="en-US" sz="3399" b="1">
                <a:solidFill>
                  <a:srgbClr val="FFFFFF"/>
                </a:solidFill>
                <a:latin typeface="Canva Sans Bold"/>
                <a:ea typeface="Canva Sans Bold"/>
                <a:cs typeface="Canva Sans Bold"/>
                <a:sym typeface="Canva Sans Bold"/>
              </a:rPr>
              <a:t>Community engagement, Future AI personalisation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7726D"/>
        </a:solidFill>
        <a:effectLst/>
      </p:bgPr>
    </p:bg>
    <p:spTree>
      <p:nvGrpSpPr>
        <p:cNvPr id="1" name=""/>
        <p:cNvGrpSpPr/>
        <p:nvPr/>
      </p:nvGrpSpPr>
      <p:grpSpPr>
        <a:xfrm>
          <a:off x="0" y="0"/>
          <a:ext cx="0" cy="0"/>
          <a:chOff x="0" y="0"/>
          <a:chExt cx="0" cy="0"/>
        </a:xfrm>
      </p:grpSpPr>
      <p:grpSp>
        <p:nvGrpSpPr>
          <p:cNvPr id="2" name="Group 2"/>
          <p:cNvGrpSpPr/>
          <p:nvPr/>
        </p:nvGrpSpPr>
        <p:grpSpPr>
          <a:xfrm>
            <a:off x="12630150" y="6557963"/>
            <a:ext cx="3086100" cy="2700338"/>
            <a:chOff x="0" y="0"/>
            <a:chExt cx="812800" cy="711200"/>
          </a:xfrm>
        </p:grpSpPr>
        <p:sp>
          <p:nvSpPr>
            <p:cNvPr id="3" name="Freeform 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6EC1CC"/>
            </a:solidFill>
          </p:spPr>
          <p:txBody>
            <a:bodyPr/>
            <a:lstStyle/>
            <a:p>
              <a:endParaRPr lang="en-GB"/>
            </a:p>
          </p:txBody>
        </p:sp>
        <p:sp>
          <p:nvSpPr>
            <p:cNvPr id="4" name="TextBox 4"/>
            <p:cNvSpPr txBox="1"/>
            <p:nvPr/>
          </p:nvSpPr>
          <p:spPr>
            <a:xfrm>
              <a:off x="127000" y="50800"/>
              <a:ext cx="558800" cy="330200"/>
            </a:xfrm>
            <a:prstGeom prst="rect">
              <a:avLst/>
            </a:prstGeom>
          </p:spPr>
          <p:txBody>
            <a:bodyPr lIns="50800" tIns="50800" rIns="50800" bIns="50800" rtlCol="0" anchor="ctr"/>
            <a:lstStyle/>
            <a:p>
              <a:pPr algn="ctr">
                <a:lnSpc>
                  <a:spcPts val="2562"/>
                </a:lnSpc>
              </a:pPr>
              <a:endParaRPr/>
            </a:p>
          </p:txBody>
        </p:sp>
      </p:grpSp>
      <p:grpSp>
        <p:nvGrpSpPr>
          <p:cNvPr id="5" name="Group 5"/>
          <p:cNvGrpSpPr/>
          <p:nvPr/>
        </p:nvGrpSpPr>
        <p:grpSpPr>
          <a:xfrm>
            <a:off x="12630150" y="3857625"/>
            <a:ext cx="3086100" cy="2700338"/>
            <a:chOff x="0" y="0"/>
            <a:chExt cx="812800" cy="711200"/>
          </a:xfrm>
        </p:grpSpPr>
        <p:sp>
          <p:nvSpPr>
            <p:cNvPr id="6" name="Freeform 6"/>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6F6F6"/>
            </a:solidFill>
          </p:spPr>
          <p:txBody>
            <a:bodyPr/>
            <a:lstStyle/>
            <a:p>
              <a:endParaRPr lang="en-GB"/>
            </a:p>
          </p:txBody>
        </p:sp>
        <p:sp>
          <p:nvSpPr>
            <p:cNvPr id="7" name="TextBox 7"/>
            <p:cNvSpPr txBox="1"/>
            <p:nvPr/>
          </p:nvSpPr>
          <p:spPr>
            <a:xfrm>
              <a:off x="127000" y="330200"/>
              <a:ext cx="558800" cy="330200"/>
            </a:xfrm>
            <a:prstGeom prst="rect">
              <a:avLst/>
            </a:prstGeom>
          </p:spPr>
          <p:txBody>
            <a:bodyPr lIns="50800" tIns="50800" rIns="50800" bIns="50800" rtlCol="0" anchor="ctr"/>
            <a:lstStyle/>
            <a:p>
              <a:pPr algn="ctr">
                <a:lnSpc>
                  <a:spcPts val="2562"/>
                </a:lnSpc>
              </a:pPr>
              <a:endParaRPr/>
            </a:p>
          </p:txBody>
        </p:sp>
      </p:grpSp>
      <p:grpSp>
        <p:nvGrpSpPr>
          <p:cNvPr id="8" name="Group 8"/>
          <p:cNvGrpSpPr/>
          <p:nvPr/>
        </p:nvGrpSpPr>
        <p:grpSpPr>
          <a:xfrm>
            <a:off x="11087100" y="6557963"/>
            <a:ext cx="3086100" cy="2700338"/>
            <a:chOff x="0" y="0"/>
            <a:chExt cx="812800" cy="711200"/>
          </a:xfrm>
        </p:grpSpPr>
        <p:sp>
          <p:nvSpPr>
            <p:cNvPr id="9" name="Freeform 9"/>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6F6F6"/>
            </a:solidFill>
          </p:spPr>
          <p:txBody>
            <a:bodyPr/>
            <a:lstStyle/>
            <a:p>
              <a:endParaRPr lang="en-GB"/>
            </a:p>
          </p:txBody>
        </p:sp>
        <p:sp>
          <p:nvSpPr>
            <p:cNvPr id="10" name="TextBox 10"/>
            <p:cNvSpPr txBox="1"/>
            <p:nvPr/>
          </p:nvSpPr>
          <p:spPr>
            <a:xfrm>
              <a:off x="127000" y="330200"/>
              <a:ext cx="558800" cy="330200"/>
            </a:xfrm>
            <a:prstGeom prst="rect">
              <a:avLst/>
            </a:prstGeom>
          </p:spPr>
          <p:txBody>
            <a:bodyPr lIns="50800" tIns="50800" rIns="50800" bIns="50800" rtlCol="0" anchor="ctr"/>
            <a:lstStyle/>
            <a:p>
              <a:pPr algn="ctr">
                <a:lnSpc>
                  <a:spcPts val="2562"/>
                </a:lnSpc>
              </a:pPr>
              <a:endParaRPr/>
            </a:p>
          </p:txBody>
        </p:sp>
      </p:grpSp>
      <p:grpSp>
        <p:nvGrpSpPr>
          <p:cNvPr id="11" name="Group 11"/>
          <p:cNvGrpSpPr/>
          <p:nvPr/>
        </p:nvGrpSpPr>
        <p:grpSpPr>
          <a:xfrm>
            <a:off x="14173200" y="6557963"/>
            <a:ext cx="3086100" cy="2700338"/>
            <a:chOff x="0" y="0"/>
            <a:chExt cx="812800" cy="711200"/>
          </a:xfrm>
        </p:grpSpPr>
        <p:sp>
          <p:nvSpPr>
            <p:cNvPr id="12" name="Freeform 12"/>
            <p:cNvSpPr/>
            <p:nvPr/>
          </p:nvSpPr>
          <p:spPr>
            <a:xfrm>
              <a:off x="0" y="0"/>
              <a:ext cx="812800" cy="711200"/>
            </a:xfrm>
            <a:custGeom>
              <a:avLst/>
              <a:gdLst/>
              <a:ahLst/>
              <a:cxnLst/>
              <a:rect l="l" t="t" r="r" b="b"/>
              <a:pathLst>
                <a:path w="812800" h="711200">
                  <a:moveTo>
                    <a:pt x="406400" y="0"/>
                  </a:moveTo>
                  <a:lnTo>
                    <a:pt x="812800" y="711200"/>
                  </a:lnTo>
                  <a:lnTo>
                    <a:pt x="0" y="711200"/>
                  </a:lnTo>
                  <a:lnTo>
                    <a:pt x="406400" y="0"/>
                  </a:lnTo>
                  <a:close/>
                </a:path>
              </a:pathLst>
            </a:custGeom>
            <a:solidFill>
              <a:srgbClr val="F6F6F6"/>
            </a:solidFill>
          </p:spPr>
          <p:txBody>
            <a:bodyPr/>
            <a:lstStyle/>
            <a:p>
              <a:endParaRPr lang="en-GB"/>
            </a:p>
          </p:txBody>
        </p:sp>
        <p:sp>
          <p:nvSpPr>
            <p:cNvPr id="13" name="TextBox 13"/>
            <p:cNvSpPr txBox="1"/>
            <p:nvPr/>
          </p:nvSpPr>
          <p:spPr>
            <a:xfrm>
              <a:off x="127000" y="330200"/>
              <a:ext cx="558800" cy="330200"/>
            </a:xfrm>
            <a:prstGeom prst="rect">
              <a:avLst/>
            </a:prstGeom>
          </p:spPr>
          <p:txBody>
            <a:bodyPr lIns="50800" tIns="50800" rIns="50800" bIns="50800" rtlCol="0" anchor="ctr"/>
            <a:lstStyle/>
            <a:p>
              <a:pPr algn="ctr">
                <a:lnSpc>
                  <a:spcPts val="2562"/>
                </a:lnSpc>
              </a:pPr>
              <a:endParaRPr/>
            </a:p>
          </p:txBody>
        </p:sp>
      </p:grpSp>
      <p:sp>
        <p:nvSpPr>
          <p:cNvPr id="14" name="AutoShape 14"/>
          <p:cNvSpPr/>
          <p:nvPr/>
        </p:nvSpPr>
        <p:spPr>
          <a:xfrm flipV="1">
            <a:off x="9163050" y="3093785"/>
            <a:ext cx="0" cy="6492240"/>
          </a:xfrm>
          <a:prstGeom prst="line">
            <a:avLst/>
          </a:prstGeom>
          <a:ln w="38100" cap="flat">
            <a:solidFill>
              <a:srgbClr val="FFFFFF"/>
            </a:solidFill>
            <a:prstDash val="solid"/>
            <a:headEnd type="none" w="sm" len="sm"/>
            <a:tailEnd type="none" w="sm" len="sm"/>
          </a:ln>
        </p:spPr>
        <p:txBody>
          <a:bodyPr/>
          <a:lstStyle/>
          <a:p>
            <a:endParaRPr lang="en-GB"/>
          </a:p>
        </p:txBody>
      </p:sp>
      <p:grpSp>
        <p:nvGrpSpPr>
          <p:cNvPr id="15" name="Group 15"/>
          <p:cNvGrpSpPr/>
          <p:nvPr/>
        </p:nvGrpSpPr>
        <p:grpSpPr>
          <a:xfrm>
            <a:off x="1421753" y="2820261"/>
            <a:ext cx="6578326" cy="3284368"/>
            <a:chOff x="0" y="0"/>
            <a:chExt cx="8771102" cy="4379157"/>
          </a:xfrm>
        </p:grpSpPr>
        <p:sp>
          <p:nvSpPr>
            <p:cNvPr id="16" name="Freeform 16"/>
            <p:cNvSpPr/>
            <p:nvPr/>
          </p:nvSpPr>
          <p:spPr>
            <a:xfrm>
              <a:off x="0" y="40751"/>
              <a:ext cx="2293959" cy="2673046"/>
            </a:xfrm>
            <a:custGeom>
              <a:avLst/>
              <a:gdLst/>
              <a:ahLst/>
              <a:cxnLst/>
              <a:rect l="l" t="t" r="r" b="b"/>
              <a:pathLst>
                <a:path w="2293959" h="2673046">
                  <a:moveTo>
                    <a:pt x="0" y="0"/>
                  </a:moveTo>
                  <a:lnTo>
                    <a:pt x="2293959" y="0"/>
                  </a:lnTo>
                  <a:lnTo>
                    <a:pt x="2293959" y="2673046"/>
                  </a:lnTo>
                  <a:lnTo>
                    <a:pt x="0" y="267304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7" name="Freeform 17"/>
            <p:cNvSpPr/>
            <p:nvPr/>
          </p:nvSpPr>
          <p:spPr>
            <a:xfrm>
              <a:off x="4127889" y="0"/>
              <a:ext cx="1718310" cy="2357887"/>
            </a:xfrm>
            <a:custGeom>
              <a:avLst/>
              <a:gdLst/>
              <a:ahLst/>
              <a:cxnLst/>
              <a:rect l="l" t="t" r="r" b="b"/>
              <a:pathLst>
                <a:path w="1718310" h="2357887">
                  <a:moveTo>
                    <a:pt x="0" y="0"/>
                  </a:moveTo>
                  <a:lnTo>
                    <a:pt x="1718310" y="0"/>
                  </a:lnTo>
                  <a:lnTo>
                    <a:pt x="1718310" y="2357887"/>
                  </a:lnTo>
                  <a:lnTo>
                    <a:pt x="0" y="2357887"/>
                  </a:lnTo>
                  <a:lnTo>
                    <a:pt x="0" y="0"/>
                  </a:lnTo>
                  <a:close/>
                </a:path>
              </a:pathLst>
            </a:custGeom>
            <a:blipFill>
              <a:blip r:embed="rId4"/>
              <a:stretch>
                <a:fillRect/>
              </a:stretch>
            </a:blipFill>
          </p:spPr>
          <p:txBody>
            <a:bodyPr/>
            <a:lstStyle/>
            <a:p>
              <a:endParaRPr lang="en-GB"/>
            </a:p>
          </p:txBody>
        </p:sp>
        <p:sp>
          <p:nvSpPr>
            <p:cNvPr id="18" name="Freeform 18"/>
            <p:cNvSpPr/>
            <p:nvPr/>
          </p:nvSpPr>
          <p:spPr>
            <a:xfrm>
              <a:off x="6118029" y="919907"/>
              <a:ext cx="2653073" cy="2875960"/>
            </a:xfrm>
            <a:custGeom>
              <a:avLst/>
              <a:gdLst/>
              <a:ahLst/>
              <a:cxnLst/>
              <a:rect l="l" t="t" r="r" b="b"/>
              <a:pathLst>
                <a:path w="2653073" h="2875960">
                  <a:moveTo>
                    <a:pt x="0" y="0"/>
                  </a:moveTo>
                  <a:lnTo>
                    <a:pt x="2653073" y="0"/>
                  </a:lnTo>
                  <a:lnTo>
                    <a:pt x="2653073" y="2875960"/>
                  </a:lnTo>
                  <a:lnTo>
                    <a:pt x="0" y="2875960"/>
                  </a:lnTo>
                  <a:lnTo>
                    <a:pt x="0" y="0"/>
                  </a:lnTo>
                  <a:close/>
                </a:path>
              </a:pathLst>
            </a:custGeom>
            <a:blipFill>
              <a:blip r:embed="rId5"/>
              <a:stretch>
                <a:fillRect/>
              </a:stretch>
            </a:blipFill>
          </p:spPr>
          <p:txBody>
            <a:bodyPr/>
            <a:lstStyle/>
            <a:p>
              <a:endParaRPr lang="en-GB"/>
            </a:p>
          </p:txBody>
        </p:sp>
        <p:sp>
          <p:nvSpPr>
            <p:cNvPr id="19" name="Freeform 19"/>
            <p:cNvSpPr/>
            <p:nvPr/>
          </p:nvSpPr>
          <p:spPr>
            <a:xfrm>
              <a:off x="1146980" y="1207332"/>
              <a:ext cx="3735554" cy="3171825"/>
            </a:xfrm>
            <a:custGeom>
              <a:avLst/>
              <a:gdLst/>
              <a:ahLst/>
              <a:cxnLst/>
              <a:rect l="l" t="t" r="r" b="b"/>
              <a:pathLst>
                <a:path w="3735554" h="3171825">
                  <a:moveTo>
                    <a:pt x="0" y="0"/>
                  </a:moveTo>
                  <a:lnTo>
                    <a:pt x="3735554" y="0"/>
                  </a:lnTo>
                  <a:lnTo>
                    <a:pt x="3735554" y="3171825"/>
                  </a:lnTo>
                  <a:lnTo>
                    <a:pt x="0" y="317182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grpSp>
      <p:sp>
        <p:nvSpPr>
          <p:cNvPr id="20" name="TextBox 20"/>
          <p:cNvSpPr txBox="1"/>
          <p:nvPr/>
        </p:nvSpPr>
        <p:spPr>
          <a:xfrm>
            <a:off x="11948443" y="2673509"/>
            <a:ext cx="4449514" cy="887095"/>
          </a:xfrm>
          <a:prstGeom prst="rect">
            <a:avLst/>
          </a:prstGeom>
        </p:spPr>
        <p:txBody>
          <a:bodyPr lIns="0" tIns="0" rIns="0" bIns="0" rtlCol="0" anchor="t">
            <a:spAutoFit/>
          </a:bodyPr>
          <a:lstStyle/>
          <a:p>
            <a:pPr algn="ctr">
              <a:lnSpc>
                <a:spcPts val="7279"/>
              </a:lnSpc>
            </a:pPr>
            <a:r>
              <a:rPr lang="en-US" sz="5199" b="1">
                <a:solidFill>
                  <a:srgbClr val="000000"/>
                </a:solidFill>
                <a:latin typeface="Canva Sans Bold"/>
                <a:ea typeface="Canva Sans Bold"/>
                <a:cs typeface="Canva Sans Bold"/>
                <a:sym typeface="Canva Sans Bold"/>
              </a:rPr>
              <a:t>Target Market</a:t>
            </a:r>
          </a:p>
        </p:txBody>
      </p:sp>
      <p:sp>
        <p:nvSpPr>
          <p:cNvPr id="21" name="TextBox 21"/>
          <p:cNvSpPr txBox="1"/>
          <p:nvPr/>
        </p:nvSpPr>
        <p:spPr>
          <a:xfrm>
            <a:off x="12995899" y="5407819"/>
            <a:ext cx="2354602" cy="932086"/>
          </a:xfrm>
          <a:prstGeom prst="rect">
            <a:avLst/>
          </a:prstGeom>
        </p:spPr>
        <p:txBody>
          <a:bodyPr lIns="0" tIns="0" rIns="0" bIns="0" rtlCol="0" anchor="t">
            <a:spAutoFit/>
          </a:bodyPr>
          <a:lstStyle/>
          <a:p>
            <a:pPr algn="ctr">
              <a:lnSpc>
                <a:spcPts val="3739"/>
              </a:lnSpc>
            </a:pPr>
            <a:r>
              <a:rPr lang="en-US" sz="2670">
                <a:solidFill>
                  <a:srgbClr val="000000"/>
                </a:solidFill>
                <a:latin typeface="Canva Sans"/>
                <a:ea typeface="Canva Sans"/>
                <a:cs typeface="Canva Sans"/>
                <a:sym typeface="Canva Sans"/>
              </a:rPr>
              <a:t>Young professionals</a:t>
            </a:r>
          </a:p>
        </p:txBody>
      </p:sp>
      <p:sp>
        <p:nvSpPr>
          <p:cNvPr id="22" name="TextBox 22"/>
          <p:cNvSpPr txBox="1"/>
          <p:nvPr/>
        </p:nvSpPr>
        <p:spPr>
          <a:xfrm>
            <a:off x="11452849" y="8310513"/>
            <a:ext cx="2354602" cy="460698"/>
          </a:xfrm>
          <a:prstGeom prst="rect">
            <a:avLst/>
          </a:prstGeom>
        </p:spPr>
        <p:txBody>
          <a:bodyPr lIns="0" tIns="0" rIns="0" bIns="0" rtlCol="0" anchor="t">
            <a:spAutoFit/>
          </a:bodyPr>
          <a:lstStyle/>
          <a:p>
            <a:pPr algn="ctr">
              <a:lnSpc>
                <a:spcPts val="3739"/>
              </a:lnSpc>
            </a:pPr>
            <a:r>
              <a:rPr lang="en-US" sz="2670">
                <a:solidFill>
                  <a:srgbClr val="000000"/>
                </a:solidFill>
                <a:latin typeface="Canva Sans"/>
                <a:ea typeface="Canva Sans"/>
                <a:cs typeface="Canva Sans"/>
                <a:sym typeface="Canva Sans"/>
              </a:rPr>
              <a:t>Students</a:t>
            </a:r>
          </a:p>
        </p:txBody>
      </p:sp>
      <p:sp>
        <p:nvSpPr>
          <p:cNvPr id="23" name="TextBox 23"/>
          <p:cNvSpPr txBox="1"/>
          <p:nvPr/>
        </p:nvSpPr>
        <p:spPr>
          <a:xfrm>
            <a:off x="14590373" y="8074819"/>
            <a:ext cx="2354602" cy="932086"/>
          </a:xfrm>
          <a:prstGeom prst="rect">
            <a:avLst/>
          </a:prstGeom>
        </p:spPr>
        <p:txBody>
          <a:bodyPr lIns="0" tIns="0" rIns="0" bIns="0" rtlCol="0" anchor="t">
            <a:spAutoFit/>
          </a:bodyPr>
          <a:lstStyle/>
          <a:p>
            <a:pPr algn="ctr">
              <a:lnSpc>
                <a:spcPts val="3739"/>
              </a:lnSpc>
            </a:pPr>
            <a:r>
              <a:rPr lang="en-US" sz="2670">
                <a:solidFill>
                  <a:srgbClr val="000000"/>
                </a:solidFill>
                <a:latin typeface="Canva Sans"/>
                <a:ea typeface="Canva Sans"/>
                <a:cs typeface="Canva Sans"/>
                <a:sym typeface="Canva Sans"/>
              </a:rPr>
              <a:t>Fitness enthusiasts</a:t>
            </a:r>
          </a:p>
        </p:txBody>
      </p:sp>
      <p:sp>
        <p:nvSpPr>
          <p:cNvPr id="24" name="TextBox 24"/>
          <p:cNvSpPr txBox="1"/>
          <p:nvPr/>
        </p:nvSpPr>
        <p:spPr>
          <a:xfrm>
            <a:off x="1028700" y="845163"/>
            <a:ext cx="15094029" cy="1704521"/>
          </a:xfrm>
          <a:prstGeom prst="rect">
            <a:avLst/>
          </a:prstGeom>
        </p:spPr>
        <p:txBody>
          <a:bodyPr lIns="0" tIns="0" rIns="0" bIns="0" rtlCol="0" anchor="t">
            <a:spAutoFit/>
          </a:bodyPr>
          <a:lstStyle/>
          <a:p>
            <a:pPr algn="l">
              <a:lnSpc>
                <a:spcPts val="6446"/>
              </a:lnSpc>
            </a:pPr>
            <a:r>
              <a:rPr lang="en-US" sz="6858" b="1" spc="-144">
                <a:solidFill>
                  <a:srgbClr val="EAE4D2"/>
                </a:solidFill>
                <a:latin typeface="Inter Ultra-Bold"/>
                <a:ea typeface="Inter Ultra-Bold"/>
                <a:cs typeface="Inter Ultra-Bold"/>
                <a:sym typeface="Inter Ultra-Bold"/>
              </a:rPr>
              <a:t>MARKET SEGMENTATION AND TARGET CUSTOMERS</a:t>
            </a:r>
          </a:p>
        </p:txBody>
      </p:sp>
      <p:sp>
        <p:nvSpPr>
          <p:cNvPr id="25" name="TextBox 25"/>
          <p:cNvSpPr txBox="1"/>
          <p:nvPr/>
        </p:nvSpPr>
        <p:spPr>
          <a:xfrm>
            <a:off x="590699" y="5835762"/>
            <a:ext cx="8972401" cy="3580765"/>
          </a:xfrm>
          <a:prstGeom prst="rect">
            <a:avLst/>
          </a:prstGeom>
        </p:spPr>
        <p:txBody>
          <a:bodyPr lIns="0" tIns="0" rIns="0" bIns="0" rtlCol="0" anchor="t">
            <a:spAutoFit/>
          </a:bodyPr>
          <a:lstStyle/>
          <a:p>
            <a:pPr marL="734059" lvl="1" indent="-367030" algn="l">
              <a:lnSpc>
                <a:spcPts val="4759"/>
              </a:lnSpc>
              <a:buFont typeface="Arial"/>
              <a:buChar char="•"/>
            </a:pPr>
            <a:r>
              <a:rPr lang="en-US" sz="3399" b="1">
                <a:solidFill>
                  <a:srgbClr val="EAE4D2"/>
                </a:solidFill>
                <a:latin typeface="Canva Sans Bold"/>
                <a:ea typeface="Canva Sans Bold"/>
                <a:cs typeface="Canva Sans Bold"/>
                <a:sym typeface="Canva Sans Bold"/>
              </a:rPr>
              <a:t>Demographic</a:t>
            </a:r>
            <a:r>
              <a:rPr lang="en-US" sz="3399" b="1">
                <a:solidFill>
                  <a:srgbClr val="000000"/>
                </a:solidFill>
                <a:latin typeface="Canva Sans Bold"/>
                <a:ea typeface="Canva Sans Bold"/>
                <a:cs typeface="Canva Sans Bold"/>
                <a:sym typeface="Canva Sans Bold"/>
              </a:rPr>
              <a:t>: </a:t>
            </a:r>
          </a:p>
          <a:p>
            <a:pPr algn="l">
              <a:lnSpc>
                <a:spcPts val="4759"/>
              </a:lnSpc>
            </a:pPr>
            <a:r>
              <a:rPr lang="en-US" sz="3399" b="1">
                <a:solidFill>
                  <a:srgbClr val="000000"/>
                </a:solidFill>
                <a:latin typeface="Canva Sans Bold"/>
                <a:ea typeface="Canva Sans Bold"/>
                <a:cs typeface="Canva Sans Bold"/>
                <a:sym typeface="Canva Sans Bold"/>
              </a:rPr>
              <a:t>        18–35 years, males &amp; females</a:t>
            </a:r>
          </a:p>
          <a:p>
            <a:pPr marL="734059" lvl="1" indent="-367030" algn="l">
              <a:lnSpc>
                <a:spcPts val="4759"/>
              </a:lnSpc>
              <a:buFont typeface="Arial"/>
              <a:buChar char="•"/>
            </a:pPr>
            <a:r>
              <a:rPr lang="en-US" sz="3399" b="1">
                <a:solidFill>
                  <a:srgbClr val="EAE4D2"/>
                </a:solidFill>
                <a:latin typeface="Canva Sans Bold"/>
                <a:ea typeface="Canva Sans Bold"/>
                <a:cs typeface="Canva Sans Bold"/>
                <a:sym typeface="Canva Sans Bold"/>
              </a:rPr>
              <a:t>Psychographic</a:t>
            </a:r>
            <a:r>
              <a:rPr lang="en-US" sz="3399" b="1">
                <a:solidFill>
                  <a:srgbClr val="000000"/>
                </a:solidFill>
                <a:latin typeface="Canva Sans Bold"/>
                <a:ea typeface="Canva Sans Bold"/>
                <a:cs typeface="Canva Sans Bold"/>
                <a:sym typeface="Canva Sans Bold"/>
              </a:rPr>
              <a:t>: </a:t>
            </a:r>
          </a:p>
          <a:p>
            <a:pPr algn="l">
              <a:lnSpc>
                <a:spcPts val="4759"/>
              </a:lnSpc>
            </a:pPr>
            <a:r>
              <a:rPr lang="en-US" sz="3399" b="1">
                <a:solidFill>
                  <a:srgbClr val="000000"/>
                </a:solidFill>
                <a:latin typeface="Canva Sans Bold"/>
                <a:ea typeface="Canva Sans Bold"/>
                <a:cs typeface="Canva Sans Bold"/>
                <a:sym typeface="Canva Sans Bold"/>
              </a:rPr>
              <a:t>        Fitness-focused, health-conscious</a:t>
            </a:r>
          </a:p>
          <a:p>
            <a:pPr marL="734059" lvl="1" indent="-367030" algn="l">
              <a:lnSpc>
                <a:spcPts val="4759"/>
              </a:lnSpc>
              <a:buFont typeface="Arial"/>
              <a:buChar char="•"/>
            </a:pPr>
            <a:r>
              <a:rPr lang="en-US" sz="3399" b="1">
                <a:solidFill>
                  <a:srgbClr val="EAE4D2"/>
                </a:solidFill>
                <a:latin typeface="Canva Sans Bold"/>
                <a:ea typeface="Canva Sans Bold"/>
                <a:cs typeface="Canva Sans Bold"/>
                <a:sym typeface="Canva Sans Bold"/>
              </a:rPr>
              <a:t>Behavioural</a:t>
            </a:r>
            <a:r>
              <a:rPr lang="en-US" sz="3399" b="1">
                <a:solidFill>
                  <a:srgbClr val="000000"/>
                </a:solidFill>
                <a:latin typeface="Canva Sans Bold"/>
                <a:ea typeface="Canva Sans Bold"/>
                <a:cs typeface="Canva Sans Bold"/>
                <a:sym typeface="Canva Sans Bold"/>
              </a:rPr>
              <a:t>: </a:t>
            </a:r>
          </a:p>
          <a:p>
            <a:pPr algn="l">
              <a:lnSpc>
                <a:spcPts val="4759"/>
              </a:lnSpc>
            </a:pPr>
            <a:r>
              <a:rPr lang="en-US" sz="3399" b="1">
                <a:solidFill>
                  <a:srgbClr val="000000"/>
                </a:solidFill>
                <a:latin typeface="Canva Sans Bold"/>
                <a:ea typeface="Canva Sans Bold"/>
                <a:cs typeface="Canva Sans Bold"/>
                <a:sym typeface="Canva Sans Bold"/>
              </a:rPr>
              <a:t>        Frequent gym users, online shoppers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7726D"/>
        </a:solidFill>
        <a:effectLst/>
      </p:bgPr>
    </p:bg>
    <p:spTree>
      <p:nvGrpSpPr>
        <p:cNvPr id="1" name=""/>
        <p:cNvGrpSpPr/>
        <p:nvPr/>
      </p:nvGrpSpPr>
      <p:grpSpPr>
        <a:xfrm>
          <a:off x="0" y="0"/>
          <a:ext cx="0" cy="0"/>
          <a:chOff x="0" y="0"/>
          <a:chExt cx="0" cy="0"/>
        </a:xfrm>
      </p:grpSpPr>
      <p:grpSp>
        <p:nvGrpSpPr>
          <p:cNvPr id="2" name="Group 2"/>
          <p:cNvGrpSpPr/>
          <p:nvPr/>
        </p:nvGrpSpPr>
        <p:grpSpPr>
          <a:xfrm>
            <a:off x="1863229" y="2320063"/>
            <a:ext cx="4697993" cy="6938237"/>
            <a:chOff x="0" y="0"/>
            <a:chExt cx="1379540" cy="2037376"/>
          </a:xfrm>
        </p:grpSpPr>
        <p:sp>
          <p:nvSpPr>
            <p:cNvPr id="3" name="Freeform 3"/>
            <p:cNvSpPr/>
            <p:nvPr/>
          </p:nvSpPr>
          <p:spPr>
            <a:xfrm>
              <a:off x="0" y="0"/>
              <a:ext cx="1379540" cy="2037376"/>
            </a:xfrm>
            <a:custGeom>
              <a:avLst/>
              <a:gdLst/>
              <a:ahLst/>
              <a:cxnLst/>
              <a:rect l="l" t="t" r="r" b="b"/>
              <a:pathLst>
                <a:path w="1379540" h="2037376">
                  <a:moveTo>
                    <a:pt x="0" y="0"/>
                  </a:moveTo>
                  <a:lnTo>
                    <a:pt x="1379540" y="0"/>
                  </a:lnTo>
                  <a:lnTo>
                    <a:pt x="1379540" y="2037376"/>
                  </a:lnTo>
                  <a:lnTo>
                    <a:pt x="0" y="2037376"/>
                  </a:lnTo>
                  <a:close/>
                </a:path>
              </a:pathLst>
            </a:custGeom>
            <a:solidFill>
              <a:srgbClr val="FFFFFF"/>
            </a:solidFill>
            <a:ln w="66675" cap="sq">
              <a:solidFill>
                <a:srgbClr val="37C9EF"/>
              </a:solidFill>
              <a:prstDash val="solid"/>
              <a:miter/>
            </a:ln>
          </p:spPr>
          <p:txBody>
            <a:bodyPr/>
            <a:lstStyle/>
            <a:p>
              <a:endParaRPr lang="en-GB"/>
            </a:p>
          </p:txBody>
        </p:sp>
        <p:sp>
          <p:nvSpPr>
            <p:cNvPr id="4" name="TextBox 4"/>
            <p:cNvSpPr txBox="1"/>
            <p:nvPr/>
          </p:nvSpPr>
          <p:spPr>
            <a:xfrm>
              <a:off x="0" y="-47625"/>
              <a:ext cx="1379540" cy="2085001"/>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11726778" y="2320063"/>
            <a:ext cx="4697993" cy="6938237"/>
            <a:chOff x="0" y="0"/>
            <a:chExt cx="1379540" cy="2037376"/>
          </a:xfrm>
        </p:grpSpPr>
        <p:sp>
          <p:nvSpPr>
            <p:cNvPr id="6" name="Freeform 6"/>
            <p:cNvSpPr/>
            <p:nvPr/>
          </p:nvSpPr>
          <p:spPr>
            <a:xfrm>
              <a:off x="0" y="0"/>
              <a:ext cx="1379540" cy="2037376"/>
            </a:xfrm>
            <a:custGeom>
              <a:avLst/>
              <a:gdLst/>
              <a:ahLst/>
              <a:cxnLst/>
              <a:rect l="l" t="t" r="r" b="b"/>
              <a:pathLst>
                <a:path w="1379540" h="2037376">
                  <a:moveTo>
                    <a:pt x="0" y="0"/>
                  </a:moveTo>
                  <a:lnTo>
                    <a:pt x="1379540" y="0"/>
                  </a:lnTo>
                  <a:lnTo>
                    <a:pt x="1379540" y="2037376"/>
                  </a:lnTo>
                  <a:lnTo>
                    <a:pt x="0" y="2037376"/>
                  </a:lnTo>
                  <a:close/>
                </a:path>
              </a:pathLst>
            </a:custGeom>
            <a:solidFill>
              <a:srgbClr val="FFFFFF"/>
            </a:solidFill>
            <a:ln w="66675" cap="sq">
              <a:solidFill>
                <a:srgbClr val="37C9EF"/>
              </a:solidFill>
              <a:prstDash val="solid"/>
              <a:miter/>
            </a:ln>
          </p:spPr>
          <p:txBody>
            <a:bodyPr/>
            <a:lstStyle/>
            <a:p>
              <a:endParaRPr lang="en-GB"/>
            </a:p>
          </p:txBody>
        </p:sp>
        <p:sp>
          <p:nvSpPr>
            <p:cNvPr id="7" name="TextBox 7"/>
            <p:cNvSpPr txBox="1"/>
            <p:nvPr/>
          </p:nvSpPr>
          <p:spPr>
            <a:xfrm>
              <a:off x="0" y="-47625"/>
              <a:ext cx="1379540" cy="2085001"/>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2332738" y="3327298"/>
            <a:ext cx="3758974" cy="1317350"/>
            <a:chOff x="0" y="0"/>
            <a:chExt cx="5011966" cy="1756466"/>
          </a:xfrm>
        </p:grpSpPr>
        <p:sp>
          <p:nvSpPr>
            <p:cNvPr id="9" name="TextBox 9"/>
            <p:cNvSpPr txBox="1"/>
            <p:nvPr/>
          </p:nvSpPr>
          <p:spPr>
            <a:xfrm>
              <a:off x="0" y="-38100"/>
              <a:ext cx="5011966" cy="594732"/>
            </a:xfrm>
            <a:prstGeom prst="rect">
              <a:avLst/>
            </a:prstGeom>
          </p:spPr>
          <p:txBody>
            <a:bodyPr lIns="0" tIns="0" rIns="0" bIns="0" rtlCol="0" anchor="t">
              <a:spAutoFit/>
            </a:bodyPr>
            <a:lstStyle/>
            <a:p>
              <a:pPr algn="ctr">
                <a:lnSpc>
                  <a:spcPts val="3614"/>
                </a:lnSpc>
              </a:pPr>
              <a:r>
                <a:rPr lang="en-US" sz="2780" b="1" spc="83">
                  <a:solidFill>
                    <a:srgbClr val="37C9EF"/>
                  </a:solidFill>
                  <a:latin typeface="Aileron Bold"/>
                  <a:ea typeface="Aileron Bold"/>
                  <a:cs typeface="Aileron Bold"/>
                  <a:sym typeface="Aileron Bold"/>
                </a:rPr>
                <a:t>PRODUCT</a:t>
              </a:r>
            </a:p>
          </p:txBody>
        </p:sp>
        <p:sp>
          <p:nvSpPr>
            <p:cNvPr id="10" name="TextBox 10"/>
            <p:cNvSpPr txBox="1"/>
            <p:nvPr/>
          </p:nvSpPr>
          <p:spPr>
            <a:xfrm>
              <a:off x="0" y="736824"/>
              <a:ext cx="5011966" cy="1019643"/>
            </a:xfrm>
            <a:prstGeom prst="rect">
              <a:avLst/>
            </a:prstGeom>
          </p:spPr>
          <p:txBody>
            <a:bodyPr lIns="0" tIns="0" rIns="0" bIns="0" rtlCol="0" anchor="t">
              <a:spAutoFit/>
            </a:bodyPr>
            <a:lstStyle/>
            <a:p>
              <a:pPr marL="484110" lvl="1" indent="-242055" algn="l">
                <a:lnSpc>
                  <a:spcPts val="3139"/>
                </a:lnSpc>
                <a:buFont typeface="Arial"/>
                <a:buChar char="•"/>
              </a:pPr>
              <a:r>
                <a:rPr lang="en-US" sz="2242" spc="33">
                  <a:solidFill>
                    <a:srgbClr val="191919"/>
                  </a:solidFill>
                  <a:latin typeface="Aileron"/>
                  <a:ea typeface="Aileron"/>
                  <a:cs typeface="Aileron"/>
                  <a:sym typeface="Aileron"/>
                </a:rPr>
                <a:t>Premium sportswear</a:t>
              </a:r>
            </a:p>
            <a:p>
              <a:pPr marL="484110" lvl="1" indent="-242055" algn="l">
                <a:lnSpc>
                  <a:spcPts val="3139"/>
                </a:lnSpc>
                <a:buFont typeface="Arial"/>
                <a:buChar char="•"/>
              </a:pPr>
              <a:r>
                <a:rPr lang="en-US" sz="2242" spc="33">
                  <a:solidFill>
                    <a:srgbClr val="191919"/>
                  </a:solidFill>
                  <a:latin typeface="Aileron"/>
                  <a:ea typeface="Aileron"/>
                  <a:cs typeface="Aileron"/>
                  <a:sym typeface="Aileron"/>
                </a:rPr>
                <a:t>AI fitness services</a:t>
              </a:r>
            </a:p>
          </p:txBody>
        </p:sp>
      </p:grpSp>
      <p:grpSp>
        <p:nvGrpSpPr>
          <p:cNvPr id="11" name="Group 11"/>
          <p:cNvGrpSpPr/>
          <p:nvPr/>
        </p:nvGrpSpPr>
        <p:grpSpPr>
          <a:xfrm>
            <a:off x="12192227" y="3523790"/>
            <a:ext cx="3758974" cy="924366"/>
            <a:chOff x="0" y="0"/>
            <a:chExt cx="5011966" cy="1232488"/>
          </a:xfrm>
        </p:grpSpPr>
        <p:sp>
          <p:nvSpPr>
            <p:cNvPr id="12" name="TextBox 12"/>
            <p:cNvSpPr txBox="1"/>
            <p:nvPr/>
          </p:nvSpPr>
          <p:spPr>
            <a:xfrm>
              <a:off x="0" y="-38100"/>
              <a:ext cx="5011966" cy="594732"/>
            </a:xfrm>
            <a:prstGeom prst="rect">
              <a:avLst/>
            </a:prstGeom>
          </p:spPr>
          <p:txBody>
            <a:bodyPr lIns="0" tIns="0" rIns="0" bIns="0" rtlCol="0" anchor="t">
              <a:spAutoFit/>
            </a:bodyPr>
            <a:lstStyle/>
            <a:p>
              <a:pPr algn="ctr">
                <a:lnSpc>
                  <a:spcPts val="3614"/>
                </a:lnSpc>
              </a:pPr>
              <a:r>
                <a:rPr lang="en-US" sz="2780" b="1" spc="83">
                  <a:solidFill>
                    <a:srgbClr val="37C9EF"/>
                  </a:solidFill>
                  <a:latin typeface="Aileron Bold"/>
                  <a:ea typeface="Aileron Bold"/>
                  <a:cs typeface="Aileron Bold"/>
                  <a:sym typeface="Aileron Bold"/>
                </a:rPr>
                <a:t>PRICE</a:t>
              </a:r>
            </a:p>
          </p:txBody>
        </p:sp>
        <p:sp>
          <p:nvSpPr>
            <p:cNvPr id="13" name="TextBox 13"/>
            <p:cNvSpPr txBox="1"/>
            <p:nvPr/>
          </p:nvSpPr>
          <p:spPr>
            <a:xfrm>
              <a:off x="0" y="736824"/>
              <a:ext cx="5011966" cy="495664"/>
            </a:xfrm>
            <a:prstGeom prst="rect">
              <a:avLst/>
            </a:prstGeom>
          </p:spPr>
          <p:txBody>
            <a:bodyPr lIns="0" tIns="0" rIns="0" bIns="0" rtlCol="0" anchor="t">
              <a:spAutoFit/>
            </a:bodyPr>
            <a:lstStyle/>
            <a:p>
              <a:pPr marL="484110" lvl="1" indent="-242055" algn="l">
                <a:lnSpc>
                  <a:spcPts val="3139"/>
                </a:lnSpc>
                <a:buFont typeface="Arial"/>
                <a:buChar char="•"/>
              </a:pPr>
              <a:r>
                <a:rPr lang="en-US" sz="2242" spc="33">
                  <a:solidFill>
                    <a:srgbClr val="191919"/>
                  </a:solidFill>
                  <a:latin typeface="Aileron"/>
                  <a:ea typeface="Aileron"/>
                  <a:cs typeface="Aileron"/>
                  <a:sym typeface="Aileron"/>
                </a:rPr>
                <a:t>Value-based pricing</a:t>
              </a:r>
            </a:p>
          </p:txBody>
        </p:sp>
      </p:grpSp>
      <p:grpSp>
        <p:nvGrpSpPr>
          <p:cNvPr id="14" name="Group 14"/>
          <p:cNvGrpSpPr/>
          <p:nvPr/>
        </p:nvGrpSpPr>
        <p:grpSpPr>
          <a:xfrm>
            <a:off x="2332738" y="6933716"/>
            <a:ext cx="3758974" cy="1317350"/>
            <a:chOff x="0" y="0"/>
            <a:chExt cx="5011966" cy="1756466"/>
          </a:xfrm>
        </p:grpSpPr>
        <p:sp>
          <p:nvSpPr>
            <p:cNvPr id="15" name="TextBox 15"/>
            <p:cNvSpPr txBox="1"/>
            <p:nvPr/>
          </p:nvSpPr>
          <p:spPr>
            <a:xfrm>
              <a:off x="0" y="-38100"/>
              <a:ext cx="5011966" cy="594732"/>
            </a:xfrm>
            <a:prstGeom prst="rect">
              <a:avLst/>
            </a:prstGeom>
          </p:spPr>
          <p:txBody>
            <a:bodyPr lIns="0" tIns="0" rIns="0" bIns="0" rtlCol="0" anchor="t">
              <a:spAutoFit/>
            </a:bodyPr>
            <a:lstStyle/>
            <a:p>
              <a:pPr algn="ctr">
                <a:lnSpc>
                  <a:spcPts val="3614"/>
                </a:lnSpc>
              </a:pPr>
              <a:r>
                <a:rPr lang="en-US" sz="2780" b="1" spc="83">
                  <a:solidFill>
                    <a:srgbClr val="37C9EF"/>
                  </a:solidFill>
                  <a:latin typeface="Aileron Bold"/>
                  <a:ea typeface="Aileron Bold"/>
                  <a:cs typeface="Aileron Bold"/>
                  <a:sym typeface="Aileron Bold"/>
                </a:rPr>
                <a:t>PLACE</a:t>
              </a:r>
            </a:p>
          </p:txBody>
        </p:sp>
        <p:sp>
          <p:nvSpPr>
            <p:cNvPr id="16" name="TextBox 16"/>
            <p:cNvSpPr txBox="1"/>
            <p:nvPr/>
          </p:nvSpPr>
          <p:spPr>
            <a:xfrm>
              <a:off x="0" y="736824"/>
              <a:ext cx="5011966" cy="1019643"/>
            </a:xfrm>
            <a:prstGeom prst="rect">
              <a:avLst/>
            </a:prstGeom>
          </p:spPr>
          <p:txBody>
            <a:bodyPr lIns="0" tIns="0" rIns="0" bIns="0" rtlCol="0" anchor="t">
              <a:spAutoFit/>
            </a:bodyPr>
            <a:lstStyle/>
            <a:p>
              <a:pPr marL="484110" lvl="1" indent="-242055" algn="l">
                <a:lnSpc>
                  <a:spcPts val="3139"/>
                </a:lnSpc>
                <a:buFont typeface="Arial"/>
                <a:buChar char="•"/>
              </a:pPr>
              <a:r>
                <a:rPr lang="en-US" sz="2242" spc="33">
                  <a:solidFill>
                    <a:srgbClr val="191919"/>
                  </a:solidFill>
                  <a:latin typeface="Aileron"/>
                  <a:ea typeface="Aileron"/>
                  <a:cs typeface="Aileron"/>
                  <a:sym typeface="Aileron"/>
                </a:rPr>
                <a:t>E-commerce</a:t>
              </a:r>
            </a:p>
            <a:p>
              <a:pPr marL="484110" lvl="1" indent="-242055" algn="l">
                <a:lnSpc>
                  <a:spcPts val="3139"/>
                </a:lnSpc>
                <a:buFont typeface="Arial"/>
                <a:buChar char="•"/>
              </a:pPr>
              <a:r>
                <a:rPr lang="en-US" sz="2242" spc="33">
                  <a:solidFill>
                    <a:srgbClr val="191919"/>
                  </a:solidFill>
                  <a:latin typeface="Aileron"/>
                  <a:ea typeface="Aileron"/>
                  <a:cs typeface="Aileron"/>
                  <a:sym typeface="Aileron"/>
                </a:rPr>
                <a:t>Flagship stores</a:t>
              </a:r>
            </a:p>
          </p:txBody>
        </p:sp>
      </p:grpSp>
      <p:grpSp>
        <p:nvGrpSpPr>
          <p:cNvPr id="17" name="Group 17"/>
          <p:cNvGrpSpPr/>
          <p:nvPr/>
        </p:nvGrpSpPr>
        <p:grpSpPr>
          <a:xfrm>
            <a:off x="12192227" y="6737224"/>
            <a:ext cx="3758974" cy="1710333"/>
            <a:chOff x="0" y="0"/>
            <a:chExt cx="5011966" cy="2280444"/>
          </a:xfrm>
        </p:grpSpPr>
        <p:sp>
          <p:nvSpPr>
            <p:cNvPr id="18" name="TextBox 18"/>
            <p:cNvSpPr txBox="1"/>
            <p:nvPr/>
          </p:nvSpPr>
          <p:spPr>
            <a:xfrm>
              <a:off x="0" y="-38100"/>
              <a:ext cx="5011966" cy="594732"/>
            </a:xfrm>
            <a:prstGeom prst="rect">
              <a:avLst/>
            </a:prstGeom>
          </p:spPr>
          <p:txBody>
            <a:bodyPr lIns="0" tIns="0" rIns="0" bIns="0" rtlCol="0" anchor="t">
              <a:spAutoFit/>
            </a:bodyPr>
            <a:lstStyle/>
            <a:p>
              <a:pPr algn="ctr">
                <a:lnSpc>
                  <a:spcPts val="3614"/>
                </a:lnSpc>
              </a:pPr>
              <a:r>
                <a:rPr lang="en-US" sz="2780" b="1" spc="83">
                  <a:solidFill>
                    <a:srgbClr val="37C9EF"/>
                  </a:solidFill>
                  <a:latin typeface="Aileron Bold"/>
                  <a:ea typeface="Aileron Bold"/>
                  <a:cs typeface="Aileron Bold"/>
                  <a:sym typeface="Aileron Bold"/>
                </a:rPr>
                <a:t>PROMOTION</a:t>
              </a:r>
            </a:p>
          </p:txBody>
        </p:sp>
        <p:sp>
          <p:nvSpPr>
            <p:cNvPr id="19" name="TextBox 19"/>
            <p:cNvSpPr txBox="1"/>
            <p:nvPr/>
          </p:nvSpPr>
          <p:spPr>
            <a:xfrm>
              <a:off x="0" y="736824"/>
              <a:ext cx="5011966" cy="1543621"/>
            </a:xfrm>
            <a:prstGeom prst="rect">
              <a:avLst/>
            </a:prstGeom>
          </p:spPr>
          <p:txBody>
            <a:bodyPr lIns="0" tIns="0" rIns="0" bIns="0" rtlCol="0" anchor="t">
              <a:spAutoFit/>
            </a:bodyPr>
            <a:lstStyle/>
            <a:p>
              <a:pPr marL="484110" lvl="1" indent="-242055" algn="just">
                <a:lnSpc>
                  <a:spcPts val="3139"/>
                </a:lnSpc>
                <a:buFont typeface="Arial"/>
                <a:buChar char="•"/>
              </a:pPr>
              <a:r>
                <a:rPr lang="en-US" sz="2242" spc="33">
                  <a:solidFill>
                    <a:srgbClr val="191919"/>
                  </a:solidFill>
                  <a:latin typeface="Aileron"/>
                  <a:ea typeface="Aileron"/>
                  <a:cs typeface="Aileron"/>
                  <a:sym typeface="Aileron"/>
                </a:rPr>
                <a:t>Influencers</a:t>
              </a:r>
            </a:p>
            <a:p>
              <a:pPr marL="484110" lvl="1" indent="-242055" algn="just">
                <a:lnSpc>
                  <a:spcPts val="3139"/>
                </a:lnSpc>
                <a:buFont typeface="Arial"/>
                <a:buChar char="•"/>
              </a:pPr>
              <a:r>
                <a:rPr lang="en-US" sz="2242" spc="33">
                  <a:solidFill>
                    <a:srgbClr val="191919"/>
                  </a:solidFill>
                  <a:latin typeface="Aileron"/>
                  <a:ea typeface="Aileron"/>
                  <a:cs typeface="Aileron"/>
                  <a:sym typeface="Aileron"/>
                </a:rPr>
                <a:t>Social media</a:t>
              </a:r>
            </a:p>
            <a:p>
              <a:pPr marL="484110" lvl="1" indent="-242055" algn="just">
                <a:lnSpc>
                  <a:spcPts val="3139"/>
                </a:lnSpc>
                <a:buFont typeface="Arial"/>
                <a:buChar char="•"/>
              </a:pPr>
              <a:r>
                <a:rPr lang="en-US" sz="2242" spc="33">
                  <a:solidFill>
                    <a:srgbClr val="191919"/>
                  </a:solidFill>
                  <a:latin typeface="Aileron"/>
                  <a:ea typeface="Aileron"/>
                  <a:cs typeface="Aileron"/>
                  <a:sym typeface="Aileron"/>
                </a:rPr>
                <a:t>Community marketing</a:t>
              </a:r>
            </a:p>
          </p:txBody>
        </p:sp>
      </p:grpSp>
      <p:grpSp>
        <p:nvGrpSpPr>
          <p:cNvPr id="20" name="Group 20"/>
          <p:cNvGrpSpPr/>
          <p:nvPr/>
        </p:nvGrpSpPr>
        <p:grpSpPr>
          <a:xfrm>
            <a:off x="6284767" y="2986997"/>
            <a:ext cx="2091398" cy="2091398"/>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66675" cap="sq">
              <a:solidFill>
                <a:srgbClr val="37C9EF"/>
              </a:solidFill>
              <a:prstDash val="solid"/>
              <a:miter/>
            </a:ln>
          </p:spPr>
          <p:txBody>
            <a:bodyPr/>
            <a:lstStyle/>
            <a:p>
              <a:endParaRPr lang="en-GB"/>
            </a:p>
          </p:txBody>
        </p:sp>
        <p:sp>
          <p:nvSpPr>
            <p:cNvPr id="22" name="TextBox 22"/>
            <p:cNvSpPr txBox="1"/>
            <p:nvPr/>
          </p:nvSpPr>
          <p:spPr>
            <a:xfrm>
              <a:off x="76200" y="200025"/>
              <a:ext cx="660400" cy="536575"/>
            </a:xfrm>
            <a:prstGeom prst="rect">
              <a:avLst/>
            </a:prstGeom>
          </p:spPr>
          <p:txBody>
            <a:bodyPr lIns="0" tIns="0" rIns="0" bIns="0" rtlCol="0" anchor="ctr"/>
            <a:lstStyle/>
            <a:p>
              <a:pPr algn="ctr">
                <a:lnSpc>
                  <a:spcPts val="6699"/>
                </a:lnSpc>
              </a:pPr>
              <a:r>
                <a:rPr lang="en-US" sz="6699" b="1">
                  <a:solidFill>
                    <a:srgbClr val="37C9EF"/>
                  </a:solidFill>
                  <a:latin typeface="Aileron Ultra-Bold"/>
                  <a:ea typeface="Aileron Ultra-Bold"/>
                  <a:cs typeface="Aileron Ultra-Bold"/>
                  <a:sym typeface="Aileron Ultra-Bold"/>
                </a:rPr>
                <a:t>P</a:t>
              </a:r>
            </a:p>
          </p:txBody>
        </p:sp>
      </p:grpSp>
      <p:grpSp>
        <p:nvGrpSpPr>
          <p:cNvPr id="23" name="Group 23"/>
          <p:cNvGrpSpPr/>
          <p:nvPr/>
        </p:nvGrpSpPr>
        <p:grpSpPr>
          <a:xfrm>
            <a:off x="9907776" y="2986997"/>
            <a:ext cx="2091398" cy="2091398"/>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66675" cap="sq">
              <a:solidFill>
                <a:srgbClr val="37C9EF"/>
              </a:solidFill>
              <a:prstDash val="solid"/>
              <a:miter/>
            </a:ln>
          </p:spPr>
          <p:txBody>
            <a:bodyPr/>
            <a:lstStyle/>
            <a:p>
              <a:endParaRPr lang="en-GB"/>
            </a:p>
          </p:txBody>
        </p:sp>
        <p:sp>
          <p:nvSpPr>
            <p:cNvPr id="25" name="TextBox 25"/>
            <p:cNvSpPr txBox="1"/>
            <p:nvPr/>
          </p:nvSpPr>
          <p:spPr>
            <a:xfrm>
              <a:off x="76200" y="200025"/>
              <a:ext cx="660400" cy="536575"/>
            </a:xfrm>
            <a:prstGeom prst="rect">
              <a:avLst/>
            </a:prstGeom>
          </p:spPr>
          <p:txBody>
            <a:bodyPr lIns="0" tIns="0" rIns="0" bIns="0" rtlCol="0" anchor="ctr"/>
            <a:lstStyle/>
            <a:p>
              <a:pPr algn="ctr">
                <a:lnSpc>
                  <a:spcPts val="6699"/>
                </a:lnSpc>
              </a:pPr>
              <a:r>
                <a:rPr lang="en-US" sz="6699" b="1">
                  <a:solidFill>
                    <a:srgbClr val="37C9EF"/>
                  </a:solidFill>
                  <a:latin typeface="Aileron Ultra-Bold"/>
                  <a:ea typeface="Aileron Ultra-Bold"/>
                  <a:cs typeface="Aileron Ultra-Bold"/>
                  <a:sym typeface="Aileron Ultra-Bold"/>
                </a:rPr>
                <a:t>P</a:t>
              </a:r>
            </a:p>
          </p:txBody>
        </p:sp>
      </p:grpSp>
      <p:grpSp>
        <p:nvGrpSpPr>
          <p:cNvPr id="26" name="Group 26"/>
          <p:cNvGrpSpPr/>
          <p:nvPr/>
        </p:nvGrpSpPr>
        <p:grpSpPr>
          <a:xfrm>
            <a:off x="6284767" y="6517015"/>
            <a:ext cx="2091398" cy="2091398"/>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66675" cap="sq">
              <a:solidFill>
                <a:srgbClr val="37C9EF"/>
              </a:solidFill>
              <a:prstDash val="solid"/>
              <a:miter/>
            </a:ln>
          </p:spPr>
          <p:txBody>
            <a:bodyPr/>
            <a:lstStyle/>
            <a:p>
              <a:endParaRPr lang="en-GB"/>
            </a:p>
          </p:txBody>
        </p:sp>
        <p:sp>
          <p:nvSpPr>
            <p:cNvPr id="28" name="TextBox 28"/>
            <p:cNvSpPr txBox="1"/>
            <p:nvPr/>
          </p:nvSpPr>
          <p:spPr>
            <a:xfrm>
              <a:off x="76200" y="200025"/>
              <a:ext cx="660400" cy="536575"/>
            </a:xfrm>
            <a:prstGeom prst="rect">
              <a:avLst/>
            </a:prstGeom>
          </p:spPr>
          <p:txBody>
            <a:bodyPr lIns="0" tIns="0" rIns="0" bIns="0" rtlCol="0" anchor="ctr"/>
            <a:lstStyle/>
            <a:p>
              <a:pPr algn="ctr">
                <a:lnSpc>
                  <a:spcPts val="6699"/>
                </a:lnSpc>
              </a:pPr>
              <a:r>
                <a:rPr lang="en-US" sz="6699" b="1">
                  <a:solidFill>
                    <a:srgbClr val="37C9EF"/>
                  </a:solidFill>
                  <a:latin typeface="Aileron Ultra-Bold"/>
                  <a:ea typeface="Aileron Ultra-Bold"/>
                  <a:cs typeface="Aileron Ultra-Bold"/>
                  <a:sym typeface="Aileron Ultra-Bold"/>
                </a:rPr>
                <a:t>P</a:t>
              </a:r>
            </a:p>
          </p:txBody>
        </p:sp>
      </p:grpSp>
      <p:grpSp>
        <p:nvGrpSpPr>
          <p:cNvPr id="29" name="Group 29"/>
          <p:cNvGrpSpPr/>
          <p:nvPr/>
        </p:nvGrpSpPr>
        <p:grpSpPr>
          <a:xfrm>
            <a:off x="9907776" y="6517015"/>
            <a:ext cx="2091398" cy="2091398"/>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66675" cap="sq">
              <a:solidFill>
                <a:srgbClr val="37C9EF"/>
              </a:solidFill>
              <a:prstDash val="solid"/>
              <a:miter/>
            </a:ln>
          </p:spPr>
          <p:txBody>
            <a:bodyPr/>
            <a:lstStyle/>
            <a:p>
              <a:endParaRPr lang="en-GB"/>
            </a:p>
          </p:txBody>
        </p:sp>
        <p:sp>
          <p:nvSpPr>
            <p:cNvPr id="31" name="TextBox 31"/>
            <p:cNvSpPr txBox="1"/>
            <p:nvPr/>
          </p:nvSpPr>
          <p:spPr>
            <a:xfrm>
              <a:off x="76200" y="200025"/>
              <a:ext cx="660400" cy="536575"/>
            </a:xfrm>
            <a:prstGeom prst="rect">
              <a:avLst/>
            </a:prstGeom>
          </p:spPr>
          <p:txBody>
            <a:bodyPr lIns="0" tIns="0" rIns="0" bIns="0" rtlCol="0" anchor="ctr"/>
            <a:lstStyle/>
            <a:p>
              <a:pPr algn="ctr">
                <a:lnSpc>
                  <a:spcPts val="6699"/>
                </a:lnSpc>
              </a:pPr>
              <a:r>
                <a:rPr lang="en-US" sz="6699" b="1">
                  <a:solidFill>
                    <a:srgbClr val="37C9EF"/>
                  </a:solidFill>
                  <a:latin typeface="Aileron Ultra-Bold"/>
                  <a:ea typeface="Aileron Ultra-Bold"/>
                  <a:cs typeface="Aileron Ultra-Bold"/>
                  <a:sym typeface="Aileron Ultra-Bold"/>
                </a:rPr>
                <a:t>P</a:t>
              </a:r>
            </a:p>
          </p:txBody>
        </p:sp>
      </p:grpSp>
      <p:sp>
        <p:nvSpPr>
          <p:cNvPr id="32" name="TextBox 32"/>
          <p:cNvSpPr txBox="1"/>
          <p:nvPr/>
        </p:nvSpPr>
        <p:spPr>
          <a:xfrm>
            <a:off x="1028700" y="845163"/>
            <a:ext cx="15094029" cy="879769"/>
          </a:xfrm>
          <a:prstGeom prst="rect">
            <a:avLst/>
          </a:prstGeom>
        </p:spPr>
        <p:txBody>
          <a:bodyPr lIns="0" tIns="0" rIns="0" bIns="0" rtlCol="0" anchor="t">
            <a:spAutoFit/>
          </a:bodyPr>
          <a:lstStyle/>
          <a:p>
            <a:pPr algn="l">
              <a:lnSpc>
                <a:spcPts val="6446"/>
              </a:lnSpc>
            </a:pPr>
            <a:r>
              <a:rPr lang="en-US" sz="6858" b="1" spc="-144">
                <a:solidFill>
                  <a:srgbClr val="EAE4D2"/>
                </a:solidFill>
                <a:latin typeface="Inter Ultra-Bold"/>
                <a:ea typeface="Inter Ultra-Bold"/>
                <a:cs typeface="Inter Ultra-Bold"/>
                <a:sym typeface="Inter Ultra-Bold"/>
              </a:rPr>
              <a:t>4 P’S OF MARKETING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520898" y="4158420"/>
            <a:ext cx="3648943" cy="1543050"/>
            <a:chOff x="0" y="0"/>
            <a:chExt cx="961038" cy="406400"/>
          </a:xfrm>
        </p:grpSpPr>
        <p:sp>
          <p:nvSpPr>
            <p:cNvPr id="3" name="Freeform 3"/>
            <p:cNvSpPr/>
            <p:nvPr/>
          </p:nvSpPr>
          <p:spPr>
            <a:xfrm>
              <a:off x="0" y="0"/>
              <a:ext cx="961039" cy="406400"/>
            </a:xfrm>
            <a:custGeom>
              <a:avLst/>
              <a:gdLst/>
              <a:ahLst/>
              <a:cxnLst/>
              <a:rect l="l" t="t" r="r" b="b"/>
              <a:pathLst>
                <a:path w="961039" h="406400">
                  <a:moveTo>
                    <a:pt x="0" y="0"/>
                  </a:moveTo>
                  <a:lnTo>
                    <a:pt x="961039" y="0"/>
                  </a:lnTo>
                  <a:lnTo>
                    <a:pt x="961039" y="406400"/>
                  </a:lnTo>
                  <a:lnTo>
                    <a:pt x="0" y="406400"/>
                  </a:lnTo>
                  <a:close/>
                </a:path>
              </a:pathLst>
            </a:custGeom>
            <a:solidFill>
              <a:srgbClr val="13538A"/>
            </a:solidFill>
          </p:spPr>
          <p:txBody>
            <a:bodyPr/>
            <a:lstStyle/>
            <a:p>
              <a:endParaRPr lang="en-GB"/>
            </a:p>
          </p:txBody>
        </p:sp>
        <p:sp>
          <p:nvSpPr>
            <p:cNvPr id="4" name="TextBox 4"/>
            <p:cNvSpPr txBox="1"/>
            <p:nvPr/>
          </p:nvSpPr>
          <p:spPr>
            <a:xfrm>
              <a:off x="0" y="-47625"/>
              <a:ext cx="961038" cy="454025"/>
            </a:xfrm>
            <a:prstGeom prst="rect">
              <a:avLst/>
            </a:prstGeom>
          </p:spPr>
          <p:txBody>
            <a:bodyPr lIns="254000" tIns="254000" rIns="254000" bIns="254000" rtlCol="0" anchor="ctr"/>
            <a:lstStyle/>
            <a:p>
              <a:pPr algn="ctr">
                <a:lnSpc>
                  <a:spcPts val="3499"/>
                </a:lnSpc>
              </a:pPr>
              <a:r>
                <a:rPr lang="en-US" sz="2499" b="1">
                  <a:solidFill>
                    <a:srgbClr val="FFFFFF"/>
                  </a:solidFill>
                  <a:latin typeface="Aileron Bold"/>
                  <a:ea typeface="Aileron Bold"/>
                  <a:cs typeface="Aileron Bold"/>
                  <a:sym typeface="Aileron Bold"/>
                </a:rPr>
                <a:t>MARKETING</a:t>
              </a:r>
            </a:p>
          </p:txBody>
        </p:sp>
      </p:grpSp>
      <p:sp>
        <p:nvSpPr>
          <p:cNvPr id="5" name="AutoShape 5"/>
          <p:cNvSpPr/>
          <p:nvPr/>
        </p:nvSpPr>
        <p:spPr>
          <a:xfrm>
            <a:off x="14169841" y="4929945"/>
            <a:ext cx="1068600" cy="11472"/>
          </a:xfrm>
          <a:prstGeom prst="line">
            <a:avLst/>
          </a:prstGeom>
          <a:ln w="19050" cap="flat">
            <a:solidFill>
              <a:srgbClr val="191919"/>
            </a:solidFill>
            <a:prstDash val="solid"/>
            <a:headEnd type="none" w="sm" len="sm"/>
            <a:tailEnd type="arrow" w="med" len="sm"/>
          </a:ln>
        </p:spPr>
        <p:txBody>
          <a:bodyPr/>
          <a:lstStyle/>
          <a:p>
            <a:endParaRPr lang="en-GB"/>
          </a:p>
        </p:txBody>
      </p:sp>
      <p:sp>
        <p:nvSpPr>
          <p:cNvPr id="6" name="AutoShape 6"/>
          <p:cNvSpPr/>
          <p:nvPr/>
        </p:nvSpPr>
        <p:spPr>
          <a:xfrm flipV="1">
            <a:off x="13582105" y="3520798"/>
            <a:ext cx="1022091" cy="637622"/>
          </a:xfrm>
          <a:prstGeom prst="line">
            <a:avLst/>
          </a:prstGeom>
          <a:ln w="19050" cap="flat">
            <a:solidFill>
              <a:srgbClr val="191919"/>
            </a:solidFill>
            <a:prstDash val="solid"/>
            <a:headEnd type="none" w="sm" len="sm"/>
            <a:tailEnd type="arrow" w="med" len="sm"/>
          </a:ln>
        </p:spPr>
        <p:txBody>
          <a:bodyPr/>
          <a:lstStyle/>
          <a:p>
            <a:endParaRPr lang="en-GB"/>
          </a:p>
        </p:txBody>
      </p:sp>
      <p:sp>
        <p:nvSpPr>
          <p:cNvPr id="7" name="AutoShape 7"/>
          <p:cNvSpPr/>
          <p:nvPr/>
        </p:nvSpPr>
        <p:spPr>
          <a:xfrm flipH="1" flipV="1">
            <a:off x="9452298" y="4917606"/>
            <a:ext cx="1068600" cy="12339"/>
          </a:xfrm>
          <a:prstGeom prst="line">
            <a:avLst/>
          </a:prstGeom>
          <a:ln w="19050" cap="flat">
            <a:solidFill>
              <a:srgbClr val="191919"/>
            </a:solidFill>
            <a:prstDash val="solid"/>
            <a:headEnd type="none" w="sm" len="sm"/>
            <a:tailEnd type="arrow" w="med" len="sm"/>
          </a:ln>
        </p:spPr>
        <p:txBody>
          <a:bodyPr/>
          <a:lstStyle/>
          <a:p>
            <a:endParaRPr lang="en-GB"/>
          </a:p>
        </p:txBody>
      </p:sp>
      <p:grpSp>
        <p:nvGrpSpPr>
          <p:cNvPr id="8" name="Group 8"/>
          <p:cNvGrpSpPr/>
          <p:nvPr/>
        </p:nvGrpSpPr>
        <p:grpSpPr>
          <a:xfrm>
            <a:off x="6956748" y="4450881"/>
            <a:ext cx="2495550" cy="933450"/>
            <a:chOff x="0" y="0"/>
            <a:chExt cx="657264" cy="245847"/>
          </a:xfrm>
        </p:grpSpPr>
        <p:sp>
          <p:nvSpPr>
            <p:cNvPr id="9" name="Freeform 9"/>
            <p:cNvSpPr/>
            <p:nvPr/>
          </p:nvSpPr>
          <p:spPr>
            <a:xfrm>
              <a:off x="0" y="0"/>
              <a:ext cx="657264" cy="245847"/>
            </a:xfrm>
            <a:custGeom>
              <a:avLst/>
              <a:gdLst/>
              <a:ahLst/>
              <a:cxnLst/>
              <a:rect l="l" t="t" r="r" b="b"/>
              <a:pathLst>
                <a:path w="657264" h="245847">
                  <a:moveTo>
                    <a:pt x="0" y="0"/>
                  </a:moveTo>
                  <a:lnTo>
                    <a:pt x="657264" y="0"/>
                  </a:lnTo>
                  <a:lnTo>
                    <a:pt x="657264" y="245847"/>
                  </a:lnTo>
                  <a:lnTo>
                    <a:pt x="0" y="245847"/>
                  </a:lnTo>
                  <a:close/>
                </a:path>
              </a:pathLst>
            </a:custGeom>
            <a:solidFill>
              <a:srgbClr val="2C92D5"/>
            </a:solidFill>
          </p:spPr>
          <p:txBody>
            <a:bodyPr/>
            <a:lstStyle/>
            <a:p>
              <a:endParaRPr lang="en-GB"/>
            </a:p>
          </p:txBody>
        </p:sp>
        <p:sp>
          <p:nvSpPr>
            <p:cNvPr id="10" name="TextBox 10"/>
            <p:cNvSpPr txBox="1"/>
            <p:nvPr/>
          </p:nvSpPr>
          <p:spPr>
            <a:xfrm>
              <a:off x="0" y="-38100"/>
              <a:ext cx="657264" cy="283947"/>
            </a:xfrm>
            <a:prstGeom prst="rect">
              <a:avLst/>
            </a:prstGeom>
          </p:spPr>
          <p:txBody>
            <a:bodyPr lIns="254000" tIns="254000" rIns="254000" bIns="254000" rtlCol="0" anchor="ctr"/>
            <a:lstStyle/>
            <a:p>
              <a:pPr algn="ctr">
                <a:lnSpc>
                  <a:spcPts val="2100"/>
                </a:lnSpc>
              </a:pPr>
              <a:r>
                <a:rPr lang="en-US" sz="1500">
                  <a:solidFill>
                    <a:srgbClr val="FFFFFF"/>
                  </a:solidFill>
                  <a:latin typeface="Aileron"/>
                  <a:ea typeface="Aileron"/>
                  <a:cs typeface="Aileron"/>
                  <a:sym typeface="Aileron"/>
                </a:rPr>
                <a:t>AI opportunities</a:t>
              </a:r>
            </a:p>
          </p:txBody>
        </p:sp>
      </p:grpSp>
      <p:grpSp>
        <p:nvGrpSpPr>
          <p:cNvPr id="11" name="Group 11"/>
          <p:cNvGrpSpPr/>
          <p:nvPr/>
        </p:nvGrpSpPr>
        <p:grpSpPr>
          <a:xfrm>
            <a:off x="13356421" y="2587348"/>
            <a:ext cx="2495550" cy="933450"/>
            <a:chOff x="0" y="0"/>
            <a:chExt cx="657264" cy="245847"/>
          </a:xfrm>
        </p:grpSpPr>
        <p:sp>
          <p:nvSpPr>
            <p:cNvPr id="12" name="Freeform 12"/>
            <p:cNvSpPr/>
            <p:nvPr/>
          </p:nvSpPr>
          <p:spPr>
            <a:xfrm>
              <a:off x="0" y="0"/>
              <a:ext cx="657264" cy="245847"/>
            </a:xfrm>
            <a:custGeom>
              <a:avLst/>
              <a:gdLst/>
              <a:ahLst/>
              <a:cxnLst/>
              <a:rect l="l" t="t" r="r" b="b"/>
              <a:pathLst>
                <a:path w="657264" h="245847">
                  <a:moveTo>
                    <a:pt x="0" y="0"/>
                  </a:moveTo>
                  <a:lnTo>
                    <a:pt x="657264" y="0"/>
                  </a:lnTo>
                  <a:lnTo>
                    <a:pt x="657264" y="245847"/>
                  </a:lnTo>
                  <a:lnTo>
                    <a:pt x="0" y="245847"/>
                  </a:lnTo>
                  <a:close/>
                </a:path>
              </a:pathLst>
            </a:custGeom>
            <a:solidFill>
              <a:srgbClr val="2C92D5"/>
            </a:solidFill>
          </p:spPr>
          <p:txBody>
            <a:bodyPr/>
            <a:lstStyle/>
            <a:p>
              <a:endParaRPr lang="en-GB"/>
            </a:p>
          </p:txBody>
        </p:sp>
        <p:sp>
          <p:nvSpPr>
            <p:cNvPr id="13" name="TextBox 13"/>
            <p:cNvSpPr txBox="1"/>
            <p:nvPr/>
          </p:nvSpPr>
          <p:spPr>
            <a:xfrm>
              <a:off x="0" y="-38100"/>
              <a:ext cx="657264" cy="283947"/>
            </a:xfrm>
            <a:prstGeom prst="rect">
              <a:avLst/>
            </a:prstGeom>
          </p:spPr>
          <p:txBody>
            <a:bodyPr lIns="254000" tIns="254000" rIns="254000" bIns="254000" rtlCol="0" anchor="ctr"/>
            <a:lstStyle/>
            <a:p>
              <a:pPr algn="ctr">
                <a:lnSpc>
                  <a:spcPts val="2100"/>
                </a:lnSpc>
              </a:pPr>
              <a:r>
                <a:rPr lang="en-US" sz="1500">
                  <a:solidFill>
                    <a:srgbClr val="FFFFFF"/>
                  </a:solidFill>
                  <a:latin typeface="Aileron"/>
                  <a:ea typeface="Aileron"/>
                  <a:cs typeface="Aileron"/>
                  <a:sym typeface="Aileron"/>
                </a:rPr>
                <a:t>Social media engagement</a:t>
              </a:r>
            </a:p>
          </p:txBody>
        </p:sp>
      </p:grpSp>
      <p:grpSp>
        <p:nvGrpSpPr>
          <p:cNvPr id="14" name="Group 14"/>
          <p:cNvGrpSpPr/>
          <p:nvPr/>
        </p:nvGrpSpPr>
        <p:grpSpPr>
          <a:xfrm>
            <a:off x="10494775" y="6808821"/>
            <a:ext cx="2495550" cy="933450"/>
            <a:chOff x="0" y="0"/>
            <a:chExt cx="657264" cy="245847"/>
          </a:xfrm>
        </p:grpSpPr>
        <p:sp>
          <p:nvSpPr>
            <p:cNvPr id="15" name="Freeform 15"/>
            <p:cNvSpPr/>
            <p:nvPr/>
          </p:nvSpPr>
          <p:spPr>
            <a:xfrm>
              <a:off x="0" y="0"/>
              <a:ext cx="657264" cy="245847"/>
            </a:xfrm>
            <a:custGeom>
              <a:avLst/>
              <a:gdLst/>
              <a:ahLst/>
              <a:cxnLst/>
              <a:rect l="l" t="t" r="r" b="b"/>
              <a:pathLst>
                <a:path w="657264" h="245847">
                  <a:moveTo>
                    <a:pt x="0" y="0"/>
                  </a:moveTo>
                  <a:lnTo>
                    <a:pt x="657264" y="0"/>
                  </a:lnTo>
                  <a:lnTo>
                    <a:pt x="657264" y="245847"/>
                  </a:lnTo>
                  <a:lnTo>
                    <a:pt x="0" y="245847"/>
                  </a:lnTo>
                  <a:close/>
                </a:path>
              </a:pathLst>
            </a:custGeom>
            <a:solidFill>
              <a:srgbClr val="2C92D5"/>
            </a:solidFill>
          </p:spPr>
          <p:txBody>
            <a:bodyPr/>
            <a:lstStyle/>
            <a:p>
              <a:endParaRPr lang="en-GB"/>
            </a:p>
          </p:txBody>
        </p:sp>
        <p:sp>
          <p:nvSpPr>
            <p:cNvPr id="16" name="TextBox 16"/>
            <p:cNvSpPr txBox="1"/>
            <p:nvPr/>
          </p:nvSpPr>
          <p:spPr>
            <a:xfrm>
              <a:off x="0" y="-38100"/>
              <a:ext cx="657264" cy="283947"/>
            </a:xfrm>
            <a:prstGeom prst="rect">
              <a:avLst/>
            </a:prstGeom>
          </p:spPr>
          <p:txBody>
            <a:bodyPr lIns="254000" tIns="254000" rIns="254000" bIns="254000" rtlCol="0" anchor="ctr"/>
            <a:lstStyle/>
            <a:p>
              <a:pPr algn="ctr">
                <a:lnSpc>
                  <a:spcPts val="2100"/>
                </a:lnSpc>
              </a:pPr>
              <a:r>
                <a:rPr lang="en-US" sz="1500">
                  <a:solidFill>
                    <a:srgbClr val="FFFFFF"/>
                  </a:solidFill>
                  <a:latin typeface="Aileron"/>
                  <a:ea typeface="Aileron"/>
                  <a:cs typeface="Aileron"/>
                  <a:sym typeface="Aileron"/>
                </a:rPr>
                <a:t>Personalised recommendations</a:t>
              </a:r>
            </a:p>
          </p:txBody>
        </p:sp>
      </p:grpSp>
      <p:grpSp>
        <p:nvGrpSpPr>
          <p:cNvPr id="17" name="Group 17"/>
          <p:cNvGrpSpPr/>
          <p:nvPr/>
        </p:nvGrpSpPr>
        <p:grpSpPr>
          <a:xfrm>
            <a:off x="15238442" y="4474692"/>
            <a:ext cx="2495550" cy="933450"/>
            <a:chOff x="0" y="0"/>
            <a:chExt cx="657264" cy="245847"/>
          </a:xfrm>
        </p:grpSpPr>
        <p:sp>
          <p:nvSpPr>
            <p:cNvPr id="18" name="Freeform 18"/>
            <p:cNvSpPr/>
            <p:nvPr/>
          </p:nvSpPr>
          <p:spPr>
            <a:xfrm>
              <a:off x="0" y="0"/>
              <a:ext cx="657264" cy="245847"/>
            </a:xfrm>
            <a:custGeom>
              <a:avLst/>
              <a:gdLst/>
              <a:ahLst/>
              <a:cxnLst/>
              <a:rect l="l" t="t" r="r" b="b"/>
              <a:pathLst>
                <a:path w="657264" h="245847">
                  <a:moveTo>
                    <a:pt x="0" y="0"/>
                  </a:moveTo>
                  <a:lnTo>
                    <a:pt x="657264" y="0"/>
                  </a:lnTo>
                  <a:lnTo>
                    <a:pt x="657264" y="245847"/>
                  </a:lnTo>
                  <a:lnTo>
                    <a:pt x="0" y="245847"/>
                  </a:lnTo>
                  <a:close/>
                </a:path>
              </a:pathLst>
            </a:custGeom>
            <a:solidFill>
              <a:srgbClr val="2C92D5"/>
            </a:solidFill>
          </p:spPr>
          <p:txBody>
            <a:bodyPr/>
            <a:lstStyle/>
            <a:p>
              <a:endParaRPr lang="en-GB"/>
            </a:p>
          </p:txBody>
        </p:sp>
        <p:sp>
          <p:nvSpPr>
            <p:cNvPr id="19" name="TextBox 19"/>
            <p:cNvSpPr txBox="1"/>
            <p:nvPr/>
          </p:nvSpPr>
          <p:spPr>
            <a:xfrm>
              <a:off x="0" y="-38100"/>
              <a:ext cx="657264" cy="283947"/>
            </a:xfrm>
            <a:prstGeom prst="rect">
              <a:avLst/>
            </a:prstGeom>
          </p:spPr>
          <p:txBody>
            <a:bodyPr lIns="254000" tIns="254000" rIns="254000" bIns="254000" rtlCol="0" anchor="ctr"/>
            <a:lstStyle/>
            <a:p>
              <a:pPr algn="ctr">
                <a:lnSpc>
                  <a:spcPts val="2100"/>
                </a:lnSpc>
              </a:pPr>
              <a:r>
                <a:rPr lang="en-US" sz="1500">
                  <a:solidFill>
                    <a:srgbClr val="FFFFFF"/>
                  </a:solidFill>
                  <a:latin typeface="Aileron"/>
                  <a:ea typeface="Aileron"/>
                  <a:cs typeface="Aileron"/>
                  <a:sym typeface="Aileron"/>
                </a:rPr>
                <a:t>Fitness influencers</a:t>
              </a:r>
            </a:p>
          </p:txBody>
        </p:sp>
      </p:grpSp>
      <p:grpSp>
        <p:nvGrpSpPr>
          <p:cNvPr id="20" name="Group 20"/>
          <p:cNvGrpSpPr/>
          <p:nvPr/>
        </p:nvGrpSpPr>
        <p:grpSpPr>
          <a:xfrm>
            <a:off x="11815954" y="1057275"/>
            <a:ext cx="2495550" cy="933450"/>
            <a:chOff x="0" y="0"/>
            <a:chExt cx="657264" cy="245847"/>
          </a:xfrm>
        </p:grpSpPr>
        <p:sp>
          <p:nvSpPr>
            <p:cNvPr id="21" name="Freeform 21"/>
            <p:cNvSpPr/>
            <p:nvPr/>
          </p:nvSpPr>
          <p:spPr>
            <a:xfrm>
              <a:off x="0" y="0"/>
              <a:ext cx="657264" cy="245847"/>
            </a:xfrm>
            <a:custGeom>
              <a:avLst/>
              <a:gdLst/>
              <a:ahLst/>
              <a:cxnLst/>
              <a:rect l="l" t="t" r="r" b="b"/>
              <a:pathLst>
                <a:path w="657264" h="245847">
                  <a:moveTo>
                    <a:pt x="0" y="0"/>
                  </a:moveTo>
                  <a:lnTo>
                    <a:pt x="657264" y="0"/>
                  </a:lnTo>
                  <a:lnTo>
                    <a:pt x="657264" y="245847"/>
                  </a:lnTo>
                  <a:lnTo>
                    <a:pt x="0" y="245847"/>
                  </a:lnTo>
                  <a:close/>
                </a:path>
              </a:pathLst>
            </a:custGeom>
            <a:solidFill>
              <a:srgbClr val="37C9EF"/>
            </a:solidFill>
          </p:spPr>
          <p:txBody>
            <a:bodyPr/>
            <a:lstStyle/>
            <a:p>
              <a:endParaRPr lang="en-GB"/>
            </a:p>
          </p:txBody>
        </p:sp>
        <p:sp>
          <p:nvSpPr>
            <p:cNvPr id="22" name="TextBox 22"/>
            <p:cNvSpPr txBox="1"/>
            <p:nvPr/>
          </p:nvSpPr>
          <p:spPr>
            <a:xfrm>
              <a:off x="0" y="-38100"/>
              <a:ext cx="657264" cy="283947"/>
            </a:xfrm>
            <a:prstGeom prst="rect">
              <a:avLst/>
            </a:prstGeom>
          </p:spPr>
          <p:txBody>
            <a:bodyPr lIns="254000" tIns="254000" rIns="254000" bIns="254000" rtlCol="0" anchor="ctr"/>
            <a:lstStyle/>
            <a:p>
              <a:pPr algn="ctr">
                <a:lnSpc>
                  <a:spcPts val="2100"/>
                </a:lnSpc>
              </a:pPr>
              <a:r>
                <a:rPr lang="en-US" sz="1500">
                  <a:solidFill>
                    <a:srgbClr val="191919"/>
                  </a:solidFill>
                  <a:latin typeface="Aileron"/>
                  <a:ea typeface="Aileron"/>
                  <a:cs typeface="Aileron"/>
                  <a:sym typeface="Aileron"/>
                </a:rPr>
                <a:t>Content marketing</a:t>
              </a:r>
            </a:p>
          </p:txBody>
        </p:sp>
      </p:grpSp>
      <p:sp>
        <p:nvSpPr>
          <p:cNvPr id="23" name="AutoShape 23"/>
          <p:cNvSpPr/>
          <p:nvPr/>
        </p:nvSpPr>
        <p:spPr>
          <a:xfrm flipH="1" flipV="1">
            <a:off x="13063729" y="1990725"/>
            <a:ext cx="864325" cy="596623"/>
          </a:xfrm>
          <a:prstGeom prst="line">
            <a:avLst/>
          </a:prstGeom>
          <a:ln w="19050" cap="flat">
            <a:solidFill>
              <a:srgbClr val="191919"/>
            </a:solidFill>
            <a:prstDash val="solid"/>
            <a:headEnd type="none" w="sm" len="sm"/>
            <a:tailEnd type="arrow" w="med" len="sm"/>
          </a:ln>
        </p:spPr>
        <p:txBody>
          <a:bodyPr/>
          <a:lstStyle/>
          <a:p>
            <a:endParaRPr lang="en-GB"/>
          </a:p>
        </p:txBody>
      </p:sp>
      <p:grpSp>
        <p:nvGrpSpPr>
          <p:cNvPr id="24" name="Group 24"/>
          <p:cNvGrpSpPr/>
          <p:nvPr/>
        </p:nvGrpSpPr>
        <p:grpSpPr>
          <a:xfrm>
            <a:off x="15061261" y="1000125"/>
            <a:ext cx="2495550" cy="933450"/>
            <a:chOff x="0" y="0"/>
            <a:chExt cx="657264" cy="245847"/>
          </a:xfrm>
        </p:grpSpPr>
        <p:sp>
          <p:nvSpPr>
            <p:cNvPr id="25" name="Freeform 25"/>
            <p:cNvSpPr/>
            <p:nvPr/>
          </p:nvSpPr>
          <p:spPr>
            <a:xfrm>
              <a:off x="0" y="0"/>
              <a:ext cx="657264" cy="245847"/>
            </a:xfrm>
            <a:custGeom>
              <a:avLst/>
              <a:gdLst/>
              <a:ahLst/>
              <a:cxnLst/>
              <a:rect l="l" t="t" r="r" b="b"/>
              <a:pathLst>
                <a:path w="657264" h="245847">
                  <a:moveTo>
                    <a:pt x="0" y="0"/>
                  </a:moveTo>
                  <a:lnTo>
                    <a:pt x="657264" y="0"/>
                  </a:lnTo>
                  <a:lnTo>
                    <a:pt x="657264" y="245847"/>
                  </a:lnTo>
                  <a:lnTo>
                    <a:pt x="0" y="245847"/>
                  </a:lnTo>
                  <a:close/>
                </a:path>
              </a:pathLst>
            </a:custGeom>
            <a:solidFill>
              <a:srgbClr val="37C9EF"/>
            </a:solidFill>
          </p:spPr>
          <p:txBody>
            <a:bodyPr/>
            <a:lstStyle/>
            <a:p>
              <a:endParaRPr lang="en-GB"/>
            </a:p>
          </p:txBody>
        </p:sp>
        <p:sp>
          <p:nvSpPr>
            <p:cNvPr id="26" name="TextBox 26"/>
            <p:cNvSpPr txBox="1"/>
            <p:nvPr/>
          </p:nvSpPr>
          <p:spPr>
            <a:xfrm>
              <a:off x="0" y="-38100"/>
              <a:ext cx="657264" cy="283947"/>
            </a:xfrm>
            <a:prstGeom prst="rect">
              <a:avLst/>
            </a:prstGeom>
          </p:spPr>
          <p:txBody>
            <a:bodyPr lIns="254000" tIns="254000" rIns="254000" bIns="254000" rtlCol="0" anchor="ctr"/>
            <a:lstStyle/>
            <a:p>
              <a:pPr algn="ctr">
                <a:lnSpc>
                  <a:spcPts val="2100"/>
                </a:lnSpc>
              </a:pPr>
              <a:r>
                <a:rPr lang="en-US" sz="1500">
                  <a:solidFill>
                    <a:srgbClr val="191919"/>
                  </a:solidFill>
                  <a:latin typeface="Aileron"/>
                  <a:ea typeface="Aileron"/>
                  <a:cs typeface="Aileron"/>
                  <a:sym typeface="Aileron"/>
                </a:rPr>
                <a:t>Customer community</a:t>
              </a:r>
            </a:p>
          </p:txBody>
        </p:sp>
      </p:grpSp>
      <p:sp>
        <p:nvSpPr>
          <p:cNvPr id="27" name="AutoShape 27"/>
          <p:cNvSpPr/>
          <p:nvPr/>
        </p:nvSpPr>
        <p:spPr>
          <a:xfrm flipV="1">
            <a:off x="15851971" y="1933575"/>
            <a:ext cx="457065" cy="1120498"/>
          </a:xfrm>
          <a:prstGeom prst="line">
            <a:avLst/>
          </a:prstGeom>
          <a:ln w="19050" cap="flat">
            <a:solidFill>
              <a:srgbClr val="191919"/>
            </a:solidFill>
            <a:prstDash val="solid"/>
            <a:headEnd type="none" w="sm" len="sm"/>
            <a:tailEnd type="arrow" w="med" len="sm"/>
          </a:ln>
        </p:spPr>
        <p:txBody>
          <a:bodyPr/>
          <a:lstStyle/>
          <a:p>
            <a:endParaRPr lang="en-GB"/>
          </a:p>
        </p:txBody>
      </p:sp>
      <p:grpSp>
        <p:nvGrpSpPr>
          <p:cNvPr id="28" name="Group 28"/>
          <p:cNvGrpSpPr/>
          <p:nvPr/>
        </p:nvGrpSpPr>
        <p:grpSpPr>
          <a:xfrm>
            <a:off x="13813486" y="8106168"/>
            <a:ext cx="2495550" cy="933450"/>
            <a:chOff x="0" y="0"/>
            <a:chExt cx="657264" cy="245847"/>
          </a:xfrm>
        </p:grpSpPr>
        <p:sp>
          <p:nvSpPr>
            <p:cNvPr id="29" name="Freeform 29"/>
            <p:cNvSpPr/>
            <p:nvPr/>
          </p:nvSpPr>
          <p:spPr>
            <a:xfrm>
              <a:off x="0" y="0"/>
              <a:ext cx="657264" cy="245847"/>
            </a:xfrm>
            <a:custGeom>
              <a:avLst/>
              <a:gdLst/>
              <a:ahLst/>
              <a:cxnLst/>
              <a:rect l="l" t="t" r="r" b="b"/>
              <a:pathLst>
                <a:path w="657264" h="245847">
                  <a:moveTo>
                    <a:pt x="0" y="0"/>
                  </a:moveTo>
                  <a:lnTo>
                    <a:pt x="657264" y="0"/>
                  </a:lnTo>
                  <a:lnTo>
                    <a:pt x="657264" y="245847"/>
                  </a:lnTo>
                  <a:lnTo>
                    <a:pt x="0" y="245847"/>
                  </a:lnTo>
                  <a:close/>
                </a:path>
              </a:pathLst>
            </a:custGeom>
            <a:solidFill>
              <a:srgbClr val="37C9EF"/>
            </a:solidFill>
          </p:spPr>
          <p:txBody>
            <a:bodyPr/>
            <a:lstStyle/>
            <a:p>
              <a:endParaRPr lang="en-GB"/>
            </a:p>
          </p:txBody>
        </p:sp>
        <p:sp>
          <p:nvSpPr>
            <p:cNvPr id="30" name="TextBox 30"/>
            <p:cNvSpPr txBox="1"/>
            <p:nvPr/>
          </p:nvSpPr>
          <p:spPr>
            <a:xfrm>
              <a:off x="0" y="-38100"/>
              <a:ext cx="657264" cy="283947"/>
            </a:xfrm>
            <a:prstGeom prst="rect">
              <a:avLst/>
            </a:prstGeom>
          </p:spPr>
          <p:txBody>
            <a:bodyPr lIns="254000" tIns="254000" rIns="254000" bIns="254000" rtlCol="0" anchor="ctr"/>
            <a:lstStyle/>
            <a:p>
              <a:pPr algn="ctr">
                <a:lnSpc>
                  <a:spcPts val="2100"/>
                </a:lnSpc>
              </a:pPr>
              <a:r>
                <a:rPr lang="en-US" sz="1500">
                  <a:solidFill>
                    <a:srgbClr val="191919"/>
                  </a:solidFill>
                  <a:latin typeface="Aileron"/>
                  <a:ea typeface="Aileron"/>
                  <a:cs typeface="Aileron"/>
                  <a:sym typeface="Aileron"/>
                </a:rPr>
                <a:t>Predictive marketing</a:t>
              </a:r>
            </a:p>
          </p:txBody>
        </p:sp>
      </p:grpSp>
      <p:sp>
        <p:nvSpPr>
          <p:cNvPr id="31" name="AutoShape 31"/>
          <p:cNvSpPr/>
          <p:nvPr/>
        </p:nvSpPr>
        <p:spPr>
          <a:xfrm>
            <a:off x="12990325" y="7275546"/>
            <a:ext cx="1325909" cy="830622"/>
          </a:xfrm>
          <a:prstGeom prst="line">
            <a:avLst/>
          </a:prstGeom>
          <a:ln w="19050" cap="flat">
            <a:solidFill>
              <a:srgbClr val="191919"/>
            </a:solidFill>
            <a:prstDash val="solid"/>
            <a:headEnd type="none" w="sm" len="sm"/>
            <a:tailEnd type="arrow" w="med" len="sm"/>
          </a:ln>
        </p:spPr>
        <p:txBody>
          <a:bodyPr/>
          <a:lstStyle/>
          <a:p>
            <a:endParaRPr lang="en-GB"/>
          </a:p>
        </p:txBody>
      </p:sp>
      <p:grpSp>
        <p:nvGrpSpPr>
          <p:cNvPr id="32" name="Group 32"/>
          <p:cNvGrpSpPr/>
          <p:nvPr/>
        </p:nvGrpSpPr>
        <p:grpSpPr>
          <a:xfrm>
            <a:off x="6883182" y="6301545"/>
            <a:ext cx="2495550" cy="933450"/>
            <a:chOff x="0" y="0"/>
            <a:chExt cx="657264" cy="245847"/>
          </a:xfrm>
        </p:grpSpPr>
        <p:sp>
          <p:nvSpPr>
            <p:cNvPr id="33" name="Freeform 33"/>
            <p:cNvSpPr/>
            <p:nvPr/>
          </p:nvSpPr>
          <p:spPr>
            <a:xfrm>
              <a:off x="0" y="0"/>
              <a:ext cx="657264" cy="245847"/>
            </a:xfrm>
            <a:custGeom>
              <a:avLst/>
              <a:gdLst/>
              <a:ahLst/>
              <a:cxnLst/>
              <a:rect l="l" t="t" r="r" b="b"/>
              <a:pathLst>
                <a:path w="657264" h="245847">
                  <a:moveTo>
                    <a:pt x="0" y="0"/>
                  </a:moveTo>
                  <a:lnTo>
                    <a:pt x="657264" y="0"/>
                  </a:lnTo>
                  <a:lnTo>
                    <a:pt x="657264" y="245847"/>
                  </a:lnTo>
                  <a:lnTo>
                    <a:pt x="0" y="245847"/>
                  </a:lnTo>
                  <a:close/>
                </a:path>
              </a:pathLst>
            </a:custGeom>
            <a:solidFill>
              <a:srgbClr val="37C9EF"/>
            </a:solidFill>
          </p:spPr>
          <p:txBody>
            <a:bodyPr/>
            <a:lstStyle/>
            <a:p>
              <a:endParaRPr lang="en-GB"/>
            </a:p>
          </p:txBody>
        </p:sp>
        <p:sp>
          <p:nvSpPr>
            <p:cNvPr id="34" name="TextBox 34"/>
            <p:cNvSpPr txBox="1"/>
            <p:nvPr/>
          </p:nvSpPr>
          <p:spPr>
            <a:xfrm>
              <a:off x="0" y="-38100"/>
              <a:ext cx="657264" cy="283947"/>
            </a:xfrm>
            <a:prstGeom prst="rect">
              <a:avLst/>
            </a:prstGeom>
          </p:spPr>
          <p:txBody>
            <a:bodyPr lIns="254000" tIns="254000" rIns="254000" bIns="254000" rtlCol="0" anchor="ctr"/>
            <a:lstStyle/>
            <a:p>
              <a:pPr algn="ctr">
                <a:lnSpc>
                  <a:spcPts val="2100"/>
                </a:lnSpc>
              </a:pPr>
              <a:r>
                <a:rPr lang="en-US" sz="1500">
                  <a:solidFill>
                    <a:srgbClr val="191919"/>
                  </a:solidFill>
                  <a:latin typeface="Aileron"/>
                  <a:ea typeface="Aileron"/>
                  <a:cs typeface="Aileron"/>
                  <a:sym typeface="Aileron"/>
                </a:rPr>
                <a:t>Chatbots</a:t>
              </a:r>
            </a:p>
          </p:txBody>
        </p:sp>
      </p:grpSp>
      <p:sp>
        <p:nvSpPr>
          <p:cNvPr id="35" name="AutoShape 35"/>
          <p:cNvSpPr/>
          <p:nvPr/>
        </p:nvSpPr>
        <p:spPr>
          <a:xfrm flipH="1" flipV="1">
            <a:off x="9378732" y="6768270"/>
            <a:ext cx="1116044" cy="507276"/>
          </a:xfrm>
          <a:prstGeom prst="line">
            <a:avLst/>
          </a:prstGeom>
          <a:ln w="19050" cap="flat">
            <a:solidFill>
              <a:srgbClr val="191919"/>
            </a:solidFill>
            <a:prstDash val="solid"/>
            <a:headEnd type="none" w="sm" len="sm"/>
            <a:tailEnd type="arrow" w="med" len="sm"/>
          </a:ln>
        </p:spPr>
        <p:txBody>
          <a:bodyPr/>
          <a:lstStyle/>
          <a:p>
            <a:endParaRPr lang="en-GB"/>
          </a:p>
        </p:txBody>
      </p:sp>
      <p:sp>
        <p:nvSpPr>
          <p:cNvPr id="36" name="TextBox 36"/>
          <p:cNvSpPr txBox="1"/>
          <p:nvPr/>
        </p:nvSpPr>
        <p:spPr>
          <a:xfrm>
            <a:off x="1028700" y="845163"/>
            <a:ext cx="5928048" cy="2483892"/>
          </a:xfrm>
          <a:prstGeom prst="rect">
            <a:avLst/>
          </a:prstGeom>
        </p:spPr>
        <p:txBody>
          <a:bodyPr lIns="0" tIns="0" rIns="0" bIns="0" rtlCol="0" anchor="t">
            <a:spAutoFit/>
          </a:bodyPr>
          <a:lstStyle/>
          <a:p>
            <a:pPr algn="l">
              <a:lnSpc>
                <a:spcPts val="6446"/>
              </a:lnSpc>
            </a:pPr>
            <a:r>
              <a:rPr lang="en-US" sz="6858" b="1" spc="-144" dirty="0">
                <a:solidFill>
                  <a:srgbClr val="191919"/>
                </a:solidFill>
                <a:latin typeface="Inter Bold"/>
                <a:ea typeface="Inter Bold"/>
                <a:cs typeface="Inter Bold"/>
                <a:sym typeface="Inter Bold"/>
              </a:rPr>
              <a:t>ONLINE MARKETING STRATEGY</a:t>
            </a:r>
          </a:p>
        </p:txBody>
      </p:sp>
      <p:sp>
        <p:nvSpPr>
          <p:cNvPr id="37" name="AutoShape 37"/>
          <p:cNvSpPr/>
          <p:nvPr/>
        </p:nvSpPr>
        <p:spPr>
          <a:xfrm flipH="1">
            <a:off x="8121432" y="5384331"/>
            <a:ext cx="0" cy="911509"/>
          </a:xfrm>
          <a:prstGeom prst="line">
            <a:avLst/>
          </a:prstGeom>
          <a:ln w="19050" cap="flat">
            <a:solidFill>
              <a:srgbClr val="191919"/>
            </a:solidFill>
            <a:prstDash val="solid"/>
            <a:headEnd type="none" w="sm" len="sm"/>
            <a:tailEnd type="arrow" w="med" len="sm"/>
          </a:ln>
        </p:spPr>
        <p:txBody>
          <a:bodyPr/>
          <a:lstStyle/>
          <a:p>
            <a:endParaRPr lang="en-GB"/>
          </a:p>
        </p:txBody>
      </p:sp>
      <p:grpSp>
        <p:nvGrpSpPr>
          <p:cNvPr id="38" name="Group 38"/>
          <p:cNvGrpSpPr/>
          <p:nvPr/>
        </p:nvGrpSpPr>
        <p:grpSpPr>
          <a:xfrm>
            <a:off x="13813486" y="6339645"/>
            <a:ext cx="2495550" cy="933450"/>
            <a:chOff x="0" y="0"/>
            <a:chExt cx="657264" cy="245847"/>
          </a:xfrm>
        </p:grpSpPr>
        <p:sp>
          <p:nvSpPr>
            <p:cNvPr id="39" name="Freeform 39"/>
            <p:cNvSpPr/>
            <p:nvPr/>
          </p:nvSpPr>
          <p:spPr>
            <a:xfrm>
              <a:off x="0" y="0"/>
              <a:ext cx="657264" cy="245847"/>
            </a:xfrm>
            <a:custGeom>
              <a:avLst/>
              <a:gdLst/>
              <a:ahLst/>
              <a:cxnLst/>
              <a:rect l="l" t="t" r="r" b="b"/>
              <a:pathLst>
                <a:path w="657264" h="245847">
                  <a:moveTo>
                    <a:pt x="0" y="0"/>
                  </a:moveTo>
                  <a:lnTo>
                    <a:pt x="657264" y="0"/>
                  </a:lnTo>
                  <a:lnTo>
                    <a:pt x="657264" y="245847"/>
                  </a:lnTo>
                  <a:lnTo>
                    <a:pt x="0" y="245847"/>
                  </a:lnTo>
                  <a:close/>
                </a:path>
              </a:pathLst>
            </a:custGeom>
            <a:solidFill>
              <a:srgbClr val="37C9EF"/>
            </a:solidFill>
          </p:spPr>
          <p:txBody>
            <a:bodyPr/>
            <a:lstStyle/>
            <a:p>
              <a:endParaRPr lang="en-GB"/>
            </a:p>
          </p:txBody>
        </p:sp>
        <p:sp>
          <p:nvSpPr>
            <p:cNvPr id="40" name="TextBox 40"/>
            <p:cNvSpPr txBox="1"/>
            <p:nvPr/>
          </p:nvSpPr>
          <p:spPr>
            <a:xfrm>
              <a:off x="0" y="-38100"/>
              <a:ext cx="657264" cy="283947"/>
            </a:xfrm>
            <a:prstGeom prst="rect">
              <a:avLst/>
            </a:prstGeom>
          </p:spPr>
          <p:txBody>
            <a:bodyPr lIns="254000" tIns="254000" rIns="254000" bIns="254000" rtlCol="0" anchor="ctr"/>
            <a:lstStyle/>
            <a:p>
              <a:pPr algn="ctr">
                <a:lnSpc>
                  <a:spcPts val="2100"/>
                </a:lnSpc>
              </a:pPr>
              <a:r>
                <a:rPr lang="en-US" sz="1500">
                  <a:solidFill>
                    <a:srgbClr val="191919"/>
                  </a:solidFill>
                  <a:latin typeface="Aileron"/>
                  <a:ea typeface="Aileron"/>
                  <a:cs typeface="Aileron"/>
                  <a:sym typeface="Aileron"/>
                </a:rPr>
                <a:t>Automated customer support</a:t>
              </a:r>
            </a:p>
          </p:txBody>
        </p:sp>
      </p:grpSp>
      <p:sp>
        <p:nvSpPr>
          <p:cNvPr id="41" name="AutoShape 41"/>
          <p:cNvSpPr/>
          <p:nvPr/>
        </p:nvSpPr>
        <p:spPr>
          <a:xfrm flipV="1">
            <a:off x="14034128" y="7283628"/>
            <a:ext cx="1022091" cy="637622"/>
          </a:xfrm>
          <a:prstGeom prst="line">
            <a:avLst/>
          </a:prstGeom>
          <a:ln w="19050" cap="flat">
            <a:solidFill>
              <a:srgbClr val="191919"/>
            </a:solidFill>
            <a:prstDash val="solid"/>
            <a:headEnd type="none" w="sm" len="sm"/>
            <a:tailEnd type="arrow" w="med" len="sm"/>
          </a:ln>
        </p:spPr>
        <p:txBody>
          <a:bodyPr/>
          <a:lstStyle/>
          <a:p>
            <a:endParaRPr lang="en-GB"/>
          </a:p>
        </p:txBody>
      </p:sp>
      <p:pic>
        <p:nvPicPr>
          <p:cNvPr id="43" name="Picture 42">
            <a:extLst>
              <a:ext uri="{FF2B5EF4-FFF2-40B4-BE49-F238E27FC236}">
                <a16:creationId xmlns:a16="http://schemas.microsoft.com/office/drawing/2014/main" id="{8F68A482-ABA8-6F16-0178-64EB4FC26DC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6674" y="4534322"/>
            <a:ext cx="6005716" cy="400381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4563791"/>
            <a:ext cx="946844" cy="946844"/>
            <a:chOff x="0" y="0"/>
            <a:chExt cx="556826" cy="556826"/>
          </a:xfrm>
        </p:grpSpPr>
        <p:sp>
          <p:nvSpPr>
            <p:cNvPr id="3" name="Freeform 3"/>
            <p:cNvSpPr/>
            <p:nvPr/>
          </p:nvSpPr>
          <p:spPr>
            <a:xfrm>
              <a:off x="0" y="0"/>
              <a:ext cx="556826" cy="556826"/>
            </a:xfrm>
            <a:custGeom>
              <a:avLst/>
              <a:gdLst/>
              <a:ahLst/>
              <a:cxnLst/>
              <a:rect l="l" t="t" r="r" b="b"/>
              <a:pathLst>
                <a:path w="556826" h="556826">
                  <a:moveTo>
                    <a:pt x="278413" y="0"/>
                  </a:moveTo>
                  <a:cubicBezTo>
                    <a:pt x="124650" y="0"/>
                    <a:pt x="0" y="124650"/>
                    <a:pt x="0" y="278413"/>
                  </a:cubicBezTo>
                  <a:cubicBezTo>
                    <a:pt x="0" y="432176"/>
                    <a:pt x="124650" y="556826"/>
                    <a:pt x="278413" y="556826"/>
                  </a:cubicBezTo>
                  <a:cubicBezTo>
                    <a:pt x="432176" y="556826"/>
                    <a:pt x="556826" y="432176"/>
                    <a:pt x="556826" y="278413"/>
                  </a:cubicBezTo>
                  <a:cubicBezTo>
                    <a:pt x="556826" y="124650"/>
                    <a:pt x="432176" y="0"/>
                    <a:pt x="278413" y="0"/>
                  </a:cubicBezTo>
                  <a:close/>
                </a:path>
              </a:pathLst>
            </a:custGeom>
            <a:solidFill>
              <a:srgbClr val="86EAE9"/>
            </a:solidFill>
          </p:spPr>
          <p:txBody>
            <a:bodyPr/>
            <a:lstStyle/>
            <a:p>
              <a:endParaRPr lang="en-GB"/>
            </a:p>
          </p:txBody>
        </p:sp>
        <p:sp>
          <p:nvSpPr>
            <p:cNvPr id="4" name="TextBox 4"/>
            <p:cNvSpPr txBox="1"/>
            <p:nvPr/>
          </p:nvSpPr>
          <p:spPr>
            <a:xfrm>
              <a:off x="52202" y="-4948"/>
              <a:ext cx="452421" cy="509571"/>
            </a:xfrm>
            <a:prstGeom prst="rect">
              <a:avLst/>
            </a:prstGeom>
          </p:spPr>
          <p:txBody>
            <a:bodyPr lIns="0" tIns="0" rIns="0" bIns="0" rtlCol="0" anchor="ctr"/>
            <a:lstStyle/>
            <a:p>
              <a:pPr algn="ctr">
                <a:lnSpc>
                  <a:spcPts val="3919"/>
                </a:lnSpc>
              </a:pPr>
              <a:r>
                <a:rPr lang="en-US" sz="2799" b="1">
                  <a:solidFill>
                    <a:srgbClr val="FFFFFF"/>
                  </a:solidFill>
                  <a:latin typeface="Aileron Bold"/>
                  <a:ea typeface="Aileron Bold"/>
                  <a:cs typeface="Aileron Bold"/>
                  <a:sym typeface="Aileron Bold"/>
                </a:rPr>
                <a:t>1</a:t>
              </a:r>
            </a:p>
          </p:txBody>
        </p:sp>
      </p:grpSp>
      <p:sp>
        <p:nvSpPr>
          <p:cNvPr id="5" name="AutoShape 5"/>
          <p:cNvSpPr/>
          <p:nvPr/>
        </p:nvSpPr>
        <p:spPr>
          <a:xfrm rot="5399999">
            <a:off x="1106063" y="5882882"/>
            <a:ext cx="792119" cy="47625"/>
          </a:xfrm>
          <a:prstGeom prst="line">
            <a:avLst/>
          </a:prstGeom>
          <a:ln w="47625" cap="flat">
            <a:solidFill>
              <a:srgbClr val="86EAE9"/>
            </a:solidFill>
            <a:prstDash val="solid"/>
            <a:headEnd type="none" w="sm" len="sm"/>
            <a:tailEnd type="oval" w="lg" len="lg"/>
          </a:ln>
        </p:spPr>
        <p:txBody>
          <a:bodyPr/>
          <a:lstStyle/>
          <a:p>
            <a:endParaRPr lang="en-GB"/>
          </a:p>
        </p:txBody>
      </p:sp>
      <p:grpSp>
        <p:nvGrpSpPr>
          <p:cNvPr id="6" name="Group 6"/>
          <p:cNvGrpSpPr/>
          <p:nvPr/>
        </p:nvGrpSpPr>
        <p:grpSpPr>
          <a:xfrm>
            <a:off x="10187523" y="2356229"/>
            <a:ext cx="946844" cy="946844"/>
            <a:chOff x="0" y="0"/>
            <a:chExt cx="556826" cy="556826"/>
          </a:xfrm>
        </p:grpSpPr>
        <p:sp>
          <p:nvSpPr>
            <p:cNvPr id="7" name="Freeform 7"/>
            <p:cNvSpPr/>
            <p:nvPr/>
          </p:nvSpPr>
          <p:spPr>
            <a:xfrm>
              <a:off x="0" y="0"/>
              <a:ext cx="556826" cy="556826"/>
            </a:xfrm>
            <a:custGeom>
              <a:avLst/>
              <a:gdLst/>
              <a:ahLst/>
              <a:cxnLst/>
              <a:rect l="l" t="t" r="r" b="b"/>
              <a:pathLst>
                <a:path w="556826" h="556826">
                  <a:moveTo>
                    <a:pt x="278413" y="0"/>
                  </a:moveTo>
                  <a:cubicBezTo>
                    <a:pt x="124650" y="0"/>
                    <a:pt x="0" y="124650"/>
                    <a:pt x="0" y="278413"/>
                  </a:cubicBezTo>
                  <a:cubicBezTo>
                    <a:pt x="0" y="432176"/>
                    <a:pt x="124650" y="556826"/>
                    <a:pt x="278413" y="556826"/>
                  </a:cubicBezTo>
                  <a:cubicBezTo>
                    <a:pt x="432176" y="556826"/>
                    <a:pt x="556826" y="432176"/>
                    <a:pt x="556826" y="278413"/>
                  </a:cubicBezTo>
                  <a:cubicBezTo>
                    <a:pt x="556826" y="124650"/>
                    <a:pt x="432176" y="0"/>
                    <a:pt x="278413" y="0"/>
                  </a:cubicBezTo>
                  <a:close/>
                </a:path>
              </a:pathLst>
            </a:custGeom>
            <a:solidFill>
              <a:srgbClr val="18AFD6"/>
            </a:solidFill>
          </p:spPr>
          <p:txBody>
            <a:bodyPr/>
            <a:lstStyle/>
            <a:p>
              <a:endParaRPr lang="en-GB"/>
            </a:p>
          </p:txBody>
        </p:sp>
        <p:sp>
          <p:nvSpPr>
            <p:cNvPr id="8" name="TextBox 8"/>
            <p:cNvSpPr txBox="1"/>
            <p:nvPr/>
          </p:nvSpPr>
          <p:spPr>
            <a:xfrm>
              <a:off x="52202" y="-4948"/>
              <a:ext cx="452421" cy="509571"/>
            </a:xfrm>
            <a:prstGeom prst="rect">
              <a:avLst/>
            </a:prstGeom>
          </p:spPr>
          <p:txBody>
            <a:bodyPr lIns="0" tIns="0" rIns="0" bIns="0" rtlCol="0" anchor="ctr"/>
            <a:lstStyle/>
            <a:p>
              <a:pPr algn="ctr">
                <a:lnSpc>
                  <a:spcPts val="3919"/>
                </a:lnSpc>
              </a:pPr>
              <a:r>
                <a:rPr lang="en-US" sz="2799" b="1">
                  <a:solidFill>
                    <a:srgbClr val="FFFFFF"/>
                  </a:solidFill>
                  <a:latin typeface="Aileron Bold"/>
                  <a:ea typeface="Aileron Bold"/>
                  <a:cs typeface="Aileron Bold"/>
                  <a:sym typeface="Aileron Bold"/>
                </a:rPr>
                <a:t>4</a:t>
              </a:r>
            </a:p>
          </p:txBody>
        </p:sp>
      </p:grpSp>
      <p:sp>
        <p:nvSpPr>
          <p:cNvPr id="9" name="AutoShape 9"/>
          <p:cNvSpPr/>
          <p:nvPr/>
        </p:nvSpPr>
        <p:spPr>
          <a:xfrm rot="5400000">
            <a:off x="10293019" y="3647188"/>
            <a:ext cx="735854" cy="47625"/>
          </a:xfrm>
          <a:prstGeom prst="line">
            <a:avLst/>
          </a:prstGeom>
          <a:ln w="47625" cap="flat">
            <a:solidFill>
              <a:srgbClr val="18AFD6"/>
            </a:solidFill>
            <a:prstDash val="solid"/>
            <a:headEnd type="none" w="sm" len="sm"/>
            <a:tailEnd type="oval" w="lg" len="lg"/>
          </a:ln>
        </p:spPr>
        <p:txBody>
          <a:bodyPr/>
          <a:lstStyle/>
          <a:p>
            <a:endParaRPr lang="en-GB"/>
          </a:p>
        </p:txBody>
      </p:sp>
      <p:grpSp>
        <p:nvGrpSpPr>
          <p:cNvPr id="10" name="Group 10"/>
          <p:cNvGrpSpPr/>
          <p:nvPr/>
        </p:nvGrpSpPr>
        <p:grpSpPr>
          <a:xfrm>
            <a:off x="7134582" y="3092083"/>
            <a:ext cx="946844" cy="946844"/>
            <a:chOff x="0" y="0"/>
            <a:chExt cx="556826" cy="556826"/>
          </a:xfrm>
        </p:grpSpPr>
        <p:sp>
          <p:nvSpPr>
            <p:cNvPr id="11" name="Freeform 11"/>
            <p:cNvSpPr/>
            <p:nvPr/>
          </p:nvSpPr>
          <p:spPr>
            <a:xfrm>
              <a:off x="0" y="0"/>
              <a:ext cx="556826" cy="556826"/>
            </a:xfrm>
            <a:custGeom>
              <a:avLst/>
              <a:gdLst/>
              <a:ahLst/>
              <a:cxnLst/>
              <a:rect l="l" t="t" r="r" b="b"/>
              <a:pathLst>
                <a:path w="556826" h="556826">
                  <a:moveTo>
                    <a:pt x="278413" y="0"/>
                  </a:moveTo>
                  <a:cubicBezTo>
                    <a:pt x="124650" y="0"/>
                    <a:pt x="0" y="124650"/>
                    <a:pt x="0" y="278413"/>
                  </a:cubicBezTo>
                  <a:cubicBezTo>
                    <a:pt x="0" y="432176"/>
                    <a:pt x="124650" y="556826"/>
                    <a:pt x="278413" y="556826"/>
                  </a:cubicBezTo>
                  <a:cubicBezTo>
                    <a:pt x="432176" y="556826"/>
                    <a:pt x="556826" y="432176"/>
                    <a:pt x="556826" y="278413"/>
                  </a:cubicBezTo>
                  <a:cubicBezTo>
                    <a:pt x="556826" y="124650"/>
                    <a:pt x="432176" y="0"/>
                    <a:pt x="278413" y="0"/>
                  </a:cubicBezTo>
                  <a:close/>
                </a:path>
              </a:pathLst>
            </a:custGeom>
            <a:solidFill>
              <a:srgbClr val="37C9EF"/>
            </a:solidFill>
          </p:spPr>
          <p:txBody>
            <a:bodyPr/>
            <a:lstStyle/>
            <a:p>
              <a:endParaRPr lang="en-GB"/>
            </a:p>
          </p:txBody>
        </p:sp>
        <p:sp>
          <p:nvSpPr>
            <p:cNvPr id="12" name="TextBox 12"/>
            <p:cNvSpPr txBox="1"/>
            <p:nvPr/>
          </p:nvSpPr>
          <p:spPr>
            <a:xfrm>
              <a:off x="52202" y="-4948"/>
              <a:ext cx="452421" cy="509571"/>
            </a:xfrm>
            <a:prstGeom prst="rect">
              <a:avLst/>
            </a:prstGeom>
          </p:spPr>
          <p:txBody>
            <a:bodyPr lIns="0" tIns="0" rIns="0" bIns="0" rtlCol="0" anchor="ctr"/>
            <a:lstStyle/>
            <a:p>
              <a:pPr algn="ctr">
                <a:lnSpc>
                  <a:spcPts val="3919"/>
                </a:lnSpc>
              </a:pPr>
              <a:r>
                <a:rPr lang="en-US" sz="2799" b="1">
                  <a:solidFill>
                    <a:srgbClr val="FFFFFF"/>
                  </a:solidFill>
                  <a:latin typeface="Aileron Bold"/>
                  <a:ea typeface="Aileron Bold"/>
                  <a:cs typeface="Aileron Bold"/>
                  <a:sym typeface="Aileron Bold"/>
                </a:rPr>
                <a:t>3</a:t>
              </a:r>
            </a:p>
          </p:txBody>
        </p:sp>
      </p:grpSp>
      <p:sp>
        <p:nvSpPr>
          <p:cNvPr id="13" name="AutoShape 13"/>
          <p:cNvSpPr/>
          <p:nvPr/>
        </p:nvSpPr>
        <p:spPr>
          <a:xfrm rot="5400000">
            <a:off x="7240077" y="4383042"/>
            <a:ext cx="735854" cy="47625"/>
          </a:xfrm>
          <a:prstGeom prst="line">
            <a:avLst/>
          </a:prstGeom>
          <a:ln w="47625" cap="flat">
            <a:solidFill>
              <a:srgbClr val="37C9EF"/>
            </a:solidFill>
            <a:prstDash val="solid"/>
            <a:headEnd type="none" w="sm" len="sm"/>
            <a:tailEnd type="oval" w="lg" len="lg"/>
          </a:ln>
        </p:spPr>
        <p:txBody>
          <a:bodyPr/>
          <a:lstStyle/>
          <a:p>
            <a:endParaRPr lang="en-GB"/>
          </a:p>
        </p:txBody>
      </p:sp>
      <p:grpSp>
        <p:nvGrpSpPr>
          <p:cNvPr id="14" name="Group 14"/>
          <p:cNvGrpSpPr/>
          <p:nvPr/>
        </p:nvGrpSpPr>
        <p:grpSpPr>
          <a:xfrm>
            <a:off x="4081641" y="3827937"/>
            <a:ext cx="946844" cy="946844"/>
            <a:chOff x="0" y="0"/>
            <a:chExt cx="556826" cy="556826"/>
          </a:xfrm>
        </p:grpSpPr>
        <p:sp>
          <p:nvSpPr>
            <p:cNvPr id="15" name="Freeform 15"/>
            <p:cNvSpPr/>
            <p:nvPr/>
          </p:nvSpPr>
          <p:spPr>
            <a:xfrm>
              <a:off x="0" y="0"/>
              <a:ext cx="556826" cy="556826"/>
            </a:xfrm>
            <a:custGeom>
              <a:avLst/>
              <a:gdLst/>
              <a:ahLst/>
              <a:cxnLst/>
              <a:rect l="l" t="t" r="r" b="b"/>
              <a:pathLst>
                <a:path w="556826" h="556826">
                  <a:moveTo>
                    <a:pt x="278413" y="0"/>
                  </a:moveTo>
                  <a:cubicBezTo>
                    <a:pt x="124650" y="0"/>
                    <a:pt x="0" y="124650"/>
                    <a:pt x="0" y="278413"/>
                  </a:cubicBezTo>
                  <a:cubicBezTo>
                    <a:pt x="0" y="432176"/>
                    <a:pt x="124650" y="556826"/>
                    <a:pt x="278413" y="556826"/>
                  </a:cubicBezTo>
                  <a:cubicBezTo>
                    <a:pt x="432176" y="556826"/>
                    <a:pt x="556826" y="432176"/>
                    <a:pt x="556826" y="278413"/>
                  </a:cubicBezTo>
                  <a:cubicBezTo>
                    <a:pt x="556826" y="124650"/>
                    <a:pt x="432176" y="0"/>
                    <a:pt x="278413" y="0"/>
                  </a:cubicBezTo>
                  <a:close/>
                </a:path>
              </a:pathLst>
            </a:custGeom>
            <a:solidFill>
              <a:srgbClr val="3EDAD8"/>
            </a:solidFill>
          </p:spPr>
          <p:txBody>
            <a:bodyPr/>
            <a:lstStyle/>
            <a:p>
              <a:endParaRPr lang="en-GB"/>
            </a:p>
          </p:txBody>
        </p:sp>
        <p:sp>
          <p:nvSpPr>
            <p:cNvPr id="16" name="TextBox 16"/>
            <p:cNvSpPr txBox="1"/>
            <p:nvPr/>
          </p:nvSpPr>
          <p:spPr>
            <a:xfrm>
              <a:off x="52202" y="-4948"/>
              <a:ext cx="452421" cy="509571"/>
            </a:xfrm>
            <a:prstGeom prst="rect">
              <a:avLst/>
            </a:prstGeom>
          </p:spPr>
          <p:txBody>
            <a:bodyPr lIns="0" tIns="0" rIns="0" bIns="0" rtlCol="0" anchor="ctr"/>
            <a:lstStyle/>
            <a:p>
              <a:pPr algn="ctr">
                <a:lnSpc>
                  <a:spcPts val="3919"/>
                </a:lnSpc>
              </a:pPr>
              <a:r>
                <a:rPr lang="en-US" sz="2799" b="1">
                  <a:solidFill>
                    <a:srgbClr val="FFFFFF"/>
                  </a:solidFill>
                  <a:latin typeface="Aileron Bold"/>
                  <a:ea typeface="Aileron Bold"/>
                  <a:cs typeface="Aileron Bold"/>
                  <a:sym typeface="Aileron Bold"/>
                </a:rPr>
                <a:t>2</a:t>
              </a:r>
            </a:p>
          </p:txBody>
        </p:sp>
      </p:grpSp>
      <p:sp>
        <p:nvSpPr>
          <p:cNvPr id="17" name="AutoShape 17"/>
          <p:cNvSpPr/>
          <p:nvPr/>
        </p:nvSpPr>
        <p:spPr>
          <a:xfrm rot="5400000">
            <a:off x="4187136" y="5118895"/>
            <a:ext cx="735854" cy="47625"/>
          </a:xfrm>
          <a:prstGeom prst="line">
            <a:avLst/>
          </a:prstGeom>
          <a:ln w="47625" cap="flat">
            <a:solidFill>
              <a:srgbClr val="3EDAD8"/>
            </a:solidFill>
            <a:prstDash val="solid"/>
            <a:headEnd type="none" w="sm" len="sm"/>
            <a:tailEnd type="oval" w="lg" len="lg"/>
          </a:ln>
        </p:spPr>
        <p:txBody>
          <a:bodyPr/>
          <a:lstStyle/>
          <a:p>
            <a:endParaRPr lang="en-GB"/>
          </a:p>
        </p:txBody>
      </p:sp>
      <p:sp>
        <p:nvSpPr>
          <p:cNvPr id="18" name="Freeform 18"/>
          <p:cNvSpPr/>
          <p:nvPr/>
        </p:nvSpPr>
        <p:spPr>
          <a:xfrm>
            <a:off x="9944100" y="5993009"/>
            <a:ext cx="7315200" cy="3345635"/>
          </a:xfrm>
          <a:custGeom>
            <a:avLst/>
            <a:gdLst/>
            <a:ahLst/>
            <a:cxnLst/>
            <a:rect l="l" t="t" r="r" b="b"/>
            <a:pathLst>
              <a:path w="7315200" h="3345635">
                <a:moveTo>
                  <a:pt x="0" y="0"/>
                </a:moveTo>
                <a:lnTo>
                  <a:pt x="7315200" y="0"/>
                </a:lnTo>
                <a:lnTo>
                  <a:pt x="7315200" y="3345635"/>
                </a:lnTo>
                <a:lnTo>
                  <a:pt x="0" y="33456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9" name="TextBox 19"/>
          <p:cNvSpPr txBox="1"/>
          <p:nvPr/>
        </p:nvSpPr>
        <p:spPr>
          <a:xfrm>
            <a:off x="1028700" y="1143000"/>
            <a:ext cx="7317912" cy="1710178"/>
          </a:xfrm>
          <a:prstGeom prst="rect">
            <a:avLst/>
          </a:prstGeom>
        </p:spPr>
        <p:txBody>
          <a:bodyPr lIns="0" tIns="0" rIns="0" bIns="0" rtlCol="0" anchor="t">
            <a:spAutoFit/>
          </a:bodyPr>
          <a:lstStyle/>
          <a:p>
            <a:pPr algn="l">
              <a:lnSpc>
                <a:spcPts val="4429"/>
              </a:lnSpc>
            </a:pPr>
            <a:r>
              <a:rPr lang="en-US" sz="4712" b="1" spc="-98">
                <a:solidFill>
                  <a:srgbClr val="191919"/>
                </a:solidFill>
                <a:latin typeface="Inter Bold"/>
                <a:ea typeface="Inter Bold"/>
                <a:cs typeface="Inter Bold"/>
                <a:sym typeface="Inter Bold"/>
              </a:rPr>
              <a:t>FINANCIAL PERFORMANCE AND FUTURE OPPORTUNITIES</a:t>
            </a:r>
          </a:p>
        </p:txBody>
      </p:sp>
      <p:sp>
        <p:nvSpPr>
          <p:cNvPr id="20" name="TextBox 20"/>
          <p:cNvSpPr txBox="1"/>
          <p:nvPr/>
        </p:nvSpPr>
        <p:spPr>
          <a:xfrm>
            <a:off x="450694" y="6517882"/>
            <a:ext cx="2501395" cy="411564"/>
          </a:xfrm>
          <a:prstGeom prst="rect">
            <a:avLst/>
          </a:prstGeom>
        </p:spPr>
        <p:txBody>
          <a:bodyPr lIns="0" tIns="0" rIns="0" bIns="0" rtlCol="0" anchor="t">
            <a:spAutoFit/>
          </a:bodyPr>
          <a:lstStyle/>
          <a:p>
            <a:pPr algn="ctr">
              <a:lnSpc>
                <a:spcPts val="3433"/>
              </a:lnSpc>
            </a:pPr>
            <a:r>
              <a:rPr lang="en-US" sz="2452" b="1">
                <a:solidFill>
                  <a:srgbClr val="191919"/>
                </a:solidFill>
                <a:latin typeface="Canva Sans Bold"/>
                <a:ea typeface="Canva Sans Bold"/>
                <a:cs typeface="Canva Sans Bold"/>
                <a:sym typeface="Canva Sans Bold"/>
              </a:rPr>
              <a:t>Founded in 2012</a:t>
            </a:r>
          </a:p>
        </p:txBody>
      </p:sp>
      <p:sp>
        <p:nvSpPr>
          <p:cNvPr id="21" name="TextBox 21"/>
          <p:cNvSpPr txBox="1"/>
          <p:nvPr/>
        </p:nvSpPr>
        <p:spPr>
          <a:xfrm>
            <a:off x="2845760" y="5768177"/>
            <a:ext cx="3418607" cy="411564"/>
          </a:xfrm>
          <a:prstGeom prst="rect">
            <a:avLst/>
          </a:prstGeom>
        </p:spPr>
        <p:txBody>
          <a:bodyPr lIns="0" tIns="0" rIns="0" bIns="0" rtlCol="0" anchor="t">
            <a:spAutoFit/>
          </a:bodyPr>
          <a:lstStyle/>
          <a:p>
            <a:pPr algn="ctr">
              <a:lnSpc>
                <a:spcPts val="3433"/>
              </a:lnSpc>
            </a:pPr>
            <a:r>
              <a:rPr lang="en-US" sz="2452" b="1">
                <a:solidFill>
                  <a:srgbClr val="191919"/>
                </a:solidFill>
                <a:latin typeface="Canva Sans Bold"/>
                <a:ea typeface="Canva Sans Bold"/>
                <a:cs typeface="Canva Sans Bold"/>
                <a:sym typeface="Canva Sans Bold"/>
              </a:rPr>
              <a:t>Bootstrapped start-up</a:t>
            </a:r>
          </a:p>
        </p:txBody>
      </p:sp>
      <p:sp>
        <p:nvSpPr>
          <p:cNvPr id="22" name="TextBox 22"/>
          <p:cNvSpPr txBox="1"/>
          <p:nvPr/>
        </p:nvSpPr>
        <p:spPr>
          <a:xfrm>
            <a:off x="5810574" y="5099071"/>
            <a:ext cx="3594861" cy="411564"/>
          </a:xfrm>
          <a:prstGeom prst="rect">
            <a:avLst/>
          </a:prstGeom>
        </p:spPr>
        <p:txBody>
          <a:bodyPr lIns="0" tIns="0" rIns="0" bIns="0" rtlCol="0" anchor="t">
            <a:spAutoFit/>
          </a:bodyPr>
          <a:lstStyle/>
          <a:p>
            <a:pPr algn="ctr">
              <a:lnSpc>
                <a:spcPts val="3433"/>
              </a:lnSpc>
            </a:pPr>
            <a:r>
              <a:rPr lang="en-US" sz="2452" b="1">
                <a:solidFill>
                  <a:srgbClr val="191919"/>
                </a:solidFill>
                <a:latin typeface="Canva Sans Bold"/>
                <a:ea typeface="Canva Sans Bold"/>
                <a:cs typeface="Canva Sans Bold"/>
                <a:sym typeface="Canva Sans Bold"/>
              </a:rPr>
              <a:t>Billion-pound valuation</a:t>
            </a:r>
          </a:p>
        </p:txBody>
      </p:sp>
      <p:sp>
        <p:nvSpPr>
          <p:cNvPr id="23" name="TextBox 23"/>
          <p:cNvSpPr txBox="1"/>
          <p:nvPr/>
        </p:nvSpPr>
        <p:spPr>
          <a:xfrm>
            <a:off x="9349566" y="4263259"/>
            <a:ext cx="2622759" cy="411564"/>
          </a:xfrm>
          <a:prstGeom prst="rect">
            <a:avLst/>
          </a:prstGeom>
        </p:spPr>
        <p:txBody>
          <a:bodyPr lIns="0" tIns="0" rIns="0" bIns="0" rtlCol="0" anchor="t">
            <a:spAutoFit/>
          </a:bodyPr>
          <a:lstStyle/>
          <a:p>
            <a:pPr algn="ctr">
              <a:lnSpc>
                <a:spcPts val="3433"/>
              </a:lnSpc>
            </a:pPr>
            <a:r>
              <a:rPr lang="en-US" sz="2452" b="1">
                <a:solidFill>
                  <a:srgbClr val="191919"/>
                </a:solidFill>
                <a:latin typeface="Canva Sans Bold"/>
                <a:ea typeface="Canva Sans Bold"/>
                <a:cs typeface="Canva Sans Bold"/>
                <a:sym typeface="Canva Sans Bold"/>
              </a:rPr>
              <a:t>Global expansion</a:t>
            </a:r>
          </a:p>
        </p:txBody>
      </p:sp>
      <p:sp>
        <p:nvSpPr>
          <p:cNvPr id="24" name="TextBox 24"/>
          <p:cNvSpPr txBox="1"/>
          <p:nvPr/>
        </p:nvSpPr>
        <p:spPr>
          <a:xfrm>
            <a:off x="2606767" y="8767127"/>
            <a:ext cx="7315200" cy="887095"/>
          </a:xfrm>
          <a:prstGeom prst="rect">
            <a:avLst/>
          </a:prstGeom>
        </p:spPr>
        <p:txBody>
          <a:bodyPr lIns="0" tIns="0" rIns="0" bIns="0" rtlCol="0" anchor="t">
            <a:spAutoFit/>
          </a:bodyPr>
          <a:lstStyle/>
          <a:p>
            <a:pPr algn="ctr">
              <a:lnSpc>
                <a:spcPts val="7279"/>
              </a:lnSpc>
            </a:pPr>
            <a:r>
              <a:rPr lang="en-US" sz="5199" b="1">
                <a:solidFill>
                  <a:srgbClr val="191919"/>
                </a:solidFill>
                <a:latin typeface="Canva Sans Bold"/>
                <a:ea typeface="Canva Sans Bold"/>
                <a:cs typeface="Canva Sans Bold"/>
                <a:sym typeface="Canva Sans Bold"/>
              </a:rPr>
              <a:t>Future growth</a:t>
            </a:r>
          </a:p>
        </p:txBody>
      </p:sp>
      <p:sp>
        <p:nvSpPr>
          <p:cNvPr id="25" name="TextBox 25"/>
          <p:cNvSpPr txBox="1"/>
          <p:nvPr/>
        </p:nvSpPr>
        <p:spPr>
          <a:xfrm>
            <a:off x="6513356" y="8087493"/>
            <a:ext cx="3408611" cy="580390"/>
          </a:xfrm>
          <a:prstGeom prst="rect">
            <a:avLst/>
          </a:prstGeom>
        </p:spPr>
        <p:txBody>
          <a:bodyPr lIns="0" tIns="0" rIns="0" bIns="0" rtlCol="0" anchor="t">
            <a:spAutoFit/>
          </a:bodyPr>
          <a:lstStyle/>
          <a:p>
            <a:pPr algn="ctr">
              <a:lnSpc>
                <a:spcPts val="4759"/>
              </a:lnSpc>
            </a:pPr>
            <a:r>
              <a:rPr lang="en-US" sz="3399" b="1" dirty="0">
                <a:solidFill>
                  <a:srgbClr val="191919"/>
                </a:solidFill>
                <a:latin typeface="Canva Sans Bold"/>
                <a:ea typeface="Canva Sans Bold"/>
                <a:cs typeface="Canva Sans Bold"/>
                <a:sym typeface="Canva Sans Bold"/>
              </a:rPr>
              <a:t>AI subscriptions</a:t>
            </a:r>
          </a:p>
        </p:txBody>
      </p:sp>
      <p:sp>
        <p:nvSpPr>
          <p:cNvPr id="26" name="TextBox 26"/>
          <p:cNvSpPr txBox="1"/>
          <p:nvPr/>
        </p:nvSpPr>
        <p:spPr>
          <a:xfrm>
            <a:off x="14782800" y="4875691"/>
            <a:ext cx="3901529" cy="580390"/>
          </a:xfrm>
          <a:prstGeom prst="rect">
            <a:avLst/>
          </a:prstGeom>
        </p:spPr>
        <p:txBody>
          <a:bodyPr lIns="0" tIns="0" rIns="0" bIns="0" rtlCol="0" anchor="t">
            <a:spAutoFit/>
          </a:bodyPr>
          <a:lstStyle/>
          <a:p>
            <a:pPr algn="ctr">
              <a:lnSpc>
                <a:spcPts val="4759"/>
              </a:lnSpc>
            </a:pPr>
            <a:r>
              <a:rPr lang="en-US" sz="3399" b="1" dirty="0">
                <a:solidFill>
                  <a:srgbClr val="191919"/>
                </a:solidFill>
                <a:latin typeface="Canva Sans Bold"/>
                <a:ea typeface="Canva Sans Bold"/>
                <a:cs typeface="Canva Sans Bold"/>
                <a:sym typeface="Canva Sans Bold"/>
              </a:rPr>
              <a:t>Nutrition platform</a:t>
            </a:r>
          </a:p>
        </p:txBody>
      </p:sp>
      <p:sp>
        <p:nvSpPr>
          <p:cNvPr id="27" name="TextBox 27"/>
          <p:cNvSpPr txBox="1"/>
          <p:nvPr/>
        </p:nvSpPr>
        <p:spPr>
          <a:xfrm>
            <a:off x="8780122" y="6214483"/>
            <a:ext cx="5180261" cy="580390"/>
          </a:xfrm>
          <a:prstGeom prst="rect">
            <a:avLst/>
          </a:prstGeom>
        </p:spPr>
        <p:txBody>
          <a:bodyPr lIns="0" tIns="0" rIns="0" bIns="0" rtlCol="0" anchor="t">
            <a:spAutoFit/>
          </a:bodyPr>
          <a:lstStyle/>
          <a:p>
            <a:pPr algn="ctr">
              <a:lnSpc>
                <a:spcPts val="4759"/>
              </a:lnSpc>
            </a:pPr>
            <a:r>
              <a:rPr lang="en-US" sz="3399" b="1" dirty="0">
                <a:solidFill>
                  <a:srgbClr val="191919"/>
                </a:solidFill>
                <a:latin typeface="Canva Sans Bold"/>
                <a:ea typeface="Canva Sans Bold"/>
                <a:cs typeface="Canva Sans Bold"/>
                <a:sym typeface="Canva Sans Bold"/>
              </a:rPr>
              <a:t>Smart fitness ecosystem</a:t>
            </a:r>
          </a:p>
        </p:txBody>
      </p:sp>
      <p:sp>
        <p:nvSpPr>
          <p:cNvPr id="28" name="TextBox 28"/>
          <p:cNvSpPr txBox="1"/>
          <p:nvPr/>
        </p:nvSpPr>
        <p:spPr>
          <a:xfrm>
            <a:off x="12223239" y="6159433"/>
            <a:ext cx="4419154" cy="580390"/>
          </a:xfrm>
          <a:prstGeom prst="rect">
            <a:avLst/>
          </a:prstGeom>
        </p:spPr>
        <p:txBody>
          <a:bodyPr lIns="0" tIns="0" rIns="0" bIns="0" rtlCol="0" anchor="t">
            <a:spAutoFit/>
          </a:bodyPr>
          <a:lstStyle/>
          <a:p>
            <a:pPr algn="ctr">
              <a:lnSpc>
                <a:spcPts val="4759"/>
              </a:lnSpc>
            </a:pPr>
            <a:r>
              <a:rPr lang="en-US" sz="3399" b="1" dirty="0">
                <a:solidFill>
                  <a:srgbClr val="191919"/>
                </a:solidFill>
                <a:latin typeface="Canva Sans Bold"/>
                <a:ea typeface="Canva Sans Bold"/>
                <a:cs typeface="Canva Sans Bold"/>
                <a:sym typeface="Canva Sans Bold"/>
              </a:rPr>
              <a:t>Wearable integration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74555" y="2182735"/>
            <a:ext cx="4647990" cy="1764501"/>
            <a:chOff x="0" y="0"/>
            <a:chExt cx="1224162" cy="464725"/>
          </a:xfrm>
        </p:grpSpPr>
        <p:sp>
          <p:nvSpPr>
            <p:cNvPr id="3" name="Freeform 3"/>
            <p:cNvSpPr/>
            <p:nvPr/>
          </p:nvSpPr>
          <p:spPr>
            <a:xfrm>
              <a:off x="0" y="0"/>
              <a:ext cx="1224162" cy="464725"/>
            </a:xfrm>
            <a:custGeom>
              <a:avLst/>
              <a:gdLst/>
              <a:ahLst/>
              <a:cxnLst/>
              <a:rect l="l" t="t" r="r" b="b"/>
              <a:pathLst>
                <a:path w="1224162" h="464725">
                  <a:moveTo>
                    <a:pt x="84948" y="0"/>
                  </a:moveTo>
                  <a:lnTo>
                    <a:pt x="1139214" y="0"/>
                  </a:lnTo>
                  <a:cubicBezTo>
                    <a:pt x="1161743" y="0"/>
                    <a:pt x="1183350" y="8950"/>
                    <a:pt x="1199281" y="24881"/>
                  </a:cubicBezTo>
                  <a:cubicBezTo>
                    <a:pt x="1215212" y="40812"/>
                    <a:pt x="1224162" y="62418"/>
                    <a:pt x="1224162" y="84948"/>
                  </a:cubicBezTo>
                  <a:lnTo>
                    <a:pt x="1224162" y="379776"/>
                  </a:lnTo>
                  <a:cubicBezTo>
                    <a:pt x="1224162" y="402306"/>
                    <a:pt x="1215212" y="423913"/>
                    <a:pt x="1199281" y="439844"/>
                  </a:cubicBezTo>
                  <a:cubicBezTo>
                    <a:pt x="1183350" y="455775"/>
                    <a:pt x="1161743" y="464725"/>
                    <a:pt x="1139214" y="464725"/>
                  </a:cubicBezTo>
                  <a:lnTo>
                    <a:pt x="84948" y="464725"/>
                  </a:lnTo>
                  <a:cubicBezTo>
                    <a:pt x="62418" y="464725"/>
                    <a:pt x="40812" y="455775"/>
                    <a:pt x="24881" y="439844"/>
                  </a:cubicBezTo>
                  <a:cubicBezTo>
                    <a:pt x="8950" y="423913"/>
                    <a:pt x="0" y="402306"/>
                    <a:pt x="0" y="379776"/>
                  </a:cubicBezTo>
                  <a:lnTo>
                    <a:pt x="0" y="84948"/>
                  </a:lnTo>
                  <a:cubicBezTo>
                    <a:pt x="0" y="62418"/>
                    <a:pt x="8950" y="40812"/>
                    <a:pt x="24881" y="24881"/>
                  </a:cubicBezTo>
                  <a:cubicBezTo>
                    <a:pt x="40812" y="8950"/>
                    <a:pt x="62418" y="0"/>
                    <a:pt x="84948" y="0"/>
                  </a:cubicBezTo>
                  <a:close/>
                </a:path>
              </a:pathLst>
            </a:custGeom>
            <a:solidFill>
              <a:srgbClr val="6EC1CC"/>
            </a:solidFill>
          </p:spPr>
          <p:txBody>
            <a:bodyPr/>
            <a:lstStyle/>
            <a:p>
              <a:endParaRPr lang="en-GB"/>
            </a:p>
          </p:txBody>
        </p:sp>
        <p:sp>
          <p:nvSpPr>
            <p:cNvPr id="4" name="TextBox 4"/>
            <p:cNvSpPr txBox="1"/>
            <p:nvPr/>
          </p:nvSpPr>
          <p:spPr>
            <a:xfrm>
              <a:off x="0" y="-47625"/>
              <a:ext cx="1224162" cy="512350"/>
            </a:xfrm>
            <a:prstGeom prst="rect">
              <a:avLst/>
            </a:prstGeom>
          </p:spPr>
          <p:txBody>
            <a:bodyPr lIns="50800" tIns="50800" rIns="50800" bIns="50800" rtlCol="0" anchor="ctr"/>
            <a:lstStyle/>
            <a:p>
              <a:pPr algn="ctr">
                <a:lnSpc>
                  <a:spcPts val="3139"/>
                </a:lnSpc>
              </a:pPr>
              <a:endParaRPr/>
            </a:p>
          </p:txBody>
        </p:sp>
      </p:grpSp>
      <p:grpSp>
        <p:nvGrpSpPr>
          <p:cNvPr id="5" name="Group 5"/>
          <p:cNvGrpSpPr/>
          <p:nvPr/>
        </p:nvGrpSpPr>
        <p:grpSpPr>
          <a:xfrm>
            <a:off x="5999228" y="4569838"/>
            <a:ext cx="4647990" cy="1764501"/>
            <a:chOff x="0" y="0"/>
            <a:chExt cx="1224162" cy="464725"/>
          </a:xfrm>
        </p:grpSpPr>
        <p:sp>
          <p:nvSpPr>
            <p:cNvPr id="6" name="Freeform 6"/>
            <p:cNvSpPr/>
            <p:nvPr/>
          </p:nvSpPr>
          <p:spPr>
            <a:xfrm>
              <a:off x="0" y="0"/>
              <a:ext cx="1224162" cy="464725"/>
            </a:xfrm>
            <a:custGeom>
              <a:avLst/>
              <a:gdLst/>
              <a:ahLst/>
              <a:cxnLst/>
              <a:rect l="l" t="t" r="r" b="b"/>
              <a:pathLst>
                <a:path w="1224162" h="464725">
                  <a:moveTo>
                    <a:pt x="84948" y="0"/>
                  </a:moveTo>
                  <a:lnTo>
                    <a:pt x="1139214" y="0"/>
                  </a:lnTo>
                  <a:cubicBezTo>
                    <a:pt x="1161743" y="0"/>
                    <a:pt x="1183350" y="8950"/>
                    <a:pt x="1199281" y="24881"/>
                  </a:cubicBezTo>
                  <a:cubicBezTo>
                    <a:pt x="1215212" y="40812"/>
                    <a:pt x="1224162" y="62418"/>
                    <a:pt x="1224162" y="84948"/>
                  </a:cubicBezTo>
                  <a:lnTo>
                    <a:pt x="1224162" y="379776"/>
                  </a:lnTo>
                  <a:cubicBezTo>
                    <a:pt x="1224162" y="402306"/>
                    <a:pt x="1215212" y="423913"/>
                    <a:pt x="1199281" y="439844"/>
                  </a:cubicBezTo>
                  <a:cubicBezTo>
                    <a:pt x="1183350" y="455775"/>
                    <a:pt x="1161743" y="464725"/>
                    <a:pt x="1139214" y="464725"/>
                  </a:cubicBezTo>
                  <a:lnTo>
                    <a:pt x="84948" y="464725"/>
                  </a:lnTo>
                  <a:cubicBezTo>
                    <a:pt x="62418" y="464725"/>
                    <a:pt x="40812" y="455775"/>
                    <a:pt x="24881" y="439844"/>
                  </a:cubicBezTo>
                  <a:cubicBezTo>
                    <a:pt x="8950" y="423913"/>
                    <a:pt x="0" y="402306"/>
                    <a:pt x="0" y="379776"/>
                  </a:cubicBezTo>
                  <a:lnTo>
                    <a:pt x="0" y="84948"/>
                  </a:lnTo>
                  <a:cubicBezTo>
                    <a:pt x="0" y="62418"/>
                    <a:pt x="8950" y="40812"/>
                    <a:pt x="24881" y="24881"/>
                  </a:cubicBezTo>
                  <a:cubicBezTo>
                    <a:pt x="40812" y="8950"/>
                    <a:pt x="62418" y="0"/>
                    <a:pt x="84948" y="0"/>
                  </a:cubicBezTo>
                  <a:close/>
                </a:path>
              </a:pathLst>
            </a:custGeom>
            <a:solidFill>
              <a:srgbClr val="6EC1CC"/>
            </a:solidFill>
          </p:spPr>
          <p:txBody>
            <a:bodyPr/>
            <a:lstStyle/>
            <a:p>
              <a:endParaRPr lang="en-GB"/>
            </a:p>
          </p:txBody>
        </p:sp>
        <p:sp>
          <p:nvSpPr>
            <p:cNvPr id="7" name="TextBox 7"/>
            <p:cNvSpPr txBox="1"/>
            <p:nvPr/>
          </p:nvSpPr>
          <p:spPr>
            <a:xfrm>
              <a:off x="0" y="-47625"/>
              <a:ext cx="1224162" cy="512350"/>
            </a:xfrm>
            <a:prstGeom prst="rect">
              <a:avLst/>
            </a:prstGeom>
          </p:spPr>
          <p:txBody>
            <a:bodyPr lIns="50800" tIns="50800" rIns="50800" bIns="50800" rtlCol="0" anchor="ctr"/>
            <a:lstStyle/>
            <a:p>
              <a:pPr algn="ctr">
                <a:lnSpc>
                  <a:spcPts val="3139"/>
                </a:lnSpc>
              </a:pPr>
              <a:endParaRPr/>
            </a:p>
          </p:txBody>
        </p:sp>
      </p:grpSp>
      <p:grpSp>
        <p:nvGrpSpPr>
          <p:cNvPr id="8" name="Group 8"/>
          <p:cNvGrpSpPr/>
          <p:nvPr/>
        </p:nvGrpSpPr>
        <p:grpSpPr>
          <a:xfrm>
            <a:off x="7963321" y="2182735"/>
            <a:ext cx="4647990" cy="1764501"/>
            <a:chOff x="0" y="0"/>
            <a:chExt cx="1224162" cy="464725"/>
          </a:xfrm>
        </p:grpSpPr>
        <p:sp>
          <p:nvSpPr>
            <p:cNvPr id="9" name="Freeform 9"/>
            <p:cNvSpPr/>
            <p:nvPr/>
          </p:nvSpPr>
          <p:spPr>
            <a:xfrm>
              <a:off x="0" y="0"/>
              <a:ext cx="1224162" cy="464725"/>
            </a:xfrm>
            <a:custGeom>
              <a:avLst/>
              <a:gdLst/>
              <a:ahLst/>
              <a:cxnLst/>
              <a:rect l="l" t="t" r="r" b="b"/>
              <a:pathLst>
                <a:path w="1224162" h="464725">
                  <a:moveTo>
                    <a:pt x="84948" y="0"/>
                  </a:moveTo>
                  <a:lnTo>
                    <a:pt x="1139214" y="0"/>
                  </a:lnTo>
                  <a:cubicBezTo>
                    <a:pt x="1161743" y="0"/>
                    <a:pt x="1183350" y="8950"/>
                    <a:pt x="1199281" y="24881"/>
                  </a:cubicBezTo>
                  <a:cubicBezTo>
                    <a:pt x="1215212" y="40812"/>
                    <a:pt x="1224162" y="62418"/>
                    <a:pt x="1224162" y="84948"/>
                  </a:cubicBezTo>
                  <a:lnTo>
                    <a:pt x="1224162" y="379776"/>
                  </a:lnTo>
                  <a:cubicBezTo>
                    <a:pt x="1224162" y="402306"/>
                    <a:pt x="1215212" y="423913"/>
                    <a:pt x="1199281" y="439844"/>
                  </a:cubicBezTo>
                  <a:cubicBezTo>
                    <a:pt x="1183350" y="455775"/>
                    <a:pt x="1161743" y="464725"/>
                    <a:pt x="1139214" y="464725"/>
                  </a:cubicBezTo>
                  <a:lnTo>
                    <a:pt x="84948" y="464725"/>
                  </a:lnTo>
                  <a:cubicBezTo>
                    <a:pt x="62418" y="464725"/>
                    <a:pt x="40812" y="455775"/>
                    <a:pt x="24881" y="439844"/>
                  </a:cubicBezTo>
                  <a:cubicBezTo>
                    <a:pt x="8950" y="423913"/>
                    <a:pt x="0" y="402306"/>
                    <a:pt x="0" y="379776"/>
                  </a:cubicBezTo>
                  <a:lnTo>
                    <a:pt x="0" y="84948"/>
                  </a:lnTo>
                  <a:cubicBezTo>
                    <a:pt x="0" y="62418"/>
                    <a:pt x="8950" y="40812"/>
                    <a:pt x="24881" y="24881"/>
                  </a:cubicBezTo>
                  <a:cubicBezTo>
                    <a:pt x="40812" y="8950"/>
                    <a:pt x="62418" y="0"/>
                    <a:pt x="84948" y="0"/>
                  </a:cubicBezTo>
                  <a:close/>
                </a:path>
              </a:pathLst>
            </a:custGeom>
            <a:solidFill>
              <a:srgbClr val="6EC1CC"/>
            </a:solidFill>
          </p:spPr>
          <p:txBody>
            <a:bodyPr/>
            <a:lstStyle/>
            <a:p>
              <a:endParaRPr lang="en-GB"/>
            </a:p>
          </p:txBody>
        </p:sp>
        <p:sp>
          <p:nvSpPr>
            <p:cNvPr id="10" name="TextBox 10"/>
            <p:cNvSpPr txBox="1"/>
            <p:nvPr/>
          </p:nvSpPr>
          <p:spPr>
            <a:xfrm>
              <a:off x="0" y="-47625"/>
              <a:ext cx="1224162" cy="512350"/>
            </a:xfrm>
            <a:prstGeom prst="rect">
              <a:avLst/>
            </a:prstGeom>
          </p:spPr>
          <p:txBody>
            <a:bodyPr lIns="50800" tIns="50800" rIns="50800" bIns="50800" rtlCol="0" anchor="ctr"/>
            <a:lstStyle/>
            <a:p>
              <a:pPr algn="ctr">
                <a:lnSpc>
                  <a:spcPts val="3139"/>
                </a:lnSpc>
              </a:pPr>
              <a:endParaRPr/>
            </a:p>
          </p:txBody>
        </p:sp>
      </p:grpSp>
      <p:grpSp>
        <p:nvGrpSpPr>
          <p:cNvPr id="11" name="Group 11"/>
          <p:cNvGrpSpPr/>
          <p:nvPr/>
        </p:nvGrpSpPr>
        <p:grpSpPr>
          <a:xfrm>
            <a:off x="12611310" y="4569838"/>
            <a:ext cx="4647990" cy="1764501"/>
            <a:chOff x="0" y="0"/>
            <a:chExt cx="1224162" cy="464725"/>
          </a:xfrm>
        </p:grpSpPr>
        <p:sp>
          <p:nvSpPr>
            <p:cNvPr id="12" name="Freeform 12"/>
            <p:cNvSpPr/>
            <p:nvPr/>
          </p:nvSpPr>
          <p:spPr>
            <a:xfrm>
              <a:off x="0" y="0"/>
              <a:ext cx="1224162" cy="464725"/>
            </a:xfrm>
            <a:custGeom>
              <a:avLst/>
              <a:gdLst/>
              <a:ahLst/>
              <a:cxnLst/>
              <a:rect l="l" t="t" r="r" b="b"/>
              <a:pathLst>
                <a:path w="1224162" h="464725">
                  <a:moveTo>
                    <a:pt x="84948" y="0"/>
                  </a:moveTo>
                  <a:lnTo>
                    <a:pt x="1139214" y="0"/>
                  </a:lnTo>
                  <a:cubicBezTo>
                    <a:pt x="1161743" y="0"/>
                    <a:pt x="1183350" y="8950"/>
                    <a:pt x="1199281" y="24881"/>
                  </a:cubicBezTo>
                  <a:cubicBezTo>
                    <a:pt x="1215212" y="40812"/>
                    <a:pt x="1224162" y="62418"/>
                    <a:pt x="1224162" y="84948"/>
                  </a:cubicBezTo>
                  <a:lnTo>
                    <a:pt x="1224162" y="379776"/>
                  </a:lnTo>
                  <a:cubicBezTo>
                    <a:pt x="1224162" y="402306"/>
                    <a:pt x="1215212" y="423913"/>
                    <a:pt x="1199281" y="439844"/>
                  </a:cubicBezTo>
                  <a:cubicBezTo>
                    <a:pt x="1183350" y="455775"/>
                    <a:pt x="1161743" y="464725"/>
                    <a:pt x="1139214" y="464725"/>
                  </a:cubicBezTo>
                  <a:lnTo>
                    <a:pt x="84948" y="464725"/>
                  </a:lnTo>
                  <a:cubicBezTo>
                    <a:pt x="62418" y="464725"/>
                    <a:pt x="40812" y="455775"/>
                    <a:pt x="24881" y="439844"/>
                  </a:cubicBezTo>
                  <a:cubicBezTo>
                    <a:pt x="8950" y="423913"/>
                    <a:pt x="0" y="402306"/>
                    <a:pt x="0" y="379776"/>
                  </a:cubicBezTo>
                  <a:lnTo>
                    <a:pt x="0" y="84948"/>
                  </a:lnTo>
                  <a:cubicBezTo>
                    <a:pt x="0" y="62418"/>
                    <a:pt x="8950" y="40812"/>
                    <a:pt x="24881" y="24881"/>
                  </a:cubicBezTo>
                  <a:cubicBezTo>
                    <a:pt x="40812" y="8950"/>
                    <a:pt x="62418" y="0"/>
                    <a:pt x="84948" y="0"/>
                  </a:cubicBezTo>
                  <a:close/>
                </a:path>
              </a:pathLst>
            </a:custGeom>
            <a:solidFill>
              <a:srgbClr val="6EC1CC"/>
            </a:solidFill>
          </p:spPr>
          <p:txBody>
            <a:bodyPr/>
            <a:lstStyle/>
            <a:p>
              <a:endParaRPr lang="en-GB"/>
            </a:p>
          </p:txBody>
        </p:sp>
        <p:sp>
          <p:nvSpPr>
            <p:cNvPr id="13" name="TextBox 13"/>
            <p:cNvSpPr txBox="1"/>
            <p:nvPr/>
          </p:nvSpPr>
          <p:spPr>
            <a:xfrm>
              <a:off x="0" y="-47625"/>
              <a:ext cx="1224162" cy="512350"/>
            </a:xfrm>
            <a:prstGeom prst="rect">
              <a:avLst/>
            </a:prstGeom>
          </p:spPr>
          <p:txBody>
            <a:bodyPr lIns="50800" tIns="50800" rIns="50800" bIns="50800" rtlCol="0" anchor="ctr"/>
            <a:lstStyle/>
            <a:p>
              <a:pPr algn="ctr">
                <a:lnSpc>
                  <a:spcPts val="3139"/>
                </a:lnSpc>
              </a:pPr>
              <a:endParaRPr/>
            </a:p>
          </p:txBody>
        </p:sp>
      </p:grpSp>
      <p:sp>
        <p:nvSpPr>
          <p:cNvPr id="14" name="AutoShape 14"/>
          <p:cNvSpPr/>
          <p:nvPr/>
        </p:nvSpPr>
        <p:spPr>
          <a:xfrm>
            <a:off x="4672091" y="3947236"/>
            <a:ext cx="1566924" cy="689399"/>
          </a:xfrm>
          <a:prstGeom prst="line">
            <a:avLst/>
          </a:prstGeom>
          <a:ln w="38100" cap="flat">
            <a:solidFill>
              <a:srgbClr val="000000"/>
            </a:solidFill>
            <a:prstDash val="solid"/>
            <a:headEnd type="none" w="sm" len="sm"/>
            <a:tailEnd type="none" w="sm" len="sm"/>
          </a:ln>
        </p:spPr>
        <p:txBody>
          <a:bodyPr/>
          <a:lstStyle/>
          <a:p>
            <a:endParaRPr lang="en-GB"/>
          </a:p>
        </p:txBody>
      </p:sp>
      <p:sp>
        <p:nvSpPr>
          <p:cNvPr id="15" name="AutoShape 15"/>
          <p:cNvSpPr/>
          <p:nvPr/>
        </p:nvSpPr>
        <p:spPr>
          <a:xfrm>
            <a:off x="11827849" y="3964673"/>
            <a:ext cx="1374691" cy="671962"/>
          </a:xfrm>
          <a:prstGeom prst="line">
            <a:avLst/>
          </a:prstGeom>
          <a:ln w="38100" cap="flat">
            <a:solidFill>
              <a:srgbClr val="000000"/>
            </a:solidFill>
            <a:prstDash val="solid"/>
            <a:headEnd type="none" w="sm" len="sm"/>
            <a:tailEnd type="none" w="sm" len="sm"/>
          </a:ln>
        </p:spPr>
        <p:txBody>
          <a:bodyPr/>
          <a:lstStyle/>
          <a:p>
            <a:endParaRPr lang="en-GB"/>
          </a:p>
        </p:txBody>
      </p:sp>
      <p:sp>
        <p:nvSpPr>
          <p:cNvPr id="16" name="AutoShape 16"/>
          <p:cNvSpPr/>
          <p:nvPr/>
        </p:nvSpPr>
        <p:spPr>
          <a:xfrm flipV="1">
            <a:off x="8323223" y="3892534"/>
            <a:ext cx="1720955" cy="677305"/>
          </a:xfrm>
          <a:prstGeom prst="line">
            <a:avLst/>
          </a:prstGeom>
          <a:ln w="38100" cap="flat">
            <a:solidFill>
              <a:srgbClr val="000000"/>
            </a:solidFill>
            <a:prstDash val="solid"/>
            <a:headEnd type="none" w="sm" len="sm"/>
            <a:tailEnd type="none" w="sm" len="sm"/>
          </a:ln>
        </p:spPr>
        <p:txBody>
          <a:bodyPr/>
          <a:lstStyle/>
          <a:p>
            <a:endParaRPr lang="en-GB"/>
          </a:p>
        </p:txBody>
      </p:sp>
      <p:sp>
        <p:nvSpPr>
          <p:cNvPr id="17" name="TextBox 17"/>
          <p:cNvSpPr txBox="1"/>
          <p:nvPr/>
        </p:nvSpPr>
        <p:spPr>
          <a:xfrm>
            <a:off x="1692861" y="2441415"/>
            <a:ext cx="3411378" cy="1180465"/>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Invest in AI technologies</a:t>
            </a:r>
          </a:p>
        </p:txBody>
      </p:sp>
      <p:sp>
        <p:nvSpPr>
          <p:cNvPr id="18" name="TextBox 18"/>
          <p:cNvSpPr txBox="1"/>
          <p:nvPr/>
        </p:nvSpPr>
        <p:spPr>
          <a:xfrm>
            <a:off x="6617534" y="4828519"/>
            <a:ext cx="3411378" cy="1180465"/>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Expand retail presence</a:t>
            </a:r>
          </a:p>
        </p:txBody>
      </p:sp>
      <p:sp>
        <p:nvSpPr>
          <p:cNvPr id="19" name="TextBox 19"/>
          <p:cNvSpPr txBox="1"/>
          <p:nvPr/>
        </p:nvSpPr>
        <p:spPr>
          <a:xfrm>
            <a:off x="8581627" y="2443811"/>
            <a:ext cx="3411378" cy="1180465"/>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Increase sustainability</a:t>
            </a:r>
          </a:p>
        </p:txBody>
      </p:sp>
      <p:sp>
        <p:nvSpPr>
          <p:cNvPr id="20" name="TextBox 20"/>
          <p:cNvSpPr txBox="1"/>
          <p:nvPr/>
        </p:nvSpPr>
        <p:spPr>
          <a:xfrm>
            <a:off x="12907210" y="4891427"/>
            <a:ext cx="4056190" cy="1064173"/>
          </a:xfrm>
          <a:prstGeom prst="rect">
            <a:avLst/>
          </a:prstGeom>
        </p:spPr>
        <p:txBody>
          <a:bodyPr lIns="0" tIns="0" rIns="0" bIns="0" rtlCol="0" anchor="t">
            <a:spAutoFit/>
          </a:bodyPr>
          <a:lstStyle/>
          <a:p>
            <a:pPr algn="ctr">
              <a:lnSpc>
                <a:spcPts val="4303"/>
              </a:lnSpc>
            </a:pPr>
            <a:r>
              <a:rPr lang="en-US" sz="3074">
                <a:solidFill>
                  <a:srgbClr val="000000"/>
                </a:solidFill>
                <a:latin typeface="Canva Sans"/>
                <a:ea typeface="Canva Sans"/>
                <a:cs typeface="Canva Sans"/>
                <a:sym typeface="Canva Sans"/>
              </a:rPr>
              <a:t>Develop subscription services</a:t>
            </a:r>
          </a:p>
        </p:txBody>
      </p:sp>
      <p:sp>
        <p:nvSpPr>
          <p:cNvPr id="21" name="TextBox 21"/>
          <p:cNvSpPr txBox="1"/>
          <p:nvPr/>
        </p:nvSpPr>
        <p:spPr>
          <a:xfrm>
            <a:off x="1028700" y="1143000"/>
            <a:ext cx="7317912" cy="597596"/>
          </a:xfrm>
          <a:prstGeom prst="rect">
            <a:avLst/>
          </a:prstGeom>
        </p:spPr>
        <p:txBody>
          <a:bodyPr lIns="0" tIns="0" rIns="0" bIns="0" rtlCol="0" anchor="t">
            <a:spAutoFit/>
          </a:bodyPr>
          <a:lstStyle/>
          <a:p>
            <a:pPr algn="l">
              <a:lnSpc>
                <a:spcPts val="4429"/>
              </a:lnSpc>
            </a:pPr>
            <a:r>
              <a:rPr lang="en-US" sz="4712" b="1" spc="-98">
                <a:solidFill>
                  <a:srgbClr val="191919"/>
                </a:solidFill>
                <a:latin typeface="Inter Bold"/>
                <a:ea typeface="Inter Bold"/>
                <a:cs typeface="Inter Bold"/>
                <a:sym typeface="Inter Bold"/>
              </a:rPr>
              <a:t>RECOMMENDATIONS</a:t>
            </a:r>
          </a:p>
        </p:txBody>
      </p:sp>
      <p:grpSp>
        <p:nvGrpSpPr>
          <p:cNvPr id="22" name="Group 22"/>
          <p:cNvGrpSpPr/>
          <p:nvPr/>
        </p:nvGrpSpPr>
        <p:grpSpPr>
          <a:xfrm>
            <a:off x="3398550" y="7922535"/>
            <a:ext cx="3597536" cy="1830178"/>
            <a:chOff x="0" y="0"/>
            <a:chExt cx="4796714" cy="2440237"/>
          </a:xfrm>
        </p:grpSpPr>
        <p:grpSp>
          <p:nvGrpSpPr>
            <p:cNvPr id="23" name="Group 23"/>
            <p:cNvGrpSpPr/>
            <p:nvPr/>
          </p:nvGrpSpPr>
          <p:grpSpPr>
            <a:xfrm>
              <a:off x="0" y="0"/>
              <a:ext cx="4796714" cy="2440237"/>
              <a:chOff x="0" y="0"/>
              <a:chExt cx="1224162" cy="622769"/>
            </a:xfrm>
          </p:grpSpPr>
          <p:sp>
            <p:nvSpPr>
              <p:cNvPr id="24" name="Freeform 24"/>
              <p:cNvSpPr/>
              <p:nvPr/>
            </p:nvSpPr>
            <p:spPr>
              <a:xfrm>
                <a:off x="0" y="0"/>
                <a:ext cx="1224162" cy="622769"/>
              </a:xfrm>
              <a:custGeom>
                <a:avLst/>
                <a:gdLst/>
                <a:ahLst/>
                <a:cxnLst/>
                <a:rect l="l" t="t" r="r" b="b"/>
                <a:pathLst>
                  <a:path w="1224162" h="622769">
                    <a:moveTo>
                      <a:pt x="84948" y="0"/>
                    </a:moveTo>
                    <a:lnTo>
                      <a:pt x="1139214" y="0"/>
                    </a:lnTo>
                    <a:cubicBezTo>
                      <a:pt x="1161743" y="0"/>
                      <a:pt x="1183350" y="8950"/>
                      <a:pt x="1199281" y="24881"/>
                    </a:cubicBezTo>
                    <a:cubicBezTo>
                      <a:pt x="1215212" y="40812"/>
                      <a:pt x="1224162" y="62418"/>
                      <a:pt x="1224162" y="84948"/>
                    </a:cubicBezTo>
                    <a:lnTo>
                      <a:pt x="1224162" y="537821"/>
                    </a:lnTo>
                    <a:cubicBezTo>
                      <a:pt x="1224162" y="560351"/>
                      <a:pt x="1215212" y="581957"/>
                      <a:pt x="1199281" y="597888"/>
                    </a:cubicBezTo>
                    <a:cubicBezTo>
                      <a:pt x="1183350" y="613819"/>
                      <a:pt x="1161743" y="622769"/>
                      <a:pt x="1139214" y="622769"/>
                    </a:cubicBezTo>
                    <a:lnTo>
                      <a:pt x="84948" y="622769"/>
                    </a:lnTo>
                    <a:cubicBezTo>
                      <a:pt x="62418" y="622769"/>
                      <a:pt x="40812" y="613819"/>
                      <a:pt x="24881" y="597888"/>
                    </a:cubicBezTo>
                    <a:cubicBezTo>
                      <a:pt x="8950" y="581957"/>
                      <a:pt x="0" y="560351"/>
                      <a:pt x="0" y="537821"/>
                    </a:cubicBezTo>
                    <a:lnTo>
                      <a:pt x="0" y="84948"/>
                    </a:lnTo>
                    <a:cubicBezTo>
                      <a:pt x="0" y="62418"/>
                      <a:pt x="8950" y="40812"/>
                      <a:pt x="24881" y="24881"/>
                    </a:cubicBezTo>
                    <a:cubicBezTo>
                      <a:pt x="40812" y="8950"/>
                      <a:pt x="62418" y="0"/>
                      <a:pt x="84948" y="0"/>
                    </a:cubicBezTo>
                    <a:close/>
                  </a:path>
                </a:pathLst>
              </a:custGeom>
              <a:solidFill>
                <a:srgbClr val="17726D"/>
              </a:solidFill>
            </p:spPr>
            <p:txBody>
              <a:bodyPr/>
              <a:lstStyle/>
              <a:p>
                <a:endParaRPr lang="en-GB"/>
              </a:p>
            </p:txBody>
          </p:sp>
          <p:sp>
            <p:nvSpPr>
              <p:cNvPr id="25" name="TextBox 25"/>
              <p:cNvSpPr txBox="1"/>
              <p:nvPr/>
            </p:nvSpPr>
            <p:spPr>
              <a:xfrm>
                <a:off x="0" y="-47625"/>
                <a:ext cx="1224162" cy="670394"/>
              </a:xfrm>
              <a:prstGeom prst="rect">
                <a:avLst/>
              </a:prstGeom>
            </p:spPr>
            <p:txBody>
              <a:bodyPr lIns="50800" tIns="50800" rIns="50800" bIns="50800" rtlCol="0" anchor="ctr"/>
              <a:lstStyle/>
              <a:p>
                <a:pPr algn="ctr">
                  <a:lnSpc>
                    <a:spcPts val="3139"/>
                  </a:lnSpc>
                </a:pPr>
                <a:endParaRPr/>
              </a:p>
            </p:txBody>
          </p:sp>
        </p:grpSp>
        <p:sp>
          <p:nvSpPr>
            <p:cNvPr id="26" name="TextBox 26"/>
            <p:cNvSpPr txBox="1"/>
            <p:nvPr/>
          </p:nvSpPr>
          <p:spPr>
            <a:xfrm>
              <a:off x="638090" y="288141"/>
              <a:ext cx="3520534" cy="1816330"/>
            </a:xfrm>
            <a:prstGeom prst="rect">
              <a:avLst/>
            </a:prstGeom>
          </p:spPr>
          <p:txBody>
            <a:bodyPr lIns="0" tIns="0" rIns="0" bIns="0" rtlCol="0" anchor="t">
              <a:spAutoFit/>
            </a:bodyPr>
            <a:lstStyle/>
            <a:p>
              <a:pPr algn="ctr">
                <a:lnSpc>
                  <a:spcPts val="3684"/>
                </a:lnSpc>
              </a:pPr>
              <a:r>
                <a:rPr lang="en-US" sz="2631">
                  <a:solidFill>
                    <a:srgbClr val="FFFFFF"/>
                  </a:solidFill>
                  <a:latin typeface="Canva Sans"/>
                  <a:ea typeface="Canva Sans"/>
                  <a:cs typeface="Canva Sans"/>
                  <a:sym typeface="Canva Sans"/>
                </a:rPr>
                <a:t>Strong entrepreneurial success</a:t>
              </a:r>
            </a:p>
          </p:txBody>
        </p:sp>
      </p:grpSp>
      <p:grpSp>
        <p:nvGrpSpPr>
          <p:cNvPr id="27" name="Group 27"/>
          <p:cNvGrpSpPr/>
          <p:nvPr/>
        </p:nvGrpSpPr>
        <p:grpSpPr>
          <a:xfrm>
            <a:off x="7611863" y="7922535"/>
            <a:ext cx="3597536" cy="1830178"/>
            <a:chOff x="0" y="0"/>
            <a:chExt cx="4796714" cy="2440237"/>
          </a:xfrm>
        </p:grpSpPr>
        <p:grpSp>
          <p:nvGrpSpPr>
            <p:cNvPr id="28" name="Group 28"/>
            <p:cNvGrpSpPr/>
            <p:nvPr/>
          </p:nvGrpSpPr>
          <p:grpSpPr>
            <a:xfrm>
              <a:off x="0" y="0"/>
              <a:ext cx="4796714" cy="2440237"/>
              <a:chOff x="0" y="0"/>
              <a:chExt cx="1224162" cy="622769"/>
            </a:xfrm>
          </p:grpSpPr>
          <p:sp>
            <p:nvSpPr>
              <p:cNvPr id="29" name="Freeform 29"/>
              <p:cNvSpPr/>
              <p:nvPr/>
            </p:nvSpPr>
            <p:spPr>
              <a:xfrm>
                <a:off x="0" y="0"/>
                <a:ext cx="1224162" cy="622769"/>
              </a:xfrm>
              <a:custGeom>
                <a:avLst/>
                <a:gdLst/>
                <a:ahLst/>
                <a:cxnLst/>
                <a:rect l="l" t="t" r="r" b="b"/>
                <a:pathLst>
                  <a:path w="1224162" h="622769">
                    <a:moveTo>
                      <a:pt x="84948" y="0"/>
                    </a:moveTo>
                    <a:lnTo>
                      <a:pt x="1139214" y="0"/>
                    </a:lnTo>
                    <a:cubicBezTo>
                      <a:pt x="1161743" y="0"/>
                      <a:pt x="1183350" y="8950"/>
                      <a:pt x="1199281" y="24881"/>
                    </a:cubicBezTo>
                    <a:cubicBezTo>
                      <a:pt x="1215212" y="40812"/>
                      <a:pt x="1224162" y="62418"/>
                      <a:pt x="1224162" y="84948"/>
                    </a:cubicBezTo>
                    <a:lnTo>
                      <a:pt x="1224162" y="537821"/>
                    </a:lnTo>
                    <a:cubicBezTo>
                      <a:pt x="1224162" y="560351"/>
                      <a:pt x="1215212" y="581957"/>
                      <a:pt x="1199281" y="597888"/>
                    </a:cubicBezTo>
                    <a:cubicBezTo>
                      <a:pt x="1183350" y="613819"/>
                      <a:pt x="1161743" y="622769"/>
                      <a:pt x="1139214" y="622769"/>
                    </a:cubicBezTo>
                    <a:lnTo>
                      <a:pt x="84948" y="622769"/>
                    </a:lnTo>
                    <a:cubicBezTo>
                      <a:pt x="62418" y="622769"/>
                      <a:pt x="40812" y="613819"/>
                      <a:pt x="24881" y="597888"/>
                    </a:cubicBezTo>
                    <a:cubicBezTo>
                      <a:pt x="8950" y="581957"/>
                      <a:pt x="0" y="560351"/>
                      <a:pt x="0" y="537821"/>
                    </a:cubicBezTo>
                    <a:lnTo>
                      <a:pt x="0" y="84948"/>
                    </a:lnTo>
                    <a:cubicBezTo>
                      <a:pt x="0" y="62418"/>
                      <a:pt x="8950" y="40812"/>
                      <a:pt x="24881" y="24881"/>
                    </a:cubicBezTo>
                    <a:cubicBezTo>
                      <a:pt x="40812" y="8950"/>
                      <a:pt x="62418" y="0"/>
                      <a:pt x="84948" y="0"/>
                    </a:cubicBezTo>
                    <a:close/>
                  </a:path>
                </a:pathLst>
              </a:custGeom>
              <a:solidFill>
                <a:srgbClr val="17726D"/>
              </a:solidFill>
            </p:spPr>
            <p:txBody>
              <a:bodyPr/>
              <a:lstStyle/>
              <a:p>
                <a:endParaRPr lang="en-GB"/>
              </a:p>
            </p:txBody>
          </p:sp>
          <p:sp>
            <p:nvSpPr>
              <p:cNvPr id="30" name="TextBox 30"/>
              <p:cNvSpPr txBox="1"/>
              <p:nvPr/>
            </p:nvSpPr>
            <p:spPr>
              <a:xfrm>
                <a:off x="0" y="-47625"/>
                <a:ext cx="1224162" cy="670394"/>
              </a:xfrm>
              <a:prstGeom prst="rect">
                <a:avLst/>
              </a:prstGeom>
            </p:spPr>
            <p:txBody>
              <a:bodyPr lIns="50800" tIns="50800" rIns="50800" bIns="50800" rtlCol="0" anchor="ctr"/>
              <a:lstStyle/>
              <a:p>
                <a:pPr algn="ctr">
                  <a:lnSpc>
                    <a:spcPts val="3139"/>
                  </a:lnSpc>
                </a:pPr>
                <a:endParaRPr/>
              </a:p>
            </p:txBody>
          </p:sp>
        </p:grpSp>
        <p:sp>
          <p:nvSpPr>
            <p:cNvPr id="31" name="TextBox 31"/>
            <p:cNvSpPr txBox="1"/>
            <p:nvPr/>
          </p:nvSpPr>
          <p:spPr>
            <a:xfrm>
              <a:off x="638090" y="288141"/>
              <a:ext cx="3520534" cy="1816330"/>
            </a:xfrm>
            <a:prstGeom prst="rect">
              <a:avLst/>
            </a:prstGeom>
          </p:spPr>
          <p:txBody>
            <a:bodyPr lIns="0" tIns="0" rIns="0" bIns="0" rtlCol="0" anchor="t">
              <a:spAutoFit/>
            </a:bodyPr>
            <a:lstStyle/>
            <a:p>
              <a:pPr algn="ctr">
                <a:lnSpc>
                  <a:spcPts val="3684"/>
                </a:lnSpc>
              </a:pPr>
              <a:r>
                <a:rPr lang="en-US" sz="2631">
                  <a:solidFill>
                    <a:srgbClr val="FFFFFF"/>
                  </a:solidFill>
                  <a:latin typeface="Canva Sans"/>
                  <a:ea typeface="Canva Sans"/>
                  <a:cs typeface="Canva Sans"/>
                  <a:sym typeface="Canva Sans"/>
                </a:rPr>
                <a:t>Digital competitive advantage</a:t>
              </a:r>
            </a:p>
          </p:txBody>
        </p:sp>
      </p:grpSp>
      <p:grpSp>
        <p:nvGrpSpPr>
          <p:cNvPr id="32" name="Group 32"/>
          <p:cNvGrpSpPr/>
          <p:nvPr/>
        </p:nvGrpSpPr>
        <p:grpSpPr>
          <a:xfrm>
            <a:off x="11928999" y="7922535"/>
            <a:ext cx="3597536" cy="1830178"/>
            <a:chOff x="0" y="0"/>
            <a:chExt cx="4796714" cy="2440237"/>
          </a:xfrm>
        </p:grpSpPr>
        <p:grpSp>
          <p:nvGrpSpPr>
            <p:cNvPr id="33" name="Group 33"/>
            <p:cNvGrpSpPr/>
            <p:nvPr/>
          </p:nvGrpSpPr>
          <p:grpSpPr>
            <a:xfrm>
              <a:off x="0" y="0"/>
              <a:ext cx="4796714" cy="2440237"/>
              <a:chOff x="0" y="0"/>
              <a:chExt cx="1224162" cy="622769"/>
            </a:xfrm>
          </p:grpSpPr>
          <p:sp>
            <p:nvSpPr>
              <p:cNvPr id="34" name="Freeform 34"/>
              <p:cNvSpPr/>
              <p:nvPr/>
            </p:nvSpPr>
            <p:spPr>
              <a:xfrm>
                <a:off x="0" y="0"/>
                <a:ext cx="1224162" cy="622769"/>
              </a:xfrm>
              <a:custGeom>
                <a:avLst/>
                <a:gdLst/>
                <a:ahLst/>
                <a:cxnLst/>
                <a:rect l="l" t="t" r="r" b="b"/>
                <a:pathLst>
                  <a:path w="1224162" h="622769">
                    <a:moveTo>
                      <a:pt x="84948" y="0"/>
                    </a:moveTo>
                    <a:lnTo>
                      <a:pt x="1139214" y="0"/>
                    </a:lnTo>
                    <a:cubicBezTo>
                      <a:pt x="1161743" y="0"/>
                      <a:pt x="1183350" y="8950"/>
                      <a:pt x="1199281" y="24881"/>
                    </a:cubicBezTo>
                    <a:cubicBezTo>
                      <a:pt x="1215212" y="40812"/>
                      <a:pt x="1224162" y="62418"/>
                      <a:pt x="1224162" y="84948"/>
                    </a:cubicBezTo>
                    <a:lnTo>
                      <a:pt x="1224162" y="537821"/>
                    </a:lnTo>
                    <a:cubicBezTo>
                      <a:pt x="1224162" y="560351"/>
                      <a:pt x="1215212" y="581957"/>
                      <a:pt x="1199281" y="597888"/>
                    </a:cubicBezTo>
                    <a:cubicBezTo>
                      <a:pt x="1183350" y="613819"/>
                      <a:pt x="1161743" y="622769"/>
                      <a:pt x="1139214" y="622769"/>
                    </a:cubicBezTo>
                    <a:lnTo>
                      <a:pt x="84948" y="622769"/>
                    </a:lnTo>
                    <a:cubicBezTo>
                      <a:pt x="62418" y="622769"/>
                      <a:pt x="40812" y="613819"/>
                      <a:pt x="24881" y="597888"/>
                    </a:cubicBezTo>
                    <a:cubicBezTo>
                      <a:pt x="8950" y="581957"/>
                      <a:pt x="0" y="560351"/>
                      <a:pt x="0" y="537821"/>
                    </a:cubicBezTo>
                    <a:lnTo>
                      <a:pt x="0" y="84948"/>
                    </a:lnTo>
                    <a:cubicBezTo>
                      <a:pt x="0" y="62418"/>
                      <a:pt x="8950" y="40812"/>
                      <a:pt x="24881" y="24881"/>
                    </a:cubicBezTo>
                    <a:cubicBezTo>
                      <a:pt x="40812" y="8950"/>
                      <a:pt x="62418" y="0"/>
                      <a:pt x="84948" y="0"/>
                    </a:cubicBezTo>
                    <a:close/>
                  </a:path>
                </a:pathLst>
              </a:custGeom>
              <a:solidFill>
                <a:srgbClr val="17726D"/>
              </a:solidFill>
            </p:spPr>
            <p:txBody>
              <a:bodyPr/>
              <a:lstStyle/>
              <a:p>
                <a:endParaRPr lang="en-GB"/>
              </a:p>
            </p:txBody>
          </p:sp>
          <p:sp>
            <p:nvSpPr>
              <p:cNvPr id="35" name="TextBox 35"/>
              <p:cNvSpPr txBox="1"/>
              <p:nvPr/>
            </p:nvSpPr>
            <p:spPr>
              <a:xfrm>
                <a:off x="0" y="-47625"/>
                <a:ext cx="1224162" cy="670394"/>
              </a:xfrm>
              <a:prstGeom prst="rect">
                <a:avLst/>
              </a:prstGeom>
            </p:spPr>
            <p:txBody>
              <a:bodyPr lIns="50800" tIns="50800" rIns="50800" bIns="50800" rtlCol="0" anchor="ctr"/>
              <a:lstStyle/>
              <a:p>
                <a:pPr algn="ctr">
                  <a:lnSpc>
                    <a:spcPts val="3139"/>
                  </a:lnSpc>
                </a:pPr>
                <a:endParaRPr/>
              </a:p>
            </p:txBody>
          </p:sp>
        </p:grpSp>
        <p:sp>
          <p:nvSpPr>
            <p:cNvPr id="36" name="TextBox 36"/>
            <p:cNvSpPr txBox="1"/>
            <p:nvPr/>
          </p:nvSpPr>
          <p:spPr>
            <a:xfrm>
              <a:off x="638090" y="288141"/>
              <a:ext cx="3520534" cy="1816330"/>
            </a:xfrm>
            <a:prstGeom prst="rect">
              <a:avLst/>
            </a:prstGeom>
          </p:spPr>
          <p:txBody>
            <a:bodyPr lIns="0" tIns="0" rIns="0" bIns="0" rtlCol="0" anchor="t">
              <a:spAutoFit/>
            </a:bodyPr>
            <a:lstStyle/>
            <a:p>
              <a:pPr algn="ctr">
                <a:lnSpc>
                  <a:spcPts val="3684"/>
                </a:lnSpc>
              </a:pPr>
              <a:r>
                <a:rPr lang="en-US" sz="2631">
                  <a:solidFill>
                    <a:srgbClr val="FFFFFF"/>
                  </a:solidFill>
                  <a:latin typeface="Canva Sans"/>
                  <a:ea typeface="Canva Sans"/>
                  <a:cs typeface="Canva Sans"/>
                  <a:sym typeface="Canva Sans"/>
                </a:rPr>
                <a:t>High future growth potential</a:t>
              </a:r>
            </a:p>
          </p:txBody>
        </p:sp>
      </p:grpSp>
      <p:sp>
        <p:nvSpPr>
          <p:cNvPr id="37" name="TextBox 37"/>
          <p:cNvSpPr txBox="1"/>
          <p:nvPr/>
        </p:nvSpPr>
        <p:spPr>
          <a:xfrm>
            <a:off x="1074555" y="6886790"/>
            <a:ext cx="7317912" cy="597596"/>
          </a:xfrm>
          <a:prstGeom prst="rect">
            <a:avLst/>
          </a:prstGeom>
        </p:spPr>
        <p:txBody>
          <a:bodyPr lIns="0" tIns="0" rIns="0" bIns="0" rtlCol="0" anchor="t">
            <a:spAutoFit/>
          </a:bodyPr>
          <a:lstStyle/>
          <a:p>
            <a:pPr algn="l">
              <a:lnSpc>
                <a:spcPts val="4429"/>
              </a:lnSpc>
            </a:pPr>
            <a:r>
              <a:rPr lang="en-US" sz="4712" b="1" spc="-98">
                <a:solidFill>
                  <a:srgbClr val="191919"/>
                </a:solidFill>
                <a:latin typeface="Inter Bold"/>
                <a:ea typeface="Inter Bold"/>
                <a:cs typeface="Inter Bold"/>
                <a:sym typeface="Inter Bold"/>
              </a:rPr>
              <a:t>CONCLUSION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32866" y="361418"/>
            <a:ext cx="17222269" cy="9478440"/>
          </a:xfrm>
          <a:prstGeom prst="rect">
            <a:avLst/>
          </a:prstGeom>
        </p:spPr>
        <p:txBody>
          <a:bodyPr lIns="0" tIns="0" rIns="0" bIns="0" rtlCol="0" anchor="t">
            <a:spAutoFit/>
          </a:bodyPr>
          <a:lstStyle/>
          <a:p>
            <a:pPr algn="l">
              <a:lnSpc>
                <a:spcPts val="6460"/>
              </a:lnSpc>
            </a:pPr>
            <a:r>
              <a:rPr lang="en-US" sz="4614">
                <a:solidFill>
                  <a:srgbClr val="000000"/>
                </a:solidFill>
                <a:latin typeface="Canva Sans"/>
                <a:ea typeface="Canva Sans"/>
                <a:cs typeface="Canva Sans"/>
                <a:sym typeface="Canva Sans"/>
              </a:rPr>
              <a:t>References</a:t>
            </a:r>
          </a:p>
          <a:p>
            <a:pPr marL="508300" lvl="1" indent="-254150" algn="l">
              <a:lnSpc>
                <a:spcPts val="3296"/>
              </a:lnSpc>
              <a:buFont typeface="Arial"/>
              <a:buChar char="•"/>
            </a:pPr>
            <a:r>
              <a:rPr lang="en-US" sz="2354">
                <a:solidFill>
                  <a:srgbClr val="000000"/>
                </a:solidFill>
                <a:latin typeface="Canva Sans"/>
                <a:ea typeface="Canva Sans"/>
                <a:cs typeface="Canva Sans"/>
                <a:sym typeface="Canva Sans"/>
              </a:rPr>
              <a:t>Dergaa, I. et al. (2024) ‘Using artificial intelligence for exercise prescription in personalised health promotion: A critical evaluation of openai’s GPT-4 model’, Biology of Sport, 41(2), pp. 221–241. doi:10.5114/biolsport.2024.133661.</a:t>
            </a:r>
          </a:p>
          <a:p>
            <a:pPr marL="508300" lvl="1" indent="-254150" algn="l">
              <a:lnSpc>
                <a:spcPts val="3296"/>
              </a:lnSpc>
              <a:buFont typeface="Arial"/>
              <a:buChar char="•"/>
            </a:pPr>
            <a:r>
              <a:rPr lang="en-US" sz="2354">
                <a:solidFill>
                  <a:srgbClr val="000000"/>
                </a:solidFill>
                <a:latin typeface="Canva Sans"/>
                <a:ea typeface="Canva Sans"/>
                <a:cs typeface="Canva Sans"/>
                <a:sym typeface="Canva Sans"/>
              </a:rPr>
              <a:t>General Atlantic (2020) </a:t>
            </a:r>
            <a:r>
              <a:rPr lang="en-US" sz="2354" i="1">
                <a:solidFill>
                  <a:srgbClr val="000000"/>
                </a:solidFill>
                <a:latin typeface="Canva Sans Italics"/>
                <a:ea typeface="Canva Sans Italics"/>
                <a:cs typeface="Canva Sans Italics"/>
                <a:sym typeface="Canva Sans Italics"/>
              </a:rPr>
              <a:t>Gymshark secures investment from General Atlantic valuing company at over £1 billion | general Atlantic</a:t>
            </a:r>
            <a:r>
              <a:rPr lang="en-US" sz="2354">
                <a:solidFill>
                  <a:srgbClr val="000000"/>
                </a:solidFill>
                <a:latin typeface="Canva Sans"/>
                <a:ea typeface="Canva Sans"/>
                <a:cs typeface="Canva Sans"/>
                <a:sym typeface="Canva Sans"/>
              </a:rPr>
              <a:t>, </a:t>
            </a:r>
            <a:r>
              <a:rPr lang="en-US" sz="2354" i="1">
                <a:solidFill>
                  <a:srgbClr val="000000"/>
                </a:solidFill>
                <a:latin typeface="Canva Sans Italics"/>
                <a:ea typeface="Canva Sans Italics"/>
                <a:cs typeface="Canva Sans Italics"/>
                <a:sym typeface="Canva Sans Italics"/>
              </a:rPr>
              <a:t>General Atlantic</a:t>
            </a:r>
            <a:r>
              <a:rPr lang="en-US" sz="2354">
                <a:solidFill>
                  <a:srgbClr val="000000"/>
                </a:solidFill>
                <a:latin typeface="Canva Sans"/>
                <a:ea typeface="Canva Sans"/>
                <a:cs typeface="Canva Sans"/>
                <a:sym typeface="Canva Sans"/>
              </a:rPr>
              <a:t>. Available at: https://www.generalatlantic.com/media-article/gymshark-secures-investment-from-general-atlantic-valuing-company-at-over-1-billion/ (Accessed: 26 June 2026).</a:t>
            </a:r>
          </a:p>
          <a:p>
            <a:pPr marL="508300" lvl="1" indent="-254150" algn="l">
              <a:lnSpc>
                <a:spcPts val="3296"/>
              </a:lnSpc>
              <a:buFont typeface="Arial"/>
              <a:buChar char="•"/>
            </a:pPr>
            <a:r>
              <a:rPr lang="en-US" sz="2354">
                <a:solidFill>
                  <a:srgbClr val="000000"/>
                </a:solidFill>
                <a:latin typeface="Canva Sans"/>
                <a:ea typeface="Canva Sans"/>
                <a:cs typeface="Canva Sans"/>
                <a:sym typeface="Canva Sans"/>
              </a:rPr>
              <a:t>Gymshark (2026) About us | gymshark, Gymshark. Available at: https://row.gymshark.com/pages/about-us (Accessed: 24 June 2026).</a:t>
            </a:r>
          </a:p>
          <a:p>
            <a:pPr marL="508300" lvl="1" indent="-254150" algn="l">
              <a:lnSpc>
                <a:spcPts val="3296"/>
              </a:lnSpc>
              <a:buFont typeface="Arial"/>
              <a:buChar char="•"/>
            </a:pPr>
            <a:r>
              <a:rPr lang="en-US" sz="2354">
                <a:solidFill>
                  <a:srgbClr val="000000"/>
                </a:solidFill>
                <a:latin typeface="Canva Sans"/>
                <a:ea typeface="Canva Sans"/>
                <a:cs typeface="Canva Sans"/>
                <a:sym typeface="Canva Sans"/>
              </a:rPr>
              <a:t>Kitlabs (2025) </a:t>
            </a:r>
            <a:r>
              <a:rPr lang="en-US" sz="2354" i="1">
                <a:solidFill>
                  <a:srgbClr val="000000"/>
                </a:solidFill>
                <a:latin typeface="Canva Sans Italics"/>
                <a:ea typeface="Canva Sans Italics"/>
                <a:cs typeface="Canva Sans Italics"/>
                <a:sym typeface="Canva Sans Italics"/>
              </a:rPr>
              <a:t>Ai in personalized fitness apps: Trends for 2025</a:t>
            </a:r>
            <a:r>
              <a:rPr lang="en-US" sz="2354">
                <a:solidFill>
                  <a:srgbClr val="000000"/>
                </a:solidFill>
                <a:latin typeface="Canva Sans"/>
                <a:ea typeface="Canva Sans"/>
                <a:cs typeface="Canva Sans"/>
                <a:sym typeface="Canva Sans"/>
              </a:rPr>
              <a:t>, </a:t>
            </a:r>
            <a:r>
              <a:rPr lang="en-US" sz="2354" i="1">
                <a:solidFill>
                  <a:srgbClr val="000000"/>
                </a:solidFill>
                <a:latin typeface="Canva Sans Italics"/>
                <a:ea typeface="Canva Sans Italics"/>
                <a:cs typeface="Canva Sans Italics"/>
                <a:sym typeface="Canva Sans Italics"/>
              </a:rPr>
              <a:t>Kitlabs</a:t>
            </a:r>
            <a:r>
              <a:rPr lang="en-US" sz="2354">
                <a:solidFill>
                  <a:srgbClr val="000000"/>
                </a:solidFill>
                <a:latin typeface="Canva Sans"/>
                <a:ea typeface="Canva Sans"/>
                <a:cs typeface="Canva Sans"/>
                <a:sym typeface="Canva Sans"/>
              </a:rPr>
              <a:t>. Available at: https://www.kitlabs.us/ai-personalized-fitness-apps/ (Accessed: 24 June 2026).</a:t>
            </a:r>
          </a:p>
          <a:p>
            <a:pPr marL="508300" lvl="1" indent="-254150" algn="l">
              <a:lnSpc>
                <a:spcPts val="3296"/>
              </a:lnSpc>
              <a:buFont typeface="Arial"/>
              <a:buChar char="•"/>
            </a:pPr>
            <a:r>
              <a:rPr lang="en-US" sz="2354">
                <a:solidFill>
                  <a:srgbClr val="000000"/>
                </a:solidFill>
                <a:latin typeface="Canva Sans"/>
                <a:ea typeface="Canva Sans"/>
                <a:cs typeface="Canva Sans"/>
                <a:sym typeface="Canva Sans"/>
              </a:rPr>
              <a:t>Salesforce (2024) </a:t>
            </a:r>
            <a:r>
              <a:rPr lang="en-US" sz="2354" i="1">
                <a:solidFill>
                  <a:srgbClr val="000000"/>
                </a:solidFill>
                <a:latin typeface="Canva Sans Italics"/>
                <a:ea typeface="Canva Sans Italics"/>
                <a:cs typeface="Canva Sans Italics"/>
                <a:sym typeface="Canva Sans Italics"/>
              </a:rPr>
              <a:t>Ai in customer service | salesforce India</a:t>
            </a:r>
            <a:r>
              <a:rPr lang="en-US" sz="2354">
                <a:solidFill>
                  <a:srgbClr val="000000"/>
                </a:solidFill>
                <a:latin typeface="Canva Sans"/>
                <a:ea typeface="Canva Sans"/>
                <a:cs typeface="Canva Sans"/>
                <a:sym typeface="Canva Sans"/>
              </a:rPr>
              <a:t>, </a:t>
            </a:r>
            <a:r>
              <a:rPr lang="en-US" sz="2354" i="1">
                <a:solidFill>
                  <a:srgbClr val="000000"/>
                </a:solidFill>
                <a:latin typeface="Canva Sans Italics"/>
                <a:ea typeface="Canva Sans Italics"/>
                <a:cs typeface="Canva Sans Italics"/>
                <a:sym typeface="Canva Sans Italics"/>
              </a:rPr>
              <a:t>Salesforce</a:t>
            </a:r>
            <a:r>
              <a:rPr lang="en-US" sz="2354">
                <a:solidFill>
                  <a:srgbClr val="000000"/>
                </a:solidFill>
                <a:latin typeface="Canva Sans"/>
                <a:ea typeface="Canva Sans"/>
                <a:cs typeface="Canva Sans"/>
                <a:sym typeface="Canva Sans"/>
              </a:rPr>
              <a:t>. Available at: https://www.salesforce.com/in/service/ai/customer-service-ai/ (Accessed: 26 June 2026).</a:t>
            </a:r>
          </a:p>
          <a:p>
            <a:pPr marL="508300" lvl="1" indent="-254150" algn="l">
              <a:lnSpc>
                <a:spcPts val="3296"/>
              </a:lnSpc>
              <a:buFont typeface="Arial"/>
              <a:buChar char="•"/>
            </a:pPr>
            <a:r>
              <a:rPr lang="en-US" sz="2354">
                <a:solidFill>
                  <a:srgbClr val="000000"/>
                </a:solidFill>
                <a:latin typeface="Canva Sans"/>
                <a:ea typeface="Canva Sans"/>
                <a:cs typeface="Canva Sans"/>
                <a:sym typeface="Canva Sans"/>
              </a:rPr>
              <a:t>Sarah (2025) Gymshark: Redefining Fitness Retail Through Digital Strategy, Medium. Available at: https://medium.com/@salisusarerah/gymshark-redefining-fitness-retail-through-digital-strategy-dc8318bdb8e3 (Accessed: 26 June 2026).</a:t>
            </a:r>
          </a:p>
          <a:p>
            <a:pPr marL="508300" lvl="1" indent="-254150" algn="l">
              <a:lnSpc>
                <a:spcPts val="3296"/>
              </a:lnSpc>
              <a:buFont typeface="Arial"/>
              <a:buChar char="•"/>
            </a:pPr>
            <a:r>
              <a:rPr lang="en-US" sz="2354">
                <a:solidFill>
                  <a:srgbClr val="000000"/>
                </a:solidFill>
                <a:latin typeface="Canva Sans"/>
                <a:ea typeface="Canva Sans"/>
                <a:cs typeface="Canva Sans"/>
                <a:sym typeface="Canva Sans"/>
              </a:rPr>
              <a:t>Strohkorb, P. (2024) </a:t>
            </a:r>
            <a:r>
              <a:rPr lang="en-US" sz="2354" i="1">
                <a:solidFill>
                  <a:srgbClr val="000000"/>
                </a:solidFill>
                <a:latin typeface="Canva Sans Italics"/>
                <a:ea typeface="Canva Sans Italics"/>
                <a:cs typeface="Canva Sans Italics"/>
                <a:sym typeface="Canva Sans Italics"/>
              </a:rPr>
              <a:t>Value-based pricing: A complete overview &amp; guide | salesforce</a:t>
            </a:r>
            <a:r>
              <a:rPr lang="en-US" sz="2354">
                <a:solidFill>
                  <a:srgbClr val="000000"/>
                </a:solidFill>
                <a:latin typeface="Canva Sans"/>
                <a:ea typeface="Canva Sans"/>
                <a:cs typeface="Canva Sans"/>
                <a:sym typeface="Canva Sans"/>
              </a:rPr>
              <a:t>, </a:t>
            </a:r>
            <a:r>
              <a:rPr lang="en-US" sz="2354" i="1">
                <a:solidFill>
                  <a:srgbClr val="000000"/>
                </a:solidFill>
                <a:latin typeface="Canva Sans Italics"/>
                <a:ea typeface="Canva Sans Italics"/>
                <a:cs typeface="Canva Sans Italics"/>
                <a:sym typeface="Canva Sans Italics"/>
              </a:rPr>
              <a:t>Salesforce</a:t>
            </a:r>
            <a:r>
              <a:rPr lang="en-US" sz="2354">
                <a:solidFill>
                  <a:srgbClr val="000000"/>
                </a:solidFill>
                <a:latin typeface="Canva Sans"/>
                <a:ea typeface="Canva Sans"/>
                <a:cs typeface="Canva Sans"/>
                <a:sym typeface="Canva Sans"/>
              </a:rPr>
              <a:t>. Available at: https://www.salesforce.com/sales/cpq/value-based-pricing/ (Accessed: 26 June 2026).</a:t>
            </a:r>
          </a:p>
          <a:p>
            <a:pPr marL="508300" lvl="1" indent="-254150" algn="l">
              <a:lnSpc>
                <a:spcPts val="3296"/>
              </a:lnSpc>
              <a:buFont typeface="Arial"/>
              <a:buChar char="•"/>
            </a:pPr>
            <a:r>
              <a:rPr lang="en-US" sz="2354">
                <a:solidFill>
                  <a:srgbClr val="000000"/>
                </a:solidFill>
                <a:latin typeface="Canva Sans"/>
                <a:ea typeface="Canva Sans"/>
                <a:cs typeface="Canva Sans"/>
                <a:sym typeface="Canva Sans"/>
              </a:rPr>
              <a:t>Tiwari, Dr.R. (2023) ‘An analysis of the emerging market and future trends of smart wearable in Indian fitness periphery’, </a:t>
            </a:r>
            <a:r>
              <a:rPr lang="en-US" sz="2354" i="1">
                <a:solidFill>
                  <a:srgbClr val="000000"/>
                </a:solidFill>
                <a:latin typeface="Canva Sans Italics"/>
                <a:ea typeface="Canva Sans Italics"/>
                <a:cs typeface="Canva Sans Italics"/>
                <a:sym typeface="Canva Sans Italics"/>
              </a:rPr>
              <a:t>INTERANTIONAL JOURNAL OF SCIENTIFIC RESEARCH IN ENGINEERING AND MANAGEMENT</a:t>
            </a:r>
            <a:r>
              <a:rPr lang="en-US" sz="2354">
                <a:solidFill>
                  <a:srgbClr val="000000"/>
                </a:solidFill>
                <a:latin typeface="Canva Sans"/>
                <a:ea typeface="Canva Sans"/>
                <a:cs typeface="Canva Sans"/>
                <a:sym typeface="Canva Sans"/>
              </a:rPr>
              <a:t>, 07(04). doi:10.55041/ijsrem19316.</a:t>
            </a:r>
          </a:p>
          <a:p>
            <a:pPr marL="508300" lvl="1" indent="-254150" algn="l">
              <a:lnSpc>
                <a:spcPts val="3296"/>
              </a:lnSpc>
              <a:buFont typeface="Arial"/>
              <a:buChar char="•"/>
            </a:pPr>
            <a:r>
              <a:rPr lang="en-US" sz="2354">
                <a:solidFill>
                  <a:srgbClr val="000000"/>
                </a:solidFill>
                <a:latin typeface="Canva Sans"/>
                <a:ea typeface="Canva Sans"/>
                <a:cs typeface="Canva Sans"/>
                <a:sym typeface="Canva Sans"/>
              </a:rPr>
              <a:t>Wellworthy (2025) 18 brands like Gymshark to shop online - wellworthy, Wellworthy. Available at: https://wellworthy.com/brands-like-gymshark/ (Accessed: 26 June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2035</Words>
  <Application>Microsoft Office PowerPoint</Application>
  <PresentationFormat>Custom</PresentationFormat>
  <Paragraphs>174</Paragraphs>
  <Slides>12</Slides>
  <Notes>10</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12</vt:i4>
      </vt:variant>
    </vt:vector>
  </HeadingPairs>
  <TitlesOfParts>
    <vt:vector size="28" baseType="lpstr">
      <vt:lpstr>Aileron Ultra-Bold</vt:lpstr>
      <vt:lpstr>Open Sans Semi-Bold</vt:lpstr>
      <vt:lpstr>Aileron</vt:lpstr>
      <vt:lpstr>Inter Ultra-Bold</vt:lpstr>
      <vt:lpstr>Inter Medium</vt:lpstr>
      <vt:lpstr>Inter Light</vt:lpstr>
      <vt:lpstr>Open Sans Bold</vt:lpstr>
      <vt:lpstr>Arial</vt:lpstr>
      <vt:lpstr>Canva Sans Bold</vt:lpstr>
      <vt:lpstr>Aileron Bold</vt:lpstr>
      <vt:lpstr>Calibri</vt:lpstr>
      <vt:lpstr>Canva Sans</vt:lpstr>
      <vt:lpstr>Canva Sans Italics</vt:lpstr>
      <vt:lpstr>Inter Bold</vt:lpstr>
      <vt:lpstr>Inter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GYMSHARK</dc:title>
  <cp:lastModifiedBy>Marian-Emil Budica (2312379)</cp:lastModifiedBy>
  <cp:revision>2</cp:revision>
  <dcterms:created xsi:type="dcterms:W3CDTF">2006-08-16T00:00:00Z</dcterms:created>
  <dcterms:modified xsi:type="dcterms:W3CDTF">2026-07-12T00:00:20Z</dcterms:modified>
  <dc:identifier>DAHOfAWXi40</dc:identifier>
</cp:coreProperties>
</file>