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3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4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72" r:id="rId1"/>
    <p:sldMasterId id="2147483989" r:id="rId2"/>
    <p:sldMasterId id="2147484007" r:id="rId3"/>
    <p:sldMasterId id="2147484019" r:id="rId4"/>
    <p:sldMasterId id="2147484037" r:id="rId5"/>
  </p:sldMasterIdLst>
  <p:notesMasterIdLst>
    <p:notesMasterId r:id="rId31"/>
  </p:notesMasterIdLst>
  <p:sldIdLst>
    <p:sldId id="314" r:id="rId6"/>
    <p:sldId id="315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56" r:id="rId15"/>
    <p:sldId id="309" r:id="rId16"/>
    <p:sldId id="310" r:id="rId17"/>
    <p:sldId id="311" r:id="rId18"/>
    <p:sldId id="312" r:id="rId19"/>
    <p:sldId id="313" r:id="rId20"/>
    <p:sldId id="305" r:id="rId21"/>
    <p:sldId id="306" r:id="rId22"/>
    <p:sldId id="307" r:id="rId23"/>
    <p:sldId id="308" r:id="rId24"/>
    <p:sldId id="299" r:id="rId25"/>
    <p:sldId id="300" r:id="rId26"/>
    <p:sldId id="301" r:id="rId27"/>
    <p:sldId id="302" r:id="rId28"/>
    <p:sldId id="303" r:id="rId29"/>
    <p:sldId id="30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860E1D-0082-B748-ACD6-4A27C622996C}" v="23" dt="2025-11-08T11:34:08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962"/>
    <p:restoredTop sz="91429"/>
  </p:normalViewPr>
  <p:slideViewPr>
    <p:cSldViewPr snapToGrid="0">
      <p:cViewPr varScale="1">
        <p:scale>
          <a:sx n="39" d="100"/>
          <a:sy n="39" d="100"/>
        </p:scale>
        <p:origin x="16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BDA86-F8DE-5F4F-9D86-8ECD9F667F2A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892A79-44AA-AE47-9646-AF9B8DF7A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862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en-PK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0334BBF-57FF-4B09-9593-ECB62E4BB7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5164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</a:pPr>
            <a:endParaRPr lang="en-PK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0334BBF-57FF-4B09-9593-ECB62E4BB7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3005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</a:pPr>
            <a:endParaRPr lang="en-PK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0334BBF-57FF-4B09-9593-ECB62E4BB7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3307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51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4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125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960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26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045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086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9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109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09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77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823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8306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14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065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5055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CDD1691-9DF1-475F-8ED7-DB853C20426B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8628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9AE18-1E57-49FA-B54B-D87697638A5F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5551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33E71-3C6B-4BD1-A910-3B429C65089C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5822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82F0-EE7B-4612-8F3E-BEBF5A695679}" type="datetime1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065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137DF-0A4C-4BCB-B56C-3FD8996A5B6E}" type="datetime1">
              <a:rPr lang="en-US" smtClean="0"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6656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B5587-4ED6-416E-8441-5A91FC22B3CA}" type="datetime1">
              <a:rPr lang="en-US" smtClean="0"/>
              <a:t>11/8/25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5968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59687-AF0A-4A5B-9A7C-5F57D8D2B626}" type="datetime1">
              <a:rPr lang="en-US" smtClean="0"/>
              <a:t>11/8/25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6800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4392B-FBDC-449C-8FDE-3040F89E6AC1}" type="datetime1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3110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CB843-E6AC-425C-BFCC-70F116430289}" type="datetime1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5683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40E83-2CB2-4BAB-A823-C9212908B68E}" type="datetime1">
              <a:rPr lang="en-US" smtClean="0"/>
              <a:t>11/8/25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6566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82B7A-5AF4-444F-B4D2-EEAD2858AE3A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2320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89426-670A-4A19-921D-65B23BC2E46B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819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A8E8-5EB0-4FE2-8E49-CFC350FCDCEF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6126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6BDE7-33FE-4726-A57C-93072AE0289E}" type="datetime1">
              <a:rPr lang="en-US" smtClean="0"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3789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394DE-1D09-4A3A-A8D1-5C9E988B95AC}" type="datetime1">
              <a:rPr lang="en-US" smtClean="0"/>
              <a:t>11/8/25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18754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ECB89B8-1BC8-4296-AA83-5D44F00A621B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7520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E384DCE-6007-499D-8D28-23F1BD6A4AB0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9604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2586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7768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1626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9559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7076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34032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29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513922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319058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925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5324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74612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037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1958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323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0276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25527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8552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878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56592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44271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808484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10201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942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69553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40874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51952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08157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BEA6-40FB-57B2-AB01-8AB51A2F1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0B890-ABF2-C859-67FB-896137706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40C1-5F91-2E8B-0923-F784B5074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3684E-D906-D58F-400C-DFD3148E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D7C23-C4FB-1716-8A08-BED94ED6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29009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226B-65AC-6E8B-BA3E-FE49E5824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2F33-7169-CEE6-70CC-0FB02C494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32537-E794-137E-365B-B6053AD7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B9332-EABB-552F-9731-1DD28B0E2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9EDCA-6CC9-A65F-E76F-2D64EB79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7536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2D1B-FC1D-4D9E-2839-7DF241FA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8CCA1-E457-CAD6-8B6A-8FE4A6CE1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921F-9A7B-9E2E-DB49-592F2824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59ECB-E7F6-50E9-9818-7C7DAA3D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EB4A-8C10-56CA-A417-9495F748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23661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83E1E-6CB7-7C2D-571B-103C04FF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8D68F-2D41-ACCB-5544-02CE07506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29A6C-4B65-43C2-798E-1002EFD6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F0208-1EA6-E2FA-7597-D75DB9D83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3286E-2F4B-F6DC-23AB-FCBEC563C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06A2D-253E-1BAA-3C08-A49210F86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42573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6B71D-BF37-F0A0-0DAF-A5D217677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848D-8335-4306-5B8F-DCF8A0605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9F186-7CD1-E5C0-09FC-947E9586A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994D0-1C91-6C56-A1BE-2D04C74F0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E2867-2593-6788-BC53-C6D5BB735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188C56-8836-91A9-BFE9-78E00436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9C8C01-11EA-82DC-D540-8A9E046BB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522C59-E580-8FC5-0A73-558E087E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91311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04E9-8AF9-CD1C-99BA-E802717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DF22D1-4C72-6891-5FDA-36CB0DDD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9A598-8B62-1E09-7C8E-D99C2099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293E8-EBB5-3DBA-F0D8-D425A864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5615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9C6F68-61F5-59AC-9D43-5887FFA1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5F2C03-EC70-DF42-8321-6CB1E97D9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9938A-050D-F32E-E727-6D523E06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20494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B5E3-FE68-B6DE-8708-4D1E2906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F278-EDC3-44D0-8950-AC7BFB5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E2804D-F364-6F0C-D22B-45710D802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0ED4-04A9-8B6F-750B-50B5DCF9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DAB59-17FD-2A44-7A5E-057F3021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60A41-C14C-2559-F449-D0D5113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03623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AAB9-DDC8-091A-6B9A-15A9E364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A11E8-1AEC-072F-1E39-5165D63DDB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CA9F0-6A95-35BC-E16C-CD2F307A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77103-069C-0B7A-9222-42F6DB85C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F84A5-26BB-F82A-7469-F007C4495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79785-7212-F314-D465-D6FAC5D3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9456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D754-D98B-F35D-898F-3ABD741C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A56BF-2CC5-A951-F136-75982D99D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60752-DD17-1B78-FD09-BDD48B5B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EAAA8-2C90-BB07-FB64-55E0A9EBB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27B09-23F0-B576-BD8C-59C8C1D49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2985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E2230-31D3-71D3-A23E-47E1FABCA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28CCB5-06DA-42BA-B375-AF4F336FB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6F436-C689-95B0-072A-FBA0E2BA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F3455-1A99-54CF-F050-38B85A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8BE59-2A8F-CDD3-6C98-68F93F23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709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slideLayout" Target="../slideLayouts/slideLayout57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1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46.xml"/><Relationship Id="rId16" Type="http://schemas.openxmlformats.org/officeDocument/2006/relationships/slideLayout" Target="../slideLayouts/slideLayout60.xml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5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54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Relationship Id="rId14" Type="http://schemas.openxmlformats.org/officeDocument/2006/relationships/slideLayout" Target="../slideLayouts/slideLayout5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7DFB1-6992-3848-94E3-66DB698322B9}" type="datetimeFigureOut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773353B-DE01-F649-93CB-419248C64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976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  <p:sldLayoutId id="2147483984" r:id="rId12"/>
    <p:sldLayoutId id="2147483985" r:id="rId13"/>
    <p:sldLayoutId id="2147483986" r:id="rId14"/>
    <p:sldLayoutId id="2147483987" r:id="rId15"/>
    <p:sldLayoutId id="21474839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D012EA7-0308-40E8-8588-109F88B72AA0}" type="datetime1">
              <a:rPr lang="en-US" smtClean="0"/>
              <a:t>11/8/25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1FE669F-FFDD-423F-A2DE-E8FBEA88EF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95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  <p:sldLayoutId id="2147484001" r:id="rId12"/>
    <p:sldLayoutId id="2147484002" r:id="rId13"/>
    <p:sldLayoutId id="2147484003" r:id="rId14"/>
    <p:sldLayoutId id="2147484004" r:id="rId15"/>
    <p:sldLayoutId id="2147484005" r:id="rId16"/>
    <p:sldLayoutId id="2147484006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272ED-921D-45BE-935D-ECA53F57F9B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0114095-94A3-46AD-9418-263E7842BF9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919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64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0" r:id="rId1"/>
    <p:sldLayoutId id="2147484021" r:id="rId2"/>
    <p:sldLayoutId id="2147484022" r:id="rId3"/>
    <p:sldLayoutId id="2147484023" r:id="rId4"/>
    <p:sldLayoutId id="2147484024" r:id="rId5"/>
    <p:sldLayoutId id="2147484025" r:id="rId6"/>
    <p:sldLayoutId id="2147484026" r:id="rId7"/>
    <p:sldLayoutId id="2147484027" r:id="rId8"/>
    <p:sldLayoutId id="2147484028" r:id="rId9"/>
    <p:sldLayoutId id="2147484029" r:id="rId10"/>
    <p:sldLayoutId id="2147484030" r:id="rId11"/>
    <p:sldLayoutId id="2147484031" r:id="rId12"/>
    <p:sldLayoutId id="2147484032" r:id="rId13"/>
    <p:sldLayoutId id="2147484033" r:id="rId14"/>
    <p:sldLayoutId id="2147484034" r:id="rId15"/>
    <p:sldLayoutId id="2147484035" r:id="rId16"/>
    <p:sldLayoutId id="21474840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056CFE-08C5-AD6B-4E13-91528906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6C1FB-EAF1-7B59-C316-D4090AAF1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9900C-4BA4-075F-AE1B-67EE27B10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9CBA1-E8F5-A6F2-95E6-50DB8F7B00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5052B-E94F-7B48-DB1D-DD6F1C959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3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40" r:id="rId3"/>
    <p:sldLayoutId id="2147484041" r:id="rId4"/>
    <p:sldLayoutId id="2147484042" r:id="rId5"/>
    <p:sldLayoutId id="2147484043" r:id="rId6"/>
    <p:sldLayoutId id="2147484044" r:id="rId7"/>
    <p:sldLayoutId id="2147484045" r:id="rId8"/>
    <p:sldLayoutId id="2147484046" r:id="rId9"/>
    <p:sldLayoutId id="2147484047" r:id="rId10"/>
    <p:sldLayoutId id="21474840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microsoft.com/en-gb/Microsoft-365/exce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5.xml"/><Relationship Id="rId5" Type="http://schemas.openxmlformats.org/officeDocument/2006/relationships/image" Target="../media/image12.jpe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radar.com/es" TargetMode="External"/><Relationship Id="rId2" Type="http://schemas.openxmlformats.org/officeDocument/2006/relationships/hyperlink" Target="https://www.microsoft.com/Microsoft-365/outlook" TargetMode="External"/><Relationship Id="rId1" Type="http://schemas.openxmlformats.org/officeDocument/2006/relationships/slideLayout" Target="../slideLayouts/slideLayout46.xml"/><Relationship Id="rId4" Type="http://schemas.openxmlformats.org/officeDocument/2006/relationships/hyperlink" Target="https://learn.microsoft.com/enus/exchange/mail-flowbest-practices/limits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news.microsoft.com/en-gb/2023/03/22/how-digital-tools-are-transforming-healthcare/" TargetMode="Externa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8895" y="2218854"/>
            <a:ext cx="7663105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LCHS4007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</a:t>
            </a: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Presentation </a:t>
            </a:r>
            <a:r>
              <a:rPr lang="en-US" sz="2800" b="1" spc="-10" dirty="0">
                <a:solidFill>
                  <a:srgbClr val="FF0000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003" y="3469051"/>
            <a:ext cx="9460588" cy="3177409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dirty="0"/>
              <a:t>				</a:t>
            </a:r>
          </a:p>
          <a:p>
            <a:pPr algn="l"/>
            <a:r>
              <a:rPr lang="en-GB" dirty="0"/>
              <a:t>Lecturer name: </a:t>
            </a:r>
            <a:r>
              <a:rPr lang="en-GB" dirty="0">
                <a:solidFill>
                  <a:srgbClr val="FF0000"/>
                </a:solidFill>
              </a:rPr>
              <a:t>Patronella Ganza</a:t>
            </a: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University of wales Logos">
            <a:extLst>
              <a:ext uri="{FF2B5EF4-FFF2-40B4-BE49-F238E27FC236}">
                <a16:creationId xmlns:a16="http://schemas.microsoft.com/office/drawing/2014/main" id="{A8842F8D-C0E5-6B4E-74D9-8F0174237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1540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18FE-795F-0E4A-2DAB-A76E4C289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361" y="2249476"/>
            <a:ext cx="9144000" cy="87345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25D79-B6B5-F318-A12D-AA288B3D5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295" y="3338891"/>
            <a:ext cx="9144000" cy="2802601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dirty="0"/>
              <a:t>		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 descr="Robot hands and technology">
            <a:extLst>
              <a:ext uri="{FF2B5EF4-FFF2-40B4-BE49-F238E27FC236}">
                <a16:creationId xmlns:a16="http://schemas.microsoft.com/office/drawing/2014/main" id="{BD907039-4929-182E-6866-396AE9004D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160" y="-31715"/>
            <a:ext cx="3078323" cy="2065231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325013"/>
              </p:ext>
            </p:extLst>
          </p:nvPr>
        </p:nvGraphicFramePr>
        <p:xfrm>
          <a:off x="2059296" y="3572048"/>
          <a:ext cx="8128000" cy="222504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Dana Bardar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2513145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Yesenia Vallejo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2515875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Ioana Iacob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2515341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Justyna Gajewska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2517291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210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9EC5E-4560-1E3B-C711-54ACB2AA7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7" y="221228"/>
            <a:ext cx="7833819" cy="3008546"/>
          </a:xfrm>
          <a:noFill/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chemeClr val="tx2">
                    <a:lumMod val="75000"/>
                  </a:schemeClr>
                </a:solidFill>
              </a:rPr>
              <a:t>Use of Microsoft Excel in Sunrise Residential Care Home</a:t>
            </a:r>
            <a:br>
              <a:rPr lang="en-US" sz="4000" dirty="0">
                <a:solidFill>
                  <a:schemeClr val="tx2">
                    <a:lumMod val="75000"/>
                  </a:schemeClr>
                </a:solidFill>
              </a:rPr>
            </a:br>
            <a:br>
              <a:rPr lang="en-US" sz="4000" dirty="0">
                <a:solidFill>
                  <a:schemeClr val="tx2">
                    <a:lumMod val="75000"/>
                  </a:schemeClr>
                </a:solidFill>
              </a:rPr>
            </a:br>
            <a:endParaRPr lang="en-US" sz="1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371E2-DDC9-8FB5-AAAB-C6833F56A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352997"/>
            <a:ext cx="6805818" cy="33336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                         </a:t>
            </a:r>
          </a:p>
          <a:p>
            <a:pPr marL="0" indent="0">
              <a:buNone/>
            </a:pPr>
            <a:endParaRPr lang="en-US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9" name="Picture 38" descr="A person showing a person something on the computer&#10;&#10;AI-generated content may be incorrect.">
            <a:extLst>
              <a:ext uri="{FF2B5EF4-FFF2-40B4-BE49-F238E27FC236}">
                <a16:creationId xmlns:a16="http://schemas.microsoft.com/office/drawing/2014/main" id="{7A909866-D24F-A889-EDA1-F452C78C2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5895" y="2132103"/>
            <a:ext cx="5207287" cy="40737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2B3C33-7F08-87F2-E8B4-A4564B34022F}"/>
              </a:ext>
            </a:extLst>
          </p:cNvPr>
          <p:cNvSpPr txBox="1"/>
          <p:nvPr/>
        </p:nvSpPr>
        <p:spPr>
          <a:xfrm>
            <a:off x="1181685" y="3052262"/>
            <a:ext cx="2609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Student: Dana Bardar  </a:t>
            </a:r>
            <a:br>
              <a:rPr lang="en-US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Student Id : 2513145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102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DF2C-E9B7-B0A8-178E-AFEA08CE1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70E3D-6B94-7051-E7C4-AEA5FD71C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94688"/>
            <a:ext cx="8915400" cy="4450080"/>
          </a:xfrm>
        </p:spPr>
        <p:txBody>
          <a:bodyPr>
            <a:noAutofit/>
          </a:bodyPr>
          <a:lstStyle/>
          <a:p>
            <a:r>
              <a:rPr lang="en-US" sz="2000" dirty="0"/>
              <a:t>Understanding Microsoft Excel as a digital spreadsheet tool used to organize, store, and calculate information.</a:t>
            </a:r>
          </a:p>
          <a:p>
            <a:r>
              <a:rPr lang="en-US" sz="2000" dirty="0"/>
              <a:t>Exploring how Microsoft Excel supports staff in managing tasks, improving communication, and maintaining efficiency within the care home.</a:t>
            </a:r>
          </a:p>
          <a:p>
            <a:r>
              <a:rPr lang="en-US" sz="2000" dirty="0"/>
              <a:t>Highlighting the key role of Excel in handling resident’s records, staff schedules, and daily activity reports.</a:t>
            </a:r>
          </a:p>
          <a:p>
            <a:r>
              <a:rPr lang="en-US" sz="2000" dirty="0"/>
              <a:t>Showing how Excel helps deliver safe, accurate, and high-quality care trough effective data management.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1200" dirty="0"/>
              <a:t>(Microsoft, 2024)  </a:t>
            </a:r>
          </a:p>
          <a:p>
            <a:r>
              <a:rPr lang="en-US" sz="1200" dirty="0"/>
              <a:t>(NHS Digital, 2023)</a:t>
            </a:r>
          </a:p>
          <a:p>
            <a:r>
              <a:rPr lang="en-US" sz="1200" dirty="0"/>
              <a:t>(Skills for Care, 2023)</a:t>
            </a:r>
          </a:p>
          <a:p>
            <a:pPr marL="0" indent="0">
              <a:buNone/>
            </a:pPr>
            <a:endParaRPr lang="en-US" sz="1200" dirty="0"/>
          </a:p>
          <a:p>
            <a:endParaRPr lang="en-US" sz="12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29025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10427-440B-47F4-FFD0-735AFE998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What is Microsoft Excel: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ED94D-3442-4E2E-1A77-0016404FE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1408"/>
            <a:ext cx="8915400" cy="4112482"/>
          </a:xfrm>
        </p:spPr>
        <p:txBody>
          <a:bodyPr>
            <a:normAutofit lnSpcReduction="10000"/>
          </a:bodyPr>
          <a:lstStyle/>
          <a:p>
            <a:r>
              <a:rPr lang="en-US" sz="2000" dirty="0"/>
              <a:t>Microsoft Excel is a digital spreadsheet used to store and organize information.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It allows staff to make tables, charts, and formulas to manage data.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It keeps everything neat, organized, and easy to find.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It is widely used in healthcare and other businesses</a:t>
            </a:r>
            <a:r>
              <a:rPr lang="en-US" sz="2600" dirty="0"/>
              <a:t>.</a:t>
            </a:r>
          </a:p>
          <a:p>
            <a:pPr marL="0" indent="0">
              <a:buNone/>
            </a:pPr>
            <a:endParaRPr lang="en-US" sz="2600" dirty="0"/>
          </a:p>
          <a:p>
            <a:r>
              <a:rPr lang="en-US" sz="1200" dirty="0"/>
              <a:t>(Microsoft, 2024)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396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43B0E-D3C7-0C1A-CDF0-DBDA3E819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Use of Excel in Sunrise Residential Care Home: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5ACFF-86A8-3636-F7EC-1E053326E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487168"/>
            <a:ext cx="8915400" cy="3746722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Staff use Excel to record residents’ details such as names and medical conditions.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It helps manage staff schedules, rotas, and attendance.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Makes it easy to update and share information quickly. 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Improves teamwork and communication among staff.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1300" dirty="0"/>
              <a:t>(NHS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4018004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6EA26-3409-90F6-BCD8-9FC653643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Excel’s Importance in Care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458B0-B105-85CA-9A04-C3766D126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255008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/>
              <a:t>Helps keep data accurate, safe, and easy to access.</a:t>
            </a:r>
          </a:p>
          <a:p>
            <a:pPr marL="0" indent="0">
              <a:buNone/>
            </a:pPr>
            <a:endParaRPr lang="en-US" sz="2900" dirty="0"/>
          </a:p>
          <a:p>
            <a:r>
              <a:rPr lang="en-US" sz="2200" dirty="0"/>
              <a:t>Care assistants can record daily observations or changes in residents’ health.</a:t>
            </a:r>
          </a:p>
          <a:p>
            <a:pPr marL="0" indent="0">
              <a:buNone/>
            </a:pPr>
            <a:endParaRPr lang="en-US" sz="3600" dirty="0"/>
          </a:p>
          <a:p>
            <a:r>
              <a:rPr lang="en-US" sz="2200" dirty="0"/>
              <a:t>Managers can check records for better care planning.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Allows easy reporting for inspectors or family updates.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1300" dirty="0"/>
              <a:t>(Skills for Care, 2023)</a:t>
            </a:r>
          </a:p>
        </p:txBody>
      </p:sp>
    </p:spTree>
    <p:extLst>
      <p:ext uri="{BB962C8B-B14F-4D97-AF65-F5344CB8AC3E}">
        <p14:creationId xmlns:p14="http://schemas.microsoft.com/office/powerpoint/2010/main" val="2833546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0BAD5-D465-A93E-4368-8811B85CD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Benefits of Using Excel in Sunrise Residential Care Home: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47F82-F7AC-A228-9920-50DB242F3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340864"/>
            <a:ext cx="8915400" cy="3438144"/>
          </a:xfrm>
        </p:spPr>
        <p:txBody>
          <a:bodyPr>
            <a:normAutofit fontScale="25000" lnSpcReduction="20000"/>
          </a:bodyPr>
          <a:lstStyle/>
          <a:p>
            <a:r>
              <a:rPr lang="en-US" sz="8000" dirty="0"/>
              <a:t>Saves time, reduces paperwork, and keeps information safe</a:t>
            </a:r>
            <a:r>
              <a:rPr lang="en-US" sz="6200" dirty="0"/>
              <a:t>.</a:t>
            </a:r>
          </a:p>
          <a:p>
            <a:pPr marL="0" indent="0">
              <a:buNone/>
            </a:pPr>
            <a:endParaRPr lang="en-US" sz="4200" dirty="0"/>
          </a:p>
          <a:p>
            <a:r>
              <a:rPr lang="en-US" sz="8000" dirty="0"/>
              <a:t>Helps staff focus on providing good care instead of searching for documents.</a:t>
            </a:r>
          </a:p>
          <a:p>
            <a:pPr marL="0" indent="0">
              <a:buNone/>
            </a:pPr>
            <a:endParaRPr lang="en-US" sz="8000" dirty="0"/>
          </a:p>
          <a:p>
            <a:r>
              <a:rPr lang="en-US" sz="8000" dirty="0"/>
              <a:t>Identifies patterns, like missed meals or training needs.</a:t>
            </a:r>
          </a:p>
          <a:p>
            <a:pPr marL="0" indent="0">
              <a:buNone/>
            </a:pPr>
            <a:endParaRPr lang="en-US" sz="5000" dirty="0"/>
          </a:p>
          <a:p>
            <a:r>
              <a:rPr lang="en-US" sz="8000" dirty="0"/>
              <a:t>Supports safer, more organized, and professional care.</a:t>
            </a:r>
          </a:p>
          <a:p>
            <a:endParaRPr lang="en-US" sz="5000" dirty="0"/>
          </a:p>
          <a:p>
            <a:endParaRPr lang="en-US" sz="2200" dirty="0"/>
          </a:p>
          <a:p>
            <a:endParaRPr lang="en-US" sz="2200" dirty="0"/>
          </a:p>
          <a:p>
            <a:r>
              <a:rPr lang="en-US" sz="4800" dirty="0"/>
              <a:t>(NHS Digital, 2023)</a:t>
            </a:r>
          </a:p>
          <a:p>
            <a:r>
              <a:rPr lang="en-US" sz="4800" dirty="0"/>
              <a:t>(Skills for Care, 2023)</a:t>
            </a:r>
          </a:p>
        </p:txBody>
      </p:sp>
    </p:spTree>
    <p:extLst>
      <p:ext uri="{BB962C8B-B14F-4D97-AF65-F5344CB8AC3E}">
        <p14:creationId xmlns:p14="http://schemas.microsoft.com/office/powerpoint/2010/main" val="3895226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5CAA7-3B0E-B382-64E4-A22F8A74B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48159-8713-4003-236A-B899A7654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450080"/>
          </a:xfrm>
        </p:spPr>
        <p:txBody>
          <a:bodyPr/>
          <a:lstStyle/>
          <a:p>
            <a:r>
              <a:rPr lang="en-US" sz="2000" dirty="0"/>
              <a:t>Microsoft. (2024) Overview of 	Microsoft Excel. Available at: </a:t>
            </a:r>
            <a:r>
              <a:rPr lang="en-US" sz="2000" dirty="0">
                <a:hlinkClick r:id="rId2"/>
              </a:rPr>
              <a:t>https://www.microsoft.com/en-gb/Microsoft-365/excel</a:t>
            </a:r>
            <a:r>
              <a:rPr lang="en-US" sz="2000" dirty="0"/>
              <a:t> (Accessed: 31 October 2025).</a:t>
            </a:r>
          </a:p>
          <a:p>
            <a:r>
              <a:rPr lang="en-US" sz="2000" dirty="0"/>
              <a:t>NHS Digital. (2023) Digital tools for improving care services. Available at: </a:t>
            </a:r>
            <a:r>
              <a:rPr lang="en-US" sz="2000" dirty="0">
                <a:hlinkClick r:id="rId3"/>
              </a:rPr>
              <a:t>https://digital.nhs.uk</a:t>
            </a:r>
            <a:r>
              <a:rPr lang="en-US" sz="2000" dirty="0"/>
              <a:t> (</a:t>
            </a:r>
            <a:r>
              <a:rPr lang="en-US" sz="2000" dirty="0" err="1"/>
              <a:t>Accesed</a:t>
            </a:r>
            <a:r>
              <a:rPr lang="en-US" sz="2000" dirty="0"/>
              <a:t>: 31 October 2025).</a:t>
            </a:r>
          </a:p>
          <a:p>
            <a:r>
              <a:rPr lang="en-US" sz="2000" dirty="0"/>
              <a:t>Skills for Care. (2023) Using digital technology in adult social care. Available at: </a:t>
            </a:r>
            <a:r>
              <a:rPr lang="en-US" sz="2000" dirty="0">
                <a:hlinkClick r:id="rId4"/>
              </a:rPr>
              <a:t>https://www.skillsforcare.org.uk</a:t>
            </a:r>
            <a:r>
              <a:rPr lang="en-US" sz="2000" dirty="0"/>
              <a:t>.(</a:t>
            </a:r>
            <a:r>
              <a:rPr lang="en-US" sz="2000" dirty="0" err="1"/>
              <a:t>Accesed</a:t>
            </a:r>
            <a:r>
              <a:rPr lang="en-US" sz="2000" dirty="0"/>
              <a:t>: 31 October 2025).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0410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1" name="Rectangle 1060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063" name="Group 1062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064" name="Picture 1063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65" name="Rectangle 1064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066" name="Picture 1065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67" name="Picture 1066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A81B79-CB3D-01FD-B957-4614CC267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/>
          </a:bodyPr>
          <a:lstStyle/>
          <a:p>
            <a:r>
              <a:rPr lang="en-US"/>
              <a:t>OUTLOOK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11E1F-6CE2-4717-426B-E04EF2FEA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>
            <a:normAutofit/>
          </a:bodyPr>
          <a:lstStyle/>
          <a:p>
            <a:r>
              <a:rPr lang="en-US"/>
              <a:t>MS 365 COMMUNICATION OR COLLABORATION TOOL</a:t>
            </a:r>
            <a:endParaRPr lang="en-GB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1026" name="Picture 2" descr="New Outlook in Home Care">
            <a:extLst>
              <a:ext uri="{FF2B5EF4-FFF2-40B4-BE49-F238E27FC236}">
                <a16:creationId xmlns:a16="http://schemas.microsoft.com/office/drawing/2014/main" id="{3A1E96F1-921D-4F9D-E9CE-7925AB646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3119" b="1"/>
          <a:stretch>
            <a:fillRect/>
          </a:stretch>
        </p:blipFill>
        <p:spPr bwMode="auto">
          <a:xfrm>
            <a:off x="1412683" y="1410208"/>
            <a:ext cx="4348925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2225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96451-D9EA-8AA0-376A-BEA2D596C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CORE FUNCTIONS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1028" name="Picture 4" descr="What is Microsoft Outlook - GeeksforGeeks">
            <a:extLst>
              <a:ext uri="{FF2B5EF4-FFF2-40B4-BE49-F238E27FC236}">
                <a16:creationId xmlns:a16="http://schemas.microsoft.com/office/drawing/2014/main" id="{E544240D-EBB2-6827-953A-CD40FEF42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3568" y="3276601"/>
            <a:ext cx="3219832" cy="1579792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D8A2F-C3B9-3A84-C0F0-5585B02CD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 dirty="0">
                <a:solidFill>
                  <a:srgbClr val="262626"/>
                </a:solidFill>
              </a:rPr>
              <a:t>EMAIL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 dirty="0">
                <a:solidFill>
                  <a:srgbClr val="262626"/>
                </a:solidFill>
              </a:rPr>
              <a:t>CALENDAR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 dirty="0">
                <a:solidFill>
                  <a:srgbClr val="262626"/>
                </a:solidFill>
              </a:rPr>
              <a:t>CONTACTS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 dirty="0">
                <a:solidFill>
                  <a:srgbClr val="262626"/>
                </a:solidFill>
              </a:rPr>
              <a:t>TASKS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 dirty="0">
                <a:solidFill>
                  <a:srgbClr val="262626"/>
                </a:solidFill>
              </a:rPr>
              <a:t>COLLABORATION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GB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GB" sz="1500" dirty="0">
                <a:solidFill>
                  <a:srgbClr val="262626"/>
                </a:solidFill>
              </a:rPr>
              <a:t>(Microsoft outlook functions documentation, 2025)</a:t>
            </a:r>
          </a:p>
        </p:txBody>
      </p:sp>
    </p:spTree>
    <p:extLst>
      <p:ext uri="{BB962C8B-B14F-4D97-AF65-F5344CB8AC3E}">
        <p14:creationId xmlns:p14="http://schemas.microsoft.com/office/powerpoint/2010/main" val="3091276683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37BCB-F146-AB31-82BD-FBF711039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BENEFITS 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3074" name="Picture 2" descr="Refreshing Your Outlook">
            <a:extLst>
              <a:ext uri="{FF2B5EF4-FFF2-40B4-BE49-F238E27FC236}">
                <a16:creationId xmlns:a16="http://schemas.microsoft.com/office/drawing/2014/main" id="{1577F87D-FEB9-4E5E-056E-087CF0DBC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1" r="22156" b="-1"/>
          <a:stretch>
            <a:fillRect/>
          </a:stretch>
        </p:blipFill>
        <p:spPr bwMode="auto">
          <a:xfrm>
            <a:off x="1434269" y="2763998"/>
            <a:ext cx="2739728" cy="27270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8D7CF-58C7-7476-F001-5C3B0AA16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22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2200" b="1" u="sng" dirty="0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STAFF AND MANAGEMENT </a:t>
            </a:r>
          </a:p>
          <a:p>
            <a:pPr marL="0" indent="0">
              <a:lnSpc>
                <a:spcPct val="90000"/>
              </a:lnSpc>
              <a:buClr>
                <a:schemeClr val="accent5">
                  <a:lumMod val="75000"/>
                </a:schemeClr>
              </a:buClr>
              <a:buNone/>
            </a:pPr>
            <a:endParaRPr lang="en-US" sz="2200" b="1" u="sng" dirty="0">
              <a:solidFill>
                <a:srgbClr val="26262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262626"/>
                </a:solidFill>
              </a:rPr>
              <a:t> Improved communication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262626"/>
                </a:solidFill>
              </a:rPr>
              <a:t>Efficient organization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262626"/>
                </a:solidFill>
              </a:rPr>
              <a:t>Task automation 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 dirty="0">
                <a:solidFill>
                  <a:srgbClr val="262626"/>
                </a:solidFill>
              </a:rPr>
              <a:t>Task management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1400" dirty="0">
                <a:solidFill>
                  <a:srgbClr val="262626"/>
                </a:solidFill>
              </a:rPr>
              <a:t>(TechRadar, 2025)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endParaRPr lang="en-US" sz="2200" dirty="0">
              <a:solidFill>
                <a:srgbClr val="262626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997797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01424-0D18-3C17-E6D8-E2ABC6968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BENEFITS 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4098" name="Picture 2" descr="10 Key reasons to choose Outlook over Gmail account">
            <a:extLst>
              <a:ext uri="{FF2B5EF4-FFF2-40B4-BE49-F238E27FC236}">
                <a16:creationId xmlns:a16="http://schemas.microsoft.com/office/drawing/2014/main" id="{84CFCE2A-7B94-25DD-E0FA-FD8258F2F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4269" y="3493938"/>
            <a:ext cx="2739728" cy="126712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6D478-6D19-6DA4-F436-F431F47DD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GB" b="1" u="sng" dirty="0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RESIDENTS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endParaRPr lang="en-GB" dirty="0">
              <a:solidFill>
                <a:srgbClr val="262626"/>
              </a:solidFill>
            </a:endParaRP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262626"/>
                </a:solidFill>
              </a:rPr>
              <a:t> Social connection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262626"/>
                </a:solidFill>
              </a:rPr>
              <a:t> Cognitive stimulation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262626"/>
                </a:solidFill>
              </a:rPr>
              <a:t> Access to information 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262626"/>
                </a:solidFill>
              </a:rPr>
              <a:t> Security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 sz="1400" dirty="0">
                <a:solidFill>
                  <a:srgbClr val="262626"/>
                </a:solidFill>
              </a:rPr>
              <a:t>(TechRadar, 2025)</a:t>
            </a:r>
          </a:p>
          <a:p>
            <a:pPr marL="0" indent="0">
              <a:buNone/>
            </a:pPr>
            <a:endParaRPr lang="en-GB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050624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E1F83-C1A6-1601-94CD-B771A2838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LIMITATIONS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5124" name="Picture 4" descr="How to Bypass Microsoft Outlook Email Sending Limits">
            <a:extLst>
              <a:ext uri="{FF2B5EF4-FFF2-40B4-BE49-F238E27FC236}">
                <a16:creationId xmlns:a16="http://schemas.microsoft.com/office/drawing/2014/main" id="{07B99574-C14F-A875-5E35-31A5E4B428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3" t="18995" r="50190" b="-4"/>
          <a:stretch>
            <a:fillRect/>
          </a:stretch>
        </p:blipFill>
        <p:spPr bwMode="auto">
          <a:xfrm>
            <a:off x="1519011" y="2701180"/>
            <a:ext cx="2570244" cy="2852640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C5FC5-EA09-F1BF-95A2-B843D0C34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900" dirty="0">
                <a:solidFill>
                  <a:srgbClr val="262626"/>
                </a:solidFill>
              </a:rPr>
              <a:t>Sending limits and message size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9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900" dirty="0">
                <a:solidFill>
                  <a:srgbClr val="262626"/>
                </a:solidFill>
              </a:rPr>
              <a:t>Recipient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9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900" dirty="0">
                <a:solidFill>
                  <a:srgbClr val="262626"/>
                </a:solidFill>
              </a:rPr>
              <a:t>Daily mail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9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900" dirty="0">
                <a:solidFill>
                  <a:srgbClr val="262626"/>
                </a:solidFill>
              </a:rPr>
              <a:t>Storage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9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900" dirty="0">
                <a:solidFill>
                  <a:srgbClr val="262626"/>
                </a:solidFill>
              </a:rPr>
              <a:t>Mailbox limit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(Microsoft, 2025)</a:t>
            </a:r>
            <a:endParaRPr lang="en-GB" sz="17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89181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74058-7E0E-D38E-569F-6242216A7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6A441-A44A-A81C-2D3F-BA75A86CD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Microsoft 365 documentation  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2"/>
              </a:rPr>
              <a:t>https://www.Microsoft.com/Microsoft-365/outlook</a:t>
            </a:r>
            <a:r>
              <a:rPr lang="en-GB" dirty="0"/>
              <a:t> (Accessed: 01 November 2025)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TechRadar(2023) benefits of outlook for emprise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3"/>
              </a:rPr>
              <a:t>https://www.techradar.com/es</a:t>
            </a:r>
            <a:r>
              <a:rPr lang="en-GB" dirty="0"/>
              <a:t> (Accessed: 01 November 2025)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Microsoft (2025)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4"/>
              </a:rPr>
              <a:t>https://learn.Microsoft.com/enus/exchange/mail-flowbest-practices/limits</a:t>
            </a:r>
            <a:r>
              <a:rPr lang="en-GB" dirty="0"/>
              <a:t> (Accessed: 01 November 2025)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226442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cxnSp>
        <p:nvCxnSpPr>
          <p:cNvPr id="1068" name="Straight Connector 1067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3641253-A32C-7BDC-F39A-042B81B1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688" y="823967"/>
            <a:ext cx="4030403" cy="723477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2B78C-32C8-CB8A-99C5-906A25A4B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1896142"/>
            <a:ext cx="4172212" cy="4218906"/>
          </a:xfrm>
        </p:spPr>
        <p:txBody>
          <a:bodyPr>
            <a:normAutofit lnSpcReduction="10000"/>
          </a:bodyPr>
          <a:lstStyle/>
          <a:p>
            <a:r>
              <a:rPr lang="en-GB" i="1" dirty="0">
                <a:latin typeface="Amasis MT Pro Medium" panose="020F0502020204030204" pitchFamily="18" charset="0"/>
              </a:rPr>
              <a:t> Digital Literacy means using technology safely and effectively.</a:t>
            </a:r>
            <a:endParaRPr lang="en-GB" dirty="0"/>
          </a:p>
          <a:p>
            <a:r>
              <a:rPr lang="en-GB" dirty="0"/>
              <a:t>At Sunrise Residential Care Home, staff use digital systems to record and share residents’ information.</a:t>
            </a:r>
          </a:p>
          <a:p>
            <a:r>
              <a:rPr lang="en-GB" dirty="0"/>
              <a:t>Good digital skills help improve communication and teamwork between care workers.</a:t>
            </a:r>
          </a:p>
          <a:p>
            <a:pPr algn="just"/>
            <a:r>
              <a:rPr lang="en-GB" dirty="0"/>
              <a:t>(NHS England, 2023)</a:t>
            </a:r>
          </a:p>
          <a:p>
            <a:pPr algn="just"/>
            <a:r>
              <a:rPr lang="en-GB" dirty="0"/>
              <a:t>(Skills for Care, 2023)</a:t>
            </a:r>
          </a:p>
          <a:p>
            <a:pPr algn="just"/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5C8583-2713-13F7-6967-772A72D74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5" b="2975"/>
          <a:stretch/>
        </p:blipFill>
        <p:spPr bwMode="auto">
          <a:xfrm>
            <a:off x="6262024" y="1847088"/>
            <a:ext cx="5485476" cy="41059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70" name="Picture 1069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301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0F4A8F0-EFCB-4E8D-5CCE-AB311EF8F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300" y="635002"/>
            <a:ext cx="5132791" cy="1218754"/>
          </a:xfrm>
        </p:spPr>
        <p:txBody>
          <a:bodyPr>
            <a:normAutofit/>
          </a:bodyPr>
          <a:lstStyle/>
          <a:p>
            <a:r>
              <a:rPr lang="en-GB" dirty="0"/>
              <a:t>Impact of digital health literacy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27A6EFF-617A-606B-FC96-13B7F3D3E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1846025"/>
            <a:ext cx="4172212" cy="4207455"/>
          </a:xfrm>
        </p:spPr>
        <p:txBody>
          <a:bodyPr>
            <a:normAutofit/>
          </a:bodyPr>
          <a:lstStyle/>
          <a:p>
            <a:r>
              <a:rPr lang="en-US" dirty="0"/>
              <a:t>Digital tools make it easier to access and update resident’s information</a:t>
            </a:r>
          </a:p>
          <a:p>
            <a:r>
              <a:rPr lang="en-US" dirty="0"/>
              <a:t>Technology improves communication between staff and other professionals.</a:t>
            </a:r>
          </a:p>
          <a:p>
            <a:r>
              <a:rPr lang="en-US" dirty="0"/>
              <a:t>It helps staff give care that meets each resident’s needs.</a:t>
            </a:r>
          </a:p>
          <a:p>
            <a:r>
              <a:rPr lang="en-US" sz="1600" dirty="0"/>
              <a:t>(NHS England, 2023; Microsoft, 2023; Kuek and </a:t>
            </a:r>
            <a:r>
              <a:rPr lang="en-US" sz="1600" dirty="0" err="1"/>
              <a:t>Hakkennes</a:t>
            </a:r>
            <a:r>
              <a:rPr lang="en-US" sz="1600" dirty="0"/>
              <a:t>, 2020)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9D0DDD-A62A-661C-96C9-7851A2686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284910" y="1847088"/>
            <a:ext cx="5716590" cy="41059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04744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6B09AB3-8344-3C3B-C7A2-E9F4FC4AB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533400"/>
            <a:ext cx="5969994" cy="1245439"/>
          </a:xfrm>
        </p:spPr>
        <p:txBody>
          <a:bodyPr>
            <a:normAutofit/>
          </a:bodyPr>
          <a:lstStyle/>
          <a:p>
            <a:r>
              <a:rPr lang="en-GB" sz="2400" dirty="0"/>
              <a:t>Advantages  and disadvantages of digitalisation  in healthcare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7F2D929-8BB9-B364-24B1-5DB649E5D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075" y="1915333"/>
            <a:ext cx="5317519" cy="4199717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Aharoni" panose="020F0502020204030204" pitchFamily="2" charset="-79"/>
                <a:cs typeface="Aharoni" panose="020F0502020204030204" pitchFamily="2" charset="-79"/>
              </a:rPr>
              <a:t>  </a:t>
            </a:r>
            <a:r>
              <a:rPr lang="en-GB" b="1" dirty="0">
                <a:latin typeface="Aharoni" panose="020F0502020204030204" pitchFamily="2" charset="-79"/>
                <a:cs typeface="Aharoni" panose="020F0502020204030204" pitchFamily="2" charset="-79"/>
              </a:rPr>
              <a:t>Advantages: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Easier and faster access to residents’ information.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Better communication between care workers and doctors.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Helps to keep and share care records safely.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Disadvantages: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Risk of losing or sharing data.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Problems with cybersecurity and passwords.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Expensive equipment and training for staff.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(Skills for Care, 2023)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(Microsoft, 2023)</a:t>
            </a:r>
          </a:p>
          <a:p>
            <a:pPr>
              <a:lnSpc>
                <a:spcPct val="110000"/>
              </a:lnSpc>
            </a:pPr>
            <a:endParaRPr lang="en-GB" sz="1100" dirty="0"/>
          </a:p>
          <a:p>
            <a:pPr>
              <a:lnSpc>
                <a:spcPct val="110000"/>
              </a:lnSpc>
            </a:pPr>
            <a:endParaRPr lang="en-GB" sz="1100" dirty="0"/>
          </a:p>
          <a:p>
            <a:pPr>
              <a:lnSpc>
                <a:spcPct val="110000"/>
              </a:lnSpc>
            </a:pPr>
            <a:endParaRPr lang="en-GB" sz="1100" dirty="0"/>
          </a:p>
          <a:p>
            <a:pPr>
              <a:lnSpc>
                <a:spcPct val="110000"/>
              </a:lnSpc>
            </a:pPr>
            <a:endParaRPr lang="en-GB" sz="1100" dirty="0"/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5" name="Content Placeholder 4" descr="A diagram of a health care system&#10;&#10;AI-generated content may be incorrect.">
            <a:extLst>
              <a:ext uri="{FF2B5EF4-FFF2-40B4-BE49-F238E27FC236}">
                <a16:creationId xmlns:a16="http://schemas.microsoft.com/office/drawing/2014/main" id="{7A94783E-1091-443F-D3DA-576A8A466C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594" y="1853755"/>
            <a:ext cx="5833848" cy="410594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7243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13CD2-2B79-80DD-B399-9F8F67242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133" y="1963419"/>
            <a:ext cx="4394196" cy="2931162"/>
          </a:xfrm>
        </p:spPr>
        <p:txBody>
          <a:bodyPr anchor="ctr"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21FB75E-0E33-8CFE-0F45-FCF4EC47E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460" y="1963420"/>
            <a:ext cx="6825029" cy="4690877"/>
          </a:xfrm>
        </p:spPr>
        <p:txBody>
          <a:bodyPr anchor="ctr"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US" sz="7200" b="1" dirty="0"/>
              <a:t> </a:t>
            </a:r>
            <a:endParaRPr lang="en-US" sz="8000" dirty="0"/>
          </a:p>
          <a:p>
            <a:pPr marL="0" indent="0" algn="ctr">
              <a:buNone/>
            </a:pPr>
            <a:r>
              <a:rPr lang="en-US" sz="7200" b="1" dirty="0"/>
              <a:t>   </a:t>
            </a:r>
            <a:endParaRPr lang="en-GB" sz="11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Kuek, A and </a:t>
            </a:r>
            <a:r>
              <a:rPr lang="en-GB" sz="80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Hakkennes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S. (2020)Healthcare staff digital literacy levels and their attitudes  towards information systems. Health Informatics Journal, 26(1), pp, 592-612.(Accessed on 27 October 2025).</a:t>
            </a:r>
          </a:p>
          <a:p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Microsoft (2023) The importance of digital tools in healthcare. 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https://news.Microsoft.com/en-gb/2023/03/22/how-digital-tools-are-transforming-healthcare/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( Accessed on 27 October 2025).</a:t>
            </a:r>
          </a:p>
          <a:p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NHS England (2023) Digital skills for patients.  http;//</a:t>
            </a:r>
            <a:r>
              <a:rPr lang="en-GB" sz="80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www.England.nhs.uk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/digital/. ( Accessed 27 October 2025).</a:t>
            </a:r>
          </a:p>
          <a:p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Skills for Care (2023) Digital working in adult social care . https://</a:t>
            </a:r>
            <a:r>
              <a:rPr lang="en-GB" sz="80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www.skillsforcare.org.uk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/learning-development/digital-</a:t>
            </a:r>
            <a:r>
              <a:rPr lang="en-GB" sz="80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working.aspx</a:t>
            </a:r>
            <a:r>
              <a:rPr lang="en-GB" sz="80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( Accessed 27 October 2025).</a:t>
            </a:r>
          </a:p>
          <a:p>
            <a:endParaRPr lang="en-GB" sz="80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143000" indent="-1143000">
              <a:buFont typeface="+mj-lt"/>
              <a:buAutoNum type="arabicPeriod"/>
            </a:pPr>
            <a:endParaRPr lang="en-GB" sz="80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Tx/>
              <a:buChar char="-"/>
            </a:pPr>
            <a:endParaRPr lang="en-GB" sz="80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7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53354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3171" y="2064888"/>
            <a:ext cx="8825658" cy="4793112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  <a:spcBef>
                <a:spcPts val="1200"/>
              </a:spcBef>
            </a:pPr>
            <a:r>
              <a:rPr lang="" sz="2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SAFETY AT SUNRISE CARE HOME</a:t>
            </a:r>
          </a:p>
          <a:p>
            <a:r>
              <a:rPr lang="" sz="2000" i="0" dirty="0">
                <a:solidFill>
                  <a:schemeClr val="bg1"/>
                </a:solidFill>
                <a:effectLst/>
                <a:latin typeface="ui-sans-serif"/>
              </a:rPr>
              <a:t>Presented by:</a:t>
            </a:r>
            <a:r>
              <a:rPr lang="en-GB" sz="2000" i="0" dirty="0">
                <a:solidFill>
                  <a:schemeClr val="bg1"/>
                </a:solidFill>
                <a:effectLst/>
                <a:latin typeface="ui-sans-serif"/>
              </a:rPr>
              <a:t> JUSTYNA GAJEWSKA </a:t>
            </a:r>
            <a:endParaRPr lang="" sz="2000" i="0" dirty="0">
              <a:solidFill>
                <a:schemeClr val="bg1"/>
              </a:solidFill>
              <a:effectLst/>
              <a:latin typeface="ui-sans-serif"/>
            </a:endParaRPr>
          </a:p>
          <a:p>
            <a:r>
              <a:rPr lang="" sz="2000" i="0" dirty="0">
                <a:solidFill>
                  <a:schemeClr val="bg1"/>
                </a:solidFill>
                <a:effectLst/>
                <a:latin typeface="ui-sans-serif"/>
              </a:rPr>
              <a:t>Student ID: </a:t>
            </a:r>
            <a:r>
              <a:rPr lang="en-GB" sz="2000" i="0" dirty="0">
                <a:solidFill>
                  <a:schemeClr val="bg1"/>
                </a:solidFill>
                <a:effectLst/>
                <a:latin typeface="ui-sans-serif"/>
              </a:rPr>
              <a:t>2517291</a:t>
            </a:r>
            <a:endParaRPr lang="" sz="2000" i="0" dirty="0">
              <a:solidFill>
                <a:schemeClr val="bg1"/>
              </a:solidFill>
              <a:effectLst/>
              <a:latin typeface="ui-sans-serif"/>
            </a:endParaRPr>
          </a:p>
          <a:p>
            <a:r>
              <a:rPr lang="" sz="2000" i="0" dirty="0">
                <a:solidFill>
                  <a:schemeClr val="bg1"/>
                </a:solidFill>
                <a:effectLst/>
                <a:latin typeface="ui-sans-serif"/>
              </a:rPr>
              <a:t>Module: LCHS4007 - Digital Skills and Research Methods</a:t>
            </a:r>
          </a:p>
          <a:p>
            <a:r>
              <a:rPr lang="" sz="2000" i="0" dirty="0">
                <a:solidFill>
                  <a:schemeClr val="bg1"/>
                </a:solidFill>
                <a:effectLst/>
                <a:latin typeface="ui-sans-serif"/>
              </a:rPr>
              <a:t>Sunrise Residential Care Home </a:t>
            </a:r>
          </a:p>
          <a:p>
            <a:pPr algn="ctr">
              <a:lnSpc>
                <a:spcPct val="200000"/>
              </a:lnSpc>
              <a:spcBef>
                <a:spcPts val="1200"/>
              </a:spcBef>
            </a:pPr>
            <a:endParaRPr lang="en-PK" sz="2800" b="1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11F0AE-41A4-8A24-37D9-AEBE934C7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826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EEFE4-3E79-3EB4-4473-7597F08F7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127" y="873390"/>
            <a:ext cx="8761413" cy="706964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</a:pPr>
            <a:r>
              <a:rPr lang="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DIGITAL SAFETY?</a:t>
            </a:r>
            <a:endParaRPr lang="en-PK" sz="2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E211F6-D008-500B-EC16-3F7B42CCA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2374F00-587B-EB04-38B2-8A73927800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69951" y="2497763"/>
            <a:ext cx="6580160" cy="39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" dirty="0">
                <a:effectLst/>
              </a:rPr>
              <a:t>Digital safety is the protection of electronic information, information systems and computer hardware from unauthorised access or damage. (For example, hacking and malware).</a:t>
            </a:r>
          </a:p>
          <a:p>
            <a:r>
              <a:rPr lang="" dirty="0">
                <a:effectLst/>
              </a:rPr>
              <a:t>Keeps patient data private, trustworthy, and accessible.</a:t>
            </a:r>
          </a:p>
          <a:p>
            <a:r>
              <a:rPr lang="" dirty="0">
                <a:effectLst/>
              </a:rPr>
              <a:t>It safeguards the personal and medical information of residents from any breach. </a:t>
            </a:r>
          </a:p>
          <a:p>
            <a:r>
              <a:rPr lang="" dirty="0">
                <a:effectLst/>
              </a:rPr>
              <a:t>Meeting the requirements of the GDPR and DPA 2018.</a:t>
            </a:r>
          </a:p>
          <a:p>
            <a:r>
              <a:rPr lang="" dirty="0">
                <a:effectLst/>
              </a:rPr>
              <a:t>According to CQC (2022), trust is essential between residents, families and care providers.</a:t>
            </a:r>
          </a:p>
          <a:p>
            <a:endParaRPr lang="" dirty="0"/>
          </a:p>
          <a:p>
            <a:r>
              <a:rPr lang="" dirty="0"/>
              <a:t>(</a:t>
            </a:r>
            <a:r>
              <a:rPr lang="" sz="1400" dirty="0"/>
              <a:t>CQC, 2022)</a:t>
            </a:r>
            <a:endParaRPr lang="" sz="1400" dirty="0">
              <a:effectLst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85400B69-D680-AACC-7DC7-EBBF96D37D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t="1639" b="1639"/>
          <a:stretch/>
        </p:blipFill>
        <p:spPr bwMode="auto">
          <a:xfrm>
            <a:off x="7585022" y="2620649"/>
            <a:ext cx="4127292" cy="224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502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CF0FC-96FC-6116-78D1-D01D52F13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42559"/>
            <a:ext cx="9020677" cy="767686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1800"/>
              </a:spcBef>
              <a:spcAft>
                <a:spcPts val="400"/>
              </a:spcAft>
            </a:pPr>
            <a:r>
              <a:rPr lang="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Staff Digital Safety Checklist </a:t>
            </a:r>
            <a:endParaRPr lang="en-PK" sz="2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46873-A00E-A3BF-7A5A-2D63F59BE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64" y="2494650"/>
            <a:ext cx="10151589" cy="4067621"/>
          </a:xfrm>
        </p:spPr>
        <p:txBody>
          <a:bodyPr>
            <a:normAutofit/>
          </a:bodyPr>
          <a:lstStyle/>
          <a:p>
            <a:r>
              <a:rPr lang="" sz="1800" dirty="0">
                <a:solidFill>
                  <a:srgbClr val="2563EB"/>
                </a:solidFill>
                <a:effectLst/>
                <a:latin typeface="Segoe UI Symbol" panose="020B0502040204020203" pitchFamily="34" charset="0"/>
                <a:ea typeface="Times New Roman" panose="02020603050405020304"/>
                <a:cs typeface="Segoe UI Symbol" panose="020B0502040204020203" pitchFamily="34" charset="0"/>
              </a:rPr>
              <a:t>✓</a:t>
            </a:r>
            <a:r>
              <a:rPr lang="" sz="1800" b="1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Secure Logins:</a:t>
            </a:r>
            <a:r>
              <a:rPr lang="" sz="1800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 Use strong passwords (minimum 8 characters with mix of letters, numbers, symbols); enable multi-factor authentication; never share login credentials (NCSC, 2023)</a:t>
            </a:r>
            <a:endParaRPr lang="" sz="1800" dirty="0">
              <a:effectLst/>
              <a:latin typeface="Times New Roman" panose="02020603050405020304"/>
              <a:ea typeface="Times New Roman" panose="02020603050405020304"/>
            </a:endParaRPr>
          </a:p>
          <a:p>
            <a:r>
              <a:rPr lang="" sz="1800" dirty="0">
                <a:solidFill>
                  <a:srgbClr val="2563EB"/>
                </a:solidFill>
                <a:effectLst/>
                <a:latin typeface="Segoe UI Symbol" panose="020B0502040204020203" pitchFamily="34" charset="0"/>
                <a:ea typeface="Times New Roman" panose="02020603050405020304"/>
                <a:cs typeface="Segoe UI Symbol" panose="020B0502040204020203" pitchFamily="34" charset="0"/>
              </a:rPr>
              <a:t>✓</a:t>
            </a:r>
            <a:r>
              <a:rPr lang="" sz="1800" b="1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Email Safety:</a:t>
            </a:r>
            <a:r>
              <a:rPr lang="" sz="1800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 Verify sender identity before opening attachments; avoid clicking suspicious links; report phishing attempts immediately</a:t>
            </a:r>
            <a:endParaRPr lang="" sz="1800" dirty="0">
              <a:effectLst/>
              <a:latin typeface="Times New Roman" panose="02020603050405020304"/>
              <a:ea typeface="Times New Roman" panose="02020603050405020304"/>
            </a:endParaRPr>
          </a:p>
          <a:p>
            <a:r>
              <a:rPr lang="" sz="1800" dirty="0">
                <a:solidFill>
                  <a:srgbClr val="2563EB"/>
                </a:solidFill>
                <a:effectLst/>
                <a:latin typeface="Segoe UI Symbol" panose="020B0502040204020203" pitchFamily="34" charset="0"/>
                <a:ea typeface="Times New Roman" panose="02020603050405020304"/>
                <a:cs typeface="Segoe UI Symbol" panose="020B0502040204020203" pitchFamily="34" charset="0"/>
              </a:rPr>
              <a:t>✓</a:t>
            </a:r>
            <a:r>
              <a:rPr lang="" sz="1800" b="1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Document Storage:</a:t>
            </a:r>
            <a:r>
              <a:rPr lang="" sz="1800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 Save files only to OneDrive or approved systems; encrypt sensitive documents; regular backup procedures</a:t>
            </a:r>
            <a:endParaRPr lang="" sz="1800" dirty="0">
              <a:effectLst/>
              <a:latin typeface="Times New Roman" panose="02020603050405020304"/>
              <a:ea typeface="Times New Roman" panose="02020603050405020304"/>
            </a:endParaRPr>
          </a:p>
          <a:p>
            <a:r>
              <a:rPr lang="" sz="1800" dirty="0">
                <a:solidFill>
                  <a:srgbClr val="2563EB"/>
                </a:solidFill>
                <a:effectLst/>
                <a:latin typeface="Segoe UI Symbol" panose="020B0502040204020203" pitchFamily="34" charset="0"/>
                <a:ea typeface="Times New Roman" panose="02020603050405020304"/>
                <a:cs typeface="Segoe UI Symbol" panose="020B0502040204020203" pitchFamily="34" charset="0"/>
              </a:rPr>
              <a:t>✓</a:t>
            </a:r>
            <a:r>
              <a:rPr lang="" sz="1800" b="1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Patient Confidentiality:</a:t>
            </a:r>
            <a:r>
              <a:rPr lang="" sz="1800" dirty="0">
                <a:solidFill>
                  <a:srgbClr val="030712"/>
                </a:solidFill>
                <a:effectLst/>
                <a:latin typeface="ui-sans-serif"/>
                <a:ea typeface="Times New Roman" panose="02020603050405020304"/>
              </a:rPr>
              <a:t> Lock screens when leaving workstations; discuss patient information only in private areas; dispose of printed records securely (ICO, 2024)</a:t>
            </a:r>
            <a:r>
              <a:rPr lang="" kern="100" dirty="0">
                <a:solidFill>
                  <a:srgbClr val="030712"/>
                </a:solidFill>
                <a:latin typeface="+mj-lt"/>
                <a:ea typeface="Times New Roman" panose="02020603050405020304"/>
              </a:rPr>
              <a:t>. </a:t>
            </a:r>
          </a:p>
          <a:p>
            <a:endParaRPr lang="" sz="1800" kern="100" dirty="0">
              <a:solidFill>
                <a:srgbClr val="030712"/>
              </a:solidFill>
              <a:effectLst/>
              <a:latin typeface="+mj-lt"/>
              <a:ea typeface="Times New Roman" panose="02020603050405020304"/>
            </a:endParaRPr>
          </a:p>
          <a:p>
            <a:r>
              <a:rPr lang="" sz="1600" dirty="0">
                <a:solidFill>
                  <a:srgbClr val="030712"/>
                </a:solidFill>
                <a:latin typeface="ui-sans-serif"/>
                <a:ea typeface="Times New Roman" panose="02020603050405020304"/>
              </a:rPr>
              <a:t>(NCSC, 2023)</a:t>
            </a:r>
          </a:p>
          <a:p>
            <a:r>
              <a:rPr lang="" sz="1600" dirty="0">
                <a:solidFill>
                  <a:srgbClr val="030712"/>
                </a:solidFill>
                <a:latin typeface="ui-sans-serif"/>
                <a:ea typeface="Times New Roman" panose="02020603050405020304"/>
              </a:rPr>
              <a:t>(ICO, 2024)</a:t>
            </a:r>
            <a:endParaRPr lang="" sz="1600" dirty="0">
              <a:ea typeface="Times New Roman" panose="02020603050405020304"/>
            </a:endParaRPr>
          </a:p>
          <a:p>
            <a:endParaRPr lang="" sz="1800" dirty="0">
              <a:effectLst/>
              <a:latin typeface="Times New Roman" panose="02020603050405020304"/>
              <a:ea typeface="Times New Roman" panose="0202060305040502030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6B699D-B174-EC89-721B-F95686A7E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53681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F6537-E9DE-1B63-4402-033781CF9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" dirty="0"/>
              <a:t>ADVANTAGES OF DIGITAL SAFETY AT SUNRISE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72FAA-439D-CB98-BC52-8B9A3581E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" dirty="0"/>
          </a:p>
          <a:p>
            <a:r>
              <a:rPr lang="" dirty="0"/>
              <a:t>✓.Safeguards vital personal and health data against unlawful access and cyber attacks.</a:t>
            </a:r>
          </a:p>
          <a:p>
            <a:r>
              <a:rPr lang="" dirty="0"/>
              <a:t>✓.Follows rules of GDPR and Data Protection Act 2018 and CQC (Gov.uk, 2023).</a:t>
            </a:r>
          </a:p>
          <a:p>
            <a:r>
              <a:rPr lang="" dirty="0"/>
              <a:t>✓.Creates trust with residents and families through commitment to data protection.</a:t>
            </a:r>
          </a:p>
          <a:p>
            <a:r>
              <a:rPr lang="" dirty="0"/>
              <a:t>✓.Lowering the risk of data breaches caused by the significant amount of financial penalties fines.</a:t>
            </a:r>
          </a:p>
          <a:p>
            <a:r>
              <a:rPr lang="" dirty="0"/>
              <a:t>✓.Enhanced overall quality of care through accurate and secure record keeping.</a:t>
            </a:r>
          </a:p>
          <a:p>
            <a:endParaRPr lang="" dirty="0"/>
          </a:p>
          <a:p>
            <a:r>
              <a:rPr lang="" sz="1600" dirty="0"/>
              <a:t>(Gov.uk,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2E1D6D-AFD2-B783-7AE9-C4132EDA6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58566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27928-3F5E-C470-BC92-BE7E540D2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" dirty="0"/>
              <a:t>DISADVANTAGES &amp;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9EBAF-646C-17F6-DD38-901114A70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47176"/>
          </a:xfrm>
        </p:spPr>
        <p:txBody>
          <a:bodyPr/>
          <a:lstStyle/>
          <a:p>
            <a:endParaRPr lang="" dirty="0"/>
          </a:p>
          <a:p>
            <a:r>
              <a:rPr lang="" dirty="0"/>
              <a:t>✗.Staff training and system implementation for the initial setup would take time.</a:t>
            </a:r>
          </a:p>
          <a:p>
            <a:r>
              <a:rPr lang="" dirty="0"/>
              <a:t>✗.Staff may have problems adapting to security protocols due to a lack of digital skills (Skills for Care, 2023).</a:t>
            </a:r>
          </a:p>
          <a:p>
            <a:r>
              <a:rPr lang="" dirty="0"/>
              <a:t>✗.There will be extra costs for security software, training programs and system maintenance.</a:t>
            </a:r>
          </a:p>
          <a:p>
            <a:r>
              <a:rPr lang="" dirty="0"/>
              <a:t>✗.Password complexity and multi-factor authentication impede emergency workflows.</a:t>
            </a:r>
          </a:p>
          <a:p>
            <a:r>
              <a:rPr lang="" dirty="0"/>
              <a:t>✗.Updating and monitoring are required continually to face evolving cyber threats .</a:t>
            </a:r>
          </a:p>
          <a:p>
            <a:endParaRPr lang="" dirty="0"/>
          </a:p>
          <a:p>
            <a:r>
              <a:rPr lang="" sz="1600" dirty="0"/>
              <a:t>(Skills for Care,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C7251A-5BDD-9905-A41C-3681B7B04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00517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85491-D142-3DFA-A252-BBD1B15B7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342F4-42CE-626C-0FBD-EC10827C9F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" b="0" i="0" dirty="0">
              <a:solidFill>
                <a:srgbClr val="030712"/>
              </a:solidFill>
              <a:effectLst/>
              <a:latin typeface="ui-sans-serif"/>
            </a:endParaRP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Care Quality Commission (2022)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Guidance for providers on meeting the regulations.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https://www.cqc.org.uk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Gov.uk (2023)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Data protection: how we collect and share your data.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https://www.gov.uk/government/publications/data-protection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Information Commissioner's Office (2024)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Guide to the General Data Protection Regulation.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https://ico.org.uk/for-organisations/guide-to-data-protection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National Cyber Security Centre (2023)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Password guidance: simplifying your approach.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https://www.ncsc.gov.uk/collection/passwords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National Cyber Security Centre (2024)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Cyber security for care organisations.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https://www.ncsc.gov.uk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NHS Digital (2023)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Data security and protection toolkit.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https://digital.nhs.uk/data-and-information/looking-after-information/data-security-and-information-governance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NHS England (2023)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Digital transformation in health and care.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https://www.england.nhs.uk/digitaltechnology (Accessed: 2 November 2025).</a:t>
            </a:r>
          </a:p>
          <a:p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Skills for Care (2023) </a:t>
            </a:r>
            <a:r>
              <a:rPr lang="" b="0" i="1" dirty="0">
                <a:solidFill>
                  <a:srgbClr val="030712"/>
                </a:solidFill>
                <a:effectLst/>
                <a:latin typeface="ui-sans-serif"/>
              </a:rPr>
              <a:t>Digital skills in adult social care.</a:t>
            </a:r>
            <a:r>
              <a:rPr lang="" b="0" i="0" dirty="0">
                <a:solidFill>
                  <a:srgbClr val="030712"/>
                </a:solidFill>
                <a:effectLst/>
                <a:latin typeface="ui-sans-serif"/>
              </a:rPr>
              <a:t> Available at: https://www.skillsforcare.org.uk (Accessed: 2 November 2025).</a:t>
            </a:r>
          </a:p>
          <a:p>
            <a:endParaRPr lang="" b="0" i="0" dirty="0">
              <a:solidFill>
                <a:srgbClr val="4B5563"/>
              </a:solidFill>
              <a:effectLst/>
              <a:latin typeface="ui-sans-serif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2F754-ABCE-6BC7-ECAD-64196B758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FE669F-FFDD-423F-A2DE-E8FBEA88EFE8}" type="slidenum">
              <a:rPr kumimoji="0" lang="en-US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62775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Ion Boardroom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3296</TotalTime>
  <Words>1680</Words>
  <Application>Microsoft Macintosh PowerPoint</Application>
  <PresentationFormat>Widescreen</PresentationFormat>
  <Paragraphs>225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25</vt:i4>
      </vt:variant>
    </vt:vector>
  </HeadingPairs>
  <TitlesOfParts>
    <vt:vector size="44" baseType="lpstr">
      <vt:lpstr>Aharoni</vt:lpstr>
      <vt:lpstr>Amasis MT Pro Medium</vt:lpstr>
      <vt:lpstr>Aptos</vt:lpstr>
      <vt:lpstr>Aptos Display</vt:lpstr>
      <vt:lpstr>Arial</vt:lpstr>
      <vt:lpstr>Calibri</vt:lpstr>
      <vt:lpstr>Century Gothic</vt:lpstr>
      <vt:lpstr>Garamond</vt:lpstr>
      <vt:lpstr>Gill Sans MT</vt:lpstr>
      <vt:lpstr>Segoe UI Symbol</vt:lpstr>
      <vt:lpstr>Times New Roman</vt:lpstr>
      <vt:lpstr>ui-sans-serif</vt:lpstr>
      <vt:lpstr>Wingdings</vt:lpstr>
      <vt:lpstr>Wingdings 3</vt:lpstr>
      <vt:lpstr>Wisp</vt:lpstr>
      <vt:lpstr>Ion Boardroom</vt:lpstr>
      <vt:lpstr>Gallery</vt:lpstr>
      <vt:lpstr>Organic</vt:lpstr>
      <vt:lpstr>Office Theme</vt:lpstr>
      <vt:lpstr>Digital Skills and Research Methods LCHS4007  Assessment 1: Group  Presentation 4</vt:lpstr>
      <vt:lpstr>PowerPoint Presentation</vt:lpstr>
      <vt:lpstr>Use of Microsoft Excel in Sunrise Residential Care Home  </vt:lpstr>
      <vt:lpstr>Introduction:</vt:lpstr>
      <vt:lpstr>What is Microsoft Excel:</vt:lpstr>
      <vt:lpstr>Use of Excel in Sunrise Residential Care Home:</vt:lpstr>
      <vt:lpstr>Excel’s Importance in Care Work:</vt:lpstr>
      <vt:lpstr>Benefits of Using Excel in Sunrise Residential Care Home:</vt:lpstr>
      <vt:lpstr>References:</vt:lpstr>
      <vt:lpstr>OUTLOOK</vt:lpstr>
      <vt:lpstr>CORE FUNCTIONS</vt:lpstr>
      <vt:lpstr>BENEFITS </vt:lpstr>
      <vt:lpstr>BENEFITS </vt:lpstr>
      <vt:lpstr>LIMITATIONS</vt:lpstr>
      <vt:lpstr>REFERENCES</vt:lpstr>
      <vt:lpstr>introduction</vt:lpstr>
      <vt:lpstr>Impact of digital health literacy</vt:lpstr>
      <vt:lpstr>Advantages  and disadvantages of digitalisation  in healthcare</vt:lpstr>
      <vt:lpstr>References</vt:lpstr>
      <vt:lpstr>PowerPoint Presentation</vt:lpstr>
      <vt:lpstr>WHAT IS DIGITAL SAFETY?</vt:lpstr>
      <vt:lpstr>Staff Digital Safety Checklist </vt:lpstr>
      <vt:lpstr>ADVANTAGES OF DIGITAL SAFETY AT SUNRISE</vt:lpstr>
      <vt:lpstr>DISADVANTAGES &amp; CHALLENGES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Gheorghe Puscasu (STU160175)</dc:creator>
  <cp:lastModifiedBy>Dana Bardar (2513145)</cp:lastModifiedBy>
  <cp:revision>8</cp:revision>
  <dcterms:created xsi:type="dcterms:W3CDTF">2025-10-25T10:23:14Z</dcterms:created>
  <dcterms:modified xsi:type="dcterms:W3CDTF">2025-11-08T11:58:05Z</dcterms:modified>
</cp:coreProperties>
</file>