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4" roundtripDataSignature="AMtx7mhPu4LNPdngEq5W9Mk+BmBDbszCD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35" d="100"/>
          <a:sy n="35" d="100"/>
        </p:scale>
        <p:origin x="484" y="6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00" name="Google Shape;100;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01" name="Google Shape;101;p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presentation discusses the major cultural variances between Unilever company based in the UK and Alibaba, one of the Chinese corporate giants. It points out these disparities can influence the negotiation process. For challenges to be overcome and a strong, long term partnership established, cultural awareness and flexibility are essential. </a:t>
            </a:r>
            <a:endParaRPr/>
          </a:p>
        </p:txBody>
      </p:sp>
      <p:sp>
        <p:nvSpPr>
          <p:cNvPr id="103" name="Google Shape;103;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04" name="Google Shape;104;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20" name="Google Shape;120;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21" name="Google Shape;121;p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Culture refers to the combined values, beliefs as well as behavior that determines the way human beings relate in both personal and professional environments. Culture influences even the decision-making process in business. Unilever being the company with a UK-centric model, appreciates direct communication and transparency (Maljers, 2022). As another example, Unilever communicates directly, whereas Alibaba has indirect communication in order to establish trust and keep relations.</a:t>
            </a:r>
            <a:endParaRPr/>
          </a:p>
        </p:txBody>
      </p:sp>
      <p:sp>
        <p:nvSpPr>
          <p:cNvPr id="123" name="Google Shape;123;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24" name="Google Shape;124;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39" name="Google Shape;139;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40" name="Google Shape;140;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Cultural Dimensions Theory presented by Hofstede defines the main factors that affect the way individuals of various cultures are likely to conduct themselves in business environments (Nickerson, 2023). Among the major distinctions, one can mention between high-context cultures (like in China, when a lot of communication is non-verbal and related to the context) and low-context culture (such as the UK where people favor clear and straightforward speech).</a:t>
            </a:r>
            <a:endParaRPr/>
          </a:p>
        </p:txBody>
      </p:sp>
      <p:sp>
        <p:nvSpPr>
          <p:cNvPr id="142" name="Google Shape;142;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43" name="Google Shape;143;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58" name="Google Shape;158;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59" name="Google Shape;159;p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Unilever is a major UK based multinational corporation with a large portfolio of created products which range across food to personal care engagements. It has a huge worldwide presence with operations in more than 190 countries and is highly involved in sustainability (Unilever, 2023). The way it addresses the CSR, which can be observed through such initiatives and ideas as the Unilever Sustainable Living Plan, has made it a leader in ethical business processes.</a:t>
            </a:r>
            <a:endParaRPr/>
          </a:p>
        </p:txBody>
      </p:sp>
      <p:sp>
        <p:nvSpPr>
          <p:cNvPr id="161" name="Google Shape;161;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62" name="Google Shape;162;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77" name="Google Shape;177;p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78" name="Google Shape;178;p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Alibaba is a strong Chinese conglomerate with e-commerce, technology and digital payments expertise  (Johnston, 2022). It has platforms such as Alibaba.com and Alipay that offer an uninterrupted experience on both sides; to the customers and the companies. Being based in Asia, Alibaba has grown to have a global presence making it one of the most strategic players in the global market. Being a prospective ally to Unilever, unique technology and worldwide presence of Alibaba are important points to be regarded when negotiating the volume in the future. </a:t>
            </a:r>
            <a:endParaRPr/>
          </a:p>
        </p:txBody>
      </p:sp>
      <p:sp>
        <p:nvSpPr>
          <p:cNvPr id="180" name="Google Shape;180;p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81" name="Google Shape;181;p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96" name="Google Shape;196;p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97" name="Google Shape;197;p7: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communication style adopted by Unilever is direct, and it is clarity-oriented as business norms in the UK are so (Mahmud, 2025). On the contrary, Alibaba is much more indirect and high-contextual, which tends to employ hints or unspoken clues and suggestive meaning. When not appropriately managed, such differences can bring about misunderstandings.</a:t>
            </a:r>
            <a:endParaRPr/>
          </a:p>
        </p:txBody>
      </p:sp>
      <p:sp>
        <p:nvSpPr>
          <p:cNvPr id="199" name="Google Shape;199;p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00" name="Google Shape;200;p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8: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215" name="Google Shape;215;p8: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16" name="Google Shape;216;p8: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Unilever primarily uses individual responsibility combined with teamwork in the decision-making process, characteristics of UK business culture (Leelawati et al., 2025). In comparison, Alibaba is more top down and consensual where decisions and policies by senior officials may be overridden. Such a difference can be problematic with regard to compromising the negotiation strategy and decision schedules.</a:t>
            </a:r>
            <a:endParaRPr/>
          </a:p>
        </p:txBody>
      </p:sp>
      <p:sp>
        <p:nvSpPr>
          <p:cNvPr id="218" name="Google Shape;218;p8: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19" name="Google Shape;219;p8: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9: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234" name="Google Shape;234;p9: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35" name="Google Shape;235;p9: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6" name="Google Shape;236;p9: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Unilever forms trust with international partners by referring to common ground basis as well as professionalism (Unilever, 2021). Its social responsibility and its corporate focus on being a socially responsible company and particularly in terms of its sustainability ensures relationship effort through its leadership on social issues. The negotiation strategy of Unilever is based on transparency and fairness where every participant will feel respected and valued, which is critical when establishing long-term cooperation.</a:t>
            </a:r>
            <a:endParaRPr/>
          </a:p>
        </p:txBody>
      </p:sp>
      <p:sp>
        <p:nvSpPr>
          <p:cNvPr id="237" name="Google Shape;237;p9: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38" name="Google Shape;238;p9: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253" name="Google Shape;253;p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54" name="Google Shape;254;p1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5" name="Google Shape;255;p10: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Guanxi is the focus of Alibaba business culture (Tse and Pun, 2024). It entails establishment of personal strong bonds prior to business. Chinese partnerships, unlike the western ones, begin with informal bonding- dinners, gift-giving, or social courtesy. Agricultural respect and loyalty is gained. Failure to go through this stage of relationship building can lead to stagnation or failure of negotiations because of lack of trust and cultural misunderstanding.</a:t>
            </a:r>
            <a:endParaRPr/>
          </a:p>
        </p:txBody>
      </p:sp>
      <p:sp>
        <p:nvSpPr>
          <p:cNvPr id="256" name="Google Shape;256;p10: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57" name="Google Shape;257;p10: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1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273" name="Google Shape;273;p1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74" name="Google Shape;274;p11: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5" name="Google Shape;275;p1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Unilever conducts negotiations on the common ground like ethics and sustainability. The transparency and fairness are guaranteed by its rational, data-driven decision-making. The company is oriented on trust and open communication and long-term cooperation is used to align the partners  (Unilever, 2023). In the case of Alibaba, it is beneficial to emphasize values and transparency in an attempt to establish a win-win deal and approach the possible cultural mismatch.</a:t>
            </a:r>
            <a:endParaRPr/>
          </a:p>
        </p:txBody>
      </p:sp>
      <p:sp>
        <p:nvSpPr>
          <p:cNvPr id="276" name="Google Shape;276;p1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77" name="Google Shape;277;p1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1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292" name="Google Shape;292;p1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93" name="Google Shape;293;p1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4" name="Google Shape;294;p1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Alibaba likes to negotiate in a setting that promotes harmony and mutual respect. They use face-to-face encounters to build a rapport, prevent open conflict and stress on subtle communication (Mckinsey, 2020). They are flexible- they aim at results that will favor both of them. Unilever needs to change its style to correspond to this and be patient, not rejecting or pressuring during negotiations to ensure that the negotiations are run smoothly and in a respectful manner.</a:t>
            </a:r>
            <a:endParaRPr/>
          </a:p>
        </p:txBody>
      </p:sp>
      <p:sp>
        <p:nvSpPr>
          <p:cNvPr id="295" name="Google Shape;295;p1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96" name="Google Shape;296;p1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p1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11" name="Google Shape;311;p1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12" name="Google Shape;312;p1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3" name="Google Shape;313;p1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Cultural awareness assists business people to communicate in ways that are not offensive or confusing (Xi and Ping, 2023). It increases emotional intelligence and enables negotiators to know what is important to the other parties. In the case of Unilever and Alibaba, this implies the lack of assumptions and the adjustment to the cultural norms. This results in better communication, interaction and reduced barriers. The cultural values are respected as the base of long-term and trustful partnerships in international business.</a:t>
            </a:r>
            <a:endParaRPr/>
          </a:p>
        </p:txBody>
      </p:sp>
      <p:sp>
        <p:nvSpPr>
          <p:cNvPr id="314" name="Google Shape;314;p1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15" name="Google Shape;315;p1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p1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30" name="Google Shape;330;p1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31" name="Google Shape;331;p1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2" name="Google Shape;332;p1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Adaptability entails the realization that international negotiations require that one size does not fit all. You can flex your style, slowing down conversations, softening language and changing the way decisions are reached, to create some common ground. In the Unilever Alibaba scenario, such flexibility is an acknowledgment of cultural differences and will result in better conversations and less conflict and greater trust. Flexibility is not a concession-it is a strategic advantage.</a:t>
            </a:r>
            <a:endParaRPr/>
          </a:p>
        </p:txBody>
      </p:sp>
      <p:sp>
        <p:nvSpPr>
          <p:cNvPr id="333" name="Google Shape;333;p1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34" name="Google Shape;334;p1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p1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49" name="Google Shape;349;p1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50" name="Google Shape;350;p1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1" name="Google Shape;351;p1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 such a hypothetical scenario, Unilever changed by appointing a cultural liaison to conduct initial level conversations with Alibaba. They employed bilingual facilitators and held common workshops to match the values and objectives. Alibaba admired the patience and respect of the hierarchy of Unilever. These activities led to a successful pilot project on Alibaba platform which demonstrated that cultural flexibility and respect can break the initial communication barrier (Zeng, 2024).</a:t>
            </a:r>
            <a:endParaRPr/>
          </a:p>
        </p:txBody>
      </p:sp>
      <p:sp>
        <p:nvSpPr>
          <p:cNvPr id="352" name="Google Shape;352;p1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53" name="Google Shape;353;p1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p1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68" name="Google Shape;368;p1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69" name="Google Shape;369;p1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0" name="Google Shape;370;p1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 conclusion, cross-cultural negotiations between Unilever and Alibaba show that it is possible to achieve success with the help of cultural intelligence and adaptive strategies. Both companies come with their values and strengths, and only when they respect, be patient with each other, and understand each other, it is possible to start real collaboration. It should be communicated clearly but culturally sensitive and business objectives should be in tandem with human values. That is the key to long term, international collaboration.</a:t>
            </a:r>
            <a:endParaRPr/>
          </a:p>
        </p:txBody>
      </p:sp>
      <p:sp>
        <p:nvSpPr>
          <p:cNvPr id="371" name="Google Shape;371;p1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72" name="Google Shape;372;p1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p17: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7" name="Google Shape;387;p17:notes"/>
          <p:cNvSpPr>
            <a:spLocks noGrp="1" noRot="1" noChangeAspect="1"/>
          </p:cNvSpPr>
          <p:nvPr>
            <p:ph type="sldImg" idx="2"/>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4"/>
        <p:cNvGrpSpPr/>
        <p:nvPr/>
      </p:nvGrpSpPr>
      <p:grpSpPr>
        <a:xfrm>
          <a:off x="0" y="0"/>
          <a:ext cx="0" cy="0"/>
          <a:chOff x="0" y="0"/>
          <a:chExt cx="0" cy="0"/>
        </a:xfrm>
      </p:grpSpPr>
      <p:sp>
        <p:nvSpPr>
          <p:cNvPr id="395" name="Google Shape;395;p18:notes"/>
          <p:cNvSpPr txBox="1">
            <a:spLocks noGrp="1"/>
          </p:cNvSpPr>
          <p:nvPr>
            <p:ph type="body" idx="1"/>
          </p:nvPr>
        </p:nvSpPr>
        <p:spPr>
          <a:xfrm>
            <a:off x="914400" y="3251200"/>
            <a:ext cx="7315200" cy="3081338"/>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6" name="Google Shape;396;p18:notes"/>
          <p:cNvSpPr>
            <a:spLocks noGrp="1" noRot="1" noChangeAspect="1"/>
          </p:cNvSpPr>
          <p:nvPr>
            <p:ph type="sldImg" idx="2"/>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21"/>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21"/>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2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23"/>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23"/>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4"/>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24"/>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5"/>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5"/>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5"/>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5"/>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7"/>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7"/>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7"/>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8"/>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8"/>
          <p:cNvSpPr>
            <a:spLocks noGrp="1"/>
          </p:cNvSpPr>
          <p:nvPr>
            <p:ph type="pic" idx="2"/>
          </p:nvPr>
        </p:nvSpPr>
        <p:spPr>
          <a:xfrm>
            <a:off x="1792288" y="612775"/>
            <a:ext cx="5486400" cy="4114800"/>
          </a:xfrm>
          <a:prstGeom prst="rect">
            <a:avLst/>
          </a:prstGeom>
          <a:noFill/>
          <a:ln>
            <a:noFill/>
          </a:ln>
        </p:spPr>
      </p:sp>
      <p:sp>
        <p:nvSpPr>
          <p:cNvPr id="68" name="Google Shape;68;p28"/>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9"/>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30"/>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30"/>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3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3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3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9"/>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Shape 87"/>
        <p:cNvGrpSpPr/>
        <p:nvPr/>
      </p:nvGrpSpPr>
      <p:grpSpPr>
        <a:xfrm>
          <a:off x="0" y="0"/>
          <a:ext cx="0" cy="0"/>
          <a:chOff x="0" y="0"/>
          <a:chExt cx="0" cy="0"/>
        </a:xfrm>
      </p:grpSpPr>
      <p:sp>
        <p:nvSpPr>
          <p:cNvPr id="88" name="Google Shape;88;p1"/>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89" name="Google Shape;89;p1"/>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90" name="Google Shape;90;p1"/>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91" name="Google Shape;91;p1"/>
          <p:cNvSpPr/>
          <p:nvPr/>
        </p:nvSpPr>
        <p:spPr>
          <a:xfrm>
            <a:off x="-236144" y="-195501"/>
            <a:ext cx="4425558" cy="4425558"/>
          </a:xfrm>
          <a:custGeom>
            <a:avLst/>
            <a:gdLst/>
            <a:ahLst/>
            <a:cxnLst/>
            <a:rect l="l" t="t" r="r" b="b"/>
            <a:pathLst>
              <a:path w="4425558" h="4425558" extrusionOk="0">
                <a:moveTo>
                  <a:pt x="0" y="0"/>
                </a:moveTo>
                <a:lnTo>
                  <a:pt x="4425558" y="0"/>
                </a:lnTo>
                <a:lnTo>
                  <a:pt x="4425558" y="4425558"/>
                </a:lnTo>
                <a:lnTo>
                  <a:pt x="0" y="4425558"/>
                </a:lnTo>
                <a:lnTo>
                  <a:pt x="0" y="0"/>
                </a:lnTo>
                <a:close/>
              </a:path>
            </a:pathLst>
          </a:custGeom>
          <a:blipFill rotWithShape="1">
            <a:blip r:embed="rId5">
              <a:alphaModFix/>
            </a:blip>
            <a:stretch>
              <a:fillRect/>
            </a:stretch>
          </a:blipFill>
          <a:ln>
            <a:noFill/>
          </a:ln>
        </p:spPr>
        <p:txBody>
          <a:bodyPr/>
          <a:lstStyle/>
          <a:p>
            <a:endParaRPr lang="en-GB"/>
          </a:p>
        </p:txBody>
      </p:sp>
      <p:sp>
        <p:nvSpPr>
          <p:cNvPr id="92" name="Google Shape;92;p1"/>
          <p:cNvSpPr/>
          <p:nvPr/>
        </p:nvSpPr>
        <p:spPr>
          <a:xfrm rot="10800000">
            <a:off x="14171741" y="6177516"/>
            <a:ext cx="4425558" cy="4425558"/>
          </a:xfrm>
          <a:custGeom>
            <a:avLst/>
            <a:gdLst/>
            <a:ahLst/>
            <a:cxnLst/>
            <a:rect l="l" t="t" r="r" b="b"/>
            <a:pathLst>
              <a:path w="4425558" h="4425558" extrusionOk="0">
                <a:moveTo>
                  <a:pt x="4425558" y="4425559"/>
                </a:moveTo>
                <a:lnTo>
                  <a:pt x="0" y="4425559"/>
                </a:lnTo>
                <a:lnTo>
                  <a:pt x="0" y="0"/>
                </a:lnTo>
                <a:lnTo>
                  <a:pt x="4425558" y="0"/>
                </a:lnTo>
                <a:lnTo>
                  <a:pt x="4425558" y="4425559"/>
                </a:lnTo>
                <a:close/>
              </a:path>
            </a:pathLst>
          </a:custGeom>
          <a:blipFill rotWithShape="1">
            <a:blip r:embed="rId5">
              <a:alphaModFix/>
            </a:blip>
            <a:stretch>
              <a:fillRect/>
            </a:stretch>
          </a:blipFill>
          <a:ln>
            <a:noFill/>
          </a:ln>
        </p:spPr>
        <p:txBody>
          <a:bodyPr/>
          <a:lstStyle/>
          <a:p>
            <a:endParaRPr lang="en-GB"/>
          </a:p>
        </p:txBody>
      </p:sp>
      <p:sp>
        <p:nvSpPr>
          <p:cNvPr id="93" name="Google Shape;93;p1"/>
          <p:cNvSpPr/>
          <p:nvPr/>
        </p:nvSpPr>
        <p:spPr>
          <a:xfrm>
            <a:off x="205233" y="8131414"/>
            <a:ext cx="7315200" cy="1923288"/>
          </a:xfrm>
          <a:custGeom>
            <a:avLst/>
            <a:gdLst/>
            <a:ahLst/>
            <a:cxnLst/>
            <a:rect l="l" t="t" r="r" b="b"/>
            <a:pathLst>
              <a:path w="7315200" h="1923288" extrusionOk="0">
                <a:moveTo>
                  <a:pt x="0" y="0"/>
                </a:moveTo>
                <a:lnTo>
                  <a:pt x="7315200" y="0"/>
                </a:lnTo>
                <a:lnTo>
                  <a:pt x="7315200" y="1923288"/>
                </a:lnTo>
                <a:lnTo>
                  <a:pt x="0" y="1923288"/>
                </a:lnTo>
                <a:lnTo>
                  <a:pt x="0" y="0"/>
                </a:lnTo>
                <a:close/>
              </a:path>
            </a:pathLst>
          </a:custGeom>
          <a:blipFill rotWithShape="1">
            <a:blip r:embed="rId6">
              <a:alphaModFix/>
            </a:blip>
            <a:stretch>
              <a:fillRect/>
            </a:stretch>
          </a:blipFill>
          <a:ln>
            <a:noFill/>
          </a:ln>
        </p:spPr>
        <p:txBody>
          <a:bodyPr/>
          <a:lstStyle/>
          <a:p>
            <a:endParaRPr lang="en-GB"/>
          </a:p>
        </p:txBody>
      </p:sp>
      <p:sp>
        <p:nvSpPr>
          <p:cNvPr id="94" name="Google Shape;94;p1"/>
          <p:cNvSpPr/>
          <p:nvPr/>
        </p:nvSpPr>
        <p:spPr>
          <a:xfrm rot="17506445">
            <a:off x="15274311" y="-579071"/>
            <a:ext cx="2495838" cy="4696435"/>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95" name="Google Shape;95;p1"/>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96" name="Google Shape;96;p1"/>
          <p:cNvSpPr txBox="1"/>
          <p:nvPr/>
        </p:nvSpPr>
        <p:spPr>
          <a:xfrm>
            <a:off x="1638300" y="3445102"/>
            <a:ext cx="15193209" cy="6463308"/>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6000" b="1" i="0" u="none" strike="noStrike" cap="none" dirty="0">
                <a:solidFill>
                  <a:srgbClr val="343434"/>
                </a:solidFill>
                <a:latin typeface="Times"/>
                <a:ea typeface="Times"/>
                <a:cs typeface="Times"/>
                <a:sym typeface="Times"/>
              </a:rPr>
              <a:t>Cross-Cultural Negotiations: A Case Study of Unilever and Alibaba</a:t>
            </a:r>
            <a:endParaRPr dirty="0"/>
          </a:p>
          <a:p>
            <a:pPr marL="0" marR="0" lvl="0" indent="0" algn="ctr" rtl="0">
              <a:lnSpc>
                <a:spcPct val="140000"/>
              </a:lnSpc>
              <a:spcBef>
                <a:spcPts val="0"/>
              </a:spcBef>
              <a:spcAft>
                <a:spcPts val="0"/>
              </a:spcAft>
              <a:buNone/>
            </a:pPr>
            <a:endParaRPr sz="6000" b="1" i="0" u="none" strike="noStrike" cap="none" dirty="0">
              <a:solidFill>
                <a:srgbClr val="343434"/>
              </a:solidFill>
              <a:latin typeface="Times"/>
              <a:ea typeface="Times"/>
              <a:cs typeface="Times"/>
              <a:sym typeface="Times"/>
            </a:endParaRPr>
          </a:p>
          <a:p>
            <a:pPr marL="0" marR="0" lvl="0" indent="0" algn="ctr" rtl="0">
              <a:lnSpc>
                <a:spcPct val="140000"/>
              </a:lnSpc>
              <a:spcBef>
                <a:spcPts val="0"/>
              </a:spcBef>
              <a:spcAft>
                <a:spcPts val="0"/>
              </a:spcAft>
              <a:buNone/>
            </a:pPr>
            <a:endParaRPr sz="6000" b="1" i="0" u="none" strike="noStrike" cap="none" dirty="0">
              <a:solidFill>
                <a:srgbClr val="343434"/>
              </a:solidFill>
              <a:latin typeface="Times"/>
              <a:ea typeface="Times"/>
              <a:cs typeface="Times"/>
              <a:sym typeface="Times"/>
            </a:endParaRPr>
          </a:p>
          <a:p>
            <a:pPr marL="0" marR="0" lvl="0" indent="0" algn="ctr" rtl="0">
              <a:lnSpc>
                <a:spcPct val="140000"/>
              </a:lnSpc>
              <a:spcBef>
                <a:spcPts val="0"/>
              </a:spcBef>
              <a:spcAft>
                <a:spcPts val="0"/>
              </a:spcAft>
              <a:buNone/>
            </a:pPr>
            <a:endParaRPr sz="6000" b="1" i="0" u="none" strike="noStrike" cap="none" dirty="0">
              <a:solidFill>
                <a:srgbClr val="343434"/>
              </a:solidFill>
              <a:latin typeface="Times"/>
              <a:ea typeface="Times"/>
              <a:cs typeface="Times"/>
              <a:sym typeface="Times"/>
            </a:endParaRPr>
          </a:p>
        </p:txBody>
      </p:sp>
      <p:sp>
        <p:nvSpPr>
          <p:cNvPr id="97" name="Google Shape;97;p1"/>
          <p:cNvSpPr txBox="1"/>
          <p:nvPr/>
        </p:nvSpPr>
        <p:spPr>
          <a:xfrm>
            <a:off x="7520432" y="6034640"/>
            <a:ext cx="5661677" cy="3109313"/>
          </a:xfrm>
          <a:prstGeom prst="rect">
            <a:avLst/>
          </a:prstGeom>
          <a:noFill/>
          <a:ln>
            <a:noFill/>
          </a:ln>
        </p:spPr>
        <p:txBody>
          <a:bodyPr spcFirstLastPara="1" wrap="square" lIns="0" tIns="0" rIns="0" bIns="0" anchor="t" anchorCtr="0">
            <a:spAutoFit/>
          </a:bodyPr>
          <a:lstStyle/>
          <a:p>
            <a:pPr marL="0" marR="0" lvl="0" indent="0" algn="just" rtl="0">
              <a:lnSpc>
                <a:spcPct val="139994"/>
              </a:lnSpc>
              <a:spcBef>
                <a:spcPts val="0"/>
              </a:spcBef>
              <a:spcAft>
                <a:spcPts val="0"/>
              </a:spcAft>
              <a:buNone/>
            </a:pPr>
            <a:r>
              <a:rPr lang="en-US" sz="3608" b="0" i="0" u="none" strike="noStrike" cap="none" dirty="0">
                <a:solidFill>
                  <a:srgbClr val="343434"/>
                </a:solidFill>
                <a:latin typeface="Times New Roman"/>
                <a:ea typeface="Times New Roman"/>
                <a:cs typeface="Times New Roman"/>
                <a:sym typeface="Times New Roman"/>
              </a:rPr>
              <a:t> Name: Farida</a:t>
            </a:r>
            <a:r>
              <a:rPr lang="en-US" sz="3608" dirty="0">
                <a:solidFill>
                  <a:srgbClr val="343434"/>
                </a:solidFill>
                <a:latin typeface="Times New Roman"/>
                <a:ea typeface="Times New Roman"/>
                <a:cs typeface="Times New Roman"/>
                <a:sym typeface="Times New Roman"/>
              </a:rPr>
              <a:t> Ahmed</a:t>
            </a:r>
            <a:endParaRPr dirty="0"/>
          </a:p>
          <a:p>
            <a:pPr marL="0" marR="0" lvl="0" indent="0" algn="just" rtl="0">
              <a:lnSpc>
                <a:spcPct val="139994"/>
              </a:lnSpc>
              <a:spcBef>
                <a:spcPts val="0"/>
              </a:spcBef>
              <a:spcAft>
                <a:spcPts val="0"/>
              </a:spcAft>
              <a:buNone/>
            </a:pPr>
            <a:r>
              <a:rPr lang="en-US" sz="3608" b="0" i="0" u="none" strike="noStrike" cap="none" dirty="0">
                <a:solidFill>
                  <a:srgbClr val="343434"/>
                </a:solidFill>
                <a:latin typeface="Times New Roman"/>
                <a:ea typeface="Times New Roman"/>
                <a:cs typeface="Times New Roman"/>
                <a:sym typeface="Times New Roman"/>
              </a:rPr>
              <a:t>Student </a:t>
            </a:r>
            <a:r>
              <a:rPr lang="en-US" sz="3608" b="0" i="0" u="none" strike="noStrike" cap="none">
                <a:solidFill>
                  <a:srgbClr val="343434"/>
                </a:solidFill>
                <a:latin typeface="Times New Roman"/>
                <a:ea typeface="Times New Roman"/>
                <a:cs typeface="Times New Roman"/>
                <a:sym typeface="Times New Roman"/>
              </a:rPr>
              <a:t>Number: 2123556</a:t>
            </a:r>
            <a:endParaRPr dirty="0"/>
          </a:p>
          <a:p>
            <a:pPr marL="0" marR="0" lvl="0" indent="0" algn="just" rtl="0">
              <a:lnSpc>
                <a:spcPct val="139994"/>
              </a:lnSpc>
              <a:spcBef>
                <a:spcPts val="0"/>
              </a:spcBef>
              <a:spcAft>
                <a:spcPts val="0"/>
              </a:spcAft>
              <a:buNone/>
            </a:pPr>
            <a:r>
              <a:rPr lang="en-US" sz="3608" b="0" i="0" u="none" strike="noStrike" cap="none" dirty="0">
                <a:solidFill>
                  <a:srgbClr val="343434"/>
                </a:solidFill>
                <a:latin typeface="Times New Roman"/>
                <a:ea typeface="Times New Roman"/>
                <a:cs typeface="Times New Roman"/>
                <a:sym typeface="Times New Roman"/>
              </a:rPr>
              <a:t>Course Title:</a:t>
            </a:r>
            <a:r>
              <a:rPr lang="en-GB" sz="3608" dirty="0">
                <a:solidFill>
                  <a:srgbClr val="343434"/>
                </a:solidFill>
                <a:latin typeface="Times New Roman"/>
                <a:ea typeface="Times New Roman"/>
                <a:cs typeface="Times New Roman"/>
                <a:sym typeface="Times New Roman"/>
              </a:rPr>
              <a:t> LCBB6001</a:t>
            </a:r>
            <a:endParaRPr dirty="0"/>
          </a:p>
          <a:p>
            <a:pPr marL="0" marR="0" lvl="0" indent="0" algn="just" rtl="0">
              <a:lnSpc>
                <a:spcPct val="139994"/>
              </a:lnSpc>
              <a:spcBef>
                <a:spcPts val="0"/>
              </a:spcBef>
              <a:spcAft>
                <a:spcPts val="0"/>
              </a:spcAft>
              <a:buNone/>
            </a:pPr>
            <a:r>
              <a:rPr lang="en-US" sz="3608" b="0" i="0" u="none" strike="noStrike" cap="none" dirty="0">
                <a:solidFill>
                  <a:srgbClr val="343434"/>
                </a:solidFill>
                <a:latin typeface="Times New Roman"/>
                <a:ea typeface="Times New Roman"/>
                <a:cs typeface="Times New Roman"/>
                <a:sym typeface="Times New Roman"/>
              </a:rPr>
              <a:t>Date:16/08/2025</a:t>
            </a:r>
            <a:endParaRPr dirty="0"/>
          </a:p>
        </p:txBody>
      </p:sp>
      <p:sp>
        <p:nvSpPr>
          <p:cNvPr id="2" name="TextBox 1">
            <a:extLst>
              <a:ext uri="{FF2B5EF4-FFF2-40B4-BE49-F238E27FC236}">
                <a16:creationId xmlns:a16="http://schemas.microsoft.com/office/drawing/2014/main" id="{C735B10D-71D9-62B9-684C-6FA6BEBD14A4}"/>
              </a:ext>
            </a:extLst>
          </p:cNvPr>
          <p:cNvSpPr txBox="1"/>
          <p:nvPr/>
        </p:nvSpPr>
        <p:spPr>
          <a:xfrm>
            <a:off x="5058520" y="2680645"/>
            <a:ext cx="8307563" cy="584775"/>
          </a:xfrm>
          <a:prstGeom prst="rect">
            <a:avLst/>
          </a:prstGeom>
          <a:noFill/>
        </p:spPr>
        <p:txBody>
          <a:bodyPr wrap="square" rtlCol="0">
            <a:spAutoFit/>
          </a:bodyPr>
          <a:lstStyle/>
          <a:p>
            <a:r>
              <a:rPr lang="en-GB" sz="3200" b="1" i="0" u="none" strike="noStrike" cap="none" dirty="0">
                <a:solidFill>
                  <a:srgbClr val="000000"/>
                </a:solidFill>
                <a:latin typeface="Arial"/>
                <a:ea typeface="Arial"/>
                <a:cs typeface="Arial"/>
                <a:sym typeface="Arial"/>
              </a:rPr>
              <a:t>International Business Communications</a:t>
            </a:r>
            <a:endParaRPr lang="en-US" sz="3200" b="1" i="0" u="none" strike="noStrike" cap="none" dirty="0">
              <a:solidFill>
                <a:srgbClr val="000000"/>
              </a:solidFill>
              <a:latin typeface="Arial"/>
              <a:ea typeface="Arial"/>
              <a:cs typeface="Arial"/>
              <a:sym typeface="Arial"/>
            </a:endParaRPr>
          </a:p>
        </p:txBody>
      </p:sp>
      <p:pic>
        <p:nvPicPr>
          <p:cNvPr id="4" name="Picture 3" descr="A blue and white logo&#10;&#10;AI-generated content may be incorrect.">
            <a:extLst>
              <a:ext uri="{FF2B5EF4-FFF2-40B4-BE49-F238E27FC236}">
                <a16:creationId xmlns:a16="http://schemas.microsoft.com/office/drawing/2014/main" id="{17F0365D-0868-8CA2-ACD1-72324DF58FC5}"/>
              </a:ext>
            </a:extLst>
          </p:cNvPr>
          <p:cNvPicPr>
            <a:picLocks noChangeAspect="1"/>
          </p:cNvPicPr>
          <p:nvPr/>
        </p:nvPicPr>
        <p:blipFill>
          <a:blip r:embed="rId7"/>
          <a:stretch>
            <a:fillRect/>
          </a:stretch>
        </p:blipFill>
        <p:spPr>
          <a:xfrm>
            <a:off x="14443345" y="58132"/>
            <a:ext cx="3882350" cy="239056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105"/>
        <p:cNvGrpSpPr/>
        <p:nvPr/>
      </p:nvGrpSpPr>
      <p:grpSpPr>
        <a:xfrm>
          <a:off x="0" y="0"/>
          <a:ext cx="0" cy="0"/>
          <a:chOff x="0" y="0"/>
          <a:chExt cx="0" cy="0"/>
        </a:xfrm>
      </p:grpSpPr>
      <p:sp>
        <p:nvSpPr>
          <p:cNvPr id="106" name="Google Shape;106;p2"/>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107" name="Google Shape;107;p2"/>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08" name="Google Shape;108;p2"/>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109" name="Google Shape;109;p2"/>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110" name="Google Shape;110;p2"/>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111" name="Google Shape;111;p2"/>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112" name="Google Shape;112;p2"/>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13" name="Google Shape;113;p2"/>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14" name="Google Shape;114;p2"/>
          <p:cNvSpPr/>
          <p:nvPr/>
        </p:nvSpPr>
        <p:spPr>
          <a:xfrm>
            <a:off x="13988206" y="1257398"/>
            <a:ext cx="3923713" cy="3923713"/>
          </a:xfrm>
          <a:custGeom>
            <a:avLst/>
            <a:gdLst/>
            <a:ahLst/>
            <a:cxnLst/>
            <a:rect l="l" t="t" r="r" b="b"/>
            <a:pathLst>
              <a:path w="3923713" h="3923713" extrusionOk="0">
                <a:moveTo>
                  <a:pt x="0" y="0"/>
                </a:moveTo>
                <a:lnTo>
                  <a:pt x="3923712" y="0"/>
                </a:lnTo>
                <a:lnTo>
                  <a:pt x="3923712" y="3923712"/>
                </a:lnTo>
                <a:lnTo>
                  <a:pt x="0" y="3923712"/>
                </a:lnTo>
                <a:lnTo>
                  <a:pt x="0" y="0"/>
                </a:lnTo>
                <a:close/>
              </a:path>
            </a:pathLst>
          </a:custGeom>
          <a:blipFill rotWithShape="1">
            <a:blip r:embed="rId7">
              <a:alphaModFix/>
            </a:blip>
            <a:stretch>
              <a:fillRect/>
            </a:stretch>
          </a:blipFill>
          <a:ln>
            <a:noFill/>
          </a:ln>
          <a:effectLst>
            <a:reflection blurRad="6350" stA="50000" endA="300" endPos="55500" dist="50800" dir="5400000" sy="-100000" algn="bl" rotWithShape="0"/>
          </a:effectLst>
        </p:spPr>
        <p:txBody>
          <a:bodyPr/>
          <a:lstStyle/>
          <a:p>
            <a:endParaRPr lang="en-GB"/>
          </a:p>
        </p:txBody>
      </p:sp>
      <p:sp>
        <p:nvSpPr>
          <p:cNvPr id="115" name="Google Shape;115;p2"/>
          <p:cNvSpPr/>
          <p:nvPr/>
        </p:nvSpPr>
        <p:spPr>
          <a:xfrm>
            <a:off x="10847735" y="5858745"/>
            <a:ext cx="4013206" cy="4013206"/>
          </a:xfrm>
          <a:custGeom>
            <a:avLst/>
            <a:gdLst/>
            <a:ahLst/>
            <a:cxnLst/>
            <a:rect l="l" t="t" r="r" b="b"/>
            <a:pathLst>
              <a:path w="4013206" h="4013206" extrusionOk="0">
                <a:moveTo>
                  <a:pt x="0" y="0"/>
                </a:moveTo>
                <a:lnTo>
                  <a:pt x="4013205" y="0"/>
                </a:lnTo>
                <a:lnTo>
                  <a:pt x="4013205" y="4013206"/>
                </a:lnTo>
                <a:lnTo>
                  <a:pt x="0" y="4013206"/>
                </a:lnTo>
                <a:lnTo>
                  <a:pt x="0" y="0"/>
                </a:lnTo>
                <a:close/>
              </a:path>
            </a:pathLst>
          </a:custGeom>
          <a:blipFill rotWithShape="1">
            <a:blip r:embed="rId8">
              <a:alphaModFix/>
            </a:blip>
            <a:stretch>
              <a:fillRect/>
            </a:stretch>
          </a:blipFill>
          <a:ln>
            <a:noFill/>
          </a:ln>
          <a:scene3d>
            <a:camera prst="perspectiveFront"/>
            <a:lightRig rig="threePt" dir="t"/>
          </a:scene3d>
        </p:spPr>
        <p:txBody>
          <a:bodyPr/>
          <a:lstStyle/>
          <a:p>
            <a:endParaRPr lang="en-GB"/>
          </a:p>
        </p:txBody>
      </p:sp>
      <p:sp>
        <p:nvSpPr>
          <p:cNvPr id="116" name="Google Shape;116;p2"/>
          <p:cNvSpPr txBox="1"/>
          <p:nvPr/>
        </p:nvSpPr>
        <p:spPr>
          <a:xfrm>
            <a:off x="7248200" y="1574325"/>
            <a:ext cx="4170300" cy="7695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5000" b="1" i="0" u="none" strike="noStrike" cap="none">
                <a:solidFill>
                  <a:srgbClr val="000000"/>
                </a:solidFill>
                <a:latin typeface="Times"/>
                <a:ea typeface="Times"/>
                <a:cs typeface="Times"/>
                <a:sym typeface="Times"/>
              </a:rPr>
              <a:t>Introduction </a:t>
            </a:r>
            <a:endParaRPr/>
          </a:p>
        </p:txBody>
      </p:sp>
      <p:sp>
        <p:nvSpPr>
          <p:cNvPr id="117" name="Google Shape;117;p2"/>
          <p:cNvSpPr txBox="1"/>
          <p:nvPr/>
        </p:nvSpPr>
        <p:spPr>
          <a:xfrm>
            <a:off x="1635919" y="3639420"/>
            <a:ext cx="8115300" cy="4314825"/>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Background on the Task- Negotiations of a strategic alliance between Unilever (UK) and Alibaba (China).</a:t>
            </a:r>
            <a:endParaRPr/>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The most important point of focus- Culture clash in the negotiation process.</a:t>
            </a:r>
            <a:endParaRPr/>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Objective- Development of beneficial mutually acceptable partnership due to effective cross-cultural communication.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125"/>
        <p:cNvGrpSpPr/>
        <p:nvPr/>
      </p:nvGrpSpPr>
      <p:grpSpPr>
        <a:xfrm>
          <a:off x="0" y="0"/>
          <a:ext cx="0" cy="0"/>
          <a:chOff x="0" y="0"/>
          <a:chExt cx="0" cy="0"/>
        </a:xfrm>
      </p:grpSpPr>
      <p:sp>
        <p:nvSpPr>
          <p:cNvPr id="126" name="Google Shape;126;p3"/>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127" name="Google Shape;127;p3"/>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28" name="Google Shape;128;p3"/>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129" name="Google Shape;129;p3"/>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130" name="Google Shape;130;p3"/>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131" name="Google Shape;131;p3"/>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132" name="Google Shape;132;p3"/>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33" name="Google Shape;133;p3"/>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34" name="Google Shape;134;p3"/>
          <p:cNvSpPr/>
          <p:nvPr/>
        </p:nvSpPr>
        <p:spPr>
          <a:xfrm>
            <a:off x="10478061" y="2710297"/>
            <a:ext cx="7055845" cy="5497157"/>
          </a:xfrm>
          <a:custGeom>
            <a:avLst/>
            <a:gdLst/>
            <a:ahLst/>
            <a:cxnLst/>
            <a:rect l="l" t="t" r="r" b="b"/>
            <a:pathLst>
              <a:path w="7055845" h="5497157" extrusionOk="0">
                <a:moveTo>
                  <a:pt x="0" y="0"/>
                </a:moveTo>
                <a:lnTo>
                  <a:pt x="7055844" y="0"/>
                </a:lnTo>
                <a:lnTo>
                  <a:pt x="7055844" y="5497157"/>
                </a:lnTo>
                <a:lnTo>
                  <a:pt x="0" y="5497157"/>
                </a:lnTo>
                <a:lnTo>
                  <a:pt x="0" y="0"/>
                </a:lnTo>
                <a:close/>
              </a:path>
            </a:pathLst>
          </a:custGeom>
          <a:blipFill rotWithShape="1">
            <a:blip r:embed="rId7">
              <a:alphaModFix/>
            </a:blip>
            <a:stretch>
              <a:fillRect/>
            </a:stretch>
          </a:blipFill>
          <a:ln>
            <a:noFill/>
          </a:ln>
        </p:spPr>
        <p:txBody>
          <a:bodyPr/>
          <a:lstStyle/>
          <a:p>
            <a:endParaRPr lang="en-GB"/>
          </a:p>
        </p:txBody>
      </p:sp>
      <p:sp>
        <p:nvSpPr>
          <p:cNvPr id="135" name="Google Shape;135;p3"/>
          <p:cNvSpPr txBox="1"/>
          <p:nvPr/>
        </p:nvSpPr>
        <p:spPr>
          <a:xfrm>
            <a:off x="6210624" y="1394825"/>
            <a:ext cx="8259600" cy="769500"/>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4999" b="1" i="0" u="none" strike="noStrike" cap="none">
                <a:solidFill>
                  <a:srgbClr val="000000"/>
                </a:solidFill>
                <a:latin typeface="Times"/>
                <a:ea typeface="Times"/>
                <a:cs typeface="Times"/>
                <a:sym typeface="Times"/>
              </a:rPr>
              <a:t>Defining Culture</a:t>
            </a:r>
            <a:endParaRPr/>
          </a:p>
        </p:txBody>
      </p:sp>
      <p:sp>
        <p:nvSpPr>
          <p:cNvPr id="136" name="Google Shape;136;p3"/>
          <p:cNvSpPr txBox="1"/>
          <p:nvPr/>
        </p:nvSpPr>
        <p:spPr>
          <a:xfrm>
            <a:off x="1743075" y="3372720"/>
            <a:ext cx="7900988" cy="4848225"/>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Culture as a System of Shared Values- This "system of shared values, beliefs and behavior of a group " determines the way people treat and carry out business (Tarver, 2024).</a:t>
            </a:r>
            <a:endParaRPr/>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Example- Unilever vs Alibaba- Unilever being the company with a UK-centric model (Maljers, 2022). Alibaba being a Chinese company means indirect communication.</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144"/>
        <p:cNvGrpSpPr/>
        <p:nvPr/>
      </p:nvGrpSpPr>
      <p:grpSpPr>
        <a:xfrm>
          <a:off x="0" y="0"/>
          <a:ext cx="0" cy="0"/>
          <a:chOff x="0" y="0"/>
          <a:chExt cx="0" cy="0"/>
        </a:xfrm>
      </p:grpSpPr>
      <p:sp>
        <p:nvSpPr>
          <p:cNvPr id="145" name="Google Shape;145;p4"/>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146" name="Google Shape;146;p4"/>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47" name="Google Shape;147;p4"/>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148" name="Google Shape;148;p4"/>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149" name="Google Shape;149;p4"/>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150" name="Google Shape;150;p4"/>
          <p:cNvSpPr/>
          <p:nvPr/>
        </p:nvSpPr>
        <p:spPr>
          <a:xfrm>
            <a:off x="-185377" y="9448800"/>
            <a:ext cx="2855031" cy="864113"/>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151" name="Google Shape;151;p4"/>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52" name="Google Shape;152;p4"/>
          <p:cNvSpPr/>
          <p:nvPr/>
        </p:nvSpPr>
        <p:spPr>
          <a:xfrm>
            <a:off x="8073508"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53" name="Google Shape;153;p4"/>
          <p:cNvSpPr/>
          <p:nvPr/>
        </p:nvSpPr>
        <p:spPr>
          <a:xfrm>
            <a:off x="11415866" y="2710297"/>
            <a:ext cx="6336353" cy="5424604"/>
          </a:xfrm>
          <a:custGeom>
            <a:avLst/>
            <a:gdLst/>
            <a:ahLst/>
            <a:cxnLst/>
            <a:rect l="l" t="t" r="r" b="b"/>
            <a:pathLst>
              <a:path w="6336353" h="5424604" extrusionOk="0">
                <a:moveTo>
                  <a:pt x="0" y="0"/>
                </a:moveTo>
                <a:lnTo>
                  <a:pt x="6336353" y="0"/>
                </a:lnTo>
                <a:lnTo>
                  <a:pt x="6336353" y="5424604"/>
                </a:lnTo>
                <a:lnTo>
                  <a:pt x="0" y="5424604"/>
                </a:lnTo>
                <a:lnTo>
                  <a:pt x="0" y="0"/>
                </a:lnTo>
                <a:close/>
              </a:path>
            </a:pathLst>
          </a:custGeom>
          <a:blipFill rotWithShape="1">
            <a:blip r:embed="rId7">
              <a:alphaModFix/>
            </a:blip>
            <a:stretch>
              <a:fillRect l="-78351"/>
            </a:stretch>
          </a:blipFill>
          <a:ln>
            <a:noFill/>
          </a:ln>
        </p:spPr>
        <p:txBody>
          <a:bodyPr/>
          <a:lstStyle/>
          <a:p>
            <a:endParaRPr lang="en-GB"/>
          </a:p>
        </p:txBody>
      </p:sp>
      <p:sp>
        <p:nvSpPr>
          <p:cNvPr id="154" name="Google Shape;154;p4"/>
          <p:cNvSpPr txBox="1"/>
          <p:nvPr/>
        </p:nvSpPr>
        <p:spPr>
          <a:xfrm>
            <a:off x="5105898" y="1484750"/>
            <a:ext cx="9281100" cy="7695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5000" b="1" i="0" u="none" strike="noStrike" cap="none">
                <a:solidFill>
                  <a:srgbClr val="000000"/>
                </a:solidFill>
                <a:latin typeface="Times"/>
                <a:ea typeface="Times"/>
                <a:cs typeface="Times"/>
                <a:sym typeface="Times"/>
              </a:rPr>
              <a:t>Theoretical Framework</a:t>
            </a:r>
            <a:endParaRPr/>
          </a:p>
        </p:txBody>
      </p:sp>
      <p:sp>
        <p:nvSpPr>
          <p:cNvPr id="155" name="Google Shape;155;p4"/>
          <p:cNvSpPr txBox="1"/>
          <p:nvPr/>
        </p:nvSpPr>
        <p:spPr>
          <a:xfrm>
            <a:off x="247650" y="3405187"/>
            <a:ext cx="11001195" cy="5816977"/>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The Cultural Dimensions Theory by Hofstede- The theory that describes cultural differences considering the values and behaviors (Nickerson, 2023).</a:t>
            </a:r>
            <a:endParaRPr dirty="0"/>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Low-context Country vs. High-context Country, The Low-context culture (such as the UK) is very concrete and direct on communication.</a:t>
            </a:r>
            <a:endParaRPr dirty="0"/>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Effect on Business Negotiations- These differences in culture have some impacts on conveyance, interpretation, and action of messages in business negotiations (</a:t>
            </a:r>
            <a:r>
              <a:rPr lang="en-US" sz="3000" b="0" i="0" u="none" strike="noStrike" cap="none" dirty="0" err="1">
                <a:solidFill>
                  <a:srgbClr val="000000"/>
                </a:solidFill>
                <a:latin typeface="Times New Roman"/>
                <a:ea typeface="Times New Roman"/>
                <a:cs typeface="Times New Roman"/>
                <a:sym typeface="Times New Roman"/>
              </a:rPr>
              <a:t>Mayibongwe</a:t>
            </a:r>
            <a:r>
              <a:rPr lang="en-US" sz="3000" b="0" i="0" u="none" strike="noStrike" cap="none" dirty="0">
                <a:solidFill>
                  <a:srgbClr val="000000"/>
                </a:solidFill>
                <a:latin typeface="Times New Roman"/>
                <a:ea typeface="Times New Roman"/>
                <a:cs typeface="Times New Roman"/>
                <a:sym typeface="Times New Roman"/>
              </a:rPr>
              <a:t> </a:t>
            </a:r>
            <a:r>
              <a:rPr lang="en-US" sz="3000" b="0" i="0" u="none" strike="noStrike" cap="none" dirty="0" err="1">
                <a:solidFill>
                  <a:srgbClr val="000000"/>
                </a:solidFill>
                <a:latin typeface="Times New Roman"/>
                <a:ea typeface="Times New Roman"/>
                <a:cs typeface="Times New Roman"/>
                <a:sym typeface="Times New Roman"/>
              </a:rPr>
              <a:t>Madisa</a:t>
            </a:r>
            <a:r>
              <a:rPr lang="en-US" sz="3000" b="0" i="0" u="none" strike="noStrike" cap="none" dirty="0">
                <a:solidFill>
                  <a:srgbClr val="000000"/>
                </a:solidFill>
                <a:latin typeface="Times New Roman"/>
                <a:ea typeface="Times New Roman"/>
                <a:cs typeface="Times New Roman"/>
                <a:sym typeface="Times New Roman"/>
              </a:rPr>
              <a:t>, 2025).</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163"/>
        <p:cNvGrpSpPr/>
        <p:nvPr/>
      </p:nvGrpSpPr>
      <p:grpSpPr>
        <a:xfrm>
          <a:off x="0" y="0"/>
          <a:ext cx="0" cy="0"/>
          <a:chOff x="0" y="0"/>
          <a:chExt cx="0" cy="0"/>
        </a:xfrm>
      </p:grpSpPr>
      <p:sp>
        <p:nvSpPr>
          <p:cNvPr id="164" name="Google Shape;164;p5"/>
          <p:cNvSpPr/>
          <p:nvPr/>
        </p:nvSpPr>
        <p:spPr>
          <a:xfrm>
            <a:off x="14787144" y="7168659"/>
            <a:ext cx="6504320" cy="6504320"/>
          </a:xfrm>
          <a:custGeom>
            <a:avLst/>
            <a:gdLst/>
            <a:ahLst/>
            <a:cxnLst/>
            <a:rect l="l" t="t" r="r" b="b"/>
            <a:pathLst>
              <a:path w="6504320" h="6504320" extrusionOk="0">
                <a:moveTo>
                  <a:pt x="0" y="0"/>
                </a:moveTo>
                <a:lnTo>
                  <a:pt x="6504320" y="0"/>
                </a:lnTo>
                <a:lnTo>
                  <a:pt x="6504320" y="6504320"/>
                </a:lnTo>
                <a:lnTo>
                  <a:pt x="0" y="6504320"/>
                </a:lnTo>
                <a:lnTo>
                  <a:pt x="0" y="0"/>
                </a:lnTo>
                <a:close/>
              </a:path>
            </a:pathLst>
          </a:custGeom>
          <a:blipFill rotWithShape="1">
            <a:blip r:embed="rId3">
              <a:alphaModFix/>
            </a:blip>
            <a:stretch>
              <a:fillRect/>
            </a:stretch>
          </a:blipFill>
          <a:ln>
            <a:noFill/>
          </a:ln>
        </p:spPr>
        <p:txBody>
          <a:bodyPr/>
          <a:lstStyle/>
          <a:p>
            <a:endParaRPr lang="en-GB"/>
          </a:p>
        </p:txBody>
      </p:sp>
      <p:sp>
        <p:nvSpPr>
          <p:cNvPr id="165" name="Google Shape;165;p5"/>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66" name="Google Shape;166;p5"/>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167" name="Google Shape;167;p5"/>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168" name="Google Shape;168;p5"/>
          <p:cNvSpPr/>
          <p:nvPr/>
        </p:nvSpPr>
        <p:spPr>
          <a:xfrm rot="10800000">
            <a:off x="17001418" y="9007194"/>
            <a:ext cx="1595881" cy="1595881"/>
          </a:xfrm>
          <a:custGeom>
            <a:avLst/>
            <a:gdLst/>
            <a:ahLst/>
            <a:cxnLst/>
            <a:rect l="l" t="t" r="r" b="b"/>
            <a:pathLst>
              <a:path w="1595881" h="1595881" extrusionOk="0">
                <a:moveTo>
                  <a:pt x="1595881" y="1595881"/>
                </a:moveTo>
                <a:lnTo>
                  <a:pt x="0" y="1595881"/>
                </a:lnTo>
                <a:lnTo>
                  <a:pt x="0" y="0"/>
                </a:lnTo>
                <a:lnTo>
                  <a:pt x="1595881" y="0"/>
                </a:lnTo>
                <a:lnTo>
                  <a:pt x="1595881" y="1595881"/>
                </a:lnTo>
                <a:close/>
              </a:path>
            </a:pathLst>
          </a:custGeom>
          <a:blipFill rotWithShape="1">
            <a:blip r:embed="rId5">
              <a:alphaModFix/>
            </a:blip>
            <a:stretch>
              <a:fillRect/>
            </a:stretch>
          </a:blipFill>
          <a:ln>
            <a:noFill/>
          </a:ln>
        </p:spPr>
        <p:txBody>
          <a:bodyPr/>
          <a:lstStyle/>
          <a:p>
            <a:endParaRPr lang="en-GB"/>
          </a:p>
        </p:txBody>
      </p:sp>
      <p:sp>
        <p:nvSpPr>
          <p:cNvPr id="169" name="Google Shape;169;p5"/>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170" name="Google Shape;170;p5"/>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71" name="Google Shape;171;p5"/>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72" name="Google Shape;172;p5"/>
          <p:cNvSpPr/>
          <p:nvPr/>
        </p:nvSpPr>
        <p:spPr>
          <a:xfrm>
            <a:off x="8852672" y="3707926"/>
            <a:ext cx="9138520" cy="4009526"/>
          </a:xfrm>
          <a:custGeom>
            <a:avLst/>
            <a:gdLst/>
            <a:ahLst/>
            <a:cxnLst/>
            <a:rect l="l" t="t" r="r" b="b"/>
            <a:pathLst>
              <a:path w="9138520" h="4009526" extrusionOk="0">
                <a:moveTo>
                  <a:pt x="0" y="0"/>
                </a:moveTo>
                <a:lnTo>
                  <a:pt x="9138521" y="0"/>
                </a:lnTo>
                <a:lnTo>
                  <a:pt x="9138521" y="4009526"/>
                </a:lnTo>
                <a:lnTo>
                  <a:pt x="0" y="4009526"/>
                </a:lnTo>
                <a:lnTo>
                  <a:pt x="0" y="0"/>
                </a:lnTo>
                <a:close/>
              </a:path>
            </a:pathLst>
          </a:custGeom>
          <a:blipFill rotWithShape="1">
            <a:blip r:embed="rId7">
              <a:alphaModFix/>
            </a:blip>
            <a:stretch>
              <a:fillRect/>
            </a:stretch>
          </a:blipFill>
          <a:ln>
            <a:noFill/>
          </a:ln>
        </p:spPr>
        <p:txBody>
          <a:bodyPr/>
          <a:lstStyle/>
          <a:p>
            <a:endParaRPr lang="en-GB"/>
          </a:p>
        </p:txBody>
      </p:sp>
      <p:sp>
        <p:nvSpPr>
          <p:cNvPr id="173" name="Google Shape;173;p5"/>
          <p:cNvSpPr txBox="1"/>
          <p:nvPr/>
        </p:nvSpPr>
        <p:spPr>
          <a:xfrm>
            <a:off x="4033700" y="1330750"/>
            <a:ext cx="12762600" cy="7695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5000" b="1" i="0" u="none" strike="noStrike" cap="none">
                <a:solidFill>
                  <a:srgbClr val="000000"/>
                </a:solidFill>
                <a:latin typeface="Times"/>
                <a:ea typeface="Times"/>
                <a:cs typeface="Times"/>
                <a:sym typeface="Times"/>
              </a:rPr>
              <a:t>Unilever: Overview and Global Strategy</a:t>
            </a:r>
            <a:endParaRPr/>
          </a:p>
        </p:txBody>
      </p:sp>
      <p:sp>
        <p:nvSpPr>
          <p:cNvPr id="174" name="Google Shape;174;p5"/>
          <p:cNvSpPr txBox="1"/>
          <p:nvPr/>
        </p:nvSpPr>
        <p:spPr>
          <a:xfrm>
            <a:off x="255271" y="3584101"/>
            <a:ext cx="7868287" cy="4848225"/>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Unilever: A UK-based Global Company- Unilever is a multinational consumer goods company, over 190 countries, headquartered in the UK (Unilever, 2023).</a:t>
            </a:r>
            <a:endParaRPr/>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Focus on Sustainability- Known for its commitment to sustainability and corporate social responsibility (CSR) through initiatives like the Unilever Sustainable Living Plan.</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182"/>
        <p:cNvGrpSpPr/>
        <p:nvPr/>
      </p:nvGrpSpPr>
      <p:grpSpPr>
        <a:xfrm>
          <a:off x="0" y="0"/>
          <a:ext cx="0" cy="0"/>
          <a:chOff x="0" y="0"/>
          <a:chExt cx="0" cy="0"/>
        </a:xfrm>
      </p:grpSpPr>
      <p:sp>
        <p:nvSpPr>
          <p:cNvPr id="183" name="Google Shape;183;p6"/>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184" name="Google Shape;184;p6"/>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85" name="Google Shape;185;p6"/>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186" name="Google Shape;186;p6"/>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187" name="Google Shape;187;p6"/>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188" name="Google Shape;188;p6"/>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189" name="Google Shape;189;p6"/>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90" name="Google Shape;190;p6"/>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191" name="Google Shape;191;p6"/>
          <p:cNvSpPr/>
          <p:nvPr/>
        </p:nvSpPr>
        <p:spPr>
          <a:xfrm>
            <a:off x="10478061" y="3020626"/>
            <a:ext cx="7214776" cy="4907109"/>
          </a:xfrm>
          <a:custGeom>
            <a:avLst/>
            <a:gdLst/>
            <a:ahLst/>
            <a:cxnLst/>
            <a:rect l="l" t="t" r="r" b="b"/>
            <a:pathLst>
              <a:path w="7214776" h="4907109" extrusionOk="0">
                <a:moveTo>
                  <a:pt x="0" y="0"/>
                </a:moveTo>
                <a:lnTo>
                  <a:pt x="7214775" y="0"/>
                </a:lnTo>
                <a:lnTo>
                  <a:pt x="7214775" y="4907109"/>
                </a:lnTo>
                <a:lnTo>
                  <a:pt x="0" y="4907109"/>
                </a:lnTo>
                <a:lnTo>
                  <a:pt x="0" y="0"/>
                </a:lnTo>
                <a:close/>
              </a:path>
            </a:pathLst>
          </a:custGeom>
          <a:blipFill rotWithShape="1">
            <a:blip r:embed="rId7">
              <a:alphaModFix/>
            </a:blip>
            <a:stretch>
              <a:fillRect/>
            </a:stretch>
          </a:blipFill>
          <a:ln>
            <a:noFill/>
          </a:ln>
        </p:spPr>
        <p:txBody>
          <a:bodyPr/>
          <a:lstStyle/>
          <a:p>
            <a:endParaRPr lang="en-GB"/>
          </a:p>
        </p:txBody>
      </p:sp>
      <p:sp>
        <p:nvSpPr>
          <p:cNvPr id="192" name="Google Shape;192;p6"/>
          <p:cNvSpPr txBox="1"/>
          <p:nvPr/>
        </p:nvSpPr>
        <p:spPr>
          <a:xfrm>
            <a:off x="3976002" y="1288075"/>
            <a:ext cx="12585600" cy="7695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5000" b="1" i="0" u="none" strike="noStrike" cap="none">
                <a:solidFill>
                  <a:srgbClr val="000000"/>
                </a:solidFill>
                <a:latin typeface="Times"/>
                <a:ea typeface="Times"/>
                <a:cs typeface="Times"/>
                <a:sym typeface="Times"/>
              </a:rPr>
              <a:t>Alibaba: Overview and Global Strategy</a:t>
            </a:r>
            <a:endParaRPr/>
          </a:p>
        </p:txBody>
      </p:sp>
      <p:sp>
        <p:nvSpPr>
          <p:cNvPr id="193" name="Google Shape;193;p6"/>
          <p:cNvSpPr txBox="1"/>
          <p:nvPr/>
        </p:nvSpPr>
        <p:spPr>
          <a:xfrm>
            <a:off x="1633810" y="3722448"/>
            <a:ext cx="8115300" cy="4848225"/>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Alibaba: A Chinese Multinational Conglomerate: Alibaba is a leading Chinese multinational focused on e-commerce, cloud computing, and digital media (Johnston, 2022).</a:t>
            </a:r>
            <a:endParaRPr/>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Global Expansion: While Alibaba’s core operations are centered in Asia, the company is increasingly expanding its presence in global markets.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201"/>
        <p:cNvGrpSpPr/>
        <p:nvPr/>
      </p:nvGrpSpPr>
      <p:grpSpPr>
        <a:xfrm>
          <a:off x="0" y="0"/>
          <a:ext cx="0" cy="0"/>
          <a:chOff x="0" y="0"/>
          <a:chExt cx="0" cy="0"/>
        </a:xfrm>
      </p:grpSpPr>
      <p:sp>
        <p:nvSpPr>
          <p:cNvPr id="202" name="Google Shape;202;p7"/>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203" name="Google Shape;203;p7"/>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04" name="Google Shape;204;p7"/>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205" name="Google Shape;205;p7"/>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206" name="Google Shape;206;p7"/>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207" name="Google Shape;207;p7"/>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208" name="Google Shape;208;p7"/>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09" name="Google Shape;209;p7"/>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10" name="Google Shape;210;p7"/>
          <p:cNvSpPr/>
          <p:nvPr/>
        </p:nvSpPr>
        <p:spPr>
          <a:xfrm>
            <a:off x="9716053" y="3322522"/>
            <a:ext cx="7709553" cy="5126853"/>
          </a:xfrm>
          <a:custGeom>
            <a:avLst/>
            <a:gdLst/>
            <a:ahLst/>
            <a:cxnLst/>
            <a:rect l="l" t="t" r="r" b="b"/>
            <a:pathLst>
              <a:path w="7709553" h="5126853" extrusionOk="0">
                <a:moveTo>
                  <a:pt x="0" y="0"/>
                </a:moveTo>
                <a:lnTo>
                  <a:pt x="7709554" y="0"/>
                </a:lnTo>
                <a:lnTo>
                  <a:pt x="7709554" y="5126853"/>
                </a:lnTo>
                <a:lnTo>
                  <a:pt x="0" y="5126853"/>
                </a:lnTo>
                <a:lnTo>
                  <a:pt x="0" y="0"/>
                </a:lnTo>
                <a:close/>
              </a:path>
            </a:pathLst>
          </a:custGeom>
          <a:blipFill rotWithShape="1">
            <a:blip r:embed="rId7">
              <a:alphaModFix/>
            </a:blip>
            <a:stretch>
              <a:fillRect/>
            </a:stretch>
          </a:blipFill>
          <a:ln>
            <a:noFill/>
          </a:ln>
        </p:spPr>
        <p:txBody>
          <a:bodyPr/>
          <a:lstStyle/>
          <a:p>
            <a:endParaRPr lang="en-GB"/>
          </a:p>
        </p:txBody>
      </p:sp>
      <p:sp>
        <p:nvSpPr>
          <p:cNvPr id="211" name="Google Shape;211;p7"/>
          <p:cNvSpPr txBox="1"/>
          <p:nvPr/>
        </p:nvSpPr>
        <p:spPr>
          <a:xfrm>
            <a:off x="3845454" y="828675"/>
            <a:ext cx="13794845" cy="2154436"/>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5000" b="1" i="0" u="none" strike="noStrike" cap="none" dirty="0">
                <a:solidFill>
                  <a:srgbClr val="000000"/>
                </a:solidFill>
                <a:latin typeface="Times"/>
                <a:ea typeface="Times"/>
                <a:cs typeface="Times"/>
                <a:sym typeface="Times"/>
              </a:rPr>
              <a:t>Cultural Elements to Overcome – Communication Styles (Unilever &amp; Alibaba)</a:t>
            </a:r>
            <a:endParaRPr dirty="0"/>
          </a:p>
        </p:txBody>
      </p:sp>
      <p:sp>
        <p:nvSpPr>
          <p:cNvPr id="212" name="Google Shape;212;p7"/>
          <p:cNvSpPr txBox="1"/>
          <p:nvPr/>
        </p:nvSpPr>
        <p:spPr>
          <a:xfrm>
            <a:off x="0" y="3590131"/>
            <a:ext cx="8831993" cy="5170646"/>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Unilever-Direct Communication-(UK Style)- Unilever appreciates plain, brief and straight communications within their negotiations (Mahmud, 2025).</a:t>
            </a:r>
            <a:endParaRPr dirty="0"/>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Alibaba- Indirect: High-Context Communication (Chinese Style)- Alibaba under the Chinese culture follows indirect communication communicating through the context and using non-verbal clues.</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220"/>
        <p:cNvGrpSpPr/>
        <p:nvPr/>
      </p:nvGrpSpPr>
      <p:grpSpPr>
        <a:xfrm>
          <a:off x="0" y="0"/>
          <a:ext cx="0" cy="0"/>
          <a:chOff x="0" y="0"/>
          <a:chExt cx="0" cy="0"/>
        </a:xfrm>
      </p:grpSpPr>
      <p:sp>
        <p:nvSpPr>
          <p:cNvPr id="221" name="Google Shape;221;p8"/>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222" name="Google Shape;222;p8"/>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23" name="Google Shape;223;p8"/>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224" name="Google Shape;224;p8"/>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225" name="Google Shape;225;p8"/>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226" name="Google Shape;226;p8"/>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227" name="Google Shape;227;p8"/>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28" name="Google Shape;228;p8"/>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29" name="Google Shape;229;p8"/>
          <p:cNvSpPr/>
          <p:nvPr/>
        </p:nvSpPr>
        <p:spPr>
          <a:xfrm>
            <a:off x="10670136" y="3123947"/>
            <a:ext cx="6066814" cy="5852059"/>
          </a:xfrm>
          <a:custGeom>
            <a:avLst/>
            <a:gdLst/>
            <a:ahLst/>
            <a:cxnLst/>
            <a:rect l="l" t="t" r="r" b="b"/>
            <a:pathLst>
              <a:path w="6066814" h="5852059" extrusionOk="0">
                <a:moveTo>
                  <a:pt x="0" y="0"/>
                </a:moveTo>
                <a:lnTo>
                  <a:pt x="6066813" y="0"/>
                </a:lnTo>
                <a:lnTo>
                  <a:pt x="6066813" y="5852059"/>
                </a:lnTo>
                <a:lnTo>
                  <a:pt x="0" y="5852059"/>
                </a:lnTo>
                <a:lnTo>
                  <a:pt x="0" y="0"/>
                </a:lnTo>
                <a:close/>
              </a:path>
            </a:pathLst>
          </a:custGeom>
          <a:blipFill rotWithShape="1">
            <a:blip r:embed="rId7">
              <a:alphaModFix/>
            </a:blip>
            <a:stretch>
              <a:fillRect/>
            </a:stretch>
          </a:blipFill>
          <a:ln>
            <a:noFill/>
          </a:ln>
        </p:spPr>
        <p:txBody>
          <a:bodyPr/>
          <a:lstStyle/>
          <a:p>
            <a:endParaRPr lang="en-GB"/>
          </a:p>
        </p:txBody>
      </p:sp>
      <p:sp>
        <p:nvSpPr>
          <p:cNvPr id="230" name="Google Shape;230;p8"/>
          <p:cNvSpPr txBox="1"/>
          <p:nvPr/>
        </p:nvSpPr>
        <p:spPr>
          <a:xfrm>
            <a:off x="3536143" y="1152773"/>
            <a:ext cx="12784500" cy="18471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5000" b="1" i="0" u="none" strike="noStrike" cap="none">
                <a:solidFill>
                  <a:srgbClr val="000000"/>
                </a:solidFill>
                <a:latin typeface="Times"/>
                <a:ea typeface="Times"/>
                <a:cs typeface="Times"/>
                <a:sym typeface="Times"/>
              </a:rPr>
              <a:t>Cultural Elements to Overcome – Decision Making (Unilever &amp; Alibaba)</a:t>
            </a:r>
            <a:endParaRPr/>
          </a:p>
        </p:txBody>
      </p:sp>
      <p:sp>
        <p:nvSpPr>
          <p:cNvPr id="231" name="Google Shape;231;p8"/>
          <p:cNvSpPr txBox="1"/>
          <p:nvPr/>
        </p:nvSpPr>
        <p:spPr>
          <a:xfrm>
            <a:off x="990351" y="3960889"/>
            <a:ext cx="8758238" cy="4314825"/>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Unilever- Individualistic and collaborative decision-making: Unilever also appreciates both the individual approach of looking at a decision (Leelawati et al., 2025).</a:t>
            </a:r>
            <a:endParaRPr/>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Alibaba- Hierarchical, Consensus Based Decision-Making--Alibaba values collective decision making where it acknowledges seniority when making decisions.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239"/>
        <p:cNvGrpSpPr/>
        <p:nvPr/>
      </p:nvGrpSpPr>
      <p:grpSpPr>
        <a:xfrm>
          <a:off x="0" y="0"/>
          <a:ext cx="0" cy="0"/>
          <a:chOff x="0" y="0"/>
          <a:chExt cx="0" cy="0"/>
        </a:xfrm>
      </p:grpSpPr>
      <p:sp>
        <p:nvSpPr>
          <p:cNvPr id="240" name="Google Shape;240;p9"/>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241" name="Google Shape;241;p9"/>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42" name="Google Shape;242;p9"/>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243" name="Google Shape;243;p9"/>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244" name="Google Shape;244;p9"/>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245" name="Google Shape;245;p9"/>
          <p:cNvSpPr/>
          <p:nvPr/>
        </p:nvSpPr>
        <p:spPr>
          <a:xfrm>
            <a:off x="205233" y="9239492"/>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246" name="Google Shape;246;p9"/>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47" name="Google Shape;247;p9"/>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48" name="Google Shape;248;p9"/>
          <p:cNvSpPr/>
          <p:nvPr/>
        </p:nvSpPr>
        <p:spPr>
          <a:xfrm>
            <a:off x="10673819" y="3628246"/>
            <a:ext cx="7317381" cy="4446325"/>
          </a:xfrm>
          <a:custGeom>
            <a:avLst/>
            <a:gdLst/>
            <a:ahLst/>
            <a:cxnLst/>
            <a:rect l="l" t="t" r="r" b="b"/>
            <a:pathLst>
              <a:path w="7317381" h="4446325" extrusionOk="0">
                <a:moveTo>
                  <a:pt x="0" y="0"/>
                </a:moveTo>
                <a:lnTo>
                  <a:pt x="7317381" y="0"/>
                </a:lnTo>
                <a:lnTo>
                  <a:pt x="7317381" y="4446325"/>
                </a:lnTo>
                <a:lnTo>
                  <a:pt x="0" y="4446325"/>
                </a:lnTo>
                <a:lnTo>
                  <a:pt x="0" y="0"/>
                </a:lnTo>
                <a:close/>
              </a:path>
            </a:pathLst>
          </a:custGeom>
          <a:blipFill rotWithShape="1">
            <a:blip r:embed="rId7">
              <a:alphaModFix/>
            </a:blip>
            <a:stretch>
              <a:fillRect/>
            </a:stretch>
          </a:blipFill>
          <a:ln>
            <a:noFill/>
          </a:ln>
        </p:spPr>
        <p:txBody>
          <a:bodyPr/>
          <a:lstStyle/>
          <a:p>
            <a:endParaRPr lang="en-GB"/>
          </a:p>
        </p:txBody>
      </p:sp>
      <p:sp>
        <p:nvSpPr>
          <p:cNvPr id="249" name="Google Shape;249;p9"/>
          <p:cNvSpPr txBox="1"/>
          <p:nvPr/>
        </p:nvSpPr>
        <p:spPr>
          <a:xfrm>
            <a:off x="3628200" y="1249450"/>
            <a:ext cx="13979400" cy="7695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5000" b="1" i="0" u="none" strike="noStrike" cap="none">
                <a:solidFill>
                  <a:srgbClr val="000000"/>
                </a:solidFill>
                <a:latin typeface="Times"/>
                <a:ea typeface="Times"/>
                <a:cs typeface="Times"/>
                <a:sym typeface="Times"/>
              </a:rPr>
              <a:t>Building Relationships: Unilever’s Approach</a:t>
            </a:r>
            <a:endParaRPr/>
          </a:p>
        </p:txBody>
      </p:sp>
      <p:sp>
        <p:nvSpPr>
          <p:cNvPr id="250" name="Google Shape;250;p9"/>
          <p:cNvSpPr txBox="1"/>
          <p:nvPr/>
        </p:nvSpPr>
        <p:spPr>
          <a:xfrm>
            <a:off x="597575" y="3514375"/>
            <a:ext cx="9796200" cy="5633700"/>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Trust Built Through Professionalism and Shared Goals- Unilever fosters trust through clear, professional conduct and mutual objectives (Unilever, 2021).</a:t>
            </a:r>
            <a:endParaRPr/>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Emphasis on Corporate Responsibility and Sustainability- Unilever prioritises CSR and sustainability, aligning with ethical business values.</a:t>
            </a:r>
            <a:endParaRPr/>
          </a:p>
          <a:p>
            <a:pPr marL="647700" marR="0" lvl="1" indent="-323850" algn="just" rtl="0">
              <a:lnSpc>
                <a:spcPct val="140000"/>
              </a:lnSpc>
              <a:spcBef>
                <a:spcPts val="0"/>
              </a:spcBef>
              <a:spcAft>
                <a:spcPts val="0"/>
              </a:spcAft>
              <a:buClr>
                <a:srgbClr val="000000"/>
              </a:buClr>
              <a:buSzPts val="3000"/>
              <a:buFont typeface="Arial"/>
              <a:buChar char="•"/>
            </a:pPr>
            <a:r>
              <a:rPr lang="en-US" sz="3000" b="0" i="0" u="none" strike="noStrike" cap="none">
                <a:solidFill>
                  <a:srgbClr val="000000"/>
                </a:solidFill>
                <a:latin typeface="Times New Roman"/>
                <a:ea typeface="Times New Roman"/>
                <a:cs typeface="Times New Roman"/>
                <a:sym typeface="Times New Roman"/>
              </a:rPr>
              <a:t>Building Relationships Through Transparency and Fairness: The company values open, honest communication and fair practices in its partnerships.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258"/>
        <p:cNvGrpSpPr/>
        <p:nvPr/>
      </p:nvGrpSpPr>
      <p:grpSpPr>
        <a:xfrm>
          <a:off x="0" y="0"/>
          <a:ext cx="0" cy="0"/>
          <a:chOff x="0" y="0"/>
          <a:chExt cx="0" cy="0"/>
        </a:xfrm>
      </p:grpSpPr>
      <p:sp>
        <p:nvSpPr>
          <p:cNvPr id="259" name="Google Shape;259;p10"/>
          <p:cNvSpPr/>
          <p:nvPr/>
        </p:nvSpPr>
        <p:spPr>
          <a:xfrm>
            <a:off x="13069479" y="5181110"/>
            <a:ext cx="8154379" cy="8154379"/>
          </a:xfrm>
          <a:custGeom>
            <a:avLst/>
            <a:gdLst/>
            <a:ahLst/>
            <a:cxnLst/>
            <a:rect l="l" t="t" r="r" b="b"/>
            <a:pathLst>
              <a:path w="8154379" h="8154379" extrusionOk="0">
                <a:moveTo>
                  <a:pt x="0" y="0"/>
                </a:moveTo>
                <a:lnTo>
                  <a:pt x="8154379" y="0"/>
                </a:lnTo>
                <a:lnTo>
                  <a:pt x="8154379"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260" name="Google Shape;260;p10"/>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61" name="Google Shape;261;p10"/>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262" name="Google Shape;262;p10"/>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263" name="Google Shape;263;p10"/>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264" name="Google Shape;264;p10"/>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265" name="Google Shape;265;p10"/>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66" name="Google Shape;266;p10"/>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67" name="Google Shape;267;p10"/>
          <p:cNvSpPr/>
          <p:nvPr/>
        </p:nvSpPr>
        <p:spPr>
          <a:xfrm>
            <a:off x="9791491" y="2710297"/>
            <a:ext cx="6781239" cy="3390620"/>
          </a:xfrm>
          <a:custGeom>
            <a:avLst/>
            <a:gdLst/>
            <a:ahLst/>
            <a:cxnLst/>
            <a:rect l="l" t="t" r="r" b="b"/>
            <a:pathLst>
              <a:path w="6781239" h="3390620" extrusionOk="0">
                <a:moveTo>
                  <a:pt x="0" y="0"/>
                </a:moveTo>
                <a:lnTo>
                  <a:pt x="6781239" y="0"/>
                </a:lnTo>
                <a:lnTo>
                  <a:pt x="6781239" y="3390619"/>
                </a:lnTo>
                <a:lnTo>
                  <a:pt x="0" y="3390619"/>
                </a:lnTo>
                <a:lnTo>
                  <a:pt x="0" y="0"/>
                </a:lnTo>
                <a:close/>
              </a:path>
            </a:pathLst>
          </a:custGeom>
          <a:blipFill rotWithShape="1">
            <a:blip r:embed="rId7">
              <a:alphaModFix/>
            </a:blip>
            <a:stretch>
              <a:fillRect/>
            </a:stretch>
          </a:blipFill>
          <a:ln>
            <a:noFill/>
          </a:ln>
        </p:spPr>
        <p:txBody>
          <a:bodyPr/>
          <a:lstStyle/>
          <a:p>
            <a:endParaRPr lang="en-GB"/>
          </a:p>
        </p:txBody>
      </p:sp>
      <p:sp>
        <p:nvSpPr>
          <p:cNvPr id="268" name="Google Shape;268;p10"/>
          <p:cNvSpPr/>
          <p:nvPr/>
        </p:nvSpPr>
        <p:spPr>
          <a:xfrm>
            <a:off x="9791491" y="6326811"/>
            <a:ext cx="6813871" cy="3815768"/>
          </a:xfrm>
          <a:custGeom>
            <a:avLst/>
            <a:gdLst/>
            <a:ahLst/>
            <a:cxnLst/>
            <a:rect l="l" t="t" r="r" b="b"/>
            <a:pathLst>
              <a:path w="6813871" h="3815768" extrusionOk="0">
                <a:moveTo>
                  <a:pt x="0" y="0"/>
                </a:moveTo>
                <a:lnTo>
                  <a:pt x="6813870" y="0"/>
                </a:lnTo>
                <a:lnTo>
                  <a:pt x="6813870" y="3815768"/>
                </a:lnTo>
                <a:lnTo>
                  <a:pt x="0" y="3815768"/>
                </a:lnTo>
                <a:lnTo>
                  <a:pt x="0" y="0"/>
                </a:lnTo>
                <a:close/>
              </a:path>
            </a:pathLst>
          </a:custGeom>
          <a:blipFill rotWithShape="1">
            <a:blip r:embed="rId8">
              <a:alphaModFix/>
            </a:blip>
            <a:stretch>
              <a:fillRect/>
            </a:stretch>
          </a:blipFill>
          <a:ln>
            <a:noFill/>
          </a:ln>
        </p:spPr>
        <p:txBody>
          <a:bodyPr/>
          <a:lstStyle/>
          <a:p>
            <a:endParaRPr lang="en-GB"/>
          </a:p>
        </p:txBody>
      </p:sp>
      <p:sp>
        <p:nvSpPr>
          <p:cNvPr id="269" name="Google Shape;269;p10"/>
          <p:cNvSpPr txBox="1"/>
          <p:nvPr/>
        </p:nvSpPr>
        <p:spPr>
          <a:xfrm>
            <a:off x="4289800" y="1310925"/>
            <a:ext cx="12856800" cy="769500"/>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4999" b="1" i="0" u="none" strike="noStrike" cap="none">
                <a:solidFill>
                  <a:srgbClr val="000000"/>
                </a:solidFill>
                <a:latin typeface="Times"/>
                <a:ea typeface="Times"/>
                <a:cs typeface="Times"/>
                <a:sym typeface="Times"/>
              </a:rPr>
              <a:t>Building Relationships: Alibaba’s Approach</a:t>
            </a:r>
            <a:endParaRPr/>
          </a:p>
        </p:txBody>
      </p:sp>
      <p:sp>
        <p:nvSpPr>
          <p:cNvPr id="270" name="Google Shape;270;p10"/>
          <p:cNvSpPr txBox="1"/>
          <p:nvPr/>
        </p:nvSpPr>
        <p:spPr>
          <a:xfrm>
            <a:off x="533400" y="3516363"/>
            <a:ext cx="8824375" cy="5169107"/>
          </a:xfrm>
          <a:prstGeom prst="rect">
            <a:avLst/>
          </a:prstGeom>
          <a:noFill/>
          <a:ln>
            <a:noFill/>
          </a:ln>
        </p:spPr>
        <p:txBody>
          <a:bodyPr spcFirstLastPara="1" wrap="square" lIns="0" tIns="0" rIns="0" bIns="0" anchor="t" anchorCtr="0">
            <a:spAutoFit/>
          </a:bodyPr>
          <a:lstStyle/>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Alibaba follows </a:t>
            </a:r>
            <a:r>
              <a:rPr lang="en-US" sz="2999" b="0" i="0" u="none" strike="noStrike" cap="none" dirty="0" err="1">
                <a:solidFill>
                  <a:srgbClr val="000000"/>
                </a:solidFill>
                <a:latin typeface="Times New Roman"/>
                <a:ea typeface="Times New Roman"/>
                <a:cs typeface="Times New Roman"/>
                <a:sym typeface="Times New Roman"/>
              </a:rPr>
              <a:t>Guanxi</a:t>
            </a:r>
            <a:r>
              <a:rPr lang="en-US" sz="2999" b="0" i="0" u="none" strike="noStrike" cap="none" dirty="0">
                <a:solidFill>
                  <a:srgbClr val="000000"/>
                </a:solidFill>
                <a:latin typeface="Times New Roman"/>
                <a:ea typeface="Times New Roman"/>
                <a:cs typeface="Times New Roman"/>
                <a:sym typeface="Times New Roman"/>
              </a:rPr>
              <a:t>, valuing long-term personal connections (</a:t>
            </a:r>
            <a:r>
              <a:rPr lang="en-US" sz="2999" b="0" i="0" u="none" strike="noStrike" cap="none" dirty="0" err="1">
                <a:solidFill>
                  <a:srgbClr val="000000"/>
                </a:solidFill>
                <a:latin typeface="Times New Roman"/>
                <a:ea typeface="Times New Roman"/>
                <a:cs typeface="Times New Roman"/>
                <a:sym typeface="Times New Roman"/>
              </a:rPr>
              <a:t>Tse</a:t>
            </a:r>
            <a:r>
              <a:rPr lang="en-US" sz="2999" b="0" i="0" u="none" strike="noStrike" cap="none" dirty="0">
                <a:solidFill>
                  <a:srgbClr val="000000"/>
                </a:solidFill>
                <a:latin typeface="Times New Roman"/>
                <a:ea typeface="Times New Roman"/>
                <a:cs typeface="Times New Roman"/>
                <a:sym typeface="Times New Roman"/>
              </a:rPr>
              <a:t> and Pun, 2024).</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Trust is developed over time through social bonding.</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Business often follows personal rapport.</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Relationships are built with patience, mutual respect, and informal interactions.</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Social dinners and courtesy rituals precede formal deals.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278"/>
        <p:cNvGrpSpPr/>
        <p:nvPr/>
      </p:nvGrpSpPr>
      <p:grpSpPr>
        <a:xfrm>
          <a:off x="0" y="0"/>
          <a:ext cx="0" cy="0"/>
          <a:chOff x="0" y="0"/>
          <a:chExt cx="0" cy="0"/>
        </a:xfrm>
      </p:grpSpPr>
      <p:sp>
        <p:nvSpPr>
          <p:cNvPr id="279" name="Google Shape;279;p11"/>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280" name="Google Shape;280;p11"/>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81" name="Google Shape;281;p11"/>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282" name="Google Shape;282;p11"/>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283" name="Google Shape;283;p11"/>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284" name="Google Shape;284;p11"/>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285" name="Google Shape;285;p11"/>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86" name="Google Shape;286;p11"/>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287" name="Google Shape;287;p11"/>
          <p:cNvSpPr/>
          <p:nvPr/>
        </p:nvSpPr>
        <p:spPr>
          <a:xfrm>
            <a:off x="11028634" y="3652771"/>
            <a:ext cx="6563018" cy="4274964"/>
          </a:xfrm>
          <a:custGeom>
            <a:avLst/>
            <a:gdLst/>
            <a:ahLst/>
            <a:cxnLst/>
            <a:rect l="l" t="t" r="r" b="b"/>
            <a:pathLst>
              <a:path w="6563018" h="4274964" extrusionOk="0">
                <a:moveTo>
                  <a:pt x="0" y="0"/>
                </a:moveTo>
                <a:lnTo>
                  <a:pt x="6563018" y="0"/>
                </a:lnTo>
                <a:lnTo>
                  <a:pt x="6563018" y="4274964"/>
                </a:lnTo>
                <a:lnTo>
                  <a:pt x="0" y="4274964"/>
                </a:lnTo>
                <a:lnTo>
                  <a:pt x="0" y="0"/>
                </a:lnTo>
                <a:close/>
              </a:path>
            </a:pathLst>
          </a:custGeom>
          <a:blipFill rotWithShape="1">
            <a:blip r:embed="rId7">
              <a:alphaModFix/>
            </a:blip>
            <a:stretch>
              <a:fillRect l="-7211" r="-8583"/>
            </a:stretch>
          </a:blipFill>
          <a:ln>
            <a:noFill/>
          </a:ln>
        </p:spPr>
        <p:txBody>
          <a:bodyPr/>
          <a:lstStyle/>
          <a:p>
            <a:endParaRPr lang="en-GB"/>
          </a:p>
        </p:txBody>
      </p:sp>
      <p:sp>
        <p:nvSpPr>
          <p:cNvPr id="288" name="Google Shape;288;p11"/>
          <p:cNvSpPr txBox="1"/>
          <p:nvPr/>
        </p:nvSpPr>
        <p:spPr>
          <a:xfrm>
            <a:off x="3691192" y="997546"/>
            <a:ext cx="12230700" cy="1846800"/>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4999" b="1" i="0" u="none" strike="noStrike" cap="none">
                <a:solidFill>
                  <a:srgbClr val="000000"/>
                </a:solidFill>
                <a:latin typeface="Times"/>
                <a:ea typeface="Times"/>
                <a:cs typeface="Times"/>
                <a:sym typeface="Times"/>
              </a:rPr>
              <a:t>Strategies for Success – Unilever’s Negotiation Tactics</a:t>
            </a:r>
            <a:endParaRPr/>
          </a:p>
        </p:txBody>
      </p:sp>
      <p:sp>
        <p:nvSpPr>
          <p:cNvPr id="289" name="Google Shape;289;p11"/>
          <p:cNvSpPr txBox="1"/>
          <p:nvPr/>
        </p:nvSpPr>
        <p:spPr>
          <a:xfrm>
            <a:off x="1216755" y="3724142"/>
            <a:ext cx="9290475" cy="4524315"/>
          </a:xfrm>
          <a:prstGeom prst="rect">
            <a:avLst/>
          </a:prstGeom>
          <a:noFill/>
          <a:ln>
            <a:noFill/>
          </a:ln>
        </p:spPr>
        <p:txBody>
          <a:bodyPr spcFirstLastPara="1" wrap="square" lIns="0" tIns="0" rIns="0" bIns="0" anchor="t" anchorCtr="0">
            <a:spAutoFit/>
          </a:bodyPr>
          <a:lstStyle/>
          <a:p>
            <a:pPr marL="647702" marR="0" lvl="1" indent="-323851"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Emphasizes mutual values like sustainability and ethics.</a:t>
            </a:r>
            <a:endParaRPr dirty="0"/>
          </a:p>
          <a:p>
            <a:pPr marL="647702" marR="0" lvl="1" indent="-323851"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Applies data-driven decision-making in proposals.</a:t>
            </a:r>
            <a:endParaRPr dirty="0"/>
          </a:p>
          <a:p>
            <a:pPr marL="647702" marR="0" lvl="1" indent="-323851"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Focuses on building transparent, long-term partnerships.</a:t>
            </a:r>
            <a:endParaRPr dirty="0"/>
          </a:p>
          <a:p>
            <a:pPr marL="647702" marR="0" lvl="1" indent="-323851"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Encourages open, honest communication during negotiation (Unilever, 2023).</a:t>
            </a:r>
            <a:endParaRPr dirty="0"/>
          </a:p>
          <a:p>
            <a:pPr marL="647702" marR="0" lvl="1" indent="-323851" algn="just" rtl="0">
              <a:lnSpc>
                <a:spcPct val="140000"/>
              </a:lnSpc>
              <a:spcBef>
                <a:spcPts val="0"/>
              </a:spcBef>
              <a:spcAft>
                <a:spcPts val="0"/>
              </a:spcAft>
              <a:buClr>
                <a:srgbClr val="000000"/>
              </a:buClr>
              <a:buSzPts val="3000"/>
              <a:buFont typeface="Arial"/>
              <a:buChar char="•"/>
            </a:pPr>
            <a:r>
              <a:rPr lang="en-US" sz="3000" b="0" i="0" u="none" strike="noStrike" cap="none" dirty="0">
                <a:solidFill>
                  <a:srgbClr val="000000"/>
                </a:solidFill>
                <a:latin typeface="Times New Roman"/>
                <a:ea typeface="Times New Roman"/>
                <a:cs typeface="Times New Roman"/>
                <a:sym typeface="Times New Roman"/>
              </a:rPr>
              <a:t>Promotes fairness, accountability, and logical agreement structures to reduce conflict.</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297"/>
        <p:cNvGrpSpPr/>
        <p:nvPr/>
      </p:nvGrpSpPr>
      <p:grpSpPr>
        <a:xfrm>
          <a:off x="0" y="0"/>
          <a:ext cx="0" cy="0"/>
          <a:chOff x="0" y="0"/>
          <a:chExt cx="0" cy="0"/>
        </a:xfrm>
      </p:grpSpPr>
      <p:sp>
        <p:nvSpPr>
          <p:cNvPr id="298" name="Google Shape;298;p12"/>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299" name="Google Shape;299;p12"/>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00" name="Google Shape;300;p12"/>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301" name="Google Shape;301;p12"/>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302" name="Google Shape;302;p12"/>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303" name="Google Shape;303;p12"/>
          <p:cNvSpPr/>
          <p:nvPr/>
        </p:nvSpPr>
        <p:spPr>
          <a:xfrm>
            <a:off x="226583" y="922194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304" name="Google Shape;304;p12"/>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05" name="Google Shape;305;p12"/>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06" name="Google Shape;306;p12"/>
          <p:cNvSpPr/>
          <p:nvPr/>
        </p:nvSpPr>
        <p:spPr>
          <a:xfrm>
            <a:off x="10870047" y="3829941"/>
            <a:ext cx="6944482" cy="4097794"/>
          </a:xfrm>
          <a:custGeom>
            <a:avLst/>
            <a:gdLst/>
            <a:ahLst/>
            <a:cxnLst/>
            <a:rect l="l" t="t" r="r" b="b"/>
            <a:pathLst>
              <a:path w="6944482" h="4097794" extrusionOk="0">
                <a:moveTo>
                  <a:pt x="0" y="0"/>
                </a:moveTo>
                <a:lnTo>
                  <a:pt x="6944482" y="0"/>
                </a:lnTo>
                <a:lnTo>
                  <a:pt x="6944482" y="4097794"/>
                </a:lnTo>
                <a:lnTo>
                  <a:pt x="0" y="4097794"/>
                </a:lnTo>
                <a:lnTo>
                  <a:pt x="0" y="0"/>
                </a:lnTo>
                <a:close/>
              </a:path>
            </a:pathLst>
          </a:custGeom>
          <a:blipFill rotWithShape="1">
            <a:blip r:embed="rId7">
              <a:alphaModFix/>
            </a:blip>
            <a:stretch>
              <a:fillRect l="-3887" r="-3886"/>
            </a:stretch>
          </a:blipFill>
          <a:ln>
            <a:noFill/>
          </a:ln>
        </p:spPr>
        <p:txBody>
          <a:bodyPr/>
          <a:lstStyle/>
          <a:p>
            <a:endParaRPr lang="en-GB"/>
          </a:p>
        </p:txBody>
      </p:sp>
      <p:sp>
        <p:nvSpPr>
          <p:cNvPr id="307" name="Google Shape;307;p12"/>
          <p:cNvSpPr txBox="1"/>
          <p:nvPr/>
        </p:nvSpPr>
        <p:spPr>
          <a:xfrm>
            <a:off x="3446772" y="1385823"/>
            <a:ext cx="13239300" cy="1846800"/>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4999" b="1" i="0" u="none" strike="noStrike" cap="none">
                <a:solidFill>
                  <a:srgbClr val="000000"/>
                </a:solidFill>
                <a:latin typeface="Times"/>
                <a:ea typeface="Times"/>
                <a:cs typeface="Times"/>
                <a:sym typeface="Times"/>
              </a:rPr>
              <a:t>Strategies for Success – Alibaba’s Negotiation Tactics</a:t>
            </a:r>
            <a:endParaRPr/>
          </a:p>
        </p:txBody>
      </p:sp>
      <p:sp>
        <p:nvSpPr>
          <p:cNvPr id="308" name="Google Shape;308;p12"/>
          <p:cNvSpPr txBox="1"/>
          <p:nvPr/>
        </p:nvSpPr>
        <p:spPr>
          <a:xfrm>
            <a:off x="683286" y="3589746"/>
            <a:ext cx="9794775" cy="5169107"/>
          </a:xfrm>
          <a:prstGeom prst="rect">
            <a:avLst/>
          </a:prstGeom>
          <a:noFill/>
          <a:ln>
            <a:noFill/>
          </a:ln>
        </p:spPr>
        <p:txBody>
          <a:bodyPr spcFirstLastPara="1" wrap="square" lIns="0" tIns="0" rIns="0" bIns="0" anchor="t" anchorCtr="0">
            <a:spAutoFit/>
          </a:bodyPr>
          <a:lstStyle/>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Uses face to face meetings to build trust (</a:t>
            </a:r>
            <a:r>
              <a:rPr lang="en-US" sz="2999" b="0" i="0" u="none" strike="noStrike" cap="none" dirty="0" err="1">
                <a:solidFill>
                  <a:srgbClr val="000000"/>
                </a:solidFill>
                <a:latin typeface="Times New Roman"/>
                <a:ea typeface="Times New Roman"/>
                <a:cs typeface="Times New Roman"/>
                <a:sym typeface="Times New Roman"/>
              </a:rPr>
              <a:t>Mckinsey</a:t>
            </a:r>
            <a:r>
              <a:rPr lang="en-US" sz="2999" b="0" i="0" u="none" strike="noStrike" cap="none" dirty="0">
                <a:solidFill>
                  <a:srgbClr val="000000"/>
                </a:solidFill>
                <a:latin typeface="Times New Roman"/>
                <a:ea typeface="Times New Roman"/>
                <a:cs typeface="Times New Roman"/>
                <a:sym typeface="Times New Roman"/>
              </a:rPr>
              <a:t>, 2020).</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Does not like confrontation as this can create social disharmony.</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It is based on informal, respectful communication.</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It prefers long term alignment and values flexibility to quick deals.</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Creates win-win results by patient, situationally responsive negotiation.</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316"/>
        <p:cNvGrpSpPr/>
        <p:nvPr/>
      </p:nvGrpSpPr>
      <p:grpSpPr>
        <a:xfrm>
          <a:off x="0" y="0"/>
          <a:ext cx="0" cy="0"/>
          <a:chOff x="0" y="0"/>
          <a:chExt cx="0" cy="0"/>
        </a:xfrm>
      </p:grpSpPr>
      <p:sp>
        <p:nvSpPr>
          <p:cNvPr id="317" name="Google Shape;317;p13"/>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318" name="Google Shape;318;p13"/>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19" name="Google Shape;319;p13"/>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320" name="Google Shape;320;p13"/>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321" name="Google Shape;321;p13"/>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322" name="Google Shape;322;p13"/>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323" name="Google Shape;323;p13"/>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24" name="Google Shape;324;p13"/>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25" name="Google Shape;325;p13"/>
          <p:cNvSpPr/>
          <p:nvPr/>
        </p:nvSpPr>
        <p:spPr>
          <a:xfrm>
            <a:off x="9851752" y="3883591"/>
            <a:ext cx="7756427" cy="4421163"/>
          </a:xfrm>
          <a:custGeom>
            <a:avLst/>
            <a:gdLst/>
            <a:ahLst/>
            <a:cxnLst/>
            <a:rect l="l" t="t" r="r" b="b"/>
            <a:pathLst>
              <a:path w="7756427" h="4421163" extrusionOk="0">
                <a:moveTo>
                  <a:pt x="0" y="0"/>
                </a:moveTo>
                <a:lnTo>
                  <a:pt x="7756427" y="0"/>
                </a:lnTo>
                <a:lnTo>
                  <a:pt x="7756427" y="4421163"/>
                </a:lnTo>
                <a:lnTo>
                  <a:pt x="0" y="4421163"/>
                </a:lnTo>
                <a:lnTo>
                  <a:pt x="0" y="0"/>
                </a:lnTo>
                <a:close/>
              </a:path>
            </a:pathLst>
          </a:custGeom>
          <a:blipFill rotWithShape="1">
            <a:blip r:embed="rId7">
              <a:alphaModFix/>
            </a:blip>
            <a:stretch>
              <a:fillRect/>
            </a:stretch>
          </a:blipFill>
          <a:ln>
            <a:noFill/>
          </a:ln>
        </p:spPr>
        <p:txBody>
          <a:bodyPr/>
          <a:lstStyle/>
          <a:p>
            <a:endParaRPr lang="en-GB"/>
          </a:p>
        </p:txBody>
      </p:sp>
      <p:sp>
        <p:nvSpPr>
          <p:cNvPr id="326" name="Google Shape;326;p13"/>
          <p:cNvSpPr txBox="1"/>
          <p:nvPr/>
        </p:nvSpPr>
        <p:spPr>
          <a:xfrm>
            <a:off x="4189414" y="1401109"/>
            <a:ext cx="13069886" cy="949358"/>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4999" b="1" i="0" u="none" strike="noStrike" cap="none">
                <a:solidFill>
                  <a:srgbClr val="000000"/>
                </a:solidFill>
                <a:latin typeface="Times"/>
                <a:ea typeface="Times"/>
                <a:cs typeface="Times"/>
                <a:sym typeface="Times"/>
              </a:rPr>
              <a:t> The Importance of Cultural Awareness</a:t>
            </a:r>
            <a:endParaRPr/>
          </a:p>
        </p:txBody>
      </p:sp>
      <p:sp>
        <p:nvSpPr>
          <p:cNvPr id="327" name="Google Shape;327;p13"/>
          <p:cNvSpPr txBox="1"/>
          <p:nvPr/>
        </p:nvSpPr>
        <p:spPr>
          <a:xfrm>
            <a:off x="561900" y="3660525"/>
            <a:ext cx="8850000" cy="4339500"/>
          </a:xfrm>
          <a:prstGeom prst="rect">
            <a:avLst/>
          </a:prstGeom>
          <a:noFill/>
          <a:ln>
            <a:noFill/>
          </a:ln>
        </p:spPr>
        <p:txBody>
          <a:bodyPr spcFirstLastPara="1" wrap="square" lIns="0" tIns="0" rIns="0" bIns="0" anchor="t" anchorCtr="0">
            <a:noAutofit/>
          </a:bodyPr>
          <a:lstStyle/>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Cultural awareness improves clarity in cross-cultural settings Xi and Ping, 2023).</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Reduces the risk of misinterpretations or offence.</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Encourages more respectful and inclusive dialogue.</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Helps in managing sensitive topics professionally.</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Essential for building trust in global partnerships like Unilever–Alibaba.</a:t>
            </a: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335"/>
        <p:cNvGrpSpPr/>
        <p:nvPr/>
      </p:nvGrpSpPr>
      <p:grpSpPr>
        <a:xfrm>
          <a:off x="0" y="0"/>
          <a:ext cx="0" cy="0"/>
          <a:chOff x="0" y="0"/>
          <a:chExt cx="0" cy="0"/>
        </a:xfrm>
      </p:grpSpPr>
      <p:sp>
        <p:nvSpPr>
          <p:cNvPr id="336" name="Google Shape;336;p14"/>
          <p:cNvSpPr/>
          <p:nvPr/>
        </p:nvSpPr>
        <p:spPr>
          <a:xfrm>
            <a:off x="13050707" y="5181110"/>
            <a:ext cx="8154379" cy="8154379"/>
          </a:xfrm>
          <a:custGeom>
            <a:avLst/>
            <a:gdLst/>
            <a:ahLst/>
            <a:cxnLst/>
            <a:rect l="l" t="t" r="r" b="b"/>
            <a:pathLst>
              <a:path w="8154379" h="8154379" extrusionOk="0">
                <a:moveTo>
                  <a:pt x="0" y="0"/>
                </a:moveTo>
                <a:lnTo>
                  <a:pt x="8154379" y="0"/>
                </a:lnTo>
                <a:lnTo>
                  <a:pt x="8154379"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337" name="Google Shape;337;p14"/>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38" name="Google Shape;338;p14"/>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339" name="Google Shape;339;p14"/>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340" name="Google Shape;340;p14"/>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341" name="Google Shape;341;p14"/>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342" name="Google Shape;342;p14"/>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43" name="Google Shape;343;p14"/>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44" name="Google Shape;344;p14"/>
          <p:cNvSpPr/>
          <p:nvPr/>
        </p:nvSpPr>
        <p:spPr>
          <a:xfrm>
            <a:off x="10177709" y="3871061"/>
            <a:ext cx="7338855" cy="4128106"/>
          </a:xfrm>
          <a:custGeom>
            <a:avLst/>
            <a:gdLst/>
            <a:ahLst/>
            <a:cxnLst/>
            <a:rect l="l" t="t" r="r" b="b"/>
            <a:pathLst>
              <a:path w="7338855" h="4128106" extrusionOk="0">
                <a:moveTo>
                  <a:pt x="0" y="0"/>
                </a:moveTo>
                <a:lnTo>
                  <a:pt x="7338855" y="0"/>
                </a:lnTo>
                <a:lnTo>
                  <a:pt x="7338855" y="4128106"/>
                </a:lnTo>
                <a:lnTo>
                  <a:pt x="0" y="4128106"/>
                </a:lnTo>
                <a:lnTo>
                  <a:pt x="0" y="0"/>
                </a:lnTo>
                <a:close/>
              </a:path>
            </a:pathLst>
          </a:custGeom>
          <a:blipFill rotWithShape="1">
            <a:blip r:embed="rId7">
              <a:alphaModFix/>
            </a:blip>
            <a:stretch>
              <a:fillRect/>
            </a:stretch>
          </a:blipFill>
          <a:ln>
            <a:noFill/>
          </a:ln>
        </p:spPr>
        <p:txBody>
          <a:bodyPr/>
          <a:lstStyle/>
          <a:p>
            <a:endParaRPr lang="en-GB"/>
          </a:p>
        </p:txBody>
      </p:sp>
      <p:sp>
        <p:nvSpPr>
          <p:cNvPr id="345" name="Google Shape;345;p14"/>
          <p:cNvSpPr txBox="1"/>
          <p:nvPr/>
        </p:nvSpPr>
        <p:spPr>
          <a:xfrm>
            <a:off x="4035974" y="1760938"/>
            <a:ext cx="13348777" cy="949358"/>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4999" b="1" i="0" u="none" strike="noStrike" cap="none">
                <a:solidFill>
                  <a:srgbClr val="000000"/>
                </a:solidFill>
                <a:latin typeface="Times"/>
                <a:ea typeface="Times"/>
                <a:cs typeface="Times"/>
                <a:sym typeface="Times"/>
              </a:rPr>
              <a:t>Adaptability in Cross-Cultural Negotiations</a:t>
            </a:r>
            <a:endParaRPr/>
          </a:p>
        </p:txBody>
      </p:sp>
      <p:sp>
        <p:nvSpPr>
          <p:cNvPr id="346" name="Google Shape;346;p14"/>
          <p:cNvSpPr txBox="1"/>
          <p:nvPr/>
        </p:nvSpPr>
        <p:spPr>
          <a:xfrm>
            <a:off x="523564" y="3756761"/>
            <a:ext cx="8573409" cy="4522969"/>
          </a:xfrm>
          <a:prstGeom prst="rect">
            <a:avLst/>
          </a:prstGeom>
          <a:noFill/>
          <a:ln>
            <a:noFill/>
          </a:ln>
        </p:spPr>
        <p:txBody>
          <a:bodyPr spcFirstLastPara="1" wrap="square" lIns="0" tIns="0" rIns="0" bIns="0" anchor="t" anchorCtr="0">
            <a:spAutoFit/>
          </a:bodyPr>
          <a:lstStyle/>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Crucial for bridging different cultural expectations.</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Involves adjusting </a:t>
            </a:r>
            <a:r>
              <a:rPr lang="en-US" sz="2999" b="0" i="0" u="none" strike="noStrike" cap="none" dirty="0" err="1">
                <a:solidFill>
                  <a:srgbClr val="000000"/>
                </a:solidFill>
                <a:latin typeface="Times New Roman"/>
                <a:ea typeface="Times New Roman"/>
                <a:cs typeface="Times New Roman"/>
                <a:sym typeface="Times New Roman"/>
              </a:rPr>
              <a:t>behaviour</a:t>
            </a:r>
            <a:r>
              <a:rPr lang="en-US" sz="2999" b="0" i="0" u="none" strike="noStrike" cap="none" dirty="0">
                <a:solidFill>
                  <a:srgbClr val="000000"/>
                </a:solidFill>
                <a:latin typeface="Times New Roman"/>
                <a:ea typeface="Times New Roman"/>
                <a:cs typeface="Times New Roman"/>
                <a:sym typeface="Times New Roman"/>
              </a:rPr>
              <a:t> and communication style.</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Requires open-mindedness, patience, and cultural empathy (</a:t>
            </a:r>
            <a:r>
              <a:rPr lang="en-US" sz="2999" b="0" i="0" u="none" strike="noStrike" cap="none" dirty="0" err="1">
                <a:solidFill>
                  <a:srgbClr val="000000"/>
                </a:solidFill>
                <a:latin typeface="Times New Roman"/>
                <a:ea typeface="Times New Roman"/>
                <a:cs typeface="Times New Roman"/>
                <a:sym typeface="Times New Roman"/>
              </a:rPr>
              <a:t>Kour</a:t>
            </a:r>
            <a:r>
              <a:rPr lang="en-US" sz="2999" b="0" i="0" u="none" strike="noStrike" cap="none" dirty="0">
                <a:solidFill>
                  <a:srgbClr val="000000"/>
                </a:solidFill>
                <a:latin typeface="Times New Roman"/>
                <a:ea typeface="Times New Roman"/>
                <a:cs typeface="Times New Roman"/>
                <a:sym typeface="Times New Roman"/>
              </a:rPr>
              <a:t> and </a:t>
            </a:r>
            <a:r>
              <a:rPr lang="en-US" sz="2999" b="0" i="0" u="none" strike="noStrike" cap="none" dirty="0" err="1">
                <a:solidFill>
                  <a:srgbClr val="000000"/>
                </a:solidFill>
                <a:latin typeface="Times New Roman"/>
                <a:ea typeface="Times New Roman"/>
                <a:cs typeface="Times New Roman"/>
                <a:sym typeface="Times New Roman"/>
              </a:rPr>
              <a:t>Jyoti</a:t>
            </a:r>
            <a:r>
              <a:rPr lang="en-US" sz="2999" b="0" i="0" u="none" strike="noStrike" cap="none" dirty="0">
                <a:solidFill>
                  <a:srgbClr val="000000"/>
                </a:solidFill>
                <a:latin typeface="Times New Roman"/>
                <a:ea typeface="Times New Roman"/>
                <a:cs typeface="Times New Roman"/>
                <a:sym typeface="Times New Roman"/>
              </a:rPr>
              <a:t>, 2022). </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Helps align negotiation pace and outcomes.</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Builds respect and cooperation across cultures.</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354"/>
        <p:cNvGrpSpPr/>
        <p:nvPr/>
      </p:nvGrpSpPr>
      <p:grpSpPr>
        <a:xfrm>
          <a:off x="0" y="0"/>
          <a:ext cx="0" cy="0"/>
          <a:chOff x="0" y="0"/>
          <a:chExt cx="0" cy="0"/>
        </a:xfrm>
      </p:grpSpPr>
      <p:sp>
        <p:nvSpPr>
          <p:cNvPr id="355" name="Google Shape;355;p15"/>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356" name="Google Shape;356;p15"/>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57" name="Google Shape;357;p15"/>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358" name="Google Shape;358;p15"/>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359" name="Google Shape;359;p15"/>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360" name="Google Shape;360;p15"/>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361" name="Google Shape;361;p15"/>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62" name="Google Shape;362;p15"/>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63" name="Google Shape;363;p15"/>
          <p:cNvSpPr/>
          <p:nvPr/>
        </p:nvSpPr>
        <p:spPr>
          <a:xfrm>
            <a:off x="10478061" y="3855051"/>
            <a:ext cx="7188679" cy="4043632"/>
          </a:xfrm>
          <a:custGeom>
            <a:avLst/>
            <a:gdLst/>
            <a:ahLst/>
            <a:cxnLst/>
            <a:rect l="l" t="t" r="r" b="b"/>
            <a:pathLst>
              <a:path w="7188679" h="4043632" extrusionOk="0">
                <a:moveTo>
                  <a:pt x="0" y="0"/>
                </a:moveTo>
                <a:lnTo>
                  <a:pt x="7188679" y="0"/>
                </a:lnTo>
                <a:lnTo>
                  <a:pt x="7188679" y="4043632"/>
                </a:lnTo>
                <a:lnTo>
                  <a:pt x="0" y="4043632"/>
                </a:lnTo>
                <a:lnTo>
                  <a:pt x="0" y="0"/>
                </a:lnTo>
                <a:close/>
              </a:path>
            </a:pathLst>
          </a:custGeom>
          <a:blipFill rotWithShape="1">
            <a:blip r:embed="rId7">
              <a:alphaModFix/>
            </a:blip>
            <a:stretch>
              <a:fillRect/>
            </a:stretch>
          </a:blipFill>
          <a:ln>
            <a:noFill/>
          </a:ln>
        </p:spPr>
        <p:txBody>
          <a:bodyPr/>
          <a:lstStyle/>
          <a:p>
            <a:endParaRPr lang="en-GB"/>
          </a:p>
        </p:txBody>
      </p:sp>
      <p:sp>
        <p:nvSpPr>
          <p:cNvPr id="364" name="Google Shape;364;p15"/>
          <p:cNvSpPr txBox="1"/>
          <p:nvPr/>
        </p:nvSpPr>
        <p:spPr>
          <a:xfrm>
            <a:off x="2835237" y="1066898"/>
            <a:ext cx="14608025" cy="1835216"/>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4999" b="1" i="0" u="none" strike="noStrike" cap="none">
                <a:solidFill>
                  <a:srgbClr val="000000"/>
                </a:solidFill>
                <a:latin typeface="Times"/>
                <a:ea typeface="Times"/>
                <a:cs typeface="Times"/>
                <a:sym typeface="Times"/>
              </a:rPr>
              <a:t> Overcoming Cultural Challenges – Case Example (Unilever &amp; Alibaba)</a:t>
            </a:r>
            <a:endParaRPr/>
          </a:p>
        </p:txBody>
      </p:sp>
      <p:sp>
        <p:nvSpPr>
          <p:cNvPr id="365" name="Google Shape;365;p15"/>
          <p:cNvSpPr txBox="1"/>
          <p:nvPr/>
        </p:nvSpPr>
        <p:spPr>
          <a:xfrm>
            <a:off x="469500" y="3740750"/>
            <a:ext cx="10008600" cy="4986000"/>
          </a:xfrm>
          <a:prstGeom prst="rect">
            <a:avLst/>
          </a:prstGeom>
          <a:noFill/>
          <a:ln>
            <a:noFill/>
          </a:ln>
        </p:spPr>
        <p:txBody>
          <a:bodyPr spcFirstLastPara="1" wrap="square" lIns="0" tIns="0" rIns="0" bIns="0" anchor="t" anchorCtr="0">
            <a:spAutoFit/>
          </a:bodyPr>
          <a:lstStyle/>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Times New Roman"/>
                <a:ea typeface="Times New Roman"/>
                <a:cs typeface="Times New Roman"/>
                <a:sym typeface="Times New Roman"/>
              </a:rPr>
              <a:t>Unilever and Alibaba held virtual meetings and in-person visits.</a:t>
            </a:r>
            <a:endParaRPr/>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Times New Roman"/>
                <a:ea typeface="Times New Roman"/>
                <a:cs typeface="Times New Roman"/>
                <a:sym typeface="Times New Roman"/>
              </a:rPr>
              <a:t>They overcame communication differences via local interpreters.</a:t>
            </a:r>
            <a:endParaRPr/>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Times New Roman"/>
                <a:ea typeface="Times New Roman"/>
                <a:cs typeface="Times New Roman"/>
                <a:sym typeface="Times New Roman"/>
              </a:rPr>
              <a:t>Trust was built through mutual workshops and CSR alignment.</a:t>
            </a:r>
            <a:endParaRPr/>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Times New Roman"/>
                <a:ea typeface="Times New Roman"/>
                <a:cs typeface="Times New Roman"/>
                <a:sym typeface="Times New Roman"/>
              </a:rPr>
              <a:t>Respect for hierarchy helped smooth approvals (Zeng, 2024).</a:t>
            </a:r>
            <a:endParaRPr/>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Times New Roman"/>
                <a:ea typeface="Times New Roman"/>
                <a:cs typeface="Times New Roman"/>
                <a:sym typeface="Times New Roman"/>
              </a:rPr>
              <a:t>Resulted in a pilot e-commerce initiative launch.</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373"/>
        <p:cNvGrpSpPr/>
        <p:nvPr/>
      </p:nvGrpSpPr>
      <p:grpSpPr>
        <a:xfrm>
          <a:off x="0" y="0"/>
          <a:ext cx="0" cy="0"/>
          <a:chOff x="0" y="0"/>
          <a:chExt cx="0" cy="0"/>
        </a:xfrm>
      </p:grpSpPr>
      <p:sp>
        <p:nvSpPr>
          <p:cNvPr id="374" name="Google Shape;374;p16"/>
          <p:cNvSpPr/>
          <p:nvPr/>
        </p:nvSpPr>
        <p:spPr>
          <a:xfrm>
            <a:off x="13182110" y="5181110"/>
            <a:ext cx="8154379" cy="8154379"/>
          </a:xfrm>
          <a:custGeom>
            <a:avLst/>
            <a:gdLst/>
            <a:ahLst/>
            <a:cxnLst/>
            <a:rect l="l" t="t" r="r" b="b"/>
            <a:pathLst>
              <a:path w="8154379" h="8154379" extrusionOk="0">
                <a:moveTo>
                  <a:pt x="0" y="0"/>
                </a:moveTo>
                <a:lnTo>
                  <a:pt x="8154380" y="0"/>
                </a:lnTo>
                <a:lnTo>
                  <a:pt x="8154380" y="8154380"/>
                </a:lnTo>
                <a:lnTo>
                  <a:pt x="0" y="8154380"/>
                </a:lnTo>
                <a:lnTo>
                  <a:pt x="0" y="0"/>
                </a:lnTo>
                <a:close/>
              </a:path>
            </a:pathLst>
          </a:custGeom>
          <a:blipFill rotWithShape="1">
            <a:blip r:embed="rId3">
              <a:alphaModFix/>
            </a:blip>
            <a:stretch>
              <a:fillRect/>
            </a:stretch>
          </a:blipFill>
          <a:ln>
            <a:noFill/>
          </a:ln>
        </p:spPr>
        <p:txBody>
          <a:bodyPr/>
          <a:lstStyle/>
          <a:p>
            <a:endParaRPr lang="en-GB"/>
          </a:p>
        </p:txBody>
      </p:sp>
      <p:sp>
        <p:nvSpPr>
          <p:cNvPr id="375" name="Google Shape;375;p16"/>
          <p:cNvSpPr/>
          <p:nvPr/>
        </p:nvSpPr>
        <p:spPr>
          <a:xfrm>
            <a:off x="2964929"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76" name="Google Shape;376;p16"/>
          <p:cNvSpPr/>
          <p:nvPr/>
        </p:nvSpPr>
        <p:spPr>
          <a:xfrm>
            <a:off x="-3048490" y="-2973269"/>
            <a:ext cx="8154379" cy="8154379"/>
          </a:xfrm>
          <a:custGeom>
            <a:avLst/>
            <a:gdLst/>
            <a:ahLst/>
            <a:cxnLst/>
            <a:rect l="l" t="t" r="r" b="b"/>
            <a:pathLst>
              <a:path w="8154379" h="8154379" extrusionOk="0">
                <a:moveTo>
                  <a:pt x="0" y="0"/>
                </a:moveTo>
                <a:lnTo>
                  <a:pt x="8154380" y="0"/>
                </a:lnTo>
                <a:lnTo>
                  <a:pt x="8154380" y="8154379"/>
                </a:lnTo>
                <a:lnTo>
                  <a:pt x="0" y="8154379"/>
                </a:lnTo>
                <a:lnTo>
                  <a:pt x="0" y="0"/>
                </a:lnTo>
                <a:close/>
              </a:path>
            </a:pathLst>
          </a:custGeom>
          <a:blipFill rotWithShape="1">
            <a:blip r:embed="rId3">
              <a:alphaModFix/>
            </a:blip>
            <a:stretch>
              <a:fillRect/>
            </a:stretch>
          </a:blipFill>
          <a:ln>
            <a:noFill/>
          </a:ln>
        </p:spPr>
        <p:txBody>
          <a:bodyPr/>
          <a:lstStyle/>
          <a:p>
            <a:endParaRPr lang="en-GB"/>
          </a:p>
        </p:txBody>
      </p:sp>
      <p:sp>
        <p:nvSpPr>
          <p:cNvPr id="377" name="Google Shape;377;p16"/>
          <p:cNvSpPr/>
          <p:nvPr/>
        </p:nvSpPr>
        <p:spPr>
          <a:xfrm>
            <a:off x="-236144" y="-195501"/>
            <a:ext cx="2905798" cy="2905798"/>
          </a:xfrm>
          <a:custGeom>
            <a:avLst/>
            <a:gdLst/>
            <a:ahLst/>
            <a:cxnLst/>
            <a:rect l="l" t="t" r="r" b="b"/>
            <a:pathLst>
              <a:path w="2905798" h="2905798" extrusionOk="0">
                <a:moveTo>
                  <a:pt x="0" y="0"/>
                </a:moveTo>
                <a:lnTo>
                  <a:pt x="2905798" y="0"/>
                </a:lnTo>
                <a:lnTo>
                  <a:pt x="2905798" y="2905798"/>
                </a:lnTo>
                <a:lnTo>
                  <a:pt x="0" y="2905798"/>
                </a:lnTo>
                <a:lnTo>
                  <a:pt x="0" y="0"/>
                </a:lnTo>
                <a:close/>
              </a:path>
            </a:pathLst>
          </a:custGeom>
          <a:blipFill rotWithShape="1">
            <a:blip r:embed="rId5">
              <a:alphaModFix/>
            </a:blip>
            <a:stretch>
              <a:fillRect/>
            </a:stretch>
          </a:blipFill>
          <a:ln>
            <a:noFill/>
          </a:ln>
        </p:spPr>
        <p:txBody>
          <a:bodyPr/>
          <a:lstStyle/>
          <a:p>
            <a:endParaRPr lang="en-GB"/>
          </a:p>
        </p:txBody>
      </p:sp>
      <p:sp>
        <p:nvSpPr>
          <p:cNvPr id="378" name="Google Shape;378;p16"/>
          <p:cNvSpPr/>
          <p:nvPr/>
        </p:nvSpPr>
        <p:spPr>
          <a:xfrm rot="10800000">
            <a:off x="15921959" y="7927735"/>
            <a:ext cx="2675340" cy="2675340"/>
          </a:xfrm>
          <a:custGeom>
            <a:avLst/>
            <a:gdLst/>
            <a:ahLst/>
            <a:cxnLst/>
            <a:rect l="l" t="t" r="r" b="b"/>
            <a:pathLst>
              <a:path w="2675340" h="2675340" extrusionOk="0">
                <a:moveTo>
                  <a:pt x="2675340" y="2675340"/>
                </a:moveTo>
                <a:lnTo>
                  <a:pt x="0" y="2675340"/>
                </a:lnTo>
                <a:lnTo>
                  <a:pt x="0" y="0"/>
                </a:lnTo>
                <a:lnTo>
                  <a:pt x="2675340" y="0"/>
                </a:lnTo>
                <a:lnTo>
                  <a:pt x="2675340" y="2675340"/>
                </a:lnTo>
                <a:close/>
              </a:path>
            </a:pathLst>
          </a:custGeom>
          <a:blipFill rotWithShape="1">
            <a:blip r:embed="rId5">
              <a:alphaModFix/>
            </a:blip>
            <a:stretch>
              <a:fillRect/>
            </a:stretch>
          </a:blipFill>
          <a:ln>
            <a:noFill/>
          </a:ln>
        </p:spPr>
        <p:txBody>
          <a:bodyPr/>
          <a:lstStyle/>
          <a:p>
            <a:endParaRPr lang="en-GB"/>
          </a:p>
        </p:txBody>
      </p:sp>
      <p:sp>
        <p:nvSpPr>
          <p:cNvPr id="379" name="Google Shape;379;p16"/>
          <p:cNvSpPr/>
          <p:nvPr/>
        </p:nvSpPr>
        <p:spPr>
          <a:xfrm>
            <a:off x="205233" y="9007194"/>
            <a:ext cx="3984182" cy="1047508"/>
          </a:xfrm>
          <a:custGeom>
            <a:avLst/>
            <a:gdLst/>
            <a:ahLst/>
            <a:cxnLst/>
            <a:rect l="l" t="t" r="r" b="b"/>
            <a:pathLst>
              <a:path w="3984182" h="1047508" extrusionOk="0">
                <a:moveTo>
                  <a:pt x="0" y="0"/>
                </a:moveTo>
                <a:lnTo>
                  <a:pt x="3984181" y="0"/>
                </a:lnTo>
                <a:lnTo>
                  <a:pt x="3984181" y="1047508"/>
                </a:lnTo>
                <a:lnTo>
                  <a:pt x="0" y="1047508"/>
                </a:lnTo>
                <a:lnTo>
                  <a:pt x="0" y="0"/>
                </a:lnTo>
                <a:close/>
              </a:path>
            </a:pathLst>
          </a:custGeom>
          <a:blipFill rotWithShape="1">
            <a:blip r:embed="rId6">
              <a:alphaModFix/>
            </a:blip>
            <a:stretch>
              <a:fillRect/>
            </a:stretch>
          </a:blipFill>
          <a:ln>
            <a:noFill/>
          </a:ln>
        </p:spPr>
        <p:txBody>
          <a:bodyPr/>
          <a:lstStyle/>
          <a:p>
            <a:endParaRPr lang="en-GB"/>
          </a:p>
        </p:txBody>
      </p:sp>
      <p:sp>
        <p:nvSpPr>
          <p:cNvPr id="380" name="Google Shape;380;p16"/>
          <p:cNvSpPr/>
          <p:nvPr/>
        </p:nvSpPr>
        <p:spPr>
          <a:xfrm>
            <a:off x="13182110" y="-728801"/>
            <a:ext cx="4809082" cy="1757501"/>
          </a:xfrm>
          <a:custGeom>
            <a:avLst/>
            <a:gdLst/>
            <a:ahLst/>
            <a:cxnLst/>
            <a:rect l="l" t="t" r="r" b="b"/>
            <a:pathLst>
              <a:path w="4809082" h="1757501" extrusionOk="0">
                <a:moveTo>
                  <a:pt x="0" y="0"/>
                </a:moveTo>
                <a:lnTo>
                  <a:pt x="4809083" y="0"/>
                </a:lnTo>
                <a:lnTo>
                  <a:pt x="4809083"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81" name="Google Shape;381;p16"/>
          <p:cNvSpPr/>
          <p:nvPr/>
        </p:nvSpPr>
        <p:spPr>
          <a:xfrm>
            <a:off x="8073520" y="-728801"/>
            <a:ext cx="4809082" cy="1757501"/>
          </a:xfrm>
          <a:custGeom>
            <a:avLst/>
            <a:gdLst/>
            <a:ahLst/>
            <a:cxnLst/>
            <a:rect l="l" t="t" r="r" b="b"/>
            <a:pathLst>
              <a:path w="4809082" h="1757501" extrusionOk="0">
                <a:moveTo>
                  <a:pt x="0" y="0"/>
                </a:moveTo>
                <a:lnTo>
                  <a:pt x="4809082" y="0"/>
                </a:lnTo>
                <a:lnTo>
                  <a:pt x="4809082" y="1757501"/>
                </a:lnTo>
                <a:lnTo>
                  <a:pt x="0" y="1757501"/>
                </a:lnTo>
                <a:lnTo>
                  <a:pt x="0" y="0"/>
                </a:lnTo>
                <a:close/>
              </a:path>
            </a:pathLst>
          </a:custGeom>
          <a:blipFill rotWithShape="1">
            <a:blip r:embed="rId4">
              <a:alphaModFix/>
            </a:blip>
            <a:stretch>
              <a:fillRect/>
            </a:stretch>
          </a:blipFill>
          <a:ln>
            <a:noFill/>
          </a:ln>
        </p:spPr>
        <p:txBody>
          <a:bodyPr/>
          <a:lstStyle/>
          <a:p>
            <a:endParaRPr lang="en-GB"/>
          </a:p>
        </p:txBody>
      </p:sp>
      <p:sp>
        <p:nvSpPr>
          <p:cNvPr id="382" name="Google Shape;382;p16"/>
          <p:cNvSpPr/>
          <p:nvPr/>
        </p:nvSpPr>
        <p:spPr>
          <a:xfrm>
            <a:off x="10665780" y="3263313"/>
            <a:ext cx="7009377" cy="4664422"/>
          </a:xfrm>
          <a:custGeom>
            <a:avLst/>
            <a:gdLst/>
            <a:ahLst/>
            <a:cxnLst/>
            <a:rect l="l" t="t" r="r" b="b"/>
            <a:pathLst>
              <a:path w="7009377" h="4664422" extrusionOk="0">
                <a:moveTo>
                  <a:pt x="0" y="0"/>
                </a:moveTo>
                <a:lnTo>
                  <a:pt x="7009377" y="0"/>
                </a:lnTo>
                <a:lnTo>
                  <a:pt x="7009377" y="4664422"/>
                </a:lnTo>
                <a:lnTo>
                  <a:pt x="0" y="4664422"/>
                </a:lnTo>
                <a:lnTo>
                  <a:pt x="0" y="0"/>
                </a:lnTo>
                <a:close/>
              </a:path>
            </a:pathLst>
          </a:custGeom>
          <a:blipFill rotWithShape="1">
            <a:blip r:embed="rId7">
              <a:alphaModFix/>
            </a:blip>
            <a:stretch>
              <a:fillRect/>
            </a:stretch>
          </a:blipFill>
          <a:ln>
            <a:noFill/>
          </a:ln>
        </p:spPr>
        <p:txBody>
          <a:bodyPr/>
          <a:lstStyle/>
          <a:p>
            <a:endParaRPr lang="en-GB"/>
          </a:p>
        </p:txBody>
      </p:sp>
      <p:sp>
        <p:nvSpPr>
          <p:cNvPr id="383" name="Google Shape;383;p16"/>
          <p:cNvSpPr txBox="1"/>
          <p:nvPr/>
        </p:nvSpPr>
        <p:spPr>
          <a:xfrm>
            <a:off x="6736393" y="1387023"/>
            <a:ext cx="5305200" cy="769500"/>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5000" b="1" i="0" u="none" strike="noStrike" cap="none">
                <a:solidFill>
                  <a:srgbClr val="000000"/>
                </a:solidFill>
                <a:latin typeface="Times"/>
                <a:ea typeface="Times"/>
                <a:cs typeface="Times"/>
                <a:sym typeface="Times"/>
              </a:rPr>
              <a:t>Conclusion </a:t>
            </a:r>
            <a:endParaRPr sz="5000"/>
          </a:p>
        </p:txBody>
      </p:sp>
      <p:sp>
        <p:nvSpPr>
          <p:cNvPr id="384" name="Google Shape;384;p16"/>
          <p:cNvSpPr txBox="1"/>
          <p:nvPr/>
        </p:nvSpPr>
        <p:spPr>
          <a:xfrm>
            <a:off x="661600" y="3828275"/>
            <a:ext cx="9781320" cy="4522969"/>
          </a:xfrm>
          <a:prstGeom prst="rect">
            <a:avLst/>
          </a:prstGeom>
          <a:noFill/>
          <a:ln>
            <a:noFill/>
          </a:ln>
        </p:spPr>
        <p:txBody>
          <a:bodyPr spcFirstLastPara="1" wrap="square" lIns="0" tIns="0" rIns="0" bIns="0" anchor="t" anchorCtr="0">
            <a:spAutoFit/>
          </a:bodyPr>
          <a:lstStyle/>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Cross-cultural negotiation needs flexibility and respect.</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Unilever and Alibaba bring unique strengths.</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Success lies in cultural understanding and strategic adaptation.</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Trust grows through relationship-building and shared goals.</a:t>
            </a:r>
            <a:endParaRPr dirty="0"/>
          </a:p>
          <a:p>
            <a:pPr marL="647698" marR="0" lvl="1" indent="-323848" algn="just" rtl="0">
              <a:lnSpc>
                <a:spcPct val="140013"/>
              </a:lnSpc>
              <a:spcBef>
                <a:spcPts val="0"/>
              </a:spcBef>
              <a:spcAft>
                <a:spcPts val="0"/>
              </a:spcAft>
              <a:buClr>
                <a:srgbClr val="000000"/>
              </a:buClr>
              <a:buSzPts val="2999"/>
              <a:buFont typeface="Arial"/>
              <a:buChar char="•"/>
            </a:pPr>
            <a:r>
              <a:rPr lang="en-US" sz="2999" b="0" i="0" u="none" strike="noStrike" cap="none" dirty="0">
                <a:solidFill>
                  <a:srgbClr val="000000"/>
                </a:solidFill>
                <a:latin typeface="Times New Roman"/>
                <a:ea typeface="Times New Roman"/>
                <a:cs typeface="Times New Roman"/>
                <a:sym typeface="Times New Roman"/>
              </a:rPr>
              <a:t>Effective communication bridges differences to achieve mutual outcomes.</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388"/>
        <p:cNvGrpSpPr/>
        <p:nvPr/>
      </p:nvGrpSpPr>
      <p:grpSpPr>
        <a:xfrm>
          <a:off x="0" y="0"/>
          <a:ext cx="0" cy="0"/>
          <a:chOff x="0" y="0"/>
          <a:chExt cx="0" cy="0"/>
        </a:xfrm>
      </p:grpSpPr>
      <p:sp>
        <p:nvSpPr>
          <p:cNvPr id="389" name="Google Shape;389;p17"/>
          <p:cNvSpPr txBox="1"/>
          <p:nvPr/>
        </p:nvSpPr>
        <p:spPr>
          <a:xfrm>
            <a:off x="469525" y="1649800"/>
            <a:ext cx="17564700" cy="7828200"/>
          </a:xfrm>
          <a:prstGeom prst="rect">
            <a:avLst/>
          </a:prstGeom>
          <a:noFill/>
          <a:ln>
            <a:noFill/>
          </a:ln>
        </p:spPr>
        <p:txBody>
          <a:bodyPr spcFirstLastPara="1" wrap="square" lIns="0" tIns="0" rIns="0" bIns="0" anchor="t" anchorCtr="0">
            <a:spAutoFit/>
          </a:bodyPr>
          <a:lstStyle/>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Tarver, E. (2024, August 13). Corporate culture definition, characteristics, and importance. Investopedia.https://www.investopedia.com/terms/c/corporate-culture.asp</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Unilever (2021). Purpose, values &amp; principles. [online] Unilever. Available at: https://www.unilever.co.uk/sustainability/purpose-values-principles/.</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Johnston, M. (2022). How Does Alibaba Make Money? A Cheat Sheet. [online] Investopedia. Available at: https://www.investopedia.com/articles/investing/121714/how-does-alibaba-make-money-simple-guide.asp.</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Mahmud, A.A. (2025). Business Communication in an MNC in BD, Unilever. [online] Scribd. Available at: https://www.scribd.com/document/150503406/Business-Communication-in-an-MNC-in-BD-Unilever.</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Leelawati, Ashu, Leena, Jasdeep and Singh, A. (2025). Unilever’s ethical decision-making in CSR and sustainable business practices. International Journal of Environmental Sciences, 11(4), pp.1427–1441. doi:https://doi.org/10.64252/qtk0xs69.</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Maljers, F. A. (2022). Inside Unilever: The Evolving Transnational Company. Harvard Business Review; hbr.org. https://hbr.org/1992/09/inside-unilever-the-evolving-transnational-company</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Nickerson, C. (2023). Hofstede’s cultural dimensions theory &amp; examples. [online] Simply Psychology. Available at: https://www.simplypsychology.org/hofstedes-cultural-dimensions-theory.html.</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Mayibongwe Madisa (2025). The Impact of Culture on Negotiation Styles and Outcomes. [online] ResearchGate. Available at: https://www.researchgate.net/publication/391914603_The_Impact_of_Culture_on_Negotiation_Styles_and_Outcomes.</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Unilever (2023). Our company - Hindustan Unilever Limited. [online] Unilever. Available at: https://www.hul.co.in/our-company/.</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Tse, T. and Pun, N., 2024. Infrastructural capitalism in China: Alibaba, its corporate culture and three infrastructural mechanisms. Global Media and China, 9(1), pp.11-30.https://journals.sagepub.com/doi/pdf/10.1177/20594364241226846 </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Unilever, 2023. Unilever Code of Business Principles and Code Policies. [online] Available at: https://www.unilever.com/files/92ui5egz/production/a7ad961ef886a578ab4dd316b4e5195cbc0965a0.pdf. </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Mckinsey, 2020. Speak softly, make tough decisions: An interview with Alibaba Group chairman and CEO Daniel Zhang | McKinsey. [online] Available at: https://www.mckinsey.com/featured-insights/china/speak-softly-make-tough-decisions-an-interview-with-alibaba-group-chairman. </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Xin, L.Y. and Ping, C.R., 2023. The Impacts of Language Proficiency and Cultural Awareness on Business Interactions. Jurnal Kesidang, 8(1), pp.226-240. http://unimel.edu.my/journal/index.php/JK/article/download/1498/1193 </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Zeng, Q. 2024. THE IMPACT OF CROSS-CULTURAL MANAGEMENT ON ALIBABA’S OVERSEAS BUSINESS PERFORMANCE BASED ON HOFSTEDE’S CULTURAL DIMENSIONS THEORY. [online] Available at: https://conference.stamford.edu/wp-content/uploads/2024/10/163.pdf. </a:t>
            </a:r>
            <a:endParaRPr/>
          </a:p>
          <a:p>
            <a:pPr marL="0" marR="0" lvl="0" indent="0" algn="just" rtl="0">
              <a:lnSpc>
                <a:spcPct val="140025"/>
              </a:lnSpc>
              <a:spcBef>
                <a:spcPts val="0"/>
              </a:spcBef>
              <a:spcAft>
                <a:spcPts val="0"/>
              </a:spcAft>
              <a:buNone/>
            </a:pPr>
            <a:r>
              <a:rPr lang="en-US" sz="1599" b="0" i="0" u="none" strike="noStrike" cap="none">
                <a:solidFill>
                  <a:srgbClr val="000000"/>
                </a:solidFill>
                <a:latin typeface="Times New Roman"/>
                <a:ea typeface="Times New Roman"/>
                <a:cs typeface="Times New Roman"/>
                <a:sym typeface="Times New Roman"/>
              </a:rPr>
              <a:t>Kour, S. and Jyoti, J., 2022. Cross-cultural training and adjustment through the lens of cultural intelligence and type of expatriates. Employee Relations: The International Journal, 44(1), pp.1-36. https://www.researchgate.net/profile/Jeevan-Jyoti-3/publication/353388962_Cross-cultural_training_and_adjustment_through_the_lens_of_cultural_intelligence_and_type_of_expatriates/links/610a74000c2bfa282a20b902/Cross-cultural-training-and-adjustment-through-the-lens-of-cultural-intelligence-and-type-of-expatriates.pdf </a:t>
            </a:r>
            <a:endParaRPr/>
          </a:p>
        </p:txBody>
      </p:sp>
      <p:grpSp>
        <p:nvGrpSpPr>
          <p:cNvPr id="390" name="Google Shape;390;p17"/>
          <p:cNvGrpSpPr/>
          <p:nvPr/>
        </p:nvGrpSpPr>
        <p:grpSpPr>
          <a:xfrm>
            <a:off x="6155509" y="-24995"/>
            <a:ext cx="5976982" cy="1271443"/>
            <a:chOff x="0" y="-38100"/>
            <a:chExt cx="1574185" cy="334866"/>
          </a:xfrm>
        </p:grpSpPr>
        <p:sp>
          <p:nvSpPr>
            <p:cNvPr id="391" name="Google Shape;391;p17"/>
            <p:cNvSpPr/>
            <p:nvPr/>
          </p:nvSpPr>
          <p:spPr>
            <a:xfrm>
              <a:off x="0" y="0"/>
              <a:ext cx="1574185" cy="296766"/>
            </a:xfrm>
            <a:custGeom>
              <a:avLst/>
              <a:gdLst/>
              <a:ahLst/>
              <a:cxnLst/>
              <a:rect l="l" t="t" r="r" b="b"/>
              <a:pathLst>
                <a:path w="1574185" h="296766" extrusionOk="0">
                  <a:moveTo>
                    <a:pt x="66060" y="0"/>
                  </a:moveTo>
                  <a:lnTo>
                    <a:pt x="1508125" y="0"/>
                  </a:lnTo>
                  <a:cubicBezTo>
                    <a:pt x="1525645" y="0"/>
                    <a:pt x="1542448" y="6960"/>
                    <a:pt x="1554836" y="19348"/>
                  </a:cubicBezTo>
                  <a:cubicBezTo>
                    <a:pt x="1567225" y="31737"/>
                    <a:pt x="1574185" y="48540"/>
                    <a:pt x="1574185" y="66060"/>
                  </a:cubicBezTo>
                  <a:lnTo>
                    <a:pt x="1574185" y="230706"/>
                  </a:lnTo>
                  <a:cubicBezTo>
                    <a:pt x="1574185" y="248226"/>
                    <a:pt x="1567225" y="265028"/>
                    <a:pt x="1554836" y="277417"/>
                  </a:cubicBezTo>
                  <a:cubicBezTo>
                    <a:pt x="1542448" y="289806"/>
                    <a:pt x="1525645" y="296766"/>
                    <a:pt x="1508125" y="296766"/>
                  </a:cubicBezTo>
                  <a:lnTo>
                    <a:pt x="66060" y="296766"/>
                  </a:lnTo>
                  <a:cubicBezTo>
                    <a:pt x="48540" y="296766"/>
                    <a:pt x="31737" y="289806"/>
                    <a:pt x="19348" y="277417"/>
                  </a:cubicBezTo>
                  <a:cubicBezTo>
                    <a:pt x="6960" y="265028"/>
                    <a:pt x="0" y="248226"/>
                    <a:pt x="0" y="230706"/>
                  </a:cubicBezTo>
                  <a:lnTo>
                    <a:pt x="0" y="66060"/>
                  </a:lnTo>
                  <a:cubicBezTo>
                    <a:pt x="0" y="48540"/>
                    <a:pt x="6960" y="31737"/>
                    <a:pt x="19348" y="19348"/>
                  </a:cubicBezTo>
                  <a:cubicBezTo>
                    <a:pt x="31737" y="6960"/>
                    <a:pt x="48540" y="0"/>
                    <a:pt x="66060" y="0"/>
                  </a:cubicBezTo>
                  <a:close/>
                </a:path>
              </a:pathLst>
            </a:custGeom>
            <a:solidFill>
              <a:srgbClr val="ADB8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7"/>
            <p:cNvSpPr txBox="1"/>
            <p:nvPr/>
          </p:nvSpPr>
          <p:spPr>
            <a:xfrm>
              <a:off x="0" y="-38100"/>
              <a:ext cx="1574185" cy="334866"/>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93" name="Google Shape;393;p17"/>
          <p:cNvSpPr txBox="1"/>
          <p:nvPr/>
        </p:nvSpPr>
        <p:spPr>
          <a:xfrm>
            <a:off x="5206525" y="119666"/>
            <a:ext cx="8090700" cy="769500"/>
          </a:xfrm>
          <a:prstGeom prst="rect">
            <a:avLst/>
          </a:prstGeom>
          <a:noFill/>
          <a:ln>
            <a:noFill/>
          </a:ln>
        </p:spPr>
        <p:txBody>
          <a:bodyPr spcFirstLastPara="1" wrap="square" lIns="0" tIns="0" rIns="0" bIns="0" anchor="t" anchorCtr="0">
            <a:spAutoFit/>
          </a:bodyPr>
          <a:lstStyle/>
          <a:p>
            <a:pPr marL="0" marR="0" lvl="0" indent="0" algn="ctr" rtl="0">
              <a:lnSpc>
                <a:spcPct val="140008"/>
              </a:lnSpc>
              <a:spcBef>
                <a:spcPts val="0"/>
              </a:spcBef>
              <a:spcAft>
                <a:spcPts val="0"/>
              </a:spcAft>
              <a:buNone/>
            </a:pPr>
            <a:r>
              <a:rPr lang="en-US" sz="4999" b="1" i="0" u="none" strike="noStrike" cap="none" dirty="0">
                <a:solidFill>
                  <a:srgbClr val="000000"/>
                </a:solidFill>
                <a:latin typeface="Times New Roman"/>
                <a:ea typeface="Times New Roman"/>
                <a:cs typeface="Times New Roman"/>
                <a:sym typeface="Times New Roman"/>
              </a:rPr>
              <a:t>References</a:t>
            </a:r>
            <a:endParaRPr dirty="0">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Shape 397"/>
        <p:cNvGrpSpPr/>
        <p:nvPr/>
      </p:nvGrpSpPr>
      <p:grpSpPr>
        <a:xfrm>
          <a:off x="0" y="0"/>
          <a:ext cx="0" cy="0"/>
          <a:chOff x="0" y="0"/>
          <a:chExt cx="0" cy="0"/>
        </a:xfrm>
      </p:grpSpPr>
      <p:sp>
        <p:nvSpPr>
          <p:cNvPr id="398" name="Google Shape;398;p18"/>
          <p:cNvSpPr/>
          <p:nvPr/>
        </p:nvSpPr>
        <p:spPr>
          <a:xfrm>
            <a:off x="2357537" y="1349526"/>
            <a:ext cx="13572926" cy="7908774"/>
          </a:xfrm>
          <a:custGeom>
            <a:avLst/>
            <a:gdLst/>
            <a:ahLst/>
            <a:cxnLst/>
            <a:rect l="l" t="t" r="r" b="b"/>
            <a:pathLst>
              <a:path w="13572926" h="7908774" extrusionOk="0">
                <a:moveTo>
                  <a:pt x="0" y="0"/>
                </a:moveTo>
                <a:lnTo>
                  <a:pt x="13572926" y="0"/>
                </a:lnTo>
                <a:lnTo>
                  <a:pt x="13572926" y="7908774"/>
                </a:lnTo>
                <a:lnTo>
                  <a:pt x="0" y="7908774"/>
                </a:lnTo>
                <a:lnTo>
                  <a:pt x="0" y="0"/>
                </a:lnTo>
                <a:close/>
              </a:path>
            </a:pathLst>
          </a:custGeom>
          <a:blipFill rotWithShape="1">
            <a:blip r:embed="rId3">
              <a:alphaModFix/>
            </a:blip>
            <a:stretch>
              <a:fillRect t="-10723" b="-10723"/>
            </a:stretch>
          </a:blipFill>
          <a:ln>
            <a:noFill/>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2764</Words>
  <Application>Microsoft Office PowerPoint</Application>
  <PresentationFormat>Custom</PresentationFormat>
  <Paragraphs>137</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Times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Farida Ahmed (2123556)</cp:lastModifiedBy>
  <cp:revision>4</cp:revision>
  <dcterms:created xsi:type="dcterms:W3CDTF">2006-08-16T00:00:00Z</dcterms:created>
  <dcterms:modified xsi:type="dcterms:W3CDTF">2025-08-14T21:54:33Z</dcterms:modified>
</cp:coreProperties>
</file>