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1"/>
  </p:notesMasterIdLst>
  <p:sldIdLst>
    <p:sldId id="256" r:id="rId5"/>
    <p:sldId id="257" r:id="rId6"/>
    <p:sldId id="259"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A0A5C8-DA2E-4AD9-9338-C7E6A00A7575}" v="12" dt="2026-06-22T21:51:14.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360633-EA75-474B-98F2-8EFA67A6F340}"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E4685C-FC38-4C70-9742-ECD380C63CF3}" type="slidenum">
              <a:rPr lang="en-GB" smtClean="0"/>
              <a:t>‹#›</a:t>
            </a:fld>
            <a:endParaRPr lang="en-GB"/>
          </a:p>
        </p:txBody>
      </p:sp>
    </p:spTree>
    <p:extLst>
      <p:ext uri="{BB962C8B-B14F-4D97-AF65-F5344CB8AC3E}">
        <p14:creationId xmlns:p14="http://schemas.microsoft.com/office/powerpoint/2010/main" val="372345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3FEC64-C78C-4953-B4F8-BEE282C66BC8}" type="datetimeFigureOut">
              <a:rPr lang="en-GB" smtClean="0"/>
              <a:t>22/06/2026</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B17AFE-BC22-41AA-A191-7B6E89B4F7B1}"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571036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0C3FEC64-C78C-4953-B4F8-BEE282C66BC8}" type="datetimeFigureOut">
              <a:rPr lang="en-GB" smtClean="0"/>
              <a:t>22/06/2026</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B17AFE-BC22-41AA-A191-7B6E89B4F7B1}"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4953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C3FEC64-C78C-4953-B4F8-BEE282C66BC8}"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B17AFE-BC22-41AA-A191-7B6E89B4F7B1}"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72658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3FEC64-C78C-4953-B4F8-BEE282C66BC8}"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B17AFE-BC22-41AA-A191-7B6E89B4F7B1}"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2436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3FEC64-C78C-4953-B4F8-BEE282C66BC8}" type="datetimeFigureOut">
              <a:rPr lang="en-GB" smtClean="0"/>
              <a:t>22/06/2026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B17AFE-BC22-41AA-A191-7B6E89B4F7B1}"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016619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3FEC64-C78C-4953-B4F8-BEE282C66BC8}" type="datetimeFigureOut">
              <a:rPr lang="en-GB" smtClean="0"/>
              <a:t>22/06/2026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B17AFE-BC22-41AA-A191-7B6E89B4F7B1}"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55333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3FEC64-C78C-4953-B4F8-BEE282C66BC8}" type="datetimeFigureOut">
              <a:rPr lang="en-GB" smtClean="0"/>
              <a:t>22/06/2026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B17AFE-BC22-41AA-A191-7B6E89B4F7B1}" type="slidenum">
              <a:rPr lang="en-GB" smtClean="0"/>
              <a:t>‹#›</a:t>
            </a:fld>
            <a:endParaRPr lang="en-GB"/>
          </a:p>
        </p:txBody>
      </p:sp>
    </p:spTree>
    <p:extLst>
      <p:ext uri="{BB962C8B-B14F-4D97-AF65-F5344CB8AC3E}">
        <p14:creationId xmlns:p14="http://schemas.microsoft.com/office/powerpoint/2010/main" val="2133021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3FEC64-C78C-4953-B4F8-BEE282C66BC8}"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B17AFE-BC22-41AA-A191-7B6E89B4F7B1}"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32443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0C3FEC64-C78C-4953-B4F8-BEE282C66BC8}" type="datetimeFigureOut">
              <a:rPr lang="en-GB" smtClean="0"/>
              <a:t>22/06/2026</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B17AFE-BC22-41AA-A191-7B6E89B4F7B1}"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1689394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3FEC64-C78C-4953-B4F8-BEE282C66BC8}"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B17AFE-BC22-41AA-A191-7B6E89B4F7B1}"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67469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3FEC64-C78C-4953-B4F8-BEE282C66BC8}"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B17AFE-BC22-41AA-A191-7B6E89B4F7B1}"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1371392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C3FEC64-C78C-4953-B4F8-BEE282C66BC8}" type="datetimeFigureOut">
              <a:rPr lang="en-GB" smtClean="0"/>
              <a:t>22/06/2026</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B17AFE-BC22-41AA-A191-7B6E89B4F7B1}" type="slidenum">
              <a:rPr lang="en-GB" smtClean="0"/>
              <a:t>‹#›</a:t>
            </a:fld>
            <a:endParaRPr lang="en-GB"/>
          </a:p>
        </p:txBody>
      </p:sp>
    </p:spTree>
    <p:extLst>
      <p:ext uri="{BB962C8B-B14F-4D97-AF65-F5344CB8AC3E}">
        <p14:creationId xmlns:p14="http://schemas.microsoft.com/office/powerpoint/2010/main" val="32598790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BF7680B5-1A78-4401-BA9A-78832F0FD9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27" name="Rectangle 26">
            <a:extLst>
              <a:ext uri="{FF2B5EF4-FFF2-40B4-BE49-F238E27FC236}">
                <a16:creationId xmlns:a16="http://schemas.microsoft.com/office/drawing/2014/main" id="{50F21DC9-D0AC-495C-8CC8-D5DDF8C11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A26B82D7-D05B-412B-9A0D-6430BCD118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E4E78000-301F-4983-ACD5-7F50C0C3F5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33" name="Rectangle 32">
            <a:extLst>
              <a:ext uri="{FF2B5EF4-FFF2-40B4-BE49-F238E27FC236}">
                <a16:creationId xmlns:a16="http://schemas.microsoft.com/office/drawing/2014/main" id="{683CECF1-343D-4CCE-81D8-FC14A12A7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D8C8DD9-12AA-4935-A6DE-05EACDADD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8CBFC-37D9-36F7-520B-C09CB08596BE}"/>
              </a:ext>
            </a:extLst>
          </p:cNvPr>
          <p:cNvSpPr>
            <a:spLocks noGrp="1"/>
          </p:cNvSpPr>
          <p:nvPr>
            <p:ph type="ctrTitle"/>
          </p:nvPr>
        </p:nvSpPr>
        <p:spPr>
          <a:xfrm>
            <a:off x="1121029" y="948706"/>
            <a:ext cx="3852444" cy="1049235"/>
          </a:xfrm>
        </p:spPr>
        <p:txBody>
          <a:bodyPr vert="horz" lIns="91440" tIns="45720" rIns="91440" bIns="45720" rtlCol="0" anchor="t">
            <a:normAutofit/>
          </a:bodyPr>
          <a:lstStyle/>
          <a:p>
            <a:r>
              <a:rPr lang="en-US" sz="2500" b="1" dirty="0">
                <a:solidFill>
                  <a:srgbClr val="0070C0"/>
                </a:solidFill>
              </a:rPr>
              <a:t>Communication skills in Health and Social Care </a:t>
            </a:r>
          </a:p>
        </p:txBody>
      </p:sp>
      <p:pic>
        <p:nvPicPr>
          <p:cNvPr id="37" name="Picture 36">
            <a:extLst>
              <a:ext uri="{FF2B5EF4-FFF2-40B4-BE49-F238E27FC236}">
                <a16:creationId xmlns:a16="http://schemas.microsoft.com/office/drawing/2014/main" id="{E4C54BC8-CF23-429D-A14B-9E16015839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1125460" y="643464"/>
            <a:ext cx="3849624" cy="155448"/>
          </a:xfrm>
          <a:prstGeom prst="rect">
            <a:avLst/>
          </a:prstGeom>
          <a:noFill/>
          <a:ln>
            <a:noFill/>
          </a:ln>
        </p:spPr>
      </p:pic>
      <p:sp>
        <p:nvSpPr>
          <p:cNvPr id="3" name="Subtitle 2">
            <a:extLst>
              <a:ext uri="{FF2B5EF4-FFF2-40B4-BE49-F238E27FC236}">
                <a16:creationId xmlns:a16="http://schemas.microsoft.com/office/drawing/2014/main" id="{14CADEA3-E824-96BE-0388-605C8935AED7}"/>
              </a:ext>
            </a:extLst>
          </p:cNvPr>
          <p:cNvSpPr>
            <a:spLocks noGrp="1"/>
          </p:cNvSpPr>
          <p:nvPr>
            <p:ph type="subTitle" idx="1"/>
          </p:nvPr>
        </p:nvSpPr>
        <p:spPr>
          <a:xfrm>
            <a:off x="1121030" y="2167151"/>
            <a:ext cx="3848478" cy="3299194"/>
          </a:xfrm>
        </p:spPr>
        <p:txBody>
          <a:bodyPr vert="horz" lIns="91440" tIns="45720" rIns="91440" bIns="45720" rtlCol="0" anchor="t">
            <a:normAutofit/>
          </a:bodyPr>
          <a:lstStyle/>
          <a:p>
            <a:pPr indent="-228600">
              <a:buFont typeface="Arial" panose="020B0604020202020204" pitchFamily="34" charset="0"/>
              <a:buChar char="•"/>
            </a:pPr>
            <a:r>
              <a:rPr lang="en-US" dirty="0">
                <a:solidFill>
                  <a:srgbClr val="7030A0"/>
                </a:solidFill>
              </a:rPr>
              <a:t>Name: Hayley Prinsep </a:t>
            </a:r>
          </a:p>
          <a:p>
            <a:pPr indent="-228600">
              <a:buFont typeface="Arial" panose="020B0604020202020204" pitchFamily="34" charset="0"/>
              <a:buChar char="•"/>
            </a:pPr>
            <a:r>
              <a:rPr lang="en-US" dirty="0">
                <a:solidFill>
                  <a:srgbClr val="7030A0"/>
                </a:solidFill>
              </a:rPr>
              <a:t>Module Code: LCHS 4009 Professional development within Health and Social Care</a:t>
            </a:r>
          </a:p>
          <a:p>
            <a:pPr indent="-228600">
              <a:buFont typeface="Arial" panose="020B0604020202020204" pitchFamily="34" charset="0"/>
              <a:buChar char="•"/>
            </a:pPr>
            <a:r>
              <a:rPr lang="en-US" dirty="0">
                <a:solidFill>
                  <a:srgbClr val="7030A0"/>
                </a:solidFill>
              </a:rPr>
              <a:t>Student Number: 2017812</a:t>
            </a:r>
          </a:p>
          <a:p>
            <a:pPr indent="-228600">
              <a:buFont typeface="Arial" panose="020B0604020202020204" pitchFamily="34" charset="0"/>
              <a:buChar char="•"/>
            </a:pPr>
            <a:r>
              <a:rPr lang="en-US" dirty="0">
                <a:solidFill>
                  <a:srgbClr val="7030A0"/>
                </a:solidFill>
              </a:rPr>
              <a:t>Lecture Name: DR Walter-Rodney Nagumo </a:t>
            </a:r>
          </a:p>
        </p:txBody>
      </p:sp>
      <p:grpSp>
        <p:nvGrpSpPr>
          <p:cNvPr id="39" name="Group 38">
            <a:extLst>
              <a:ext uri="{FF2B5EF4-FFF2-40B4-BE49-F238E27FC236}">
                <a16:creationId xmlns:a16="http://schemas.microsoft.com/office/drawing/2014/main" id="{C50EE599-83F0-4F92-85EF-F5B760FC1C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40" name="Rectangle 39">
              <a:extLst>
                <a:ext uri="{FF2B5EF4-FFF2-40B4-BE49-F238E27FC236}">
                  <a16:creationId xmlns:a16="http://schemas.microsoft.com/office/drawing/2014/main" id="{4D65F24F-937E-455B-A52F-99B2EBE6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CEABBA2-C294-4754-8D03-90027C8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Stick figure families holding hands">
            <a:extLst>
              <a:ext uri="{FF2B5EF4-FFF2-40B4-BE49-F238E27FC236}">
                <a16:creationId xmlns:a16="http://schemas.microsoft.com/office/drawing/2014/main" id="{4341693B-B8CA-85A5-8C9D-D6092F7F65AA}"/>
              </a:ext>
            </a:extLst>
          </p:cNvPr>
          <p:cNvPicPr>
            <a:picLocks noChangeAspect="1"/>
          </p:cNvPicPr>
          <p:nvPr/>
        </p:nvPicPr>
        <p:blipFill>
          <a:blip r:embed="rId4">
            <a:extLst>
              <a:ext uri="{28A0092B-C50C-407E-A947-70E740481C1C}">
                <a14:useLocalDpi xmlns:a14="http://schemas.microsoft.com/office/drawing/2010/main" val="0"/>
              </a:ext>
            </a:extLst>
          </a:blip>
          <a:srcRect r="16755"/>
          <a:stretch>
            <a:fillRect/>
          </a:stretch>
        </p:blipFill>
        <p:spPr>
          <a:xfrm>
            <a:off x="6093926" y="1116345"/>
            <a:ext cx="4821551" cy="3866172"/>
          </a:xfrm>
          <a:prstGeom prst="rect">
            <a:avLst/>
          </a:prstGeom>
        </p:spPr>
      </p:pic>
      <p:pic>
        <p:nvPicPr>
          <p:cNvPr id="43" name="Picture 42">
            <a:extLst>
              <a:ext uri="{FF2B5EF4-FFF2-40B4-BE49-F238E27FC236}">
                <a16:creationId xmlns:a16="http://schemas.microsoft.com/office/drawing/2014/main" id="{5EADD913-1FB7-4B46-9CA9-86858689E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45" name="Straight Connector 44">
            <a:extLst>
              <a:ext uri="{FF2B5EF4-FFF2-40B4-BE49-F238E27FC236}">
                <a16:creationId xmlns:a16="http://schemas.microsoft.com/office/drawing/2014/main" id="{36995421-4CA7-48D9-B029-EFD7120348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4547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Content Placeholder 4" descr="Hand holding a blue telephone">
            <a:extLst>
              <a:ext uri="{FF2B5EF4-FFF2-40B4-BE49-F238E27FC236}">
                <a16:creationId xmlns:a16="http://schemas.microsoft.com/office/drawing/2014/main" id="{48BBA0A0-AB17-0C5F-D99E-68554A571179}"/>
              </a:ext>
            </a:extLst>
          </p:cNvPr>
          <p:cNvPicPr>
            <a:picLocks noChangeAspect="1"/>
          </p:cNvPicPr>
          <p:nvPr/>
        </p:nvPicPr>
        <p:blipFill>
          <a:blip r:embed="rId2">
            <a:extLst>
              <a:ext uri="{28A0092B-C50C-407E-A947-70E740481C1C}">
                <a14:useLocalDpi xmlns:a14="http://schemas.microsoft.com/office/drawing/2010/main" val="0"/>
              </a:ext>
            </a:extLst>
          </a:blip>
          <a:srcRect l="9091" t="13569" b="9820"/>
          <a:stretch>
            <a:fillRect/>
          </a:stretch>
        </p:blipFill>
        <p:spPr>
          <a:xfrm>
            <a:off x="2" y="10"/>
            <a:ext cx="12191695" cy="6857990"/>
          </a:xfrm>
          <a:prstGeom prst="rect">
            <a:avLst/>
          </a:prstGeom>
        </p:spPr>
      </p:pic>
      <p:sp>
        <p:nvSpPr>
          <p:cNvPr id="12" name="Rectangle 11">
            <a:extLst>
              <a:ext uri="{FF2B5EF4-FFF2-40B4-BE49-F238E27FC236}">
                <a16:creationId xmlns:a16="http://schemas.microsoft.com/office/drawing/2014/main" id="{B4211733-C0C2-45A1-92E9-0BAECCB0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73C21-535C-D003-FFF3-2D36DCD175D4}"/>
              </a:ext>
            </a:extLst>
          </p:cNvPr>
          <p:cNvSpPr>
            <a:spLocks noGrp="1"/>
          </p:cNvSpPr>
          <p:nvPr>
            <p:ph type="title"/>
          </p:nvPr>
        </p:nvSpPr>
        <p:spPr>
          <a:xfrm>
            <a:off x="4063421" y="1122188"/>
            <a:ext cx="6815731" cy="1049235"/>
          </a:xfrm>
        </p:spPr>
        <p:txBody>
          <a:bodyPr>
            <a:normAutofit/>
          </a:bodyPr>
          <a:lstStyle/>
          <a:p>
            <a:r>
              <a:rPr lang="en-GB" sz="5400" dirty="0">
                <a:solidFill>
                  <a:schemeClr val="accent3">
                    <a:lumMod val="60000"/>
                    <a:lumOff val="40000"/>
                  </a:schemeClr>
                </a:solidFill>
              </a:rPr>
              <a:t>Communication</a:t>
            </a:r>
          </a:p>
        </p:txBody>
      </p:sp>
      <p:pic>
        <p:nvPicPr>
          <p:cNvPr id="14" name="Picture 13">
            <a:extLst>
              <a:ext uri="{FF2B5EF4-FFF2-40B4-BE49-F238E27FC236}">
                <a16:creationId xmlns:a16="http://schemas.microsoft.com/office/drawing/2014/main" id="{34FB00AB-7BB6-4FC4-AF0D-EFA3687C7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40449" b="36435"/>
          <a:stretch/>
        </p:blipFill>
        <p:spPr>
          <a:xfrm>
            <a:off x="4062802" y="798973"/>
            <a:ext cx="6803136" cy="155448"/>
          </a:xfrm>
          <a:prstGeom prst="rect">
            <a:avLst/>
          </a:prstGeom>
          <a:noFill/>
          <a:ln>
            <a:noFill/>
          </a:ln>
        </p:spPr>
      </p:pic>
      <p:sp>
        <p:nvSpPr>
          <p:cNvPr id="9" name="Content Placeholder 8">
            <a:extLst>
              <a:ext uri="{FF2B5EF4-FFF2-40B4-BE49-F238E27FC236}">
                <a16:creationId xmlns:a16="http://schemas.microsoft.com/office/drawing/2014/main" id="{9B47759E-F070-DB22-CC74-E0E1E89517CB}"/>
              </a:ext>
            </a:extLst>
          </p:cNvPr>
          <p:cNvSpPr>
            <a:spLocks noGrp="1"/>
          </p:cNvSpPr>
          <p:nvPr>
            <p:ph idx="1"/>
          </p:nvPr>
        </p:nvSpPr>
        <p:spPr>
          <a:xfrm>
            <a:off x="4063421" y="1937657"/>
            <a:ext cx="7997950" cy="3973286"/>
          </a:xfrm>
        </p:spPr>
        <p:txBody>
          <a:bodyPr>
            <a:normAutofit/>
          </a:bodyPr>
          <a:lstStyle/>
          <a:p>
            <a:pPr marL="0" indent="0">
              <a:buNone/>
            </a:pPr>
            <a:r>
              <a:rPr lang="en-US" sz="1400" dirty="0">
                <a:solidFill>
                  <a:srgbClr val="FFFFFE"/>
                </a:solidFill>
              </a:rPr>
              <a:t> Communication is the process of sending, receiving, and understanding information within idea’s, thoughts and maybe feelings between people or groups.  </a:t>
            </a:r>
          </a:p>
          <a:p>
            <a:pPr marL="0" indent="0">
              <a:buNone/>
            </a:pPr>
            <a:r>
              <a:rPr lang="en-US" sz="1400" dirty="0">
                <a:solidFill>
                  <a:srgbClr val="FFFFFE"/>
                </a:solidFill>
              </a:rPr>
              <a:t>Which can lead to:</a:t>
            </a:r>
          </a:p>
          <a:p>
            <a:pPr>
              <a:buFont typeface="Wingdings" panose="05000000000000000000" pitchFamily="2" charset="2"/>
              <a:buChar char="v"/>
            </a:pPr>
            <a:r>
              <a:rPr lang="en-US" sz="1600" b="1" u="sng" dirty="0">
                <a:solidFill>
                  <a:srgbClr val="0070C0"/>
                </a:solidFill>
              </a:rPr>
              <a:t>Verbal communication:</a:t>
            </a:r>
          </a:p>
          <a:p>
            <a:pPr marL="0" indent="0">
              <a:buNone/>
            </a:pPr>
            <a:r>
              <a:rPr lang="en-US" sz="1400" dirty="0">
                <a:solidFill>
                  <a:srgbClr val="FFFFFE"/>
                </a:solidFill>
              </a:rPr>
              <a:t>which stands for speaking and listening.</a:t>
            </a:r>
          </a:p>
          <a:p>
            <a:pPr>
              <a:buFont typeface="Wingdings" panose="05000000000000000000" pitchFamily="2" charset="2"/>
              <a:buChar char="v"/>
            </a:pPr>
            <a:r>
              <a:rPr lang="en-US" sz="1600" b="1" u="sng" dirty="0">
                <a:solidFill>
                  <a:srgbClr val="0070C0"/>
                </a:solidFill>
              </a:rPr>
              <a:t>Written communication: </a:t>
            </a:r>
          </a:p>
          <a:p>
            <a:pPr marL="0" indent="0">
              <a:buNone/>
            </a:pPr>
            <a:r>
              <a:rPr lang="en-US" sz="1400" dirty="0">
                <a:solidFill>
                  <a:schemeClr val="bg1">
                    <a:lumMod val="95000"/>
                  </a:schemeClr>
                </a:solidFill>
              </a:rPr>
              <a:t>Emails, letters, messages plus reports.</a:t>
            </a:r>
          </a:p>
          <a:p>
            <a:pPr>
              <a:buFont typeface="Wingdings" panose="05000000000000000000" pitchFamily="2" charset="2"/>
              <a:buChar char="v"/>
            </a:pPr>
            <a:r>
              <a:rPr lang="en-US" sz="1600" b="1" u="sng" dirty="0">
                <a:solidFill>
                  <a:srgbClr val="0070C0"/>
                </a:solidFill>
              </a:rPr>
              <a:t>Visual communication:</a:t>
            </a:r>
          </a:p>
          <a:p>
            <a:pPr marL="0" indent="0">
              <a:buNone/>
            </a:pPr>
            <a:r>
              <a:rPr lang="en-US" sz="1400" dirty="0">
                <a:solidFill>
                  <a:schemeClr val="bg1"/>
                </a:solidFill>
              </a:rPr>
              <a:t>Images, charts, signs and symbols </a:t>
            </a:r>
          </a:p>
          <a:p>
            <a:pPr marL="0" indent="0">
              <a:buNone/>
            </a:pPr>
            <a:endParaRPr lang="en-US" sz="1400" dirty="0">
              <a:solidFill>
                <a:schemeClr val="bg1">
                  <a:lumMod val="95000"/>
                </a:schemeClr>
              </a:solidFill>
            </a:endParaRPr>
          </a:p>
          <a:p>
            <a:pPr marL="0" indent="0">
              <a:buNone/>
            </a:pPr>
            <a:endParaRPr lang="en-US" dirty="0">
              <a:solidFill>
                <a:schemeClr val="bg1"/>
              </a:solidFill>
            </a:endParaRPr>
          </a:p>
          <a:p>
            <a:pPr>
              <a:buFont typeface="Wingdings" panose="05000000000000000000" pitchFamily="2" charset="2"/>
              <a:buChar char="v"/>
            </a:pPr>
            <a:endParaRPr lang="en-US" dirty="0">
              <a:solidFill>
                <a:srgbClr val="FFFFFE"/>
              </a:solidFill>
            </a:endParaRPr>
          </a:p>
        </p:txBody>
      </p:sp>
    </p:spTree>
    <p:extLst>
      <p:ext uri="{BB962C8B-B14F-4D97-AF65-F5344CB8AC3E}">
        <p14:creationId xmlns:p14="http://schemas.microsoft.com/office/powerpoint/2010/main" val="3215589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BA74A-44FE-3716-7896-4A779025C292}"/>
              </a:ext>
            </a:extLst>
          </p:cNvPr>
          <p:cNvSpPr>
            <a:spLocks noGrp="1"/>
          </p:cNvSpPr>
          <p:nvPr>
            <p:ph type="title"/>
          </p:nvPr>
        </p:nvSpPr>
        <p:spPr>
          <a:xfrm>
            <a:off x="979716" y="952579"/>
            <a:ext cx="4985656" cy="1104822"/>
          </a:xfrm>
        </p:spPr>
        <p:txBody>
          <a:bodyPr>
            <a:noAutofit/>
          </a:bodyPr>
          <a:lstStyle/>
          <a:p>
            <a:r>
              <a:rPr lang="en-GB" sz="2800" b="1" u="sng" dirty="0">
                <a:solidFill>
                  <a:srgbClr val="0070C0"/>
                </a:solidFill>
              </a:rPr>
              <a:t>WHY IS COMMUNICATION IMPORTANT IN HEALTH AND SOCIAL CARE.</a:t>
            </a:r>
          </a:p>
        </p:txBody>
      </p:sp>
      <p:pic>
        <p:nvPicPr>
          <p:cNvPr id="6" name="Content Placeholder 5" descr="Women embracing in doorway">
            <a:extLst>
              <a:ext uri="{FF2B5EF4-FFF2-40B4-BE49-F238E27FC236}">
                <a16:creationId xmlns:a16="http://schemas.microsoft.com/office/drawing/2014/main" id="{ABC81190-B91F-6932-2AB2-6F6646FD66F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10840" y="1034144"/>
            <a:ext cx="5239091" cy="4637314"/>
          </a:xfrm>
        </p:spPr>
      </p:pic>
      <p:sp>
        <p:nvSpPr>
          <p:cNvPr id="4" name="Text Placeholder 3">
            <a:extLst>
              <a:ext uri="{FF2B5EF4-FFF2-40B4-BE49-F238E27FC236}">
                <a16:creationId xmlns:a16="http://schemas.microsoft.com/office/drawing/2014/main" id="{46B98841-270F-CCF1-3A10-56D084A9FB49}"/>
              </a:ext>
            </a:extLst>
          </p:cNvPr>
          <p:cNvSpPr>
            <a:spLocks noGrp="1"/>
          </p:cNvSpPr>
          <p:nvPr>
            <p:ph type="body" sz="half" idx="2"/>
          </p:nvPr>
        </p:nvSpPr>
        <p:spPr>
          <a:xfrm>
            <a:off x="1124291" y="2275114"/>
            <a:ext cx="5786550" cy="4136572"/>
          </a:xfrm>
        </p:spPr>
        <p:txBody>
          <a:bodyPr/>
          <a:lstStyle/>
          <a:p>
            <a:r>
              <a:rPr lang="en-GB" sz="1400" dirty="0">
                <a:solidFill>
                  <a:srgbClr val="7030A0"/>
                </a:solidFill>
              </a:rPr>
              <a:t>Communication is a core skill within Health and Social care practice. This is the delivery of safe and person-centred care, which within an effective community enables health and social care professionals to gather accurate information which can understand the needs and preferences of service users which provide appropriate support. This also support development of trust within professional relationships, which can be essential for </a:t>
            </a:r>
          </a:p>
          <a:p>
            <a:pPr marL="285750" indent="-285750">
              <a:buFont typeface="Wingdings" panose="05000000000000000000" pitchFamily="2" charset="2"/>
              <a:buChar char="v"/>
            </a:pPr>
            <a:r>
              <a:rPr lang="en-GB" sz="1400" dirty="0">
                <a:solidFill>
                  <a:srgbClr val="7030A0"/>
                </a:solidFill>
              </a:rPr>
              <a:t>DIGNITY</a:t>
            </a:r>
          </a:p>
          <a:p>
            <a:pPr marL="285750" indent="-285750">
              <a:buFont typeface="Wingdings" panose="05000000000000000000" pitchFamily="2" charset="2"/>
              <a:buChar char="v"/>
            </a:pPr>
            <a:r>
              <a:rPr lang="en-GB" sz="1400" dirty="0">
                <a:solidFill>
                  <a:srgbClr val="7030A0"/>
                </a:solidFill>
              </a:rPr>
              <a:t>RESPECT </a:t>
            </a:r>
          </a:p>
          <a:p>
            <a:pPr marL="285750" indent="-285750">
              <a:buFont typeface="Wingdings" panose="05000000000000000000" pitchFamily="2" charset="2"/>
              <a:buChar char="v"/>
            </a:pPr>
            <a:r>
              <a:rPr lang="en-GB" sz="1400" dirty="0">
                <a:solidFill>
                  <a:srgbClr val="7030A0"/>
                </a:solidFill>
              </a:rPr>
              <a:t>INDIVIDUAL WELLBEING</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2329201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70D861-4049-43F4-BCF4-088470D3E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9C3684-6169-49E6-99BA-EF734013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42291-1FAE-1022-6F1E-2755B2EA72F8}"/>
              </a:ext>
            </a:extLst>
          </p:cNvPr>
          <p:cNvSpPr>
            <a:spLocks noGrp="1"/>
          </p:cNvSpPr>
          <p:nvPr>
            <p:ph type="title"/>
          </p:nvPr>
        </p:nvSpPr>
        <p:spPr>
          <a:xfrm>
            <a:off x="1121029" y="957221"/>
            <a:ext cx="5864018" cy="1049235"/>
          </a:xfrm>
        </p:spPr>
        <p:txBody>
          <a:bodyPr>
            <a:normAutofit/>
          </a:bodyPr>
          <a:lstStyle/>
          <a:p>
            <a:r>
              <a:rPr lang="en-GB" sz="2700" b="1" u="sng" dirty="0">
                <a:solidFill>
                  <a:srgbClr val="0070C0"/>
                </a:solidFill>
              </a:rPr>
              <a:t>Why Communication Is relevant to Health and Social Care.</a:t>
            </a:r>
          </a:p>
        </p:txBody>
      </p:sp>
      <p:pic>
        <p:nvPicPr>
          <p:cNvPr id="14" name="Picture 13">
            <a:extLst>
              <a:ext uri="{FF2B5EF4-FFF2-40B4-BE49-F238E27FC236}">
                <a16:creationId xmlns:a16="http://schemas.microsoft.com/office/drawing/2014/main" id="{6BBBEE02-3B78-4C29-B8FF-45FBFF8FE2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
        <p:nvSpPr>
          <p:cNvPr id="3" name="Content Placeholder 2">
            <a:extLst>
              <a:ext uri="{FF2B5EF4-FFF2-40B4-BE49-F238E27FC236}">
                <a16:creationId xmlns:a16="http://schemas.microsoft.com/office/drawing/2014/main" id="{AA5201C4-1ACF-1BBA-6488-C7E6ADD9C80D}"/>
              </a:ext>
            </a:extLst>
          </p:cNvPr>
          <p:cNvSpPr>
            <a:spLocks noGrp="1"/>
          </p:cNvSpPr>
          <p:nvPr>
            <p:ph idx="1"/>
          </p:nvPr>
        </p:nvSpPr>
        <p:spPr>
          <a:xfrm>
            <a:off x="1121029" y="2167151"/>
            <a:ext cx="5864018" cy="3299194"/>
          </a:xfrm>
        </p:spPr>
        <p:txBody>
          <a:bodyPr>
            <a:noAutofit/>
          </a:bodyPr>
          <a:lstStyle/>
          <a:p>
            <a:pPr marL="0" indent="0">
              <a:lnSpc>
                <a:spcPct val="110000"/>
              </a:lnSpc>
              <a:buNone/>
            </a:pPr>
            <a:r>
              <a:rPr lang="en-GB" sz="1400" dirty="0">
                <a:solidFill>
                  <a:srgbClr val="7030A0"/>
                </a:solidFill>
              </a:rPr>
              <a:t>Communication is highly </a:t>
            </a:r>
            <a:r>
              <a:rPr lang="en-GB" sz="1400" b="1" dirty="0">
                <a:solidFill>
                  <a:srgbClr val="7030A0"/>
                </a:solidFill>
              </a:rPr>
              <a:t>RELEVANT </a:t>
            </a:r>
            <a:r>
              <a:rPr lang="en-GB" sz="1400" dirty="0">
                <a:solidFill>
                  <a:srgbClr val="7030A0"/>
                </a:solidFill>
              </a:rPr>
              <a:t>in</a:t>
            </a:r>
            <a:r>
              <a:rPr lang="en-GB" sz="1400" b="1" dirty="0">
                <a:solidFill>
                  <a:srgbClr val="7030A0"/>
                </a:solidFill>
              </a:rPr>
              <a:t> </a:t>
            </a:r>
            <a:r>
              <a:rPr lang="en-GB" sz="1400" dirty="0">
                <a:solidFill>
                  <a:srgbClr val="7030A0"/>
                </a:solidFill>
              </a:rPr>
              <a:t>Health and Social care as it supports delivery of safe and effective , person-centred services. Health and Social Care professionals rely on communication to gather explain treatments, information, assess needs and explain treatments which involve individuals about there care. Effective communication comes in to help build trust and professional relationships, enabling service users to feel valued, respected and understood. This will also promote collaboration between multidisciplinary teams, which will lead to accurate information that is shared and reducing the risk of misunderstandings or errors. Furthermore, communication is highly essential when supporting individuals with diverse needs.</a:t>
            </a:r>
          </a:p>
          <a:p>
            <a:pPr>
              <a:lnSpc>
                <a:spcPct val="110000"/>
              </a:lnSpc>
              <a:buFont typeface="Wingdings" panose="05000000000000000000" pitchFamily="2" charset="2"/>
              <a:buChar char="v"/>
            </a:pPr>
            <a:r>
              <a:rPr lang="en-GB" sz="1400" dirty="0">
                <a:solidFill>
                  <a:srgbClr val="7030A0"/>
                </a:solidFill>
              </a:rPr>
              <a:t>LANGUAGE BARRIERS</a:t>
            </a:r>
          </a:p>
          <a:p>
            <a:pPr>
              <a:lnSpc>
                <a:spcPct val="110000"/>
              </a:lnSpc>
              <a:buFont typeface="Wingdings" panose="05000000000000000000" pitchFamily="2" charset="2"/>
              <a:buChar char="v"/>
            </a:pPr>
            <a:r>
              <a:rPr lang="en-GB" sz="1400" dirty="0">
                <a:solidFill>
                  <a:srgbClr val="7030A0"/>
                </a:solidFill>
              </a:rPr>
              <a:t>SENSORY IMPAIRMENTS </a:t>
            </a:r>
          </a:p>
          <a:p>
            <a:pPr>
              <a:lnSpc>
                <a:spcPct val="110000"/>
              </a:lnSpc>
              <a:buFont typeface="Wingdings" panose="05000000000000000000" pitchFamily="2" charset="2"/>
              <a:buChar char="v"/>
            </a:pPr>
            <a:r>
              <a:rPr lang="en-GB" sz="1400" dirty="0">
                <a:solidFill>
                  <a:srgbClr val="7030A0"/>
                </a:solidFill>
              </a:rPr>
              <a:t>COGNITIVE DIFFICULTIES</a:t>
            </a:r>
          </a:p>
        </p:txBody>
      </p:sp>
      <p:grpSp>
        <p:nvGrpSpPr>
          <p:cNvPr id="16" name="Group 15">
            <a:extLst>
              <a:ext uri="{FF2B5EF4-FFF2-40B4-BE49-F238E27FC236}">
                <a16:creationId xmlns:a16="http://schemas.microsoft.com/office/drawing/2014/main" id="{65380EB2-1B03-4BD9-8B98-B3A1DD7D04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7" name="Rectangle 16">
              <a:extLst>
                <a:ext uri="{FF2B5EF4-FFF2-40B4-BE49-F238E27FC236}">
                  <a16:creationId xmlns:a16="http://schemas.microsoft.com/office/drawing/2014/main" id="{2C72F72E-336B-4BAB-9CFA-E55224D40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6A7AAF-A2E1-4EFB-A032-F6D220F61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Engineer programming robot in robotics research facility">
            <a:extLst>
              <a:ext uri="{FF2B5EF4-FFF2-40B4-BE49-F238E27FC236}">
                <a16:creationId xmlns:a16="http://schemas.microsoft.com/office/drawing/2014/main" id="{A1CE7522-E391-4163-DD1A-F833DAB2E32A}"/>
              </a:ext>
            </a:extLst>
          </p:cNvPr>
          <p:cNvPicPr>
            <a:picLocks noChangeAspect="1"/>
          </p:cNvPicPr>
          <p:nvPr/>
        </p:nvPicPr>
        <p:blipFill>
          <a:blip r:embed="rId3">
            <a:extLst>
              <a:ext uri="{28A0092B-C50C-407E-A947-70E740481C1C}">
                <a14:useLocalDpi xmlns:a14="http://schemas.microsoft.com/office/drawing/2010/main" val="0"/>
              </a:ext>
            </a:extLst>
          </a:blip>
          <a:srcRect l="28861" r="22812"/>
          <a:stretch>
            <a:fillRect/>
          </a:stretch>
        </p:blipFill>
        <p:spPr>
          <a:xfrm>
            <a:off x="8116373" y="1116345"/>
            <a:ext cx="2799103" cy="3866172"/>
          </a:xfrm>
          <a:prstGeom prst="rect">
            <a:avLst/>
          </a:prstGeom>
        </p:spPr>
      </p:pic>
      <p:pic>
        <p:nvPicPr>
          <p:cNvPr id="20" name="Picture 19">
            <a:extLst>
              <a:ext uri="{FF2B5EF4-FFF2-40B4-BE49-F238E27FC236}">
                <a16:creationId xmlns:a16="http://schemas.microsoft.com/office/drawing/2014/main" id="{187F4E96-4E7F-4215-89B9-A7EC454B01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2" name="Straight Connector 21">
            <a:extLst>
              <a:ext uri="{FF2B5EF4-FFF2-40B4-BE49-F238E27FC236}">
                <a16:creationId xmlns:a16="http://schemas.microsoft.com/office/drawing/2014/main" id="{56D3E787-6CA7-41C8-BA4E-172D478D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5009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elping old woman">
            <a:extLst>
              <a:ext uri="{FF2B5EF4-FFF2-40B4-BE49-F238E27FC236}">
                <a16:creationId xmlns:a16="http://schemas.microsoft.com/office/drawing/2014/main" id="{A9E94CD2-8BB9-6879-AFA0-891BF7CC2063}"/>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15412" r="-1" b="-1"/>
          <a:stretch>
            <a:fillRect/>
          </a:stretch>
        </p:blipFill>
        <p:spPr>
          <a:xfrm>
            <a:off x="305" y="10"/>
            <a:ext cx="12191695" cy="6857990"/>
          </a:xfrm>
          <a:prstGeom prst="rect">
            <a:avLst/>
          </a:prstGeom>
        </p:spPr>
      </p:pic>
      <p:sp>
        <p:nvSpPr>
          <p:cNvPr id="1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Rectangle 1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B4B0C1E-1AB5-9B56-D7A9-D7385F714385}"/>
              </a:ext>
            </a:extLst>
          </p:cNvPr>
          <p:cNvSpPr>
            <a:spLocks noGrp="1"/>
          </p:cNvSpPr>
          <p:nvPr>
            <p:ph type="title"/>
          </p:nvPr>
        </p:nvSpPr>
        <p:spPr>
          <a:xfrm>
            <a:off x="1130271" y="1193800"/>
            <a:ext cx="3193050" cy="4699000"/>
          </a:xfrm>
        </p:spPr>
        <p:txBody>
          <a:bodyPr anchor="ctr">
            <a:normAutofit/>
          </a:bodyPr>
          <a:lstStyle/>
          <a:p>
            <a:r>
              <a:rPr lang="en-GB" sz="4000" dirty="0">
                <a:solidFill>
                  <a:schemeClr val="accent2">
                    <a:lumMod val="40000"/>
                    <a:lumOff val="60000"/>
                  </a:schemeClr>
                </a:solidFill>
              </a:rPr>
              <a:t>PRACTICAL EXAMPLE</a:t>
            </a:r>
          </a:p>
        </p:txBody>
      </p:sp>
      <p:cxnSp>
        <p:nvCxnSpPr>
          <p:cNvPr id="18" name="Straight Connector 1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AF5052-384D-82DF-C7E6-31CA9721C621}"/>
              </a:ext>
            </a:extLst>
          </p:cNvPr>
          <p:cNvSpPr>
            <a:spLocks noGrp="1"/>
          </p:cNvSpPr>
          <p:nvPr>
            <p:ph idx="1"/>
          </p:nvPr>
        </p:nvSpPr>
        <p:spPr>
          <a:xfrm>
            <a:off x="4976636" y="1193799"/>
            <a:ext cx="6247308" cy="5123279"/>
          </a:xfrm>
        </p:spPr>
        <p:txBody>
          <a:bodyPr anchor="ctr">
            <a:normAutofit/>
          </a:bodyPr>
          <a:lstStyle/>
          <a:p>
            <a:pPr marL="0" indent="0">
              <a:buNone/>
            </a:pPr>
            <a:r>
              <a:rPr lang="en-GB" dirty="0">
                <a:solidFill>
                  <a:schemeClr val="accent3">
                    <a:lumMod val="60000"/>
                    <a:lumOff val="40000"/>
                  </a:schemeClr>
                </a:solidFill>
              </a:rPr>
              <a:t>Mr Robinson is a 73-year-old male that resides in a residential care home. One afternoon as care worker notices that Mr Robinson is quieter then usual and not eaten his breakfast. But instead of making assumptions, the care worker sits Mr Robinson down and ask open ended questions such as, </a:t>
            </a:r>
          </a:p>
          <a:p>
            <a:pPr>
              <a:buFont typeface="Wingdings" panose="05000000000000000000" pitchFamily="2" charset="2"/>
              <a:buChar char="v"/>
            </a:pPr>
            <a:r>
              <a:rPr lang="en-GB" dirty="0">
                <a:solidFill>
                  <a:schemeClr val="accent3">
                    <a:lumMod val="60000"/>
                    <a:lumOff val="40000"/>
                  </a:schemeClr>
                </a:solidFill>
              </a:rPr>
              <a:t>How are you feeling today </a:t>
            </a:r>
          </a:p>
          <a:p>
            <a:pPr>
              <a:buFont typeface="Wingdings" panose="05000000000000000000" pitchFamily="2" charset="2"/>
              <a:buChar char="v"/>
            </a:pPr>
            <a:r>
              <a:rPr lang="en-GB" dirty="0">
                <a:solidFill>
                  <a:schemeClr val="accent3">
                    <a:lumMod val="60000"/>
                    <a:lumOff val="40000"/>
                  </a:schemeClr>
                </a:solidFill>
              </a:rPr>
              <a:t>Is there anything worrying you </a:t>
            </a:r>
          </a:p>
          <a:p>
            <a:pPr>
              <a:buFont typeface="Wingdings" panose="05000000000000000000" pitchFamily="2" charset="2"/>
              <a:buChar char="v"/>
            </a:pPr>
            <a:r>
              <a:rPr lang="en-GB" dirty="0">
                <a:solidFill>
                  <a:schemeClr val="accent3">
                    <a:lumMod val="60000"/>
                    <a:lumOff val="40000"/>
                  </a:schemeClr>
                </a:solidFill>
              </a:rPr>
              <a:t>Is there anything I can do </a:t>
            </a:r>
          </a:p>
          <a:p>
            <a:pPr>
              <a:buFont typeface="Wingdings" panose="05000000000000000000" pitchFamily="2" charset="2"/>
              <a:buChar char="v"/>
            </a:pPr>
            <a:r>
              <a:rPr lang="en-GB" dirty="0">
                <a:solidFill>
                  <a:schemeClr val="accent3">
                    <a:lumMod val="60000"/>
                    <a:lumOff val="40000"/>
                  </a:schemeClr>
                </a:solidFill>
              </a:rPr>
              <a:t>Is there somebody you want me to call </a:t>
            </a:r>
          </a:p>
        </p:txBody>
      </p:sp>
      <p:sp>
        <p:nvSpPr>
          <p:cNvPr id="2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70300321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70D861-4049-43F4-BCF4-088470D3E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9C3684-6169-49E6-99BA-EF734013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01C82-1B35-DDE3-6FEB-FEBB40B4F5F0}"/>
              </a:ext>
            </a:extLst>
          </p:cNvPr>
          <p:cNvSpPr>
            <a:spLocks noGrp="1"/>
          </p:cNvSpPr>
          <p:nvPr>
            <p:ph type="title"/>
          </p:nvPr>
        </p:nvSpPr>
        <p:spPr>
          <a:xfrm>
            <a:off x="806686" y="918431"/>
            <a:ext cx="5864018" cy="1023979"/>
          </a:xfrm>
        </p:spPr>
        <p:txBody>
          <a:bodyPr>
            <a:normAutofit/>
          </a:bodyPr>
          <a:lstStyle/>
          <a:p>
            <a:r>
              <a:rPr lang="en-GB" sz="4800" dirty="0">
                <a:solidFill>
                  <a:srgbClr val="0070C0"/>
                </a:solidFill>
              </a:rPr>
              <a:t>REFRANCES</a:t>
            </a:r>
            <a:r>
              <a:rPr lang="en-GB" dirty="0"/>
              <a:t>  </a:t>
            </a:r>
          </a:p>
        </p:txBody>
      </p:sp>
      <p:pic>
        <p:nvPicPr>
          <p:cNvPr id="14" name="Picture 13">
            <a:extLst>
              <a:ext uri="{FF2B5EF4-FFF2-40B4-BE49-F238E27FC236}">
                <a16:creationId xmlns:a16="http://schemas.microsoft.com/office/drawing/2014/main" id="{6BBBEE02-3B78-4C29-B8FF-45FBFF8FE2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
        <p:nvSpPr>
          <p:cNvPr id="3" name="Content Placeholder 2">
            <a:extLst>
              <a:ext uri="{FF2B5EF4-FFF2-40B4-BE49-F238E27FC236}">
                <a16:creationId xmlns:a16="http://schemas.microsoft.com/office/drawing/2014/main" id="{DF0CE469-A4BB-3957-BEB7-E3DF2B3BC6E7}"/>
              </a:ext>
            </a:extLst>
          </p:cNvPr>
          <p:cNvSpPr>
            <a:spLocks noGrp="1"/>
          </p:cNvSpPr>
          <p:nvPr>
            <p:ph idx="1"/>
          </p:nvPr>
        </p:nvSpPr>
        <p:spPr>
          <a:xfrm>
            <a:off x="1121029" y="2167151"/>
            <a:ext cx="5864018" cy="3299194"/>
          </a:xfrm>
        </p:spPr>
        <p:txBody>
          <a:bodyPr>
            <a:normAutofit/>
          </a:bodyPr>
          <a:lstStyle/>
          <a:p>
            <a:pPr>
              <a:buFont typeface="Wingdings" panose="05000000000000000000" pitchFamily="2" charset="2"/>
              <a:buChar char="v"/>
            </a:pPr>
            <a:r>
              <a:rPr lang="en-GB" u="sng" dirty="0">
                <a:solidFill>
                  <a:srgbClr val="7030A0"/>
                </a:solidFill>
              </a:rPr>
              <a:t> Nursing and Midwifery Council </a:t>
            </a:r>
            <a:r>
              <a:rPr lang="en-GB" dirty="0">
                <a:solidFill>
                  <a:srgbClr val="7030A0"/>
                </a:solidFill>
              </a:rPr>
              <a:t>(2018) The Code: Professional standards of practice and behaviour for nurses, midwives and nursing associates. </a:t>
            </a:r>
          </a:p>
          <a:p>
            <a:pPr>
              <a:buFont typeface="Wingdings" panose="05000000000000000000" pitchFamily="2" charset="2"/>
              <a:buChar char="v"/>
            </a:pPr>
            <a:endParaRPr lang="en-GB" u="sng" dirty="0">
              <a:solidFill>
                <a:srgbClr val="7030A0"/>
              </a:solidFill>
            </a:endParaRPr>
          </a:p>
          <a:p>
            <a:pPr>
              <a:buFont typeface="Wingdings" panose="05000000000000000000" pitchFamily="2" charset="2"/>
              <a:buChar char="v"/>
            </a:pPr>
            <a:r>
              <a:rPr lang="en-GB" u="sng" dirty="0">
                <a:solidFill>
                  <a:srgbClr val="7030A0"/>
                </a:solidFill>
              </a:rPr>
              <a:t>Skills for Care</a:t>
            </a:r>
            <a:r>
              <a:rPr lang="en-GB" dirty="0">
                <a:solidFill>
                  <a:srgbClr val="7030A0"/>
                </a:solidFill>
              </a:rPr>
              <a:t> (2023) Communication. Leeds: Skills for Care. Available at: </a:t>
            </a:r>
            <a:r>
              <a:rPr lang="en-GB" u="sng" dirty="0">
                <a:solidFill>
                  <a:srgbClr val="7030A0"/>
                </a:solidFill>
              </a:rPr>
              <a:t>Skills for Care Communication Resources</a:t>
            </a:r>
            <a:r>
              <a:rPr lang="en-GB" u="sng" dirty="0"/>
              <a:t>.</a:t>
            </a:r>
          </a:p>
        </p:txBody>
      </p:sp>
      <p:grpSp>
        <p:nvGrpSpPr>
          <p:cNvPr id="16" name="Group 15">
            <a:extLst>
              <a:ext uri="{FF2B5EF4-FFF2-40B4-BE49-F238E27FC236}">
                <a16:creationId xmlns:a16="http://schemas.microsoft.com/office/drawing/2014/main" id="{65380EB2-1B03-4BD9-8B98-B3A1DD7D04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7" name="Rectangle 16">
              <a:extLst>
                <a:ext uri="{FF2B5EF4-FFF2-40B4-BE49-F238E27FC236}">
                  <a16:creationId xmlns:a16="http://schemas.microsoft.com/office/drawing/2014/main" id="{2C72F72E-336B-4BAB-9CFA-E55224D40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6A7AAF-A2E1-4EFB-A032-F6D220F61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Person alone in office">
            <a:extLst>
              <a:ext uri="{FF2B5EF4-FFF2-40B4-BE49-F238E27FC236}">
                <a16:creationId xmlns:a16="http://schemas.microsoft.com/office/drawing/2014/main" id="{F92CAD4C-DF6B-461D-1264-7EB99FDCF569}"/>
              </a:ext>
            </a:extLst>
          </p:cNvPr>
          <p:cNvPicPr>
            <a:picLocks noChangeAspect="1"/>
          </p:cNvPicPr>
          <p:nvPr/>
        </p:nvPicPr>
        <p:blipFill>
          <a:blip r:embed="rId3">
            <a:extLst>
              <a:ext uri="{28A0092B-C50C-407E-A947-70E740481C1C}">
                <a14:useLocalDpi xmlns:a14="http://schemas.microsoft.com/office/drawing/2010/main" val="0"/>
              </a:ext>
            </a:extLst>
          </a:blip>
          <a:srcRect l="30628" r="21045"/>
          <a:stretch>
            <a:fillRect/>
          </a:stretch>
        </p:blipFill>
        <p:spPr>
          <a:xfrm>
            <a:off x="8116373" y="1116345"/>
            <a:ext cx="2799103" cy="3866172"/>
          </a:xfrm>
          <a:prstGeom prst="rect">
            <a:avLst/>
          </a:prstGeom>
        </p:spPr>
      </p:pic>
      <p:pic>
        <p:nvPicPr>
          <p:cNvPr id="20" name="Picture 19">
            <a:extLst>
              <a:ext uri="{FF2B5EF4-FFF2-40B4-BE49-F238E27FC236}">
                <a16:creationId xmlns:a16="http://schemas.microsoft.com/office/drawing/2014/main" id="{187F4E96-4E7F-4215-89B9-A7EC454B01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2" name="Straight Connector 21">
            <a:extLst>
              <a:ext uri="{FF2B5EF4-FFF2-40B4-BE49-F238E27FC236}">
                <a16:creationId xmlns:a16="http://schemas.microsoft.com/office/drawing/2014/main" id="{56D3E787-6CA7-41C8-BA4E-172D478D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59085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8465da2dfe6aa2a8d70d5314dab7131">
  <xsd:schema xmlns:xsd="http://www.w3.org/2001/XMLSchema" xmlns:xs="http://www.w3.org/2001/XMLSchema" xmlns:p="http://schemas.microsoft.com/office/2006/metadata/properties" xmlns:ns3="3ef5847a-e696-4fee-a2c0-6c3f87568321" targetNamespace="http://schemas.microsoft.com/office/2006/metadata/properties" ma:root="true" ma:fieldsID="f0054098a7577436ec9e3ef226b70fc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0E937B26-63CC-4660-9CE2-D20948C68B64}">
  <ds:schemaRefs>
    <ds:schemaRef ds:uri="http://schemas.microsoft.com/sharepoint/v3/contenttype/forms"/>
  </ds:schemaRefs>
</ds:datastoreItem>
</file>

<file path=customXml/itemProps2.xml><?xml version="1.0" encoding="utf-8"?>
<ds:datastoreItem xmlns:ds="http://schemas.openxmlformats.org/officeDocument/2006/customXml" ds:itemID="{64CC2562-B3F6-4AE2-8365-365BA6C2EB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B05CAB-A481-4323-A5EE-7F49C9FD7813}">
  <ds:schemaRefs>
    <ds:schemaRef ds:uri="http://schemas.openxmlformats.org/package/2006/metadata/core-properties"/>
    <ds:schemaRef ds:uri="http://schemas.microsoft.com/office/2006/metadata/properties"/>
    <ds:schemaRef ds:uri="http://purl.org/dc/terms/"/>
    <ds:schemaRef ds:uri="http://purl.org/dc/dcmitype/"/>
    <ds:schemaRef ds:uri="http://schemas.microsoft.com/office/2006/documentManagement/types"/>
    <ds:schemaRef ds:uri="http://schemas.microsoft.com/office/infopath/2007/PartnerControls"/>
    <ds:schemaRef ds:uri="http://purl.org/dc/elements/1.1/"/>
    <ds:schemaRef ds:uri="3ef5847a-e696-4fee-a2c0-6c3f8756832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281</TotalTime>
  <Words>432</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Century Gothic</vt:lpstr>
      <vt:lpstr>Wingdings</vt:lpstr>
      <vt:lpstr>Gallery</vt:lpstr>
      <vt:lpstr>Communication skills in Health and Social Care </vt:lpstr>
      <vt:lpstr>Communication</vt:lpstr>
      <vt:lpstr>WHY IS COMMUNICATION IMPORTANT IN HEALTH AND SOCIAL CARE.</vt:lpstr>
      <vt:lpstr>Why Communication Is relevant to Health and Social Care.</vt:lpstr>
      <vt:lpstr>PRACTICAL EXAMPLE</vt:lpstr>
      <vt:lpstr>REFRANCES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Hayley Patricia Prinsep (2507812)</dc:creator>
  <cp:lastModifiedBy>Hayley Patricia Prinsep (2507812)</cp:lastModifiedBy>
  <cp:revision>2</cp:revision>
  <dcterms:created xsi:type="dcterms:W3CDTF">2026-06-22T17:11:55Z</dcterms:created>
  <dcterms:modified xsi:type="dcterms:W3CDTF">2026-06-22T22:18:12Z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