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5" r:id="rId1"/>
  </p:sldMasterIdLst>
  <p:sldIdLst>
    <p:sldId id="256" r:id="rId2"/>
    <p:sldId id="257" r:id="rId3"/>
    <p:sldId id="258" r:id="rId4"/>
    <p:sldId id="259"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7" d="100"/>
          <a:sy n="67" d="100"/>
        </p:scale>
        <p:origin x="1248"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87D792-8BE5-47C8-B7C3-8DEF9D9E371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11F3975-026A-4832-96AC-08FA90E562A1}">
      <dgm:prSet custT="1"/>
      <dgm:spPr/>
      <dgm:t>
        <a:bodyPr/>
        <a:lstStyle/>
        <a:p>
          <a:pPr>
            <a:lnSpc>
              <a:spcPct val="100000"/>
            </a:lnSpc>
          </a:pPr>
          <a:r>
            <a:rPr lang="en-GB" sz="1200" dirty="0">
              <a:latin typeface="Times New Roman" panose="02020603050405020304" pitchFamily="18" charset="0"/>
              <a:cs typeface="Times New Roman" panose="02020603050405020304" pitchFamily="18" charset="0"/>
            </a:rPr>
            <a:t>The receptionist consistently demonstrates excellent communication, empathy, and professionalism when dealing with students and visitors. Confidentiality is always maintained, and teamwork is outstanding, contributing positively to office efficiency. </a:t>
          </a:r>
          <a:endParaRPr lang="en-US" sz="1200" dirty="0">
            <a:latin typeface="Times New Roman" panose="02020603050405020304" pitchFamily="18" charset="0"/>
            <a:cs typeface="Times New Roman" panose="02020603050405020304" pitchFamily="18" charset="0"/>
          </a:endParaRPr>
        </a:p>
      </dgm:t>
    </dgm:pt>
    <dgm:pt modelId="{D9BDB3F5-9D99-4155-A451-27E6271C2249}" type="parTrans" cxnId="{54B10DB4-A95E-4B6D-80BD-4C0CAE2398B7}">
      <dgm:prSet/>
      <dgm:spPr/>
      <dgm:t>
        <a:bodyPr/>
        <a:lstStyle/>
        <a:p>
          <a:endParaRPr lang="en-US"/>
        </a:p>
      </dgm:t>
    </dgm:pt>
    <dgm:pt modelId="{DDF8B723-78B3-48DB-81CC-C93F77591C03}" type="sibTrans" cxnId="{54B10DB4-A95E-4B6D-80BD-4C0CAE2398B7}">
      <dgm:prSet/>
      <dgm:spPr/>
      <dgm:t>
        <a:bodyPr/>
        <a:lstStyle/>
        <a:p>
          <a:endParaRPr lang="en-US"/>
        </a:p>
      </dgm:t>
    </dgm:pt>
    <dgm:pt modelId="{550B9BB3-2937-423C-9127-9DB056BB51FF}">
      <dgm:prSet custT="1"/>
      <dgm:spPr/>
      <dgm:t>
        <a:bodyPr/>
        <a:lstStyle/>
        <a:p>
          <a:pPr>
            <a:lnSpc>
              <a:spcPct val="100000"/>
            </a:lnSpc>
          </a:pPr>
          <a:r>
            <a:rPr lang="en-GB" sz="1400" dirty="0">
              <a:latin typeface="Times New Roman" panose="02020603050405020304" pitchFamily="18" charset="0"/>
              <a:cs typeface="Times New Roman" panose="02020603050405020304" pitchFamily="18" charset="0"/>
            </a:rPr>
            <a:t>A slightly lower score in appointment and call management reflects occasional delays during peak times, but overall performance exceeds expectations and supports organisational standards effectively</a:t>
          </a:r>
          <a:r>
            <a:rPr lang="en-GB" sz="1200" dirty="0"/>
            <a:t>.</a:t>
          </a:r>
          <a:endParaRPr lang="en-US" sz="1200" dirty="0"/>
        </a:p>
      </dgm:t>
    </dgm:pt>
    <dgm:pt modelId="{61E9F145-19C1-4D42-920F-D6F1E1C43730}" type="parTrans" cxnId="{0F4B4855-2721-40E6-8A07-D55417B549D4}">
      <dgm:prSet/>
      <dgm:spPr/>
      <dgm:t>
        <a:bodyPr/>
        <a:lstStyle/>
        <a:p>
          <a:endParaRPr lang="en-US"/>
        </a:p>
      </dgm:t>
    </dgm:pt>
    <dgm:pt modelId="{28BB2D79-6595-411D-BE78-996D98C46F1F}" type="sibTrans" cxnId="{0F4B4855-2721-40E6-8A07-D55417B549D4}">
      <dgm:prSet/>
      <dgm:spPr/>
      <dgm:t>
        <a:bodyPr/>
        <a:lstStyle/>
        <a:p>
          <a:endParaRPr lang="en-US"/>
        </a:p>
      </dgm:t>
    </dgm:pt>
    <dgm:pt modelId="{29095F00-AC1B-43B0-AF6D-1E12B40D411E}" type="pres">
      <dgm:prSet presAssocID="{F587D792-8BE5-47C8-B7C3-8DEF9D9E371F}" presName="root" presStyleCnt="0">
        <dgm:presLayoutVars>
          <dgm:dir/>
          <dgm:resizeHandles val="exact"/>
        </dgm:presLayoutVars>
      </dgm:prSet>
      <dgm:spPr/>
    </dgm:pt>
    <dgm:pt modelId="{7DE24303-063C-4F37-A328-965D802B06C0}" type="pres">
      <dgm:prSet presAssocID="{B11F3975-026A-4832-96AC-08FA90E562A1}" presName="compNode" presStyleCnt="0"/>
      <dgm:spPr/>
    </dgm:pt>
    <dgm:pt modelId="{7B0CB4AF-7BDD-4563-A874-A6BC5EA3A4DB}" type="pres">
      <dgm:prSet presAssocID="{B11F3975-026A-4832-96AC-08FA90E562A1}" presName="iconRect" presStyleLbl="node1" presStyleIdx="0" presStyleCnt="2" custLinFactNeighborX="-34530" custLinFactNeighborY="58581"/>
      <dgm:spPr>
        <a:blipFill>
          <a:blip xmlns:r="http://schemas.openxmlformats.org/officeDocument/2006/relationships" r:embed="rId1"/>
          <a:srcRect/>
          <a:stretch>
            <a:fillRect l="-25000" r="-25000"/>
          </a:stretch>
        </a:blipFill>
      </dgm:spPr>
    </dgm:pt>
    <dgm:pt modelId="{69540352-0816-4D6D-BD58-889F1C7C4294}" type="pres">
      <dgm:prSet presAssocID="{B11F3975-026A-4832-96AC-08FA90E562A1}" presName="spaceRect" presStyleCnt="0"/>
      <dgm:spPr/>
    </dgm:pt>
    <dgm:pt modelId="{F5BDAE8B-9C77-4422-BA0C-ACB51E946169}" type="pres">
      <dgm:prSet presAssocID="{B11F3975-026A-4832-96AC-08FA90E562A1}" presName="textRect" presStyleLbl="revTx" presStyleIdx="0" presStyleCnt="2" custLinFactNeighborX="473" custLinFactNeighborY="90514">
        <dgm:presLayoutVars>
          <dgm:chMax val="1"/>
          <dgm:chPref val="1"/>
        </dgm:presLayoutVars>
      </dgm:prSet>
      <dgm:spPr/>
    </dgm:pt>
    <dgm:pt modelId="{557D786A-5060-4987-9D6E-C0113DD5D66B}" type="pres">
      <dgm:prSet presAssocID="{DDF8B723-78B3-48DB-81CC-C93F77591C03}" presName="sibTrans" presStyleCnt="0"/>
      <dgm:spPr/>
    </dgm:pt>
    <dgm:pt modelId="{BA7A8060-B93F-4528-ADFA-2404233F0AB2}" type="pres">
      <dgm:prSet presAssocID="{550B9BB3-2937-423C-9127-9DB056BB51FF}" presName="compNode" presStyleCnt="0"/>
      <dgm:spPr/>
    </dgm:pt>
    <dgm:pt modelId="{71D553D1-6324-4058-BB67-7798370D2C46}" type="pres">
      <dgm:prSet presAssocID="{550B9BB3-2937-423C-9127-9DB056BB51FF}" presName="iconRect" presStyleLbl="node1" presStyleIdx="1" presStyleCnt="2" custLinFactNeighborX="-55939" custLinFactNeighborY="16819"/>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all center"/>
        </a:ext>
      </dgm:extLst>
    </dgm:pt>
    <dgm:pt modelId="{CA85D22D-4E97-4968-B5B5-83A33E0E7C5C}" type="pres">
      <dgm:prSet presAssocID="{550B9BB3-2937-423C-9127-9DB056BB51FF}" presName="spaceRect" presStyleCnt="0"/>
      <dgm:spPr/>
    </dgm:pt>
    <dgm:pt modelId="{66F42793-0782-4EB6-9CA8-5DB08B1224B0}" type="pres">
      <dgm:prSet presAssocID="{550B9BB3-2937-423C-9127-9DB056BB51FF}" presName="textRect" presStyleLbl="revTx" presStyleIdx="1" presStyleCnt="2">
        <dgm:presLayoutVars>
          <dgm:chMax val="1"/>
          <dgm:chPref val="1"/>
        </dgm:presLayoutVars>
      </dgm:prSet>
      <dgm:spPr/>
    </dgm:pt>
  </dgm:ptLst>
  <dgm:cxnLst>
    <dgm:cxn modelId="{3C488711-7222-4553-AA87-A888801C415A}" type="presOf" srcId="{550B9BB3-2937-423C-9127-9DB056BB51FF}" destId="{66F42793-0782-4EB6-9CA8-5DB08B1224B0}" srcOrd="0" destOrd="0" presId="urn:microsoft.com/office/officeart/2018/2/layout/IconLabelList"/>
    <dgm:cxn modelId="{E6F60F3B-9BF1-479C-A407-A8FAB258EF03}" type="presOf" srcId="{B11F3975-026A-4832-96AC-08FA90E562A1}" destId="{F5BDAE8B-9C77-4422-BA0C-ACB51E946169}" srcOrd="0" destOrd="0" presId="urn:microsoft.com/office/officeart/2018/2/layout/IconLabelList"/>
    <dgm:cxn modelId="{0F4B4855-2721-40E6-8A07-D55417B549D4}" srcId="{F587D792-8BE5-47C8-B7C3-8DEF9D9E371F}" destId="{550B9BB3-2937-423C-9127-9DB056BB51FF}" srcOrd="1" destOrd="0" parTransId="{61E9F145-19C1-4D42-920F-D6F1E1C43730}" sibTransId="{28BB2D79-6595-411D-BE78-996D98C46F1F}"/>
    <dgm:cxn modelId="{54B10DB4-A95E-4B6D-80BD-4C0CAE2398B7}" srcId="{F587D792-8BE5-47C8-B7C3-8DEF9D9E371F}" destId="{B11F3975-026A-4832-96AC-08FA90E562A1}" srcOrd="0" destOrd="0" parTransId="{D9BDB3F5-9D99-4155-A451-27E6271C2249}" sibTransId="{DDF8B723-78B3-48DB-81CC-C93F77591C03}"/>
    <dgm:cxn modelId="{EB16D0B9-6B60-4175-A7F9-CAD7413D5CD1}" type="presOf" srcId="{F587D792-8BE5-47C8-B7C3-8DEF9D9E371F}" destId="{29095F00-AC1B-43B0-AF6D-1E12B40D411E}" srcOrd="0" destOrd="0" presId="urn:microsoft.com/office/officeart/2018/2/layout/IconLabelList"/>
    <dgm:cxn modelId="{1F429336-CF21-4C6E-9A11-8040A99EC271}" type="presParOf" srcId="{29095F00-AC1B-43B0-AF6D-1E12B40D411E}" destId="{7DE24303-063C-4F37-A328-965D802B06C0}" srcOrd="0" destOrd="0" presId="urn:microsoft.com/office/officeart/2018/2/layout/IconLabelList"/>
    <dgm:cxn modelId="{DBFE1540-DC65-4D25-A273-83948D203713}" type="presParOf" srcId="{7DE24303-063C-4F37-A328-965D802B06C0}" destId="{7B0CB4AF-7BDD-4563-A874-A6BC5EA3A4DB}" srcOrd="0" destOrd="0" presId="urn:microsoft.com/office/officeart/2018/2/layout/IconLabelList"/>
    <dgm:cxn modelId="{24D26CA9-998C-4561-82C1-A99689A37B23}" type="presParOf" srcId="{7DE24303-063C-4F37-A328-965D802B06C0}" destId="{69540352-0816-4D6D-BD58-889F1C7C4294}" srcOrd="1" destOrd="0" presId="urn:microsoft.com/office/officeart/2018/2/layout/IconLabelList"/>
    <dgm:cxn modelId="{2EBBB5F4-8AD2-4B01-AC67-A32F9B454160}" type="presParOf" srcId="{7DE24303-063C-4F37-A328-965D802B06C0}" destId="{F5BDAE8B-9C77-4422-BA0C-ACB51E946169}" srcOrd="2" destOrd="0" presId="urn:microsoft.com/office/officeart/2018/2/layout/IconLabelList"/>
    <dgm:cxn modelId="{4021BCB8-BC7E-4C98-8FE5-F6AC3F12F5FB}" type="presParOf" srcId="{29095F00-AC1B-43B0-AF6D-1E12B40D411E}" destId="{557D786A-5060-4987-9D6E-C0113DD5D66B}" srcOrd="1" destOrd="0" presId="urn:microsoft.com/office/officeart/2018/2/layout/IconLabelList"/>
    <dgm:cxn modelId="{B2FB7D27-9E80-4F1D-A53A-4DC08B6286FF}" type="presParOf" srcId="{29095F00-AC1B-43B0-AF6D-1E12B40D411E}" destId="{BA7A8060-B93F-4528-ADFA-2404233F0AB2}" srcOrd="2" destOrd="0" presId="urn:microsoft.com/office/officeart/2018/2/layout/IconLabelList"/>
    <dgm:cxn modelId="{D0E464F9-DA69-483A-8C24-37821F9BAB1A}" type="presParOf" srcId="{BA7A8060-B93F-4528-ADFA-2404233F0AB2}" destId="{71D553D1-6324-4058-BB67-7798370D2C46}" srcOrd="0" destOrd="0" presId="urn:microsoft.com/office/officeart/2018/2/layout/IconLabelList"/>
    <dgm:cxn modelId="{C1C57345-6567-425A-B647-81842D717941}" type="presParOf" srcId="{BA7A8060-B93F-4528-ADFA-2404233F0AB2}" destId="{CA85D22D-4E97-4968-B5B5-83A33E0E7C5C}" srcOrd="1" destOrd="0" presId="urn:microsoft.com/office/officeart/2018/2/layout/IconLabelList"/>
    <dgm:cxn modelId="{86DBE12E-8336-4574-BFE4-7E8C7604AA2E}" type="presParOf" srcId="{BA7A8060-B93F-4528-ADFA-2404233F0AB2}" destId="{66F42793-0782-4EB6-9CA8-5DB08B1224B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8D6F0B-2FF1-4DC1-963F-5E8BD606639F}"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AEAE3993-E819-4BA5-8441-88D702D89F9C}">
      <dgm:prSet/>
      <dgm:spPr/>
      <dgm:t>
        <a:bodyPr/>
        <a:lstStyle/>
        <a:p>
          <a:r>
            <a:rPr lang="ro-RO"/>
            <a:t>1.       </a:t>
          </a:r>
          <a:r>
            <a:rPr lang="en-GB"/>
            <a:t>Communication (5):You communicate clearly and professionally with students, staff, and visitors  excellent work.</a:t>
          </a:r>
          <a:endParaRPr lang="en-US"/>
        </a:p>
      </dgm:t>
    </dgm:pt>
    <dgm:pt modelId="{C3043CF2-6652-45C8-AD9E-F2892DA732B1}" type="parTrans" cxnId="{125CED49-929A-4F86-9B41-78DD44E6046F}">
      <dgm:prSet/>
      <dgm:spPr/>
      <dgm:t>
        <a:bodyPr/>
        <a:lstStyle/>
        <a:p>
          <a:endParaRPr lang="en-US"/>
        </a:p>
      </dgm:t>
    </dgm:pt>
    <dgm:pt modelId="{9D52ACED-806B-49F4-BD01-D5EC2573D187}" type="sibTrans" cxnId="{125CED49-929A-4F86-9B41-78DD44E6046F}">
      <dgm:prSet/>
      <dgm:spPr/>
      <dgm:t>
        <a:bodyPr/>
        <a:lstStyle/>
        <a:p>
          <a:endParaRPr lang="en-US"/>
        </a:p>
      </dgm:t>
    </dgm:pt>
    <dgm:pt modelId="{BF9D54DB-2E4A-468C-A441-989F6F59B713}">
      <dgm:prSet/>
      <dgm:spPr/>
      <dgm:t>
        <a:bodyPr/>
        <a:lstStyle/>
        <a:p>
          <a:r>
            <a:rPr lang="en-GB"/>
            <a:t>2.	Empathy &amp; Customer Care (5):You always show patience and understanding, making everyone feel welcome and supported.	</a:t>
          </a:r>
          <a:endParaRPr lang="en-US"/>
        </a:p>
      </dgm:t>
    </dgm:pt>
    <dgm:pt modelId="{39ED4D8B-98B4-4BB1-98C2-AF6F86475E95}" type="parTrans" cxnId="{E351BBC3-EDFF-434B-9F5F-73606BB3F846}">
      <dgm:prSet/>
      <dgm:spPr/>
      <dgm:t>
        <a:bodyPr/>
        <a:lstStyle/>
        <a:p>
          <a:endParaRPr lang="en-US"/>
        </a:p>
      </dgm:t>
    </dgm:pt>
    <dgm:pt modelId="{286249A3-BD1C-4513-9FAF-948B5A1F1190}" type="sibTrans" cxnId="{E351BBC3-EDFF-434B-9F5F-73606BB3F846}">
      <dgm:prSet/>
      <dgm:spPr/>
      <dgm:t>
        <a:bodyPr/>
        <a:lstStyle/>
        <a:p>
          <a:endParaRPr lang="en-US"/>
        </a:p>
      </dgm:t>
    </dgm:pt>
    <dgm:pt modelId="{A09B69DF-5D30-4327-AC20-2FCCB55428B0}">
      <dgm:prSet/>
      <dgm:spPr/>
      <dgm:t>
        <a:bodyPr/>
        <a:lstStyle/>
        <a:p>
          <a:r>
            <a:rPr lang="en-GB"/>
            <a:t>3.	Confidentiality (5):You handle sensitive information responsibly and maintain full </a:t>
          </a:r>
          <a:r>
            <a:rPr lang="ro-RO"/>
            <a:t> </a:t>
          </a:r>
          <a:r>
            <a:rPr lang="en-GB"/>
            <a:t>privacy at all times.	</a:t>
          </a:r>
          <a:endParaRPr lang="en-US"/>
        </a:p>
      </dgm:t>
    </dgm:pt>
    <dgm:pt modelId="{90D0F6E2-3A1E-40D3-A3ED-9A8D253F300B}" type="parTrans" cxnId="{BF27C108-6B3F-43DE-9C2E-30D45172C83E}">
      <dgm:prSet/>
      <dgm:spPr/>
      <dgm:t>
        <a:bodyPr/>
        <a:lstStyle/>
        <a:p>
          <a:endParaRPr lang="en-US"/>
        </a:p>
      </dgm:t>
    </dgm:pt>
    <dgm:pt modelId="{56916DB0-E1D5-480E-AFC4-B90F444AE36A}" type="sibTrans" cxnId="{BF27C108-6B3F-43DE-9C2E-30D45172C83E}">
      <dgm:prSet/>
      <dgm:spPr/>
      <dgm:t>
        <a:bodyPr/>
        <a:lstStyle/>
        <a:p>
          <a:endParaRPr lang="en-US"/>
        </a:p>
      </dgm:t>
    </dgm:pt>
    <dgm:pt modelId="{11B8C3AC-5ABB-42AF-8D07-4E57C9124C50}">
      <dgm:prSet/>
      <dgm:spPr/>
      <dgm:t>
        <a:bodyPr/>
        <a:lstStyle/>
        <a:p>
          <a:r>
            <a:rPr lang="en-GB"/>
            <a:t>4.	Appointment &amp; Call Management (4):You manage calls and bookings well; just keep improving speed during busy times.	</a:t>
          </a:r>
          <a:endParaRPr lang="en-US"/>
        </a:p>
      </dgm:t>
    </dgm:pt>
    <dgm:pt modelId="{97B619B1-69DC-4486-A965-FA4ECBA53803}" type="parTrans" cxnId="{1AFEBC83-DA44-4A1A-9C25-4BED58615392}">
      <dgm:prSet/>
      <dgm:spPr/>
      <dgm:t>
        <a:bodyPr/>
        <a:lstStyle/>
        <a:p>
          <a:endParaRPr lang="en-US"/>
        </a:p>
      </dgm:t>
    </dgm:pt>
    <dgm:pt modelId="{F9467990-3B66-49CD-AAE0-3964F6447B21}" type="sibTrans" cxnId="{1AFEBC83-DA44-4A1A-9C25-4BED58615392}">
      <dgm:prSet/>
      <dgm:spPr/>
      <dgm:t>
        <a:bodyPr/>
        <a:lstStyle/>
        <a:p>
          <a:endParaRPr lang="en-US"/>
        </a:p>
      </dgm:t>
    </dgm:pt>
    <dgm:pt modelId="{D4B07A80-D925-4A36-88A2-41F8A0044ADD}">
      <dgm:prSet/>
      <dgm:spPr/>
      <dgm:t>
        <a:bodyPr/>
        <a:lstStyle/>
        <a:p>
          <a:r>
            <a:rPr lang="en-GB"/>
            <a:t>5.	Teamwork (5):You work well with colleagues and always offer help when needed.	</a:t>
          </a:r>
          <a:endParaRPr lang="en-US"/>
        </a:p>
      </dgm:t>
    </dgm:pt>
    <dgm:pt modelId="{5A17A4B4-EA14-494F-BAEE-683B9004E421}" type="parTrans" cxnId="{4EDB13BC-17F8-4697-9BF6-1DDEAD92C1B6}">
      <dgm:prSet/>
      <dgm:spPr/>
      <dgm:t>
        <a:bodyPr/>
        <a:lstStyle/>
        <a:p>
          <a:endParaRPr lang="en-US"/>
        </a:p>
      </dgm:t>
    </dgm:pt>
    <dgm:pt modelId="{2C1C1A7D-6E97-4223-AC0E-383DD067C63E}" type="sibTrans" cxnId="{4EDB13BC-17F8-4697-9BF6-1DDEAD92C1B6}">
      <dgm:prSet/>
      <dgm:spPr/>
      <dgm:t>
        <a:bodyPr/>
        <a:lstStyle/>
        <a:p>
          <a:endParaRPr lang="en-US"/>
        </a:p>
      </dgm:t>
    </dgm:pt>
    <dgm:pt modelId="{FE2F479D-A57D-46CA-B7B1-CA835B0B8F5C}">
      <dgm:prSet/>
      <dgm:spPr/>
      <dgm:t>
        <a:bodyPr/>
        <a:lstStyle/>
        <a:p>
          <a:r>
            <a:rPr lang="en-GB"/>
            <a:t>6.	Professionalism (5):You maintain a positive attitude, good appearance, and represent the university very well.</a:t>
          </a:r>
          <a:endParaRPr lang="en-US"/>
        </a:p>
      </dgm:t>
    </dgm:pt>
    <dgm:pt modelId="{38615630-1B35-4D66-9189-E04693463ADF}" type="parTrans" cxnId="{BF9B1D67-F4FC-4586-9B38-E28E00835E10}">
      <dgm:prSet/>
      <dgm:spPr/>
      <dgm:t>
        <a:bodyPr/>
        <a:lstStyle/>
        <a:p>
          <a:endParaRPr lang="en-US"/>
        </a:p>
      </dgm:t>
    </dgm:pt>
    <dgm:pt modelId="{175C471C-64CD-43A2-8319-54331F6FC38B}" type="sibTrans" cxnId="{BF9B1D67-F4FC-4586-9B38-E28E00835E10}">
      <dgm:prSet/>
      <dgm:spPr/>
      <dgm:t>
        <a:bodyPr/>
        <a:lstStyle/>
        <a:p>
          <a:endParaRPr lang="en-US"/>
        </a:p>
      </dgm:t>
    </dgm:pt>
    <dgm:pt modelId="{720F2B68-E8F4-414D-B703-1E7A0A509D74}" type="pres">
      <dgm:prSet presAssocID="{D48D6F0B-2FF1-4DC1-963F-5E8BD606639F}" presName="linear" presStyleCnt="0">
        <dgm:presLayoutVars>
          <dgm:animLvl val="lvl"/>
          <dgm:resizeHandles val="exact"/>
        </dgm:presLayoutVars>
      </dgm:prSet>
      <dgm:spPr/>
    </dgm:pt>
    <dgm:pt modelId="{115EB7EB-5DC4-47D3-9EEB-2C4850E14F24}" type="pres">
      <dgm:prSet presAssocID="{AEAE3993-E819-4BA5-8441-88D702D89F9C}" presName="parentText" presStyleLbl="node1" presStyleIdx="0" presStyleCnt="6">
        <dgm:presLayoutVars>
          <dgm:chMax val="0"/>
          <dgm:bulletEnabled val="1"/>
        </dgm:presLayoutVars>
      </dgm:prSet>
      <dgm:spPr/>
    </dgm:pt>
    <dgm:pt modelId="{C9DD892B-8179-4224-A57F-BC37330CFDD1}" type="pres">
      <dgm:prSet presAssocID="{9D52ACED-806B-49F4-BD01-D5EC2573D187}" presName="spacer" presStyleCnt="0"/>
      <dgm:spPr/>
    </dgm:pt>
    <dgm:pt modelId="{E9354C87-CB19-4294-A137-A0E4EE16DFFB}" type="pres">
      <dgm:prSet presAssocID="{BF9D54DB-2E4A-468C-A441-989F6F59B713}" presName="parentText" presStyleLbl="node1" presStyleIdx="1" presStyleCnt="6">
        <dgm:presLayoutVars>
          <dgm:chMax val="0"/>
          <dgm:bulletEnabled val="1"/>
        </dgm:presLayoutVars>
      </dgm:prSet>
      <dgm:spPr/>
    </dgm:pt>
    <dgm:pt modelId="{C239906C-AF73-4835-9A75-2BB53BCBCE4A}" type="pres">
      <dgm:prSet presAssocID="{286249A3-BD1C-4513-9FAF-948B5A1F1190}" presName="spacer" presStyleCnt="0"/>
      <dgm:spPr/>
    </dgm:pt>
    <dgm:pt modelId="{BDEE7D50-F2B5-4AD1-A0E0-39D617833182}" type="pres">
      <dgm:prSet presAssocID="{A09B69DF-5D30-4327-AC20-2FCCB55428B0}" presName="parentText" presStyleLbl="node1" presStyleIdx="2" presStyleCnt="6">
        <dgm:presLayoutVars>
          <dgm:chMax val="0"/>
          <dgm:bulletEnabled val="1"/>
        </dgm:presLayoutVars>
      </dgm:prSet>
      <dgm:spPr/>
    </dgm:pt>
    <dgm:pt modelId="{26635786-7C1C-4C1E-AA43-6D6568EE7D7C}" type="pres">
      <dgm:prSet presAssocID="{56916DB0-E1D5-480E-AFC4-B90F444AE36A}" presName="spacer" presStyleCnt="0"/>
      <dgm:spPr/>
    </dgm:pt>
    <dgm:pt modelId="{A0CB201C-AA95-4563-A80F-CD231C3EE349}" type="pres">
      <dgm:prSet presAssocID="{11B8C3AC-5ABB-42AF-8D07-4E57C9124C50}" presName="parentText" presStyleLbl="node1" presStyleIdx="3" presStyleCnt="6">
        <dgm:presLayoutVars>
          <dgm:chMax val="0"/>
          <dgm:bulletEnabled val="1"/>
        </dgm:presLayoutVars>
      </dgm:prSet>
      <dgm:spPr/>
    </dgm:pt>
    <dgm:pt modelId="{026744C0-2EEA-4460-AA54-9DB2F25BCD7A}" type="pres">
      <dgm:prSet presAssocID="{F9467990-3B66-49CD-AAE0-3964F6447B21}" presName="spacer" presStyleCnt="0"/>
      <dgm:spPr/>
    </dgm:pt>
    <dgm:pt modelId="{8894ED17-2D08-482C-850E-4A6623456475}" type="pres">
      <dgm:prSet presAssocID="{D4B07A80-D925-4A36-88A2-41F8A0044ADD}" presName="parentText" presStyleLbl="node1" presStyleIdx="4" presStyleCnt="6">
        <dgm:presLayoutVars>
          <dgm:chMax val="0"/>
          <dgm:bulletEnabled val="1"/>
        </dgm:presLayoutVars>
      </dgm:prSet>
      <dgm:spPr/>
    </dgm:pt>
    <dgm:pt modelId="{1F4185E8-AB0C-45B1-BD3C-2BF631292FB7}" type="pres">
      <dgm:prSet presAssocID="{2C1C1A7D-6E97-4223-AC0E-383DD067C63E}" presName="spacer" presStyleCnt="0"/>
      <dgm:spPr/>
    </dgm:pt>
    <dgm:pt modelId="{71D3917F-640C-44DD-955C-12CA32B03E3A}" type="pres">
      <dgm:prSet presAssocID="{FE2F479D-A57D-46CA-B7B1-CA835B0B8F5C}" presName="parentText" presStyleLbl="node1" presStyleIdx="5" presStyleCnt="6">
        <dgm:presLayoutVars>
          <dgm:chMax val="0"/>
          <dgm:bulletEnabled val="1"/>
        </dgm:presLayoutVars>
      </dgm:prSet>
      <dgm:spPr/>
    </dgm:pt>
  </dgm:ptLst>
  <dgm:cxnLst>
    <dgm:cxn modelId="{BF27C108-6B3F-43DE-9C2E-30D45172C83E}" srcId="{D48D6F0B-2FF1-4DC1-963F-5E8BD606639F}" destId="{A09B69DF-5D30-4327-AC20-2FCCB55428B0}" srcOrd="2" destOrd="0" parTransId="{90D0F6E2-3A1E-40D3-A3ED-9A8D253F300B}" sibTransId="{56916DB0-E1D5-480E-AFC4-B90F444AE36A}"/>
    <dgm:cxn modelId="{218A7127-5346-4360-85CF-074117362AB3}" type="presOf" srcId="{BF9D54DB-2E4A-468C-A441-989F6F59B713}" destId="{E9354C87-CB19-4294-A137-A0E4EE16DFFB}" srcOrd="0" destOrd="0" presId="urn:microsoft.com/office/officeart/2005/8/layout/vList2"/>
    <dgm:cxn modelId="{6B7AED30-6B20-4125-94C8-5AEF539A197C}" type="presOf" srcId="{FE2F479D-A57D-46CA-B7B1-CA835B0B8F5C}" destId="{71D3917F-640C-44DD-955C-12CA32B03E3A}" srcOrd="0" destOrd="0" presId="urn:microsoft.com/office/officeart/2005/8/layout/vList2"/>
    <dgm:cxn modelId="{7B382D38-B016-41DA-A8C4-D8152F04C00C}" type="presOf" srcId="{AEAE3993-E819-4BA5-8441-88D702D89F9C}" destId="{115EB7EB-5DC4-47D3-9EEB-2C4850E14F24}" srcOrd="0" destOrd="0" presId="urn:microsoft.com/office/officeart/2005/8/layout/vList2"/>
    <dgm:cxn modelId="{1DACB045-52D0-434A-8A6D-A76018AB20C0}" type="presOf" srcId="{D4B07A80-D925-4A36-88A2-41F8A0044ADD}" destId="{8894ED17-2D08-482C-850E-4A6623456475}" srcOrd="0" destOrd="0" presId="urn:microsoft.com/office/officeart/2005/8/layout/vList2"/>
    <dgm:cxn modelId="{BF9B1D67-F4FC-4586-9B38-E28E00835E10}" srcId="{D48D6F0B-2FF1-4DC1-963F-5E8BD606639F}" destId="{FE2F479D-A57D-46CA-B7B1-CA835B0B8F5C}" srcOrd="5" destOrd="0" parTransId="{38615630-1B35-4D66-9189-E04693463ADF}" sibTransId="{175C471C-64CD-43A2-8319-54331F6FC38B}"/>
    <dgm:cxn modelId="{125CED49-929A-4F86-9B41-78DD44E6046F}" srcId="{D48D6F0B-2FF1-4DC1-963F-5E8BD606639F}" destId="{AEAE3993-E819-4BA5-8441-88D702D89F9C}" srcOrd="0" destOrd="0" parTransId="{C3043CF2-6652-45C8-AD9E-F2892DA732B1}" sibTransId="{9D52ACED-806B-49F4-BD01-D5EC2573D187}"/>
    <dgm:cxn modelId="{5727AF51-1A88-47DF-81AA-F682E17E3F99}" type="presOf" srcId="{A09B69DF-5D30-4327-AC20-2FCCB55428B0}" destId="{BDEE7D50-F2B5-4AD1-A0E0-39D617833182}" srcOrd="0" destOrd="0" presId="urn:microsoft.com/office/officeart/2005/8/layout/vList2"/>
    <dgm:cxn modelId="{1AFEBC83-DA44-4A1A-9C25-4BED58615392}" srcId="{D48D6F0B-2FF1-4DC1-963F-5E8BD606639F}" destId="{11B8C3AC-5ABB-42AF-8D07-4E57C9124C50}" srcOrd="3" destOrd="0" parTransId="{97B619B1-69DC-4486-A965-FA4ECBA53803}" sibTransId="{F9467990-3B66-49CD-AAE0-3964F6447B21}"/>
    <dgm:cxn modelId="{04EAA88B-93BF-4F77-B45B-0F8A726ACCED}" type="presOf" srcId="{D48D6F0B-2FF1-4DC1-963F-5E8BD606639F}" destId="{720F2B68-E8F4-414D-B703-1E7A0A509D74}" srcOrd="0" destOrd="0" presId="urn:microsoft.com/office/officeart/2005/8/layout/vList2"/>
    <dgm:cxn modelId="{4EDB13BC-17F8-4697-9BF6-1DDEAD92C1B6}" srcId="{D48D6F0B-2FF1-4DC1-963F-5E8BD606639F}" destId="{D4B07A80-D925-4A36-88A2-41F8A0044ADD}" srcOrd="4" destOrd="0" parTransId="{5A17A4B4-EA14-494F-BAEE-683B9004E421}" sibTransId="{2C1C1A7D-6E97-4223-AC0E-383DD067C63E}"/>
    <dgm:cxn modelId="{E351BBC3-EDFF-434B-9F5F-73606BB3F846}" srcId="{D48D6F0B-2FF1-4DC1-963F-5E8BD606639F}" destId="{BF9D54DB-2E4A-468C-A441-989F6F59B713}" srcOrd="1" destOrd="0" parTransId="{39ED4D8B-98B4-4BB1-98C2-AF6F86475E95}" sibTransId="{286249A3-BD1C-4513-9FAF-948B5A1F1190}"/>
    <dgm:cxn modelId="{C16233FA-B7E2-49E3-A3B3-C6EAB7E9216D}" type="presOf" srcId="{11B8C3AC-5ABB-42AF-8D07-4E57C9124C50}" destId="{A0CB201C-AA95-4563-A80F-CD231C3EE349}" srcOrd="0" destOrd="0" presId="urn:microsoft.com/office/officeart/2005/8/layout/vList2"/>
    <dgm:cxn modelId="{4AF12DF2-F21B-4BA3-933F-87A7744AA068}" type="presParOf" srcId="{720F2B68-E8F4-414D-B703-1E7A0A509D74}" destId="{115EB7EB-5DC4-47D3-9EEB-2C4850E14F24}" srcOrd="0" destOrd="0" presId="urn:microsoft.com/office/officeart/2005/8/layout/vList2"/>
    <dgm:cxn modelId="{C79CB59B-8893-4996-83FB-4CD0992F08BF}" type="presParOf" srcId="{720F2B68-E8F4-414D-B703-1E7A0A509D74}" destId="{C9DD892B-8179-4224-A57F-BC37330CFDD1}" srcOrd="1" destOrd="0" presId="urn:microsoft.com/office/officeart/2005/8/layout/vList2"/>
    <dgm:cxn modelId="{92E8429F-9ADE-4B8B-8ACB-9F1A9BB0C19D}" type="presParOf" srcId="{720F2B68-E8F4-414D-B703-1E7A0A509D74}" destId="{E9354C87-CB19-4294-A137-A0E4EE16DFFB}" srcOrd="2" destOrd="0" presId="urn:microsoft.com/office/officeart/2005/8/layout/vList2"/>
    <dgm:cxn modelId="{CFCB3F53-E8B9-4312-94A0-1A0423C7333C}" type="presParOf" srcId="{720F2B68-E8F4-414D-B703-1E7A0A509D74}" destId="{C239906C-AF73-4835-9A75-2BB53BCBCE4A}" srcOrd="3" destOrd="0" presId="urn:microsoft.com/office/officeart/2005/8/layout/vList2"/>
    <dgm:cxn modelId="{3F215D72-7080-4A0B-8599-86FC17CFB9A0}" type="presParOf" srcId="{720F2B68-E8F4-414D-B703-1E7A0A509D74}" destId="{BDEE7D50-F2B5-4AD1-A0E0-39D617833182}" srcOrd="4" destOrd="0" presId="urn:microsoft.com/office/officeart/2005/8/layout/vList2"/>
    <dgm:cxn modelId="{11C987D6-5FFA-4906-B831-AC8098F7417D}" type="presParOf" srcId="{720F2B68-E8F4-414D-B703-1E7A0A509D74}" destId="{26635786-7C1C-4C1E-AA43-6D6568EE7D7C}" srcOrd="5" destOrd="0" presId="urn:microsoft.com/office/officeart/2005/8/layout/vList2"/>
    <dgm:cxn modelId="{92B1F8C8-20C4-4D00-9A7A-38C08BE0BC0B}" type="presParOf" srcId="{720F2B68-E8F4-414D-B703-1E7A0A509D74}" destId="{A0CB201C-AA95-4563-A80F-CD231C3EE349}" srcOrd="6" destOrd="0" presId="urn:microsoft.com/office/officeart/2005/8/layout/vList2"/>
    <dgm:cxn modelId="{A3540CAE-F995-490A-A58C-6B47C55A7C26}" type="presParOf" srcId="{720F2B68-E8F4-414D-B703-1E7A0A509D74}" destId="{026744C0-2EEA-4460-AA54-9DB2F25BCD7A}" srcOrd="7" destOrd="0" presId="urn:microsoft.com/office/officeart/2005/8/layout/vList2"/>
    <dgm:cxn modelId="{5F0062D3-14FD-41DA-BBBF-956D2F1A4950}" type="presParOf" srcId="{720F2B68-E8F4-414D-B703-1E7A0A509D74}" destId="{8894ED17-2D08-482C-850E-4A6623456475}" srcOrd="8" destOrd="0" presId="urn:microsoft.com/office/officeart/2005/8/layout/vList2"/>
    <dgm:cxn modelId="{68B8A88D-924A-4C88-9178-1CE7502DF371}" type="presParOf" srcId="{720F2B68-E8F4-414D-B703-1E7A0A509D74}" destId="{1F4185E8-AB0C-45B1-BD3C-2BF631292FB7}" srcOrd="9" destOrd="0" presId="urn:microsoft.com/office/officeart/2005/8/layout/vList2"/>
    <dgm:cxn modelId="{CFE0499B-B6BE-4D9F-A822-6C679919EA7C}" type="presParOf" srcId="{720F2B68-E8F4-414D-B703-1E7A0A509D74}" destId="{71D3917F-640C-44DD-955C-12CA32B03E3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CB4AF-7BDD-4563-A874-A6BC5EA3A4DB}">
      <dsp:nvSpPr>
        <dsp:cNvPr id="0" name=""/>
        <dsp:cNvSpPr/>
      </dsp:nvSpPr>
      <dsp:spPr>
        <a:xfrm>
          <a:off x="480065" y="1659520"/>
          <a:ext cx="1695937" cy="1695937"/>
        </a:xfrm>
        <a:prstGeom prst="rect">
          <a:avLst/>
        </a:prstGeom>
        <a:blipFill>
          <a:blip xmlns:r="http://schemas.openxmlformats.org/officeDocument/2006/relationships" r:embed="rId1"/>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BDAE8B-9C77-4422-BA0C-ACB51E946169}">
      <dsp:nvSpPr>
        <dsp:cNvPr id="0" name=""/>
        <dsp:cNvSpPr/>
      </dsp:nvSpPr>
      <dsp:spPr>
        <a:xfrm>
          <a:off x="47092" y="3662205"/>
          <a:ext cx="37687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receptionist consistently demonstrates excellent communication, empathy, and professionalism when dealing with students and visitors. Confidentiality is always maintained, and teamwork is outstanding, contributing positively to office efficiency. </a:t>
          </a:r>
          <a:endParaRPr lang="en-US" sz="1200" kern="1200" dirty="0">
            <a:latin typeface="Times New Roman" panose="02020603050405020304" pitchFamily="18" charset="0"/>
            <a:cs typeface="Times New Roman" panose="02020603050405020304" pitchFamily="18" charset="0"/>
          </a:endParaRPr>
        </a:p>
      </dsp:txBody>
      <dsp:txXfrm>
        <a:off x="47092" y="3662205"/>
        <a:ext cx="3768750" cy="877500"/>
      </dsp:txXfrm>
    </dsp:sp>
    <dsp:sp modelId="{71D553D1-6324-4058-BB67-7798370D2C46}">
      <dsp:nvSpPr>
        <dsp:cNvPr id="0" name=""/>
        <dsp:cNvSpPr/>
      </dsp:nvSpPr>
      <dsp:spPr>
        <a:xfrm>
          <a:off x="116981" y="4972872"/>
          <a:ext cx="1695937" cy="1695937"/>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F42793-0782-4EB6-9CA8-5DB08B1224B0}">
      <dsp:nvSpPr>
        <dsp:cNvPr id="0" name=""/>
        <dsp:cNvSpPr/>
      </dsp:nvSpPr>
      <dsp:spPr>
        <a:xfrm>
          <a:off x="29266" y="6889554"/>
          <a:ext cx="37687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A slightly lower score in appointment and call management reflects occasional delays during peak times, but overall performance exceeds expectations and supports organisational standards effectively</a:t>
          </a:r>
          <a:r>
            <a:rPr lang="en-GB" sz="1200" kern="1200" dirty="0"/>
            <a:t>.</a:t>
          </a:r>
          <a:endParaRPr lang="en-US" sz="1200" kern="1200" dirty="0"/>
        </a:p>
      </dsp:txBody>
      <dsp:txXfrm>
        <a:off x="29266" y="6889554"/>
        <a:ext cx="3768750" cy="87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EB7EB-5DC4-47D3-9EEB-2C4850E14F24}">
      <dsp:nvSpPr>
        <dsp:cNvPr id="0" name=""/>
        <dsp:cNvSpPr/>
      </dsp:nvSpPr>
      <dsp:spPr>
        <a:xfrm>
          <a:off x="0" y="64943"/>
          <a:ext cx="3575737" cy="61776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ro-RO" sz="1100" kern="1200"/>
            <a:t>1.       </a:t>
          </a:r>
          <a:r>
            <a:rPr lang="en-GB" sz="1100" kern="1200"/>
            <a:t>Communication (5):You communicate clearly and professionally with students, staff, and visitors  excellent work.</a:t>
          </a:r>
          <a:endParaRPr lang="en-US" sz="1100" kern="1200"/>
        </a:p>
      </dsp:txBody>
      <dsp:txXfrm>
        <a:off x="30157" y="95100"/>
        <a:ext cx="3515423" cy="557446"/>
      </dsp:txXfrm>
    </dsp:sp>
    <dsp:sp modelId="{E9354C87-CB19-4294-A137-A0E4EE16DFFB}">
      <dsp:nvSpPr>
        <dsp:cNvPr id="0" name=""/>
        <dsp:cNvSpPr/>
      </dsp:nvSpPr>
      <dsp:spPr>
        <a:xfrm>
          <a:off x="0" y="714383"/>
          <a:ext cx="3575737" cy="617760"/>
        </a:xfrm>
        <a:prstGeom prst="roundRect">
          <a:avLst/>
        </a:prstGeom>
        <a:solidFill>
          <a:schemeClr val="accent5">
            <a:hueOff val="4159237"/>
            <a:satOff val="-114"/>
            <a:lumOff val="-62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2.	Empathy &amp; Customer Care (5):You always show patience and understanding, making everyone feel welcome and supported.	</a:t>
          </a:r>
          <a:endParaRPr lang="en-US" sz="1100" kern="1200"/>
        </a:p>
      </dsp:txBody>
      <dsp:txXfrm>
        <a:off x="30157" y="744540"/>
        <a:ext cx="3515423" cy="557446"/>
      </dsp:txXfrm>
    </dsp:sp>
    <dsp:sp modelId="{BDEE7D50-F2B5-4AD1-A0E0-39D617833182}">
      <dsp:nvSpPr>
        <dsp:cNvPr id="0" name=""/>
        <dsp:cNvSpPr/>
      </dsp:nvSpPr>
      <dsp:spPr>
        <a:xfrm>
          <a:off x="0" y="1363824"/>
          <a:ext cx="3575737" cy="617760"/>
        </a:xfrm>
        <a:prstGeom prst="roundRect">
          <a:avLst/>
        </a:prstGeom>
        <a:solidFill>
          <a:schemeClr val="accent5">
            <a:hueOff val="8318473"/>
            <a:satOff val="-227"/>
            <a:lumOff val="-125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3.	Confidentiality (5):You handle sensitive information responsibly and maintain full </a:t>
          </a:r>
          <a:r>
            <a:rPr lang="ro-RO" sz="1100" kern="1200"/>
            <a:t> </a:t>
          </a:r>
          <a:r>
            <a:rPr lang="en-GB" sz="1100" kern="1200"/>
            <a:t>privacy at all times.	</a:t>
          </a:r>
          <a:endParaRPr lang="en-US" sz="1100" kern="1200"/>
        </a:p>
      </dsp:txBody>
      <dsp:txXfrm>
        <a:off x="30157" y="1393981"/>
        <a:ext cx="3515423" cy="557446"/>
      </dsp:txXfrm>
    </dsp:sp>
    <dsp:sp modelId="{A0CB201C-AA95-4563-A80F-CD231C3EE349}">
      <dsp:nvSpPr>
        <dsp:cNvPr id="0" name=""/>
        <dsp:cNvSpPr/>
      </dsp:nvSpPr>
      <dsp:spPr>
        <a:xfrm>
          <a:off x="0" y="2013264"/>
          <a:ext cx="3575737" cy="617760"/>
        </a:xfrm>
        <a:prstGeom prst="roundRect">
          <a:avLst/>
        </a:prstGeom>
        <a:solidFill>
          <a:schemeClr val="accent5">
            <a:hueOff val="12477710"/>
            <a:satOff val="-341"/>
            <a:lumOff val="-1883"/>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4.	Appointment &amp; Call Management (4):You manage calls and bookings well; just keep improving speed during busy times.	</a:t>
          </a:r>
          <a:endParaRPr lang="en-US" sz="1100" kern="1200"/>
        </a:p>
      </dsp:txBody>
      <dsp:txXfrm>
        <a:off x="30157" y="2043421"/>
        <a:ext cx="3515423" cy="557446"/>
      </dsp:txXfrm>
    </dsp:sp>
    <dsp:sp modelId="{8894ED17-2D08-482C-850E-4A6623456475}">
      <dsp:nvSpPr>
        <dsp:cNvPr id="0" name=""/>
        <dsp:cNvSpPr/>
      </dsp:nvSpPr>
      <dsp:spPr>
        <a:xfrm>
          <a:off x="0" y="2662704"/>
          <a:ext cx="3575737" cy="617760"/>
        </a:xfrm>
        <a:prstGeom prst="roundRect">
          <a:avLst/>
        </a:prstGeom>
        <a:solidFill>
          <a:schemeClr val="accent5">
            <a:hueOff val="16636946"/>
            <a:satOff val="-454"/>
            <a:lumOff val="-251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5.	Teamwork (5):You work well with colleagues and always offer help when needed.	</a:t>
          </a:r>
          <a:endParaRPr lang="en-US" sz="1100" kern="1200"/>
        </a:p>
      </dsp:txBody>
      <dsp:txXfrm>
        <a:off x="30157" y="2692861"/>
        <a:ext cx="3515423" cy="557446"/>
      </dsp:txXfrm>
    </dsp:sp>
    <dsp:sp modelId="{71D3917F-640C-44DD-955C-12CA32B03E3A}">
      <dsp:nvSpPr>
        <dsp:cNvPr id="0" name=""/>
        <dsp:cNvSpPr/>
      </dsp:nvSpPr>
      <dsp:spPr>
        <a:xfrm>
          <a:off x="0" y="3312144"/>
          <a:ext cx="3575737" cy="617760"/>
        </a:xfrm>
        <a:prstGeom prst="roundRect">
          <a:avLst/>
        </a:prstGeom>
        <a:solidFill>
          <a:schemeClr val="accent5">
            <a:hueOff val="20796183"/>
            <a:satOff val="-568"/>
            <a:lumOff val="-313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6.	Professionalism (5):You maintain a positive attitude, good appearance, and represent the university very well.</a:t>
          </a:r>
          <a:endParaRPr lang="en-US" sz="1100" kern="1200"/>
        </a:p>
      </dsp:txBody>
      <dsp:txXfrm>
        <a:off x="30157" y="3342301"/>
        <a:ext cx="3515423" cy="55744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376458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3162749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1511152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1B98F41-21BE-4D35-B8C1-2BA3D9460CA4}"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786595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B98F41-21BE-4D35-B8C1-2BA3D9460CA4}"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7173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1B98F41-21BE-4D35-B8C1-2BA3D9460CA4}"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3227910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B98F41-21BE-4D35-B8C1-2BA3D9460CA4}"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811672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1B98F41-21BE-4D35-B8C1-2BA3D9460CA4}"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967064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1B98F41-21BE-4D35-B8C1-2BA3D9460CA4}" type="datetimeFigureOut">
              <a:rPr lang="en-GB" smtClean="0"/>
              <a:t>15/10/2025</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3955162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1B98F41-21BE-4D35-B8C1-2BA3D9460CA4}"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799884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492492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1B98F41-21BE-4D35-B8C1-2BA3D9460CA4}"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1201684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2436178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B98F41-21BE-4D35-B8C1-2BA3D9460CA4}"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A86BF-7656-49B7-AE57-F2419504B5DC}" type="slidenum">
              <a:rPr lang="en-GB" smtClean="0"/>
              <a:t>‹#›</a:t>
            </a:fld>
            <a:endParaRPr lang="en-GB"/>
          </a:p>
        </p:txBody>
      </p:sp>
    </p:spTree>
    <p:extLst>
      <p:ext uri="{BB962C8B-B14F-4D97-AF65-F5344CB8AC3E}">
        <p14:creationId xmlns:p14="http://schemas.microsoft.com/office/powerpoint/2010/main" val="1529128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51B98F41-21BE-4D35-B8C1-2BA3D9460CA4}" type="datetimeFigureOut">
              <a:rPr lang="en-GB" smtClean="0"/>
              <a:t>15/10/2025</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684A86BF-7656-49B7-AE57-F2419504B5DC}" type="slidenum">
              <a:rPr lang="en-GB" smtClean="0"/>
              <a:t>‹#›</a:t>
            </a:fld>
            <a:endParaRPr lang="en-GB"/>
          </a:p>
        </p:txBody>
      </p:sp>
    </p:spTree>
    <p:extLst>
      <p:ext uri="{BB962C8B-B14F-4D97-AF65-F5344CB8AC3E}">
        <p14:creationId xmlns:p14="http://schemas.microsoft.com/office/powerpoint/2010/main" val="1770393726"/>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hotel"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reception_desk"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beaverbrits/125365526/"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exels.com/fr-fr/photo/personne-ayant-des-difficultes-et-des-questions-dans-les-etudes-5428833/" TargetMode="External"/><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33F64-EE67-EB6A-7637-82D77940CE69}"/>
              </a:ext>
            </a:extLst>
          </p:cNvPr>
          <p:cNvSpPr>
            <a:spLocks noGrp="1"/>
          </p:cNvSpPr>
          <p:nvPr>
            <p:ph type="ctrTitle"/>
          </p:nvPr>
        </p:nvSpPr>
        <p:spPr>
          <a:xfrm>
            <a:off x="329942" y="597572"/>
            <a:ext cx="4961534" cy="2831428"/>
          </a:xfrm>
        </p:spPr>
        <p:txBody>
          <a:bodyPr>
            <a:normAutofit/>
          </a:bodyPr>
          <a:lstStyle/>
          <a:p>
            <a:pPr>
              <a:lnSpc>
                <a:spcPct val="90000"/>
              </a:lnSpc>
            </a:pPr>
            <a:r>
              <a:rPr lang="ro-RO" sz="2600" dirty="0">
                <a:latin typeface="Times New Roman" panose="02020603050405020304" pitchFamily="18" charset="0"/>
                <a:cs typeface="Times New Roman" panose="02020603050405020304" pitchFamily="18" charset="0"/>
              </a:rPr>
              <a:t>STUDENT NAME </a:t>
            </a:r>
            <a:r>
              <a:rPr lang="en-GB" sz="2600" dirty="0">
                <a:latin typeface="Times New Roman" panose="02020603050405020304" pitchFamily="18" charset="0"/>
                <a:cs typeface="Times New Roman" panose="02020603050405020304" pitchFamily="18" charset="0"/>
              </a:rPr>
              <a:t>: IONELA SORINA OCNEANU </a:t>
            </a:r>
            <a:br>
              <a:rPr lang="en-GB" sz="2600" dirty="0">
                <a:latin typeface="Times New Roman" panose="02020603050405020304" pitchFamily="18" charset="0"/>
                <a:cs typeface="Times New Roman" panose="02020603050405020304" pitchFamily="18" charset="0"/>
              </a:rPr>
            </a:br>
            <a:r>
              <a:rPr lang="en-GB" sz="2600" dirty="0">
                <a:latin typeface="Times New Roman" panose="02020603050405020304" pitchFamily="18" charset="0"/>
                <a:cs typeface="Times New Roman" panose="02020603050405020304" pitchFamily="18" charset="0"/>
              </a:rPr>
              <a:t>STUDENT ID: 2234046</a:t>
            </a:r>
            <a:br>
              <a:rPr lang="en-GB" sz="2600" dirty="0">
                <a:latin typeface="Times New Roman" panose="02020603050405020304" pitchFamily="18" charset="0"/>
                <a:cs typeface="Times New Roman" panose="02020603050405020304" pitchFamily="18" charset="0"/>
              </a:rPr>
            </a:br>
            <a:r>
              <a:rPr lang="en-GB" sz="2600" dirty="0">
                <a:latin typeface="Times New Roman" panose="02020603050405020304" pitchFamily="18" charset="0"/>
                <a:cs typeface="Times New Roman" panose="02020603050405020304" pitchFamily="18" charset="0"/>
              </a:rPr>
              <a:t>MODULE CODE : LCBB5012</a:t>
            </a:r>
            <a:br>
              <a:rPr lang="en-GB" sz="2600" dirty="0">
                <a:latin typeface="Times New Roman" panose="02020603050405020304" pitchFamily="18" charset="0"/>
                <a:cs typeface="Times New Roman" panose="02020603050405020304" pitchFamily="18" charset="0"/>
              </a:rPr>
            </a:br>
            <a:r>
              <a:rPr lang="en-GB" sz="2600" dirty="0">
                <a:latin typeface="Times New Roman" panose="02020603050405020304" pitchFamily="18" charset="0"/>
                <a:cs typeface="Times New Roman" panose="02020603050405020304" pitchFamily="18" charset="0"/>
              </a:rPr>
              <a:t>LECTURE NAME : LIYANAGE RODRIGO </a:t>
            </a:r>
            <a:br>
              <a:rPr lang="en-GB" sz="2600" dirty="0">
                <a:latin typeface="Times New Roman" panose="02020603050405020304" pitchFamily="18" charset="0"/>
                <a:cs typeface="Times New Roman" panose="02020603050405020304" pitchFamily="18" charset="0"/>
              </a:rPr>
            </a:br>
            <a:endParaRPr lang="en-GB" sz="26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2DBD5B40-CCC9-7CEF-1933-87D73D83B3DE}"/>
              </a:ext>
            </a:extLst>
          </p:cNvPr>
          <p:cNvSpPr>
            <a:spLocks noGrp="1"/>
          </p:cNvSpPr>
          <p:nvPr>
            <p:ph type="subTitle" idx="1"/>
          </p:nvPr>
        </p:nvSpPr>
        <p:spPr>
          <a:xfrm>
            <a:off x="810001" y="5280847"/>
            <a:ext cx="4961535" cy="785656"/>
          </a:xfrm>
        </p:spPr>
        <p:txBody>
          <a:bodyPr>
            <a:normAutofit/>
          </a:bodyPr>
          <a:lstStyle/>
          <a:p>
            <a:pPr>
              <a:lnSpc>
                <a:spcPct val="90000"/>
              </a:lnSpc>
            </a:pPr>
            <a:r>
              <a:rPr lang="en-GB" sz="1500"/>
              <a:t>RECEPTIONIST  OF UNIVERSITY OF WALES TRINITY </a:t>
            </a:r>
          </a:p>
          <a:p>
            <a:pPr>
              <a:lnSpc>
                <a:spcPct val="90000"/>
              </a:lnSpc>
            </a:pPr>
            <a:r>
              <a:rPr lang="en-GB" sz="1500"/>
              <a:t>SAINT DAVID </a:t>
            </a:r>
          </a:p>
        </p:txBody>
      </p:sp>
      <p:pic>
        <p:nvPicPr>
          <p:cNvPr id="6" name="Picture 5" descr="A person on the phone">
            <a:extLst>
              <a:ext uri="{FF2B5EF4-FFF2-40B4-BE49-F238E27FC236}">
                <a16:creationId xmlns:a16="http://schemas.microsoft.com/office/drawing/2014/main" id="{B2E0269E-D4EE-14BC-71BA-E5E61E8C4A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6100916" y="2611818"/>
            <a:ext cx="6091084" cy="4246181"/>
          </a:xfrm>
          <a:prstGeom prst="rect">
            <a:avLst/>
          </a:prstGeom>
          <a:ln w="19050">
            <a:solidFill>
              <a:schemeClr val="accent1"/>
            </a:solidFill>
          </a:ln>
        </p:spPr>
      </p:pic>
      <p:pic>
        <p:nvPicPr>
          <p:cNvPr id="5" name="Picture 4" descr="A reception desk in a building&#10;&#10;AI-generated content may be incorrect.">
            <a:extLst>
              <a:ext uri="{FF2B5EF4-FFF2-40B4-BE49-F238E27FC236}">
                <a16:creationId xmlns:a16="http://schemas.microsoft.com/office/drawing/2014/main" id="{4813CD8E-8CE4-FC77-8D08-FDF146A4F19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a:xfrm>
            <a:off x="6100916" y="10"/>
            <a:ext cx="6091084" cy="2611807"/>
          </a:xfrm>
          <a:prstGeom prst="rect">
            <a:avLst/>
          </a:prstGeom>
          <a:ln w="19050">
            <a:solidFill>
              <a:schemeClr val="accent1"/>
            </a:solidFill>
          </a:ln>
        </p:spPr>
      </p:pic>
    </p:spTree>
    <p:extLst>
      <p:ext uri="{BB962C8B-B14F-4D97-AF65-F5344CB8AC3E}">
        <p14:creationId xmlns:p14="http://schemas.microsoft.com/office/powerpoint/2010/main" val="369642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A2610-467E-11A5-3F12-AA7316ADD19E}"/>
              </a:ext>
            </a:extLst>
          </p:cNvPr>
          <p:cNvSpPr>
            <a:spLocks noGrp="1"/>
          </p:cNvSpPr>
          <p:nvPr>
            <p:ph type="title"/>
          </p:nvPr>
        </p:nvSpPr>
        <p:spPr>
          <a:xfrm>
            <a:off x="2514600" y="0"/>
            <a:ext cx="8713470" cy="835025"/>
          </a:xfrm>
        </p:spPr>
        <p:txBody>
          <a:bodyPr/>
          <a:lstStyle/>
          <a:p>
            <a:r>
              <a:rPr lang="en-GB" dirty="0"/>
              <a:t>RECEPTIONIST ROLE </a:t>
            </a:r>
          </a:p>
        </p:txBody>
      </p:sp>
      <p:sp>
        <p:nvSpPr>
          <p:cNvPr id="3" name="Content Placeholder 2">
            <a:extLst>
              <a:ext uri="{FF2B5EF4-FFF2-40B4-BE49-F238E27FC236}">
                <a16:creationId xmlns:a16="http://schemas.microsoft.com/office/drawing/2014/main" id="{E5792C86-226D-4600-A45C-A8E46FBA71C5}"/>
              </a:ext>
            </a:extLst>
          </p:cNvPr>
          <p:cNvSpPr>
            <a:spLocks noGrp="1"/>
          </p:cNvSpPr>
          <p:nvPr>
            <p:ph idx="1"/>
          </p:nvPr>
        </p:nvSpPr>
        <p:spPr>
          <a:xfrm>
            <a:off x="508262" y="1177290"/>
            <a:ext cx="7527028" cy="4980819"/>
          </a:xfrm>
        </p:spPr>
        <p:txBody>
          <a:bodyPr>
            <a:normAutofit/>
          </a:bodyPr>
          <a:lstStyle/>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 receptionist at the university of </a:t>
            </a:r>
            <a:r>
              <a:rPr lang="ro-RO" dirty="0">
                <a:latin typeface="Times New Roman" panose="02020603050405020304" pitchFamily="18" charset="0"/>
                <a:cs typeface="Times New Roman" panose="02020603050405020304" pitchFamily="18" charset="0"/>
              </a:rPr>
              <a:t>w</a:t>
            </a:r>
            <a:r>
              <a:rPr lang="en-GB" dirty="0">
                <a:latin typeface="Times New Roman" panose="02020603050405020304" pitchFamily="18" charset="0"/>
                <a:cs typeface="Times New Roman" panose="02020603050405020304" pitchFamily="18" charset="0"/>
              </a:rPr>
              <a:t>ales trinity saint </a:t>
            </a:r>
            <a:r>
              <a:rPr lang="ro-RO" dirty="0">
                <a:latin typeface="Times New Roman" panose="02020603050405020304" pitchFamily="18" charset="0"/>
                <a:cs typeface="Times New Roman" panose="02020603050405020304" pitchFamily="18" charset="0"/>
              </a:rPr>
              <a:t>d</a:t>
            </a:r>
            <a:r>
              <a:rPr lang="en-GB" dirty="0">
                <a:latin typeface="Times New Roman" panose="02020603050405020304" pitchFamily="18" charset="0"/>
                <a:cs typeface="Times New Roman" panose="02020603050405020304" pitchFamily="18" charset="0"/>
              </a:rPr>
              <a:t>avid (UWTSD) plays a pivotal role in the institution’s professional services, acting as the first point of contact for students, visitors, and staff. </a:t>
            </a:r>
            <a:endParaRPr lang="ro-RO"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This position requires the individual to manage front-of-house duties greeting guests, handling telephone enquiries, directing calls, and providing administrative support with efficiency, confidentiality, and courtesy (national careers service, 2025)</a:t>
            </a:r>
            <a:r>
              <a:rPr lang="ro-RO"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ro-RO" dirty="0">
                <a:latin typeface="Times New Roman" panose="02020603050405020304" pitchFamily="18" charset="0"/>
                <a:cs typeface="Times New Roman" panose="02020603050405020304" pitchFamily="18" charset="0"/>
              </a:rPr>
              <a:t>A</a:t>
            </a:r>
            <a:r>
              <a:rPr lang="en-GB" dirty="0">
                <a:latin typeface="Times New Roman" panose="02020603050405020304" pitchFamily="18" charset="0"/>
                <a:cs typeface="Times New Roman" panose="02020603050405020304" pitchFamily="18" charset="0"/>
              </a:rPr>
              <a:t>t </a:t>
            </a:r>
            <a:r>
              <a:rPr lang="ro-RO" dirty="0">
                <a:latin typeface="Times New Roman" panose="02020603050405020304" pitchFamily="18" charset="0"/>
                <a:cs typeface="Times New Roman" panose="02020603050405020304" pitchFamily="18" charset="0"/>
              </a:rPr>
              <a:t>U</a:t>
            </a:r>
            <a:r>
              <a:rPr lang="en-GB" dirty="0" err="1">
                <a:latin typeface="Times New Roman" panose="02020603050405020304" pitchFamily="18" charset="0"/>
                <a:cs typeface="Times New Roman" panose="02020603050405020304" pitchFamily="18" charset="0"/>
              </a:rPr>
              <a:t>wtsd</a:t>
            </a:r>
            <a:r>
              <a:rPr lang="en-GB" dirty="0">
                <a:latin typeface="Times New Roman" panose="02020603050405020304" pitchFamily="18" charset="0"/>
                <a:cs typeface="Times New Roman" panose="02020603050405020304" pitchFamily="18" charset="0"/>
              </a:rPr>
              <a:t>, the receptionist contributes to the university’s mission of accessible, student-centred  education by fostering a welcoming, supportive environment aligned with institutional values (</a:t>
            </a:r>
            <a:r>
              <a:rPr lang="ro-RO" dirty="0">
                <a:latin typeface="Times New Roman" panose="02020603050405020304" pitchFamily="18" charset="0"/>
                <a:cs typeface="Times New Roman" panose="02020603050405020304" pitchFamily="18" charset="0"/>
              </a:rPr>
              <a:t>U</a:t>
            </a:r>
            <a:r>
              <a:rPr lang="en-GB" dirty="0" err="1">
                <a:latin typeface="Times New Roman" panose="02020603050405020304" pitchFamily="18" charset="0"/>
                <a:cs typeface="Times New Roman" panose="02020603050405020304" pitchFamily="18" charset="0"/>
              </a:rPr>
              <a:t>wtsd</a:t>
            </a:r>
            <a:r>
              <a:rPr lang="en-GB" dirty="0">
                <a:latin typeface="Times New Roman" panose="02020603050405020304" pitchFamily="18" charset="0"/>
                <a:cs typeface="Times New Roman" panose="02020603050405020304" pitchFamily="18" charset="0"/>
              </a:rPr>
              <a:t> jobs, 2025)  ￼.</a:t>
            </a:r>
          </a:p>
        </p:txBody>
      </p:sp>
      <p:pic>
        <p:nvPicPr>
          <p:cNvPr id="5" name="Picture 4" descr="A person sitting at a desk">
            <a:extLst>
              <a:ext uri="{FF2B5EF4-FFF2-40B4-BE49-F238E27FC236}">
                <a16:creationId xmlns:a16="http://schemas.microsoft.com/office/drawing/2014/main" id="{7097CFEE-3B00-22C7-8F11-761A0CD96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76048" y="749300"/>
            <a:ext cx="3302000" cy="2679700"/>
          </a:xfrm>
          <a:prstGeom prst="rect">
            <a:avLst/>
          </a:prstGeom>
        </p:spPr>
      </p:pic>
    </p:spTree>
    <p:extLst>
      <p:ext uri="{BB962C8B-B14F-4D97-AF65-F5344CB8AC3E}">
        <p14:creationId xmlns:p14="http://schemas.microsoft.com/office/powerpoint/2010/main" val="2700771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B80516B-1E25-C6EA-A90E-392BE0B33594}"/>
              </a:ext>
            </a:extLst>
          </p:cNvPr>
          <p:cNvSpPr>
            <a:spLocks noGrp="1"/>
          </p:cNvSpPr>
          <p:nvPr>
            <p:ph type="title"/>
          </p:nvPr>
        </p:nvSpPr>
        <p:spPr>
          <a:xfrm>
            <a:off x="451515" y="1734857"/>
            <a:ext cx="3765483" cy="3388287"/>
          </a:xfrm>
        </p:spPr>
        <p:txBody>
          <a:bodyPr anchor="ctr">
            <a:normAutofit/>
          </a:bodyPr>
          <a:lstStyle/>
          <a:p>
            <a:r>
              <a:rPr lang="en-GB" dirty="0"/>
              <a:t>JOB DESCRIPTION</a:t>
            </a:r>
          </a:p>
        </p:txBody>
      </p:sp>
      <p:sp>
        <p:nvSpPr>
          <p:cNvPr id="3" name="Content Placeholder 2">
            <a:extLst>
              <a:ext uri="{FF2B5EF4-FFF2-40B4-BE49-F238E27FC236}">
                <a16:creationId xmlns:a16="http://schemas.microsoft.com/office/drawing/2014/main" id="{14A2D9AA-27FE-4285-093C-43806363076F}"/>
              </a:ext>
            </a:extLst>
          </p:cNvPr>
          <p:cNvSpPr>
            <a:spLocks noGrp="1"/>
          </p:cNvSpPr>
          <p:nvPr>
            <p:ph idx="1"/>
          </p:nvPr>
        </p:nvSpPr>
        <p:spPr>
          <a:xfrm>
            <a:off x="5692140" y="160020"/>
            <a:ext cx="5875020" cy="6435090"/>
          </a:xfrm>
          <a:effectLst/>
        </p:spPr>
        <p:txBody>
          <a:bodyPr>
            <a:normAutofit/>
          </a:bodyPr>
          <a:lstStyle/>
          <a:p>
            <a:pPr algn="just">
              <a:buFont typeface="Wingdings" panose="05000000000000000000" pitchFamily="2" charset="2"/>
              <a:buChar char="q"/>
            </a:pPr>
            <a:r>
              <a:rPr lang="en-GB" sz="1700" dirty="0">
                <a:latin typeface="Times New Roman" panose="02020603050405020304" pitchFamily="18" charset="0"/>
                <a:cs typeface="Times New Roman" panose="02020603050405020304" pitchFamily="18" charset="0"/>
              </a:rPr>
              <a:t>The purpose of the receptionist role at the university of </a:t>
            </a:r>
            <a:r>
              <a:rPr lang="ro-RO" sz="1700" dirty="0">
                <a:latin typeface="Times New Roman" panose="02020603050405020304" pitchFamily="18" charset="0"/>
                <a:cs typeface="Times New Roman" panose="02020603050405020304" pitchFamily="18" charset="0"/>
              </a:rPr>
              <a:t>w</a:t>
            </a:r>
            <a:r>
              <a:rPr lang="en-GB" sz="1700" dirty="0">
                <a:latin typeface="Times New Roman" panose="02020603050405020304" pitchFamily="18" charset="0"/>
                <a:cs typeface="Times New Roman" panose="02020603050405020304" pitchFamily="18" charset="0"/>
              </a:rPr>
              <a:t>ales trinity saint </a:t>
            </a:r>
            <a:r>
              <a:rPr lang="ro-RO" sz="1700" dirty="0">
                <a:latin typeface="Times New Roman" panose="02020603050405020304" pitchFamily="18" charset="0"/>
                <a:cs typeface="Times New Roman" panose="02020603050405020304" pitchFamily="18" charset="0"/>
              </a:rPr>
              <a:t>d</a:t>
            </a:r>
            <a:r>
              <a:rPr lang="en-GB" sz="1700" dirty="0">
                <a:latin typeface="Times New Roman" panose="02020603050405020304" pitchFamily="18" charset="0"/>
                <a:cs typeface="Times New Roman" panose="02020603050405020304" pitchFamily="18" charset="0"/>
              </a:rPr>
              <a:t>avid is to serve as the institution’s front line of engagement, projecting a professional, welcoming image and facilitating seamless interaction among students, staff, and external visitors. </a:t>
            </a:r>
            <a:endParaRPr lang="ro-RO" sz="17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700" dirty="0">
                <a:latin typeface="Times New Roman" panose="02020603050405020304" pitchFamily="18" charset="0"/>
                <a:cs typeface="Times New Roman" panose="02020603050405020304" pitchFamily="18" charset="0"/>
              </a:rPr>
              <a:t>This position contributes to the university’s mission of “transforming education; transforming lives” by ensuring that all enquiries and first‐point-of-contact functions are handled efficiently and with integrity (</a:t>
            </a:r>
            <a:r>
              <a:rPr lang="ro-RO" sz="1700" dirty="0">
                <a:latin typeface="Times New Roman" panose="02020603050405020304" pitchFamily="18" charset="0"/>
                <a:cs typeface="Times New Roman" panose="02020603050405020304" pitchFamily="18" charset="0"/>
              </a:rPr>
              <a:t>u</a:t>
            </a:r>
            <a:r>
              <a:rPr lang="en-GB" sz="1700" dirty="0" err="1">
                <a:latin typeface="Times New Roman" panose="02020603050405020304" pitchFamily="18" charset="0"/>
                <a:cs typeface="Times New Roman" panose="02020603050405020304" pitchFamily="18" charset="0"/>
              </a:rPr>
              <a:t>wtsd</a:t>
            </a:r>
            <a:r>
              <a:rPr lang="en-GB" sz="1700" dirty="0">
                <a:latin typeface="Times New Roman" panose="02020603050405020304" pitchFamily="18" charset="0"/>
                <a:cs typeface="Times New Roman" panose="02020603050405020304" pitchFamily="18" charset="0"/>
              </a:rPr>
              <a:t> academic quality handbook, 2023)  ￼.</a:t>
            </a:r>
            <a:endParaRPr lang="ro-RO" sz="17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endParaRPr lang="en-GB" sz="17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700" dirty="0">
                <a:latin typeface="Times New Roman" panose="02020603050405020304" pitchFamily="18" charset="0"/>
                <a:cs typeface="Times New Roman" panose="02020603050405020304" pitchFamily="18" charset="0"/>
              </a:rPr>
              <a:t> </a:t>
            </a:r>
            <a:r>
              <a:rPr lang="ro-RO" sz="1700" dirty="0">
                <a:latin typeface="Times New Roman" panose="02020603050405020304" pitchFamily="18" charset="0"/>
                <a:cs typeface="Times New Roman" panose="02020603050405020304" pitchFamily="18" charset="0"/>
              </a:rPr>
              <a:t>i</a:t>
            </a:r>
            <a:r>
              <a:rPr lang="en-GB" sz="1700" dirty="0">
                <a:latin typeface="Times New Roman" panose="02020603050405020304" pitchFamily="18" charset="0"/>
                <a:cs typeface="Times New Roman" panose="02020603050405020304" pitchFamily="18" charset="0"/>
              </a:rPr>
              <a:t>n fulfilling duties such as greeting visitors, routing calls, managing administrative enquiries, and maintaining the reception area, the role underpins core organizational operations, enhances stakeholder experience, and aligns with higher education best practices (research starters on receptionist role)  ￼</a:t>
            </a:r>
          </a:p>
        </p:txBody>
      </p:sp>
    </p:spTree>
    <p:extLst>
      <p:ext uri="{BB962C8B-B14F-4D97-AF65-F5344CB8AC3E}">
        <p14:creationId xmlns:p14="http://schemas.microsoft.com/office/powerpoint/2010/main" val="3471787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reception desk in a room">
            <a:extLst>
              <a:ext uri="{FF2B5EF4-FFF2-40B4-BE49-F238E27FC236}">
                <a16:creationId xmlns:a16="http://schemas.microsoft.com/office/drawing/2014/main" id="{B66CF865-610E-4DDA-3472-5A34F7BA45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20" y="10"/>
            <a:ext cx="12191980" cy="6857989"/>
          </a:xfrm>
          <a:prstGeom prst="rect">
            <a:avLst/>
          </a:prstGeom>
        </p:spPr>
      </p:pic>
      <p:sp>
        <p:nvSpPr>
          <p:cNvPr id="14"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09235-F1A2-6B18-3392-8AC1912F189D}"/>
              </a:ext>
            </a:extLst>
          </p:cNvPr>
          <p:cNvSpPr>
            <a:spLocks noGrp="1"/>
          </p:cNvSpPr>
          <p:nvPr>
            <p:ph type="title"/>
          </p:nvPr>
        </p:nvSpPr>
        <p:spPr>
          <a:xfrm>
            <a:off x="1735830" y="0"/>
            <a:ext cx="4930400" cy="1559412"/>
          </a:xfrm>
        </p:spPr>
        <p:txBody>
          <a:bodyPr>
            <a:normAutofit/>
          </a:bodyPr>
          <a:lstStyle/>
          <a:p>
            <a:r>
              <a:rPr lang="en-GB" dirty="0"/>
              <a:t>PERFOMANCE MANAGEMENT </a:t>
            </a:r>
          </a:p>
        </p:txBody>
      </p:sp>
      <p:sp>
        <p:nvSpPr>
          <p:cNvPr id="3" name="Content Placeholder 2">
            <a:extLst>
              <a:ext uri="{FF2B5EF4-FFF2-40B4-BE49-F238E27FC236}">
                <a16:creationId xmlns:a16="http://schemas.microsoft.com/office/drawing/2014/main" id="{E53D132E-96B5-CF9A-1A87-0DD2698FD527}"/>
              </a:ext>
            </a:extLst>
          </p:cNvPr>
          <p:cNvSpPr>
            <a:spLocks noGrp="1"/>
          </p:cNvSpPr>
          <p:nvPr>
            <p:ph idx="1"/>
          </p:nvPr>
        </p:nvSpPr>
        <p:spPr>
          <a:xfrm>
            <a:off x="280458" y="1668780"/>
            <a:ext cx="5924550" cy="4491990"/>
          </a:xfrm>
        </p:spPr>
        <p:txBody>
          <a:bodyPr>
            <a:noAutofit/>
          </a:bodyPr>
          <a:lstStyle/>
          <a:p>
            <a:pPr marL="0" indent="0">
              <a:lnSpc>
                <a:spcPct val="90000"/>
              </a:lnSpc>
              <a:buNone/>
            </a:pPr>
            <a:r>
              <a:rPr lang="en-GB" sz="2000" dirty="0">
                <a:latin typeface="Times New Roman" panose="02020603050405020304" pitchFamily="18" charset="0"/>
                <a:cs typeface="Times New Roman" panose="02020603050405020304" pitchFamily="18" charset="0"/>
              </a:rPr>
              <a:t>Performance management for the receptionist involved setting SMART objectives aligned with organisational goals, such as answering calls within three rings and maintaining accuracy in appointment scheduling (</a:t>
            </a:r>
            <a:r>
              <a:rPr lang="ro-RO" sz="2000" dirty="0">
                <a:latin typeface="Times New Roman" panose="02020603050405020304" pitchFamily="18" charset="0"/>
                <a:cs typeface="Times New Roman" panose="02020603050405020304" pitchFamily="18" charset="0"/>
              </a:rPr>
              <a:t>A</a:t>
            </a:r>
            <a:r>
              <a:rPr lang="en-GB" sz="2000" dirty="0" err="1">
                <a:latin typeface="Times New Roman" panose="02020603050405020304" pitchFamily="18" charset="0"/>
                <a:cs typeface="Times New Roman" panose="02020603050405020304" pitchFamily="18" charset="0"/>
              </a:rPr>
              <a:t>rmstrong</a:t>
            </a:r>
            <a:r>
              <a:rPr lang="en-GB" sz="2000" dirty="0">
                <a:latin typeface="Times New Roman" panose="02020603050405020304" pitchFamily="18" charset="0"/>
                <a:cs typeface="Times New Roman" panose="02020603050405020304" pitchFamily="18" charset="0"/>
              </a:rPr>
              <a:t> &amp; </a:t>
            </a:r>
            <a:r>
              <a:rPr lang="ro-RO" sz="2000" dirty="0">
                <a:latin typeface="Times New Roman" panose="02020603050405020304" pitchFamily="18" charset="0"/>
                <a:cs typeface="Times New Roman" panose="02020603050405020304" pitchFamily="18" charset="0"/>
              </a:rPr>
              <a:t>T</a:t>
            </a:r>
            <a:r>
              <a:rPr lang="en-GB" sz="2000" dirty="0" err="1">
                <a:latin typeface="Times New Roman" panose="02020603050405020304" pitchFamily="18" charset="0"/>
                <a:cs typeface="Times New Roman" panose="02020603050405020304" pitchFamily="18" charset="0"/>
              </a:rPr>
              <a:t>aylor</a:t>
            </a:r>
            <a:r>
              <a:rPr lang="en-GB" sz="2000" dirty="0">
                <a:latin typeface="Times New Roman" panose="02020603050405020304" pitchFamily="18" charset="0"/>
                <a:cs typeface="Times New Roman" panose="02020603050405020304" pitchFamily="18" charset="0"/>
              </a:rPr>
              <a:t>, 2020). Regular feedback was provided through weekly check-ins and monthly reviews to monitor progress, address challenges, and recognise achievements (university of </a:t>
            </a:r>
            <a:r>
              <a:rPr lang="ro-RO" sz="2000" dirty="0">
                <a:latin typeface="Times New Roman" panose="02020603050405020304" pitchFamily="18" charset="0"/>
                <a:cs typeface="Times New Roman" panose="02020603050405020304" pitchFamily="18" charset="0"/>
              </a:rPr>
              <a:t>m</a:t>
            </a:r>
            <a:r>
              <a:rPr lang="en-GB" sz="2000" dirty="0" err="1">
                <a:latin typeface="Times New Roman" panose="02020603050405020304" pitchFamily="18" charset="0"/>
                <a:cs typeface="Times New Roman" panose="02020603050405020304" pitchFamily="18" charset="0"/>
              </a:rPr>
              <a:t>innesota</a:t>
            </a:r>
            <a:r>
              <a:rPr lang="en-GB" sz="2000" dirty="0">
                <a:latin typeface="Times New Roman" panose="02020603050405020304" pitchFamily="18" charset="0"/>
                <a:cs typeface="Times New Roman" panose="02020603050405020304" pitchFamily="18" charset="0"/>
              </a:rPr>
              <a:t> HR, 2023).</a:t>
            </a:r>
            <a:endParaRPr lang="ro-RO" sz="2000" dirty="0">
              <a:latin typeface="Times New Roman" panose="02020603050405020304" pitchFamily="18" charset="0"/>
              <a:cs typeface="Times New Roman" panose="02020603050405020304" pitchFamily="18" charset="0"/>
            </a:endParaRPr>
          </a:p>
          <a:p>
            <a:pPr marL="0" indent="0">
              <a:lnSpc>
                <a:spcPct val="90000"/>
              </a:lnSpc>
              <a:buNone/>
            </a:pPr>
            <a:r>
              <a:rPr lang="en-GB" sz="2000" dirty="0">
                <a:latin typeface="Times New Roman" panose="02020603050405020304" pitchFamily="18" charset="0"/>
                <a:cs typeface="Times New Roman" panose="02020603050405020304" pitchFamily="18" charset="0"/>
              </a:rPr>
              <a:t> Key performance indicators (k</a:t>
            </a:r>
            <a:r>
              <a:rPr lang="ro-RO" sz="2000" dirty="0">
                <a:latin typeface="Times New Roman" panose="02020603050405020304" pitchFamily="18" charset="0"/>
                <a:cs typeface="Times New Roman" panose="02020603050405020304" pitchFamily="18" charset="0"/>
              </a:rPr>
              <a:t>pi</a:t>
            </a:r>
            <a:r>
              <a:rPr lang="en-GB" sz="2000" dirty="0">
                <a:latin typeface="Times New Roman" panose="02020603050405020304" pitchFamily="18" charset="0"/>
                <a:cs typeface="Times New Roman" panose="02020603050405020304" pitchFamily="18" charset="0"/>
              </a:rPr>
              <a:t>s) measured communication, customer satisfaction, teamwork, and efficiency. A personal development plan (PDP) supported continuous growth in customer service, multitasking, and use of booking systems (university of </a:t>
            </a:r>
            <a:r>
              <a:rPr lang="ro-RO" sz="2000" dirty="0">
                <a:latin typeface="Times New Roman" panose="02020603050405020304" pitchFamily="18" charset="0"/>
                <a:cs typeface="Times New Roman" panose="02020603050405020304" pitchFamily="18" charset="0"/>
              </a:rPr>
              <a:t>t</a:t>
            </a:r>
            <a:r>
              <a:rPr lang="en-GB" sz="2000" dirty="0" err="1">
                <a:latin typeface="Times New Roman" panose="02020603050405020304" pitchFamily="18" charset="0"/>
                <a:cs typeface="Times New Roman" panose="02020603050405020304" pitchFamily="18" charset="0"/>
              </a:rPr>
              <a:t>exas</a:t>
            </a:r>
            <a:r>
              <a:rPr lang="en-GB" sz="2000" dirty="0">
                <a:latin typeface="Times New Roman" panose="02020603050405020304" pitchFamily="18" charset="0"/>
                <a:cs typeface="Times New Roman" panose="02020603050405020304" pitchFamily="18" charset="0"/>
              </a:rPr>
              <a:t> HR, 2023). This structured approach enhanced performance quality and ensured consistency in front-desk operations.</a:t>
            </a:r>
          </a:p>
        </p:txBody>
      </p:sp>
    </p:spTree>
    <p:extLst>
      <p:ext uri="{BB962C8B-B14F-4D97-AF65-F5344CB8AC3E}">
        <p14:creationId xmlns:p14="http://schemas.microsoft.com/office/powerpoint/2010/main" val="355921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21CE8-5463-3C02-F5B8-E33ABE2EB3C8}"/>
              </a:ext>
            </a:extLst>
          </p:cNvPr>
          <p:cNvSpPr>
            <a:spLocks noGrp="1"/>
          </p:cNvSpPr>
          <p:nvPr>
            <p:ph type="title"/>
          </p:nvPr>
        </p:nvSpPr>
        <p:spPr>
          <a:xfrm>
            <a:off x="838200" y="-315811"/>
            <a:ext cx="10515600" cy="1325563"/>
          </a:xfrm>
        </p:spPr>
        <p:txBody>
          <a:bodyPr/>
          <a:lstStyle/>
          <a:p>
            <a:r>
              <a:rPr lang="en-GB" dirty="0"/>
              <a:t>RESPONSABILITIES OF RECEPTIONIST </a:t>
            </a:r>
          </a:p>
        </p:txBody>
      </p:sp>
      <p:sp>
        <p:nvSpPr>
          <p:cNvPr id="3" name="Content Placeholder 2">
            <a:extLst>
              <a:ext uri="{FF2B5EF4-FFF2-40B4-BE49-F238E27FC236}">
                <a16:creationId xmlns:a16="http://schemas.microsoft.com/office/drawing/2014/main" id="{FB6F802C-7596-A6B9-60C1-E36EE6525431}"/>
              </a:ext>
            </a:extLst>
          </p:cNvPr>
          <p:cNvSpPr>
            <a:spLocks noGrp="1"/>
          </p:cNvSpPr>
          <p:nvPr>
            <p:ph idx="1"/>
          </p:nvPr>
        </p:nvSpPr>
        <p:spPr>
          <a:xfrm>
            <a:off x="320039" y="2240280"/>
            <a:ext cx="5369989" cy="4400550"/>
          </a:xfrm>
        </p:spPr>
        <p:txBody>
          <a:bodyPr>
            <a:noAutofit/>
          </a:bodyPr>
          <a:lstStyle/>
          <a:p>
            <a:pPr algn="just">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As a receptionist at the University of Wales Trinity Saint David (UWTSD), </a:t>
            </a:r>
            <a:r>
              <a:rPr lang="ro-RO" sz="1600" dirty="0">
                <a:latin typeface="Times New Roman" panose="02020603050405020304" pitchFamily="18" charset="0"/>
                <a:cs typeface="Times New Roman" panose="02020603050405020304" pitchFamily="18" charset="0"/>
              </a:rPr>
              <a:t>you </a:t>
            </a:r>
            <a:r>
              <a:rPr lang="en-GB" sz="1600" dirty="0">
                <a:latin typeface="Times New Roman" panose="02020603050405020304" pitchFamily="18" charset="0"/>
                <a:cs typeface="Times New Roman" panose="02020603050405020304" pitchFamily="18" charset="0"/>
              </a:rPr>
              <a:t>was responsible for welcoming students, staff, and visitors, managing phone calls, and providing accurate information about university services.</a:t>
            </a:r>
            <a:endParaRPr lang="ro-RO" sz="1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endParaRPr lang="ro-RO" sz="1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  </a:t>
            </a:r>
            <a:r>
              <a:rPr lang="ro-RO" sz="1600" dirty="0">
                <a:latin typeface="Times New Roman" panose="02020603050405020304" pitchFamily="18" charset="0"/>
                <a:cs typeface="Times New Roman" panose="02020603050405020304" pitchFamily="18" charset="0"/>
              </a:rPr>
              <a:t>H</a:t>
            </a:r>
            <a:r>
              <a:rPr lang="en-GB" sz="1600" dirty="0" err="1">
                <a:latin typeface="Times New Roman" panose="02020603050405020304" pitchFamily="18" charset="0"/>
                <a:cs typeface="Times New Roman" panose="02020603050405020304" pitchFamily="18" charset="0"/>
              </a:rPr>
              <a:t>andle</a:t>
            </a:r>
            <a:r>
              <a:rPr lang="ro-RO" sz="16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 room bookings, scheduled meetings, and maintained administrative records to ensure efficiency (Armstrong &amp; Taylor, 2020). </a:t>
            </a:r>
            <a:endParaRPr lang="ro-RO" sz="1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 role required strong communication, organisational, and customer service skills to support a professional front-desk environment (University of Minnesota HR, 2023). </a:t>
            </a:r>
            <a:endParaRPr lang="ro-RO" sz="1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ro-RO" sz="1600" dirty="0">
                <a:latin typeface="Times New Roman" panose="02020603050405020304" pitchFamily="18" charset="0"/>
                <a:cs typeface="Times New Roman" panose="02020603050405020304" pitchFamily="18" charset="0"/>
              </a:rPr>
              <a:t>You was also</a:t>
            </a:r>
            <a:r>
              <a:rPr lang="en-GB" sz="1600" dirty="0">
                <a:latin typeface="Times New Roman" panose="02020603050405020304" pitchFamily="18" charset="0"/>
                <a:cs typeface="Times New Roman" panose="02020603050405020304" pitchFamily="18" charset="0"/>
              </a:rPr>
              <a:t> maintained confidentiality, followed university procedures, and contributed to a positive experience for all campus visitors (University of Texas HR, 2023)</a:t>
            </a:r>
          </a:p>
        </p:txBody>
      </p:sp>
      <p:sp>
        <p:nvSpPr>
          <p:cNvPr id="4" name="TextBox 3">
            <a:extLst>
              <a:ext uri="{FF2B5EF4-FFF2-40B4-BE49-F238E27FC236}">
                <a16:creationId xmlns:a16="http://schemas.microsoft.com/office/drawing/2014/main" id="{2B9D4BFD-F46A-AAB1-4239-AA4D375BE9DD}"/>
              </a:ext>
            </a:extLst>
          </p:cNvPr>
          <p:cNvSpPr txBox="1"/>
          <p:nvPr/>
        </p:nvSpPr>
        <p:spPr>
          <a:xfrm>
            <a:off x="6227238" y="1762571"/>
            <a:ext cx="5964762" cy="9756517"/>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Person specification / </a:t>
            </a:r>
            <a:r>
              <a:rPr lang="ro-RO" dirty="0">
                <a:latin typeface="Times New Roman" panose="02020603050405020304" pitchFamily="18" charset="0"/>
                <a:cs typeface="Times New Roman" panose="02020603050405020304" pitchFamily="18" charset="0"/>
              </a:rPr>
              <a:t>E</a:t>
            </a:r>
            <a:r>
              <a:rPr lang="en-GB" dirty="0" err="1">
                <a:latin typeface="Times New Roman" panose="02020603050405020304" pitchFamily="18" charset="0"/>
                <a:cs typeface="Times New Roman" panose="02020603050405020304" pitchFamily="18" charset="0"/>
              </a:rPr>
              <a:t>sentials</a:t>
            </a:r>
            <a:r>
              <a:rPr lang="en-GB" dirty="0">
                <a:latin typeface="Times New Roman" panose="02020603050405020304" pitchFamily="18" charset="0"/>
                <a:cs typeface="Times New Roman" panose="02020603050405020304" pitchFamily="18" charset="0"/>
              </a:rPr>
              <a:t> skills</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Previous experience in a customer-facing or</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 Reception role in a busy organisation.</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Excellent interpersonal, verbal, and written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Communication skills.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Strong organisational skills, attention to</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Ability to remain calm under pressure,</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 Exercise initiative and use discretion.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Professional and friendly demeanour</a:t>
            </a:r>
            <a:r>
              <a:rPr lang="ro-RO" sz="2000" dirty="0">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ü"/>
            </a:pPr>
            <a:endParaRPr lang="en-GB"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With a commitment to providing high-quality Service.	</a:t>
            </a: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Flexible attitude to working </a:t>
            </a:r>
            <a:r>
              <a:rPr lang="ro-RO"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ü"/>
            </a:pPr>
            <a:r>
              <a:rPr lang="en-GB" sz="2000" dirty="0">
                <a:latin typeface="Times New Roman" panose="02020603050405020304" pitchFamily="18" charset="0"/>
                <a:cs typeface="Times New Roman" panose="02020603050405020304" pitchFamily="18" charset="0"/>
              </a:rPr>
              <a:t>Hours, including occasional early mornings, evenings,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2942214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CD391-0B2C-0536-05BC-5D75A90F2A37}"/>
              </a:ext>
            </a:extLst>
          </p:cNvPr>
          <p:cNvSpPr>
            <a:spLocks noGrp="1"/>
          </p:cNvSpPr>
          <p:nvPr>
            <p:ph type="title"/>
          </p:nvPr>
        </p:nvSpPr>
        <p:spPr/>
        <p:txBody>
          <a:bodyPr/>
          <a:lstStyle/>
          <a:p>
            <a:r>
              <a:rPr lang="en-GB" dirty="0"/>
              <a:t> </a:t>
            </a:r>
          </a:p>
        </p:txBody>
      </p:sp>
      <p:pic>
        <p:nvPicPr>
          <p:cNvPr id="5" name="Content Placeholder 4" descr="A application form with writing">
            <a:extLst>
              <a:ext uri="{FF2B5EF4-FFF2-40B4-BE49-F238E27FC236}">
                <a16:creationId xmlns:a16="http://schemas.microsoft.com/office/drawing/2014/main" id="{02A46BE2-2115-C452-A771-9828503102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925" y="542471"/>
            <a:ext cx="6490421" cy="5530798"/>
          </a:xfrm>
        </p:spPr>
      </p:pic>
      <p:graphicFrame>
        <p:nvGraphicFramePr>
          <p:cNvPr id="8" name="TextBox 5">
            <a:extLst>
              <a:ext uri="{FF2B5EF4-FFF2-40B4-BE49-F238E27FC236}">
                <a16:creationId xmlns:a16="http://schemas.microsoft.com/office/drawing/2014/main" id="{C93B8893-E7FB-797C-AF58-AE35CDB996AD}"/>
              </a:ext>
            </a:extLst>
          </p:cNvPr>
          <p:cNvGraphicFramePr/>
          <p:nvPr>
            <p:extLst>
              <p:ext uri="{D42A27DB-BD31-4B8C-83A1-F6EECF244321}">
                <p14:modId xmlns:p14="http://schemas.microsoft.com/office/powerpoint/2010/main" val="4278021865"/>
              </p:ext>
            </p:extLst>
          </p:nvPr>
        </p:nvGraphicFramePr>
        <p:xfrm>
          <a:off x="7079989" y="-1575078"/>
          <a:ext cx="3827282" cy="8433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091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70B1EA-700A-7220-E567-BD058CACA6A3}"/>
              </a:ext>
            </a:extLst>
          </p:cNvPr>
          <p:cNvSpPr>
            <a:spLocks noGrp="1"/>
          </p:cNvSpPr>
          <p:nvPr>
            <p:ph type="title"/>
          </p:nvPr>
        </p:nvSpPr>
        <p:spPr>
          <a:xfrm>
            <a:off x="451514" y="457201"/>
            <a:ext cx="3575737" cy="1332688"/>
          </a:xfrm>
        </p:spPr>
        <p:txBody>
          <a:bodyPr anchor="b">
            <a:normAutofit/>
          </a:bodyPr>
          <a:lstStyle/>
          <a:p>
            <a:pPr algn="ctr"/>
            <a:r>
              <a:rPr lang="en-GB" sz="3200" dirty="0">
                <a:solidFill>
                  <a:srgbClr val="FFFFFF"/>
                </a:solidFill>
              </a:rPr>
              <a:t>RATING </a:t>
            </a:r>
            <a:r>
              <a:rPr lang="ro-RO" sz="3200" dirty="0">
                <a:solidFill>
                  <a:srgbClr val="FFFFFF"/>
                </a:solidFill>
              </a:rPr>
              <a:t>FOR RECEPTIONIST </a:t>
            </a:r>
            <a:endParaRPr lang="en-GB" sz="3200" dirty="0">
              <a:solidFill>
                <a:srgbClr val="FFFFFF"/>
              </a:solidFill>
            </a:endParaRPr>
          </a:p>
        </p:txBody>
      </p:sp>
      <p:pic>
        <p:nvPicPr>
          <p:cNvPr id="5" name="Content Placeholder 4" descr="A number of stars on a blue background">
            <a:extLst>
              <a:ext uri="{FF2B5EF4-FFF2-40B4-BE49-F238E27FC236}">
                <a16:creationId xmlns:a16="http://schemas.microsoft.com/office/drawing/2014/main" id="{992F72AB-D78C-74C1-3FCF-5C5FF9B1EC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80473" y="643467"/>
            <a:ext cx="4468376" cy="5272421"/>
          </a:xfrm>
          <a:prstGeom prst="roundRect">
            <a:avLst>
              <a:gd name="adj" fmla="val 3876"/>
            </a:avLst>
          </a:prstGeom>
          <a:ln>
            <a:solidFill>
              <a:schemeClr val="accent1"/>
            </a:solidFill>
          </a:ln>
          <a:effectLst/>
        </p:spPr>
      </p:pic>
      <p:graphicFrame>
        <p:nvGraphicFramePr>
          <p:cNvPr id="7" name="TextBox 2">
            <a:extLst>
              <a:ext uri="{FF2B5EF4-FFF2-40B4-BE49-F238E27FC236}">
                <a16:creationId xmlns:a16="http://schemas.microsoft.com/office/drawing/2014/main" id="{A28113AA-E25F-8939-0877-2B788FC3401F}"/>
              </a:ext>
            </a:extLst>
          </p:cNvPr>
          <p:cNvGraphicFramePr/>
          <p:nvPr>
            <p:extLst>
              <p:ext uri="{D42A27DB-BD31-4B8C-83A1-F6EECF244321}">
                <p14:modId xmlns:p14="http://schemas.microsoft.com/office/powerpoint/2010/main" val="2049721856"/>
              </p:ext>
            </p:extLst>
          </p:nvPr>
        </p:nvGraphicFramePr>
        <p:xfrm>
          <a:off x="451514" y="2046514"/>
          <a:ext cx="3575737" cy="3994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1359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6AB74CA-E76D-4922-91FE-A4AAF0487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11707367" cy="2572622"/>
          </a:xfrm>
          <a:custGeom>
            <a:avLst/>
            <a:gdLst>
              <a:gd name="connsiteX0" fmla="*/ 0 w 11707367"/>
              <a:gd name="connsiteY0" fmla="*/ 0 h 2572622"/>
              <a:gd name="connsiteX1" fmla="*/ 1888420 w 11707367"/>
              <a:gd name="connsiteY1" fmla="*/ 0 h 2572622"/>
              <a:gd name="connsiteX2" fmla="*/ 2198560 w 11707367"/>
              <a:gd name="connsiteY2" fmla="*/ 310139 h 2572622"/>
              <a:gd name="connsiteX3" fmla="*/ 2425431 w 11707367"/>
              <a:gd name="connsiteY3" fmla="*/ 310139 h 2572622"/>
              <a:gd name="connsiteX4" fmla="*/ 2735570 w 11707367"/>
              <a:gd name="connsiteY4" fmla="*/ 0 h 2572622"/>
              <a:gd name="connsiteX5" fmla="*/ 11707367 w 11707367"/>
              <a:gd name="connsiteY5" fmla="*/ 0 h 2572622"/>
              <a:gd name="connsiteX6" fmla="*/ 11707367 w 11707367"/>
              <a:gd name="connsiteY6" fmla="*/ 2572622 h 2572622"/>
              <a:gd name="connsiteX7" fmla="*/ 0 w 11707367"/>
              <a:gd name="connsiteY7" fmla="*/ 2572622 h 2572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367" h="2572622">
                <a:moveTo>
                  <a:pt x="0" y="0"/>
                </a:moveTo>
                <a:lnTo>
                  <a:pt x="1888420" y="0"/>
                </a:lnTo>
                <a:lnTo>
                  <a:pt x="2198560" y="310139"/>
                </a:lnTo>
                <a:cubicBezTo>
                  <a:pt x="2261209" y="372788"/>
                  <a:pt x="2362782" y="372788"/>
                  <a:pt x="2425431" y="310139"/>
                </a:cubicBezTo>
                <a:lnTo>
                  <a:pt x="2735570" y="0"/>
                </a:lnTo>
                <a:lnTo>
                  <a:pt x="11707367" y="0"/>
                </a:lnTo>
                <a:lnTo>
                  <a:pt x="11707367" y="2572622"/>
                </a:lnTo>
                <a:lnTo>
                  <a:pt x="0" y="2572622"/>
                </a:lnTo>
                <a:close/>
              </a:path>
            </a:pathLst>
          </a:custGeom>
          <a:solidFill>
            <a:srgbClr val="595959">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A0036B1-2299-75BA-F133-E015A84BCB77}"/>
              </a:ext>
            </a:extLst>
          </p:cNvPr>
          <p:cNvSpPr>
            <a:spLocks noGrp="1"/>
          </p:cNvSpPr>
          <p:nvPr>
            <p:ph type="title"/>
          </p:nvPr>
        </p:nvSpPr>
        <p:spPr>
          <a:xfrm>
            <a:off x="1063691" y="4049486"/>
            <a:ext cx="4825480" cy="1883228"/>
          </a:xfrm>
        </p:spPr>
        <p:txBody>
          <a:bodyPr anchor="ctr">
            <a:normAutofit/>
          </a:bodyPr>
          <a:lstStyle/>
          <a:p>
            <a:r>
              <a:rPr lang="en-GB">
                <a:solidFill>
                  <a:srgbClr val="FFFFFF"/>
                </a:solidFill>
              </a:rPr>
              <a:t>QUESTIONS </a:t>
            </a:r>
          </a:p>
        </p:txBody>
      </p:sp>
      <p:pic>
        <p:nvPicPr>
          <p:cNvPr id="5" name="Picture 4" descr="A group of paper cut out of paper with a pen">
            <a:extLst>
              <a:ext uri="{FF2B5EF4-FFF2-40B4-BE49-F238E27FC236}">
                <a16:creationId xmlns:a16="http://schemas.microsoft.com/office/drawing/2014/main" id="{0DACEFBD-A9B1-A2B6-6CD2-05E572374E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63691" y="564674"/>
            <a:ext cx="5196897" cy="2715378"/>
          </a:xfrm>
          <a:prstGeom prst="rect">
            <a:avLst/>
          </a:prstGeom>
        </p:spPr>
      </p:pic>
      <p:pic>
        <p:nvPicPr>
          <p:cNvPr id="7" name="Graphic 6" descr="User Network">
            <a:extLst>
              <a:ext uri="{FF2B5EF4-FFF2-40B4-BE49-F238E27FC236}">
                <a16:creationId xmlns:a16="http://schemas.microsoft.com/office/drawing/2014/main" id="{BCB9CE9A-A09E-BF3E-3E61-F5E92D10C46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60588" y="-1780"/>
            <a:ext cx="2875460" cy="2875460"/>
          </a:xfrm>
          <a:prstGeom prst="rect">
            <a:avLst/>
          </a:prstGeom>
        </p:spPr>
      </p:pic>
      <p:sp>
        <p:nvSpPr>
          <p:cNvPr id="3" name="Content Placeholder 2">
            <a:extLst>
              <a:ext uri="{FF2B5EF4-FFF2-40B4-BE49-F238E27FC236}">
                <a16:creationId xmlns:a16="http://schemas.microsoft.com/office/drawing/2014/main" id="{DDDAA83C-394F-E7FE-3D84-2BA682DD3676}"/>
              </a:ext>
            </a:extLst>
          </p:cNvPr>
          <p:cNvSpPr>
            <a:spLocks noGrp="1"/>
          </p:cNvSpPr>
          <p:nvPr>
            <p:ph idx="1"/>
          </p:nvPr>
        </p:nvSpPr>
        <p:spPr>
          <a:xfrm>
            <a:off x="6338316" y="3057254"/>
            <a:ext cx="5606034" cy="3720735"/>
          </a:xfrm>
        </p:spPr>
        <p:txBody>
          <a:bodyPr>
            <a:normAutofit fontScale="85000" lnSpcReduction="20000"/>
          </a:bodyPr>
          <a:lstStyle/>
          <a:p>
            <a:pPr marL="0" indent="0">
              <a:lnSpc>
                <a:spcPct val="90000"/>
              </a:lnSpc>
              <a:buNone/>
            </a:pPr>
            <a:r>
              <a:rPr lang="ro-RO" sz="1100" dirty="0">
                <a:solidFill>
                  <a:srgbClr val="FFFFFF"/>
                </a:solidFill>
              </a:rPr>
              <a:t>1</a:t>
            </a:r>
            <a:r>
              <a:rPr lang="ro-RO" sz="2400" dirty="0">
                <a:solidFill>
                  <a:srgbClr val="FFFFFF"/>
                </a:solidFill>
                <a:latin typeface="Times New Roman" panose="02020603050405020304" pitchFamily="18" charset="0"/>
                <a:cs typeface="Times New Roman" panose="02020603050405020304" pitchFamily="18" charset="0"/>
              </a:rPr>
              <a:t>.   </a:t>
            </a:r>
            <a:r>
              <a:rPr lang="en-GB" sz="2800" dirty="0">
                <a:solidFill>
                  <a:srgbClr val="FFFFFF"/>
                </a:solidFill>
                <a:latin typeface="Times New Roman" panose="02020603050405020304" pitchFamily="18" charset="0"/>
                <a:cs typeface="Times New Roman" panose="02020603050405020304" pitchFamily="18" charset="0"/>
              </a:rPr>
              <a:t>What do you enjoy most about working as a receptionist at the university?	</a:t>
            </a:r>
            <a:endParaRPr lang="ro-RO" sz="2800" dirty="0">
              <a:solidFill>
                <a:srgbClr val="FFFFFF"/>
              </a:solidFill>
              <a:latin typeface="Times New Roman" panose="02020603050405020304" pitchFamily="18" charset="0"/>
              <a:cs typeface="Times New Roman" panose="02020603050405020304" pitchFamily="18" charset="0"/>
            </a:endParaRPr>
          </a:p>
          <a:p>
            <a:pPr marL="514350" indent="-514350">
              <a:lnSpc>
                <a:spcPct val="90000"/>
              </a:lnSpc>
              <a:buAutoNum type="arabicPeriod" startAt="2"/>
            </a:pPr>
            <a:r>
              <a:rPr lang="en-GB" sz="2800" dirty="0">
                <a:solidFill>
                  <a:srgbClr val="FFFFFF"/>
                </a:solidFill>
                <a:latin typeface="Times New Roman" panose="02020603050405020304" pitchFamily="18" charset="0"/>
                <a:cs typeface="Times New Roman" panose="02020603050405020304" pitchFamily="18" charset="0"/>
              </a:rPr>
              <a:t>How do you make sure students and visitors feel welcome and supported?	</a:t>
            </a:r>
            <a:endParaRPr lang="ro-RO" sz="28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en-GB" sz="2800" dirty="0">
                <a:solidFill>
                  <a:srgbClr val="FFFFFF"/>
                </a:solidFill>
                <a:latin typeface="Times New Roman" panose="02020603050405020304" pitchFamily="18" charset="0"/>
                <a:cs typeface="Times New Roman" panose="02020603050405020304" pitchFamily="18" charset="0"/>
              </a:rPr>
              <a:t>3.</a:t>
            </a:r>
            <a:r>
              <a:rPr lang="ro-RO" sz="2800" dirty="0">
                <a:solidFill>
                  <a:srgbClr val="FFFFFF"/>
                </a:solidFill>
                <a:latin typeface="Times New Roman" panose="02020603050405020304" pitchFamily="18" charset="0"/>
                <a:cs typeface="Times New Roman" panose="02020603050405020304" pitchFamily="18" charset="0"/>
              </a:rPr>
              <a:t>   </a:t>
            </a:r>
            <a:r>
              <a:rPr lang="en-GB" sz="2800" dirty="0">
                <a:solidFill>
                  <a:srgbClr val="FFFFFF"/>
                </a:solidFill>
                <a:latin typeface="Times New Roman" panose="02020603050405020304" pitchFamily="18" charset="0"/>
                <a:cs typeface="Times New Roman" panose="02020603050405020304" pitchFamily="18" charset="0"/>
              </a:rPr>
              <a:t>What steps do you take to handle calls and emails efficiently?</a:t>
            </a:r>
            <a:endParaRPr lang="ro-RO" sz="28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ro-RO" sz="2800" dirty="0">
                <a:solidFill>
                  <a:srgbClr val="FFFFFF"/>
                </a:solidFill>
                <a:latin typeface="Times New Roman" panose="02020603050405020304" pitchFamily="18" charset="0"/>
                <a:cs typeface="Times New Roman" panose="02020603050405020304" pitchFamily="18" charset="0"/>
              </a:rPr>
              <a:t>4.   </a:t>
            </a:r>
            <a:r>
              <a:rPr lang="en-GB" sz="2800" dirty="0">
                <a:solidFill>
                  <a:srgbClr val="FFFFFF"/>
                </a:solidFill>
                <a:latin typeface="Times New Roman" panose="02020603050405020304" pitchFamily="18" charset="0"/>
                <a:cs typeface="Times New Roman" panose="02020603050405020304" pitchFamily="18" charset="0"/>
              </a:rPr>
              <a:t>How do you support teamwork and communication within the department?</a:t>
            </a:r>
            <a:endParaRPr lang="ro-RO" sz="28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r>
              <a:rPr lang="ro-RO" sz="2800" dirty="0">
                <a:solidFill>
                  <a:srgbClr val="FFFFFF"/>
                </a:solidFill>
                <a:latin typeface="Times New Roman" panose="02020603050405020304" pitchFamily="18" charset="0"/>
                <a:cs typeface="Times New Roman" panose="02020603050405020304" pitchFamily="18" charset="0"/>
              </a:rPr>
              <a:t>5.    </a:t>
            </a:r>
            <a:r>
              <a:rPr lang="en-GB" sz="2800" dirty="0">
                <a:solidFill>
                  <a:srgbClr val="FFFFFF"/>
                </a:solidFill>
                <a:latin typeface="Times New Roman" panose="02020603050405020304" pitchFamily="18" charset="0"/>
                <a:cs typeface="Times New Roman" panose="02020603050405020304" pitchFamily="18" charset="0"/>
              </a:rPr>
              <a:t>What have you learned during your first year working as a university receptionist?</a:t>
            </a:r>
          </a:p>
        </p:txBody>
      </p:sp>
    </p:spTree>
    <p:extLst>
      <p:ext uri="{BB962C8B-B14F-4D97-AF65-F5344CB8AC3E}">
        <p14:creationId xmlns:p14="http://schemas.microsoft.com/office/powerpoint/2010/main" val="2942995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3754900-2948-FE6A-9E64-2431B54305B9}"/>
              </a:ext>
            </a:extLst>
          </p:cNvPr>
          <p:cNvSpPr>
            <a:spLocks noGrp="1"/>
          </p:cNvSpPr>
          <p:nvPr>
            <p:ph type="title"/>
          </p:nvPr>
        </p:nvSpPr>
        <p:spPr>
          <a:xfrm>
            <a:off x="451515" y="1734857"/>
            <a:ext cx="3765483" cy="3388287"/>
          </a:xfrm>
        </p:spPr>
        <p:txBody>
          <a:bodyPr anchor="ctr">
            <a:normAutofit/>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E468F64C-B419-0E90-630A-F1008B62DC4E}"/>
              </a:ext>
            </a:extLst>
          </p:cNvPr>
          <p:cNvSpPr>
            <a:spLocks noGrp="1"/>
          </p:cNvSpPr>
          <p:nvPr>
            <p:ph idx="1"/>
          </p:nvPr>
        </p:nvSpPr>
        <p:spPr>
          <a:xfrm>
            <a:off x="5816733" y="205740"/>
            <a:ext cx="5556553" cy="6355080"/>
          </a:xfrm>
          <a:effectLst/>
        </p:spPr>
        <p:txBody>
          <a:bodyPr>
            <a:normAutofit/>
          </a:bodyPr>
          <a:lstStyle/>
          <a:p>
            <a:pPr marL="0" indent="0" algn="just">
              <a:buNone/>
            </a:pPr>
            <a:r>
              <a:rPr lang="en-GB" dirty="0"/>
              <a:t>•</a:t>
            </a:r>
            <a:r>
              <a:rPr lang="en-GB" sz="2400" dirty="0">
                <a:latin typeface="Times New Roman" panose="02020603050405020304" pitchFamily="18" charset="0"/>
                <a:cs typeface="Times New Roman" panose="02020603050405020304" pitchFamily="18" charset="0"/>
              </a:rPr>
              <a:t>	Armstrong, M. And </a:t>
            </a:r>
            <a:r>
              <a:rPr lang="ro-RO" sz="2400" dirty="0">
                <a:latin typeface="Times New Roman" panose="02020603050405020304" pitchFamily="18" charset="0"/>
                <a:cs typeface="Times New Roman" panose="02020603050405020304" pitchFamily="18" charset="0"/>
              </a:rPr>
              <a:t>t</a:t>
            </a:r>
            <a:r>
              <a:rPr lang="en-GB" sz="2400" dirty="0" err="1">
                <a:latin typeface="Times New Roman" panose="02020603050405020304" pitchFamily="18" charset="0"/>
                <a:cs typeface="Times New Roman" panose="02020603050405020304" pitchFamily="18" charset="0"/>
              </a:rPr>
              <a:t>aylor</a:t>
            </a:r>
            <a:r>
              <a:rPr lang="en-GB" sz="2400" dirty="0">
                <a:latin typeface="Times New Roman" panose="02020603050405020304" pitchFamily="18" charset="0"/>
                <a:cs typeface="Times New Roman" panose="02020603050405020304" pitchFamily="18" charset="0"/>
              </a:rPr>
              <a:t>, S. (2020) </a:t>
            </a:r>
            <a:r>
              <a:rPr lang="ro-RO" sz="2400" dirty="0">
                <a:latin typeface="Times New Roman" panose="02020603050405020304" pitchFamily="18" charset="0"/>
                <a:cs typeface="Times New Roman" panose="02020603050405020304" pitchFamily="18" charset="0"/>
              </a:rPr>
              <a:t>a</a:t>
            </a:r>
            <a:r>
              <a:rPr lang="en-GB" sz="2400" dirty="0" err="1">
                <a:latin typeface="Times New Roman" panose="02020603050405020304" pitchFamily="18" charset="0"/>
                <a:cs typeface="Times New Roman" panose="02020603050405020304" pitchFamily="18" charset="0"/>
              </a:rPr>
              <a:t>rmstrong’s</a:t>
            </a:r>
            <a:r>
              <a:rPr lang="en-GB" sz="2400" dirty="0">
                <a:latin typeface="Times New Roman" panose="02020603050405020304" pitchFamily="18" charset="0"/>
                <a:cs typeface="Times New Roman" panose="02020603050405020304" pitchFamily="18" charset="0"/>
              </a:rPr>
              <a:t> handbook of human resource management practice. 15th ed. London: </a:t>
            </a:r>
            <a:r>
              <a:rPr lang="en-GB" sz="2400" dirty="0" err="1">
                <a:latin typeface="Times New Roman" panose="02020603050405020304" pitchFamily="18" charset="0"/>
                <a:cs typeface="Times New Roman" panose="02020603050405020304" pitchFamily="18" charset="0"/>
              </a:rPr>
              <a:t>kogan</a:t>
            </a:r>
            <a:r>
              <a:rPr lang="en-GB" sz="2400" dirty="0">
                <a:latin typeface="Times New Roman" panose="02020603050405020304" pitchFamily="18" charset="0"/>
                <a:cs typeface="Times New Roman" panose="02020603050405020304" pitchFamily="18" charset="0"/>
              </a:rPr>
              <a:t> page.	</a:t>
            </a:r>
            <a:endParaRPr lang="ro-RO"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	University of </a:t>
            </a:r>
            <a:r>
              <a:rPr lang="ro-RO" sz="2400" dirty="0">
                <a:latin typeface="Times New Roman" panose="02020603050405020304" pitchFamily="18" charset="0"/>
                <a:cs typeface="Times New Roman" panose="02020603050405020304" pitchFamily="18" charset="0"/>
              </a:rPr>
              <a:t>t</a:t>
            </a:r>
            <a:r>
              <a:rPr lang="en-GB" sz="2400" dirty="0" err="1">
                <a:latin typeface="Times New Roman" panose="02020603050405020304" pitchFamily="18" charset="0"/>
                <a:cs typeface="Times New Roman" panose="02020603050405020304" pitchFamily="18" charset="0"/>
              </a:rPr>
              <a:t>exas</a:t>
            </a:r>
            <a:r>
              <a:rPr lang="en-GB" sz="2400" dirty="0">
                <a:latin typeface="Times New Roman" panose="02020603050405020304" pitchFamily="18" charset="0"/>
                <a:cs typeface="Times New Roman" panose="02020603050405020304" pitchFamily="18" charset="0"/>
              </a:rPr>
              <a:t> human resources (2023) performance management overview</a:t>
            </a:r>
            <a:r>
              <a:rPr lang="ro-RO" sz="2400" dirty="0">
                <a:latin typeface="Times New Roman" panose="02020603050405020304" pitchFamily="18" charset="0"/>
                <a:cs typeface="Times New Roman" panose="02020603050405020304" pitchFamily="18" charset="0"/>
              </a:rPr>
              <a:t>.</a:t>
            </a:r>
          </a:p>
          <a:p>
            <a:pPr marL="0" indent="0" algn="just">
              <a:buNone/>
            </a:pPr>
            <a:r>
              <a:rPr lang="en-GB" sz="2400" dirty="0">
                <a:latin typeface="Times New Roman" panose="02020603050405020304" pitchFamily="18" charset="0"/>
                <a:cs typeface="Times New Roman" panose="02020603050405020304" pitchFamily="18" charset="0"/>
              </a:rPr>
              <a:t>•	University of </a:t>
            </a:r>
            <a:r>
              <a:rPr lang="ro-RO" sz="2400" dirty="0">
                <a:latin typeface="Times New Roman" panose="02020603050405020304" pitchFamily="18" charset="0"/>
                <a:cs typeface="Times New Roman" panose="02020603050405020304" pitchFamily="18" charset="0"/>
              </a:rPr>
              <a:t>m</a:t>
            </a:r>
            <a:r>
              <a:rPr lang="en-GB" sz="2400" dirty="0" err="1">
                <a:latin typeface="Times New Roman" panose="02020603050405020304" pitchFamily="18" charset="0"/>
                <a:cs typeface="Times New Roman" panose="02020603050405020304" pitchFamily="18" charset="0"/>
              </a:rPr>
              <a:t>innesota</a:t>
            </a:r>
            <a:r>
              <a:rPr lang="en-GB" sz="2400" dirty="0">
                <a:latin typeface="Times New Roman" panose="02020603050405020304" pitchFamily="18" charset="0"/>
                <a:cs typeface="Times New Roman" panose="02020603050405020304" pitchFamily="18" charset="0"/>
              </a:rPr>
              <a:t> human resources (2023) performance management and development. 	</a:t>
            </a:r>
            <a:endParaRPr lang="ro-RO"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Assessteam</a:t>
            </a:r>
            <a:r>
              <a:rPr lang="en-GB" sz="2400" dirty="0">
                <a:latin typeface="Times New Roman" panose="02020603050405020304" pitchFamily="18" charset="0"/>
                <a:cs typeface="Times New Roman" panose="02020603050405020304" pitchFamily="18" charset="0"/>
              </a:rPr>
              <a:t> (2024) front desk </a:t>
            </a:r>
            <a:r>
              <a:rPr lang="en-GB" sz="2400" dirty="0" err="1">
                <a:latin typeface="Times New Roman" panose="02020603050405020304" pitchFamily="18" charset="0"/>
                <a:cs typeface="Times New Roman" panose="02020603050405020304" pitchFamily="18" charset="0"/>
              </a:rPr>
              <a:t>kpi</a:t>
            </a:r>
            <a:r>
              <a:rPr lang="en-GB" sz="2400" dirty="0">
                <a:latin typeface="Times New Roman" panose="02020603050405020304" pitchFamily="18" charset="0"/>
                <a:cs typeface="Times New Roman" panose="02020603050405020304" pitchFamily="18" charset="0"/>
              </a:rPr>
              <a:t> list. </a:t>
            </a:r>
            <a:endParaRPr lang="ro-RO" sz="2400" dirty="0">
              <a:latin typeface="Times New Roman" panose="02020603050405020304" pitchFamily="18" charset="0"/>
              <a:cs typeface="Times New Roman" panose="02020603050405020304" pitchFamily="18" charset="0"/>
            </a:endParaRPr>
          </a:p>
          <a:p>
            <a:pPr marL="0" indent="0" algn="just">
              <a:buNone/>
            </a:pP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Cipd</a:t>
            </a:r>
            <a:r>
              <a:rPr lang="en-GB" sz="2400" dirty="0">
                <a:latin typeface="Times New Roman" panose="02020603050405020304" pitchFamily="18" charset="0"/>
                <a:cs typeface="Times New Roman" panose="02020603050405020304" pitchFamily="18" charset="0"/>
              </a:rPr>
              <a:t> (2022) performance management: an introduction. Chartered institute of personnel and development. </a:t>
            </a:r>
          </a:p>
        </p:txBody>
      </p:sp>
    </p:spTree>
    <p:extLst>
      <p:ext uri="{BB962C8B-B14F-4D97-AF65-F5344CB8AC3E}">
        <p14:creationId xmlns:p14="http://schemas.microsoft.com/office/powerpoint/2010/main" val="14932043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0</TotalTime>
  <Words>992</Words>
  <Application>Microsoft Office PowerPoint</Application>
  <PresentationFormat>Widescreen</PresentationFormat>
  <Paragraphs>73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Century Gothic</vt:lpstr>
      <vt:lpstr>Times New Roman</vt:lpstr>
      <vt:lpstr>Wingdings</vt:lpstr>
      <vt:lpstr>Wingdings 2</vt:lpstr>
      <vt:lpstr>Quotable</vt:lpstr>
      <vt:lpstr>STUDENT NAME : IONELA SORINA OCNEANU  STUDENT ID: 2234046 MODULE CODE : LCBB5012 LECTURE NAME : LIYANAGE RODRIGO  </vt:lpstr>
      <vt:lpstr>RECEPTIONIST ROLE </vt:lpstr>
      <vt:lpstr>JOB DESCRIPTION</vt:lpstr>
      <vt:lpstr>PERFOMANCE MANAGEMENT </vt:lpstr>
      <vt:lpstr>RESPONSABILITIES OF RECEPTIONIST </vt:lpstr>
      <vt:lpstr> </vt:lpstr>
      <vt:lpstr>RATING FOR RECEPTIONIST </vt:lpstr>
      <vt:lpstr>QUESTIONS </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2025-10-15T19:58:17Z</dcterms:created>
  <dcterms:modified xsi:type="dcterms:W3CDTF">2025-10-15T19:58:29Z</dcterms:modified>
</cp:coreProperties>
</file>