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362" r:id="rId3"/>
    <p:sldId id="363" r:id="rId4"/>
    <p:sldId id="366" r:id="rId5"/>
    <p:sldId id="367" r:id="rId6"/>
    <p:sldId id="368" r:id="rId7"/>
    <p:sldId id="369" r:id="rId8"/>
    <p:sldId id="370" r:id="rId9"/>
    <p:sldId id="359" r:id="rId10"/>
    <p:sldId id="361" r:id="rId11"/>
    <p:sldId id="373" r:id="rId12"/>
    <p:sldId id="377" r:id="rId13"/>
    <p:sldId id="374" r:id="rId14"/>
    <p:sldId id="387" r:id="rId15"/>
    <p:sldId id="388" r:id="rId16"/>
    <p:sldId id="376" r:id="rId17"/>
    <p:sldId id="378" r:id="rId18"/>
    <p:sldId id="375" r:id="rId19"/>
    <p:sldId id="379" r:id="rId20"/>
    <p:sldId id="380" r:id="rId21"/>
    <p:sldId id="381" r:id="rId22"/>
    <p:sldId id="382" r:id="rId23"/>
    <p:sldId id="384" r:id="rId24"/>
    <p:sldId id="385" r:id="rId25"/>
    <p:sldId id="386" r:id="rId26"/>
    <p:sldId id="3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FB9947-D4A2-10D8-92A3-60F224C7C721}" v="404" dt="2024-10-25T08:24:03.677"/>
    <p1510:client id="{BCE96552-8B5B-4F02-B93A-047FFDD9F05D}" v="270" dt="2024-10-24T09:06:27.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1F91B-54C9-4DEE-96FB-16E653E2FCAF}" type="doc">
      <dgm:prSet loTypeId="urn:microsoft.com/office/officeart/2016/7/layout/HexagonTimeline" loCatId="process" qsTypeId="urn:microsoft.com/office/officeart/2005/8/quickstyle/simple1" qsCatId="simple" csTypeId="urn:microsoft.com/office/officeart/2005/8/colors/colorful5" csCatId="colorful" phldr="1"/>
      <dgm:spPr/>
      <dgm:t>
        <a:bodyPr/>
        <a:lstStyle/>
        <a:p>
          <a:endParaRPr lang="en-US"/>
        </a:p>
      </dgm:t>
    </dgm:pt>
    <dgm:pt modelId="{420E9382-E942-47A7-A137-47C45CC31118}">
      <dgm:prSet/>
      <dgm:spPr/>
      <dgm:t>
        <a:bodyPr/>
        <a:lstStyle/>
        <a:p>
          <a:r>
            <a:rPr lang="en-US"/>
            <a:t>1902</a:t>
          </a:r>
        </a:p>
      </dgm:t>
    </dgm:pt>
    <dgm:pt modelId="{C69F77E6-B373-490F-92AC-48EF210F39D8}" type="parTrans" cxnId="{108C9501-84DF-4530-95DA-BC6F6E27DD41}">
      <dgm:prSet/>
      <dgm:spPr/>
      <dgm:t>
        <a:bodyPr/>
        <a:lstStyle/>
        <a:p>
          <a:endParaRPr lang="en-US"/>
        </a:p>
      </dgm:t>
    </dgm:pt>
    <dgm:pt modelId="{B149A4F7-847E-44EE-B45F-7DD53788730C}" type="sibTrans" cxnId="{108C9501-84DF-4530-95DA-BC6F6E27DD41}">
      <dgm:prSet/>
      <dgm:spPr/>
      <dgm:t>
        <a:bodyPr/>
        <a:lstStyle/>
        <a:p>
          <a:endParaRPr lang="en-US"/>
        </a:p>
      </dgm:t>
    </dgm:pt>
    <dgm:pt modelId="{842C4C8A-3332-4EBE-98F3-2DAC5BD5AC44}">
      <dgm:prSet custT="1"/>
      <dgm:spPr/>
      <dgm:t>
        <a:bodyPr/>
        <a:lstStyle/>
        <a:p>
          <a:endParaRPr lang="en-US" sz="2400"/>
        </a:p>
        <a:p>
          <a:r>
            <a:rPr lang="en-GB" sz="2400" noProof="0"/>
            <a:t>The Borstal System (1902): Introduced for young offenders, focusing on education and reform rather than punishment</a:t>
          </a:r>
          <a:r>
            <a:rPr lang="en-US" sz="2400"/>
            <a:t>.</a:t>
          </a:r>
        </a:p>
      </dgm:t>
    </dgm:pt>
    <dgm:pt modelId="{4F166D42-4F3F-49D3-AE5D-4B8B7EC369E4}" type="parTrans" cxnId="{A0D78660-383D-475A-9D7E-96F47902DBC4}">
      <dgm:prSet/>
      <dgm:spPr/>
      <dgm:t>
        <a:bodyPr/>
        <a:lstStyle/>
        <a:p>
          <a:endParaRPr lang="en-US"/>
        </a:p>
      </dgm:t>
    </dgm:pt>
    <dgm:pt modelId="{0726240F-2D9B-4B74-B650-5965B071FC80}" type="sibTrans" cxnId="{A0D78660-383D-475A-9D7E-96F47902DBC4}">
      <dgm:prSet/>
      <dgm:spPr/>
      <dgm:t>
        <a:bodyPr/>
        <a:lstStyle/>
        <a:p>
          <a:endParaRPr lang="en-US"/>
        </a:p>
      </dgm:t>
    </dgm:pt>
    <dgm:pt modelId="{4B4E4AB3-9C0F-43C5-B56A-6587D2EF6355}">
      <dgm:prSet/>
      <dgm:spPr/>
      <dgm:t>
        <a:bodyPr/>
        <a:lstStyle/>
        <a:p>
          <a:r>
            <a:rPr lang="en-US"/>
            <a:t>1948</a:t>
          </a:r>
        </a:p>
      </dgm:t>
    </dgm:pt>
    <dgm:pt modelId="{0658B4AE-D7FD-4953-A824-EF49F3FFCE09}" type="parTrans" cxnId="{5BDBEDA7-84AE-4636-A641-91FDDE6EAA86}">
      <dgm:prSet/>
      <dgm:spPr/>
      <dgm:t>
        <a:bodyPr/>
        <a:lstStyle/>
        <a:p>
          <a:endParaRPr lang="en-US"/>
        </a:p>
      </dgm:t>
    </dgm:pt>
    <dgm:pt modelId="{279F0CD8-2267-4D3C-AC78-251DB2407ACA}" type="sibTrans" cxnId="{5BDBEDA7-84AE-4636-A641-91FDDE6EAA86}">
      <dgm:prSet/>
      <dgm:spPr/>
      <dgm:t>
        <a:bodyPr/>
        <a:lstStyle/>
        <a:p>
          <a:endParaRPr lang="en-US"/>
        </a:p>
      </dgm:t>
    </dgm:pt>
    <dgm:pt modelId="{9E182CB0-3C7B-4770-BA72-5CC09B23D737}">
      <dgm:prSet custT="1"/>
      <dgm:spPr/>
      <dgm:t>
        <a:bodyPr/>
        <a:lstStyle/>
        <a:p>
          <a:r>
            <a:rPr lang="en-GB" sz="2000" noProof="0"/>
            <a:t>The Criminal Justice Act of 1948: Introduced the concept of rehabilitation as a central aim of imprisonment, replacing earlier punitive approaches</a:t>
          </a:r>
          <a:r>
            <a:rPr lang="en-GB" sz="2400" noProof="0"/>
            <a:t>.</a:t>
          </a:r>
        </a:p>
      </dgm:t>
    </dgm:pt>
    <dgm:pt modelId="{AA099D1B-2872-4AD0-8836-2EC971D3E523}" type="parTrans" cxnId="{F7C7528C-9409-4D8A-8A26-C70374B7BAB9}">
      <dgm:prSet/>
      <dgm:spPr/>
      <dgm:t>
        <a:bodyPr/>
        <a:lstStyle/>
        <a:p>
          <a:endParaRPr lang="en-US"/>
        </a:p>
      </dgm:t>
    </dgm:pt>
    <dgm:pt modelId="{05394999-A2E3-423B-974B-4E2A5BEFDB96}" type="sibTrans" cxnId="{F7C7528C-9409-4D8A-8A26-C70374B7BAB9}">
      <dgm:prSet/>
      <dgm:spPr/>
      <dgm:t>
        <a:bodyPr/>
        <a:lstStyle/>
        <a:p>
          <a:endParaRPr lang="en-US"/>
        </a:p>
      </dgm:t>
    </dgm:pt>
    <dgm:pt modelId="{669E0B7F-83E8-4883-94F0-0AE5406856A1}" type="pres">
      <dgm:prSet presAssocID="{F2B1F91B-54C9-4DEE-96FB-16E653E2FCAF}" presName="Name0" presStyleCnt="0">
        <dgm:presLayoutVars>
          <dgm:chMax/>
          <dgm:chPref/>
          <dgm:animLvl val="lvl"/>
        </dgm:presLayoutVars>
      </dgm:prSet>
      <dgm:spPr/>
    </dgm:pt>
    <dgm:pt modelId="{8482ABA1-D9F0-4B3F-9A15-1D21D7E6427A}" type="pres">
      <dgm:prSet presAssocID="{420E9382-E942-47A7-A137-47C45CC31118}" presName="composite" presStyleCnt="0"/>
      <dgm:spPr/>
    </dgm:pt>
    <dgm:pt modelId="{BF1B5E4B-B613-461A-AE74-F7AD94AAF2E0}" type="pres">
      <dgm:prSet presAssocID="{420E9382-E942-47A7-A137-47C45CC31118}" presName="Parent1" presStyleLbl="alignNode1" presStyleIdx="0" presStyleCnt="2" custScaleY="142861">
        <dgm:presLayoutVars>
          <dgm:chMax val="1"/>
          <dgm:chPref val="1"/>
          <dgm:bulletEnabled val="1"/>
        </dgm:presLayoutVars>
      </dgm:prSet>
      <dgm:spPr/>
    </dgm:pt>
    <dgm:pt modelId="{209645CD-378E-49F1-8A63-C5A65F2FC3D9}" type="pres">
      <dgm:prSet presAssocID="{420E9382-E942-47A7-A137-47C45CC31118}" presName="Childtext1" presStyleLbl="revTx" presStyleIdx="0" presStyleCnt="2">
        <dgm:presLayoutVars>
          <dgm:chMax val="0"/>
          <dgm:chPref val="0"/>
          <dgm:bulletEnabled/>
        </dgm:presLayoutVars>
      </dgm:prSet>
      <dgm:spPr/>
    </dgm:pt>
    <dgm:pt modelId="{0E9B57EA-13CD-4CD4-8B3C-ED2B3E082CDB}" type="pres">
      <dgm:prSet presAssocID="{420E9382-E942-47A7-A137-47C45CC31118}" presName="ConnectLine" presStyleLbl="sibTrans1D1" presStyleIdx="0" presStyleCnt="2"/>
      <dgm:spPr>
        <a:noFill/>
        <a:ln w="12700" cap="flat" cmpd="sng" algn="ctr">
          <a:solidFill>
            <a:schemeClr val="accent5">
              <a:hueOff val="0"/>
              <a:satOff val="0"/>
              <a:lumOff val="0"/>
              <a:alphaOff val="0"/>
            </a:schemeClr>
          </a:solidFill>
          <a:prstDash val="dash"/>
          <a:miter lim="800000"/>
        </a:ln>
        <a:effectLst/>
      </dgm:spPr>
    </dgm:pt>
    <dgm:pt modelId="{855E3E59-ED19-400C-A640-22468EE4A478}" type="pres">
      <dgm:prSet presAssocID="{420E9382-E942-47A7-A137-47C45CC31118}" presName="ConnectLineEnd" presStyleLbl="node1" presStyleIdx="0" presStyleCnt="2"/>
      <dgm:spPr/>
    </dgm:pt>
    <dgm:pt modelId="{8E92486F-F3F9-4BD8-80CC-1651D3556493}" type="pres">
      <dgm:prSet presAssocID="{420E9382-E942-47A7-A137-47C45CC31118}" presName="EmptyPane" presStyleCnt="0"/>
      <dgm:spPr/>
    </dgm:pt>
    <dgm:pt modelId="{80A96D27-3E87-4CB1-9B63-728C7DCB5253}" type="pres">
      <dgm:prSet presAssocID="{B149A4F7-847E-44EE-B45F-7DD53788730C}" presName="spaceBetweenRectangles" presStyleLbl="fgAcc1" presStyleIdx="0" presStyleCnt="1"/>
      <dgm:spPr/>
    </dgm:pt>
    <dgm:pt modelId="{CD33D541-D56B-4F1A-8D68-D4CD3B9AAB80}" type="pres">
      <dgm:prSet presAssocID="{4B4E4AB3-9C0F-43C5-B56A-6587D2EF6355}" presName="composite" presStyleCnt="0"/>
      <dgm:spPr/>
    </dgm:pt>
    <dgm:pt modelId="{2296C229-58FA-448C-9B08-F4066D550CCC}" type="pres">
      <dgm:prSet presAssocID="{4B4E4AB3-9C0F-43C5-B56A-6587D2EF6355}" presName="Parent1" presStyleLbl="alignNode1" presStyleIdx="1" presStyleCnt="2" custScaleY="117236">
        <dgm:presLayoutVars>
          <dgm:chMax val="1"/>
          <dgm:chPref val="1"/>
          <dgm:bulletEnabled val="1"/>
        </dgm:presLayoutVars>
      </dgm:prSet>
      <dgm:spPr/>
    </dgm:pt>
    <dgm:pt modelId="{9F822D63-9B62-4185-A8D2-D01FC034C464}" type="pres">
      <dgm:prSet presAssocID="{4B4E4AB3-9C0F-43C5-B56A-6587D2EF6355}" presName="Childtext1" presStyleLbl="revTx" presStyleIdx="1" presStyleCnt="2">
        <dgm:presLayoutVars>
          <dgm:chMax val="0"/>
          <dgm:chPref val="0"/>
          <dgm:bulletEnabled/>
        </dgm:presLayoutVars>
      </dgm:prSet>
      <dgm:spPr/>
    </dgm:pt>
    <dgm:pt modelId="{98B9C5BD-730A-4C85-948A-F6949A8C4BBF}" type="pres">
      <dgm:prSet presAssocID="{4B4E4AB3-9C0F-43C5-B56A-6587D2EF6355}" presName="ConnectLine" presStyleLbl="sibTrans1D1" presStyleIdx="1" presStyleCnt="2"/>
      <dgm:spPr>
        <a:noFill/>
        <a:ln w="12700" cap="flat" cmpd="sng" algn="ctr">
          <a:solidFill>
            <a:schemeClr val="accent5">
              <a:hueOff val="-12152150"/>
              <a:satOff val="-826"/>
              <a:lumOff val="1961"/>
              <a:alphaOff val="0"/>
            </a:schemeClr>
          </a:solidFill>
          <a:prstDash val="dash"/>
          <a:miter lim="800000"/>
        </a:ln>
        <a:effectLst/>
      </dgm:spPr>
    </dgm:pt>
    <dgm:pt modelId="{E27B6162-36A1-4F8B-97E4-2BE9C08B60B5}" type="pres">
      <dgm:prSet presAssocID="{4B4E4AB3-9C0F-43C5-B56A-6587D2EF6355}" presName="ConnectLineEnd" presStyleLbl="node1" presStyleIdx="1" presStyleCnt="2"/>
      <dgm:spPr/>
    </dgm:pt>
    <dgm:pt modelId="{A98345C5-4427-41E5-93CE-6B36B2DA2D5B}" type="pres">
      <dgm:prSet presAssocID="{4B4E4AB3-9C0F-43C5-B56A-6587D2EF6355}" presName="EmptyPane" presStyleCnt="0"/>
      <dgm:spPr/>
    </dgm:pt>
  </dgm:ptLst>
  <dgm:cxnLst>
    <dgm:cxn modelId="{108C9501-84DF-4530-95DA-BC6F6E27DD41}" srcId="{F2B1F91B-54C9-4DEE-96FB-16E653E2FCAF}" destId="{420E9382-E942-47A7-A137-47C45CC31118}" srcOrd="0" destOrd="0" parTransId="{C69F77E6-B373-490F-92AC-48EF210F39D8}" sibTransId="{B149A4F7-847E-44EE-B45F-7DD53788730C}"/>
    <dgm:cxn modelId="{ECD65B0F-ADE1-469B-B991-D5826BF3104A}" type="presOf" srcId="{4B4E4AB3-9C0F-43C5-B56A-6587D2EF6355}" destId="{2296C229-58FA-448C-9B08-F4066D550CCC}" srcOrd="0" destOrd="0" presId="urn:microsoft.com/office/officeart/2016/7/layout/HexagonTimeline"/>
    <dgm:cxn modelId="{A0D78660-383D-475A-9D7E-96F47902DBC4}" srcId="{420E9382-E942-47A7-A137-47C45CC31118}" destId="{842C4C8A-3332-4EBE-98F3-2DAC5BD5AC44}" srcOrd="0" destOrd="0" parTransId="{4F166D42-4F3F-49D3-AE5D-4B8B7EC369E4}" sibTransId="{0726240F-2D9B-4B74-B650-5965B071FC80}"/>
    <dgm:cxn modelId="{139A8767-7B5B-43BA-8875-33CDB89251A4}" type="presOf" srcId="{F2B1F91B-54C9-4DEE-96FB-16E653E2FCAF}" destId="{669E0B7F-83E8-4883-94F0-0AE5406856A1}" srcOrd="0" destOrd="0" presId="urn:microsoft.com/office/officeart/2016/7/layout/HexagonTimeline"/>
    <dgm:cxn modelId="{7EABB36E-1136-4C09-917C-23A650BBD22C}" type="presOf" srcId="{420E9382-E942-47A7-A137-47C45CC31118}" destId="{BF1B5E4B-B613-461A-AE74-F7AD94AAF2E0}" srcOrd="0" destOrd="0" presId="urn:microsoft.com/office/officeart/2016/7/layout/HexagonTimeline"/>
    <dgm:cxn modelId="{2C01C556-45E0-41BB-8A66-B0D92F2B0AA3}" type="presOf" srcId="{9E182CB0-3C7B-4770-BA72-5CC09B23D737}" destId="{9F822D63-9B62-4185-A8D2-D01FC034C464}" srcOrd="0" destOrd="0" presId="urn:microsoft.com/office/officeart/2016/7/layout/HexagonTimeline"/>
    <dgm:cxn modelId="{F7C7528C-9409-4D8A-8A26-C70374B7BAB9}" srcId="{4B4E4AB3-9C0F-43C5-B56A-6587D2EF6355}" destId="{9E182CB0-3C7B-4770-BA72-5CC09B23D737}" srcOrd="0" destOrd="0" parTransId="{AA099D1B-2872-4AD0-8836-2EC971D3E523}" sibTransId="{05394999-A2E3-423B-974B-4E2A5BEFDB96}"/>
    <dgm:cxn modelId="{5BDBEDA7-84AE-4636-A641-91FDDE6EAA86}" srcId="{F2B1F91B-54C9-4DEE-96FB-16E653E2FCAF}" destId="{4B4E4AB3-9C0F-43C5-B56A-6587D2EF6355}" srcOrd="1" destOrd="0" parTransId="{0658B4AE-D7FD-4953-A824-EF49F3FFCE09}" sibTransId="{279F0CD8-2267-4D3C-AC78-251DB2407ACA}"/>
    <dgm:cxn modelId="{E6A946E6-B7D9-4B58-8AA5-F14CD1592DAB}" type="presOf" srcId="{842C4C8A-3332-4EBE-98F3-2DAC5BD5AC44}" destId="{209645CD-378E-49F1-8A63-C5A65F2FC3D9}" srcOrd="0" destOrd="0" presId="urn:microsoft.com/office/officeart/2016/7/layout/HexagonTimeline"/>
    <dgm:cxn modelId="{51868955-C8AF-4DC5-AB1B-0815E1DF523F}" type="presParOf" srcId="{669E0B7F-83E8-4883-94F0-0AE5406856A1}" destId="{8482ABA1-D9F0-4B3F-9A15-1D21D7E6427A}" srcOrd="0" destOrd="0" presId="urn:microsoft.com/office/officeart/2016/7/layout/HexagonTimeline"/>
    <dgm:cxn modelId="{0B562CDA-E276-496F-9C36-94ADEEA9A7F1}" type="presParOf" srcId="{8482ABA1-D9F0-4B3F-9A15-1D21D7E6427A}" destId="{BF1B5E4B-B613-461A-AE74-F7AD94AAF2E0}" srcOrd="0" destOrd="0" presId="urn:microsoft.com/office/officeart/2016/7/layout/HexagonTimeline"/>
    <dgm:cxn modelId="{3186F15D-17B1-4BEE-9F52-0FE34852CD95}" type="presParOf" srcId="{8482ABA1-D9F0-4B3F-9A15-1D21D7E6427A}" destId="{209645CD-378E-49F1-8A63-C5A65F2FC3D9}" srcOrd="1" destOrd="0" presId="urn:microsoft.com/office/officeart/2016/7/layout/HexagonTimeline"/>
    <dgm:cxn modelId="{67D55A63-A214-409B-A1C9-C7FDEE4E2CEF}" type="presParOf" srcId="{8482ABA1-D9F0-4B3F-9A15-1D21D7E6427A}" destId="{0E9B57EA-13CD-4CD4-8B3C-ED2B3E082CDB}" srcOrd="2" destOrd="0" presId="urn:microsoft.com/office/officeart/2016/7/layout/HexagonTimeline"/>
    <dgm:cxn modelId="{3A31F1EB-8478-4C08-BFCB-48092EA75B93}" type="presParOf" srcId="{8482ABA1-D9F0-4B3F-9A15-1D21D7E6427A}" destId="{855E3E59-ED19-400C-A640-22468EE4A478}" srcOrd="3" destOrd="0" presId="urn:microsoft.com/office/officeart/2016/7/layout/HexagonTimeline"/>
    <dgm:cxn modelId="{BD565EE7-4B1E-4881-892D-0F637BCA0E03}" type="presParOf" srcId="{8482ABA1-D9F0-4B3F-9A15-1D21D7E6427A}" destId="{8E92486F-F3F9-4BD8-80CC-1651D3556493}" srcOrd="4" destOrd="0" presId="urn:microsoft.com/office/officeart/2016/7/layout/HexagonTimeline"/>
    <dgm:cxn modelId="{DB32ED56-57D9-40D1-BFD8-4E84F730548A}" type="presParOf" srcId="{669E0B7F-83E8-4883-94F0-0AE5406856A1}" destId="{80A96D27-3E87-4CB1-9B63-728C7DCB5253}" srcOrd="1" destOrd="0" presId="urn:microsoft.com/office/officeart/2016/7/layout/HexagonTimeline"/>
    <dgm:cxn modelId="{DEC1829B-97DB-4DF1-AA41-D143B5DE4FD2}" type="presParOf" srcId="{669E0B7F-83E8-4883-94F0-0AE5406856A1}" destId="{CD33D541-D56B-4F1A-8D68-D4CD3B9AAB80}" srcOrd="2" destOrd="0" presId="urn:microsoft.com/office/officeart/2016/7/layout/HexagonTimeline"/>
    <dgm:cxn modelId="{3046B529-6E9D-41DE-B7F7-FA1DF85E93D4}" type="presParOf" srcId="{CD33D541-D56B-4F1A-8D68-D4CD3B9AAB80}" destId="{2296C229-58FA-448C-9B08-F4066D550CCC}" srcOrd="0" destOrd="0" presId="urn:microsoft.com/office/officeart/2016/7/layout/HexagonTimeline"/>
    <dgm:cxn modelId="{3CE820DD-B9EB-40CB-BA1F-06F96C13797F}" type="presParOf" srcId="{CD33D541-D56B-4F1A-8D68-D4CD3B9AAB80}" destId="{9F822D63-9B62-4185-A8D2-D01FC034C464}" srcOrd="1" destOrd="0" presId="urn:microsoft.com/office/officeart/2016/7/layout/HexagonTimeline"/>
    <dgm:cxn modelId="{A50400D6-3812-439B-A26E-F0BF1646E884}" type="presParOf" srcId="{CD33D541-D56B-4F1A-8D68-D4CD3B9AAB80}" destId="{98B9C5BD-730A-4C85-948A-F6949A8C4BBF}" srcOrd="2" destOrd="0" presId="urn:microsoft.com/office/officeart/2016/7/layout/HexagonTimeline"/>
    <dgm:cxn modelId="{BF9C1A93-9332-4CA2-9D27-D09C603FC1DD}" type="presParOf" srcId="{CD33D541-D56B-4F1A-8D68-D4CD3B9AAB80}" destId="{E27B6162-36A1-4F8B-97E4-2BE9C08B60B5}" srcOrd="3" destOrd="0" presId="urn:microsoft.com/office/officeart/2016/7/layout/HexagonTimeline"/>
    <dgm:cxn modelId="{98AE6B18-B886-4E1D-B4A2-D14D8BB14114}" type="presParOf" srcId="{CD33D541-D56B-4F1A-8D68-D4CD3B9AAB80}" destId="{A98345C5-4427-41E5-93CE-6B36B2DA2D5B}"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B5E4B-B613-461A-AE74-F7AD94AAF2E0}">
      <dsp:nvSpPr>
        <dsp:cNvPr id="0" name=""/>
        <dsp:cNvSpPr/>
      </dsp:nvSpPr>
      <dsp:spPr>
        <a:xfrm>
          <a:off x="778127" y="1725635"/>
          <a:ext cx="4001796" cy="736952"/>
        </a:xfrm>
        <a:prstGeom prst="homePlate">
          <a:avLst>
            <a:gd name="adj" fmla="val 40000"/>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1902</a:t>
          </a:r>
        </a:p>
      </dsp:txBody>
      <dsp:txXfrm>
        <a:off x="778127" y="1725635"/>
        <a:ext cx="3854406" cy="736952"/>
      </dsp:txXfrm>
    </dsp:sp>
    <dsp:sp modelId="{209645CD-378E-49F1-8A63-C5A65F2FC3D9}">
      <dsp:nvSpPr>
        <dsp:cNvPr id="0" name=""/>
        <dsp:cNvSpPr/>
      </dsp:nvSpPr>
      <dsp:spPr>
        <a:xfrm>
          <a:off x="0" y="-350074"/>
          <a:ext cx="5558051" cy="1965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3360" rIns="0" bIns="213360" numCol="1" spcCol="1270" anchor="b" anchorCtr="1">
          <a:noAutofit/>
        </a:bodyPr>
        <a:lstStyle/>
        <a:p>
          <a:pPr marL="0" lvl="0" indent="0" algn="ctr" defTabSz="1066800">
            <a:lnSpc>
              <a:spcPct val="90000"/>
            </a:lnSpc>
            <a:spcBef>
              <a:spcPct val="0"/>
            </a:spcBef>
            <a:spcAft>
              <a:spcPct val="35000"/>
            </a:spcAft>
            <a:buNone/>
          </a:pPr>
          <a:endParaRPr lang="en-US" sz="2400" kern="1200"/>
        </a:p>
        <a:p>
          <a:pPr marL="0" lvl="0" indent="0" algn="ctr" defTabSz="1066800">
            <a:lnSpc>
              <a:spcPct val="90000"/>
            </a:lnSpc>
            <a:spcBef>
              <a:spcPct val="0"/>
            </a:spcBef>
            <a:spcAft>
              <a:spcPct val="35000"/>
            </a:spcAft>
            <a:buNone/>
          </a:pPr>
          <a:r>
            <a:rPr lang="en-GB" sz="2400" kern="1200" noProof="0"/>
            <a:t>The Borstal System (1902): Introduced for young offenders, focusing on education and reform rather than punishment</a:t>
          </a:r>
          <a:r>
            <a:rPr lang="en-US" sz="2400" kern="1200"/>
            <a:t>.</a:t>
          </a:r>
        </a:p>
      </dsp:txBody>
      <dsp:txXfrm>
        <a:off x="0" y="-350074"/>
        <a:ext cx="5558051" cy="1965206"/>
      </dsp:txXfrm>
    </dsp:sp>
    <dsp:sp modelId="{80A96D27-3E87-4CB1-9B63-728C7DCB5253}">
      <dsp:nvSpPr>
        <dsp:cNvPr id="0" name=""/>
        <dsp:cNvSpPr/>
      </dsp:nvSpPr>
      <dsp:spPr>
        <a:xfrm rot="171062">
          <a:off x="4778959" y="2132863"/>
          <a:ext cx="1558182" cy="0"/>
        </a:xfrm>
        <a:custGeom>
          <a:avLst/>
          <a:gdLst/>
          <a:ahLst/>
          <a:cxnLst/>
          <a:rect l="0" t="0" r="0" b="0"/>
          <a:pathLst>
            <a:path>
              <a:moveTo>
                <a:pt x="0" y="0"/>
              </a:moveTo>
              <a:lnTo>
                <a:pt x="1558182" y="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9B57EA-13CD-4CD4-8B3C-ED2B3E082CDB}">
      <dsp:nvSpPr>
        <dsp:cNvPr id="0" name=""/>
        <dsp:cNvSpPr/>
      </dsp:nvSpPr>
      <dsp:spPr>
        <a:xfrm>
          <a:off x="2779025" y="1314183"/>
          <a:ext cx="0" cy="614127"/>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55E3E59-ED19-400C-A640-22468EE4A478}">
      <dsp:nvSpPr>
        <dsp:cNvPr id="0" name=""/>
        <dsp:cNvSpPr/>
      </dsp:nvSpPr>
      <dsp:spPr>
        <a:xfrm>
          <a:off x="2736037" y="1301907"/>
          <a:ext cx="85975" cy="12282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96C229-58FA-448C-9B08-F4066D550CCC}">
      <dsp:nvSpPr>
        <dsp:cNvPr id="0" name=""/>
        <dsp:cNvSpPr/>
      </dsp:nvSpPr>
      <dsp:spPr>
        <a:xfrm rot="10800000">
          <a:off x="6336178" y="1869232"/>
          <a:ext cx="4001796" cy="604765"/>
        </a:xfrm>
        <a:prstGeom prst="homePlate">
          <a:avLst>
            <a:gd name="adj" fmla="val 40000"/>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1948</a:t>
          </a:r>
        </a:p>
      </dsp:txBody>
      <dsp:txXfrm rot="10800000">
        <a:off x="6457131" y="1869232"/>
        <a:ext cx="3880843" cy="604765"/>
      </dsp:txXfrm>
    </dsp:sp>
    <dsp:sp modelId="{9F822D63-9B62-4185-A8D2-D01FC034C464}">
      <dsp:nvSpPr>
        <dsp:cNvPr id="0" name=""/>
        <dsp:cNvSpPr/>
      </dsp:nvSpPr>
      <dsp:spPr>
        <a:xfrm>
          <a:off x="5558050" y="2826843"/>
          <a:ext cx="5558051" cy="161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0" rIns="0" bIns="177800" numCol="1" spcCol="1270" anchor="t" anchorCtr="1">
          <a:noAutofit/>
        </a:bodyPr>
        <a:lstStyle/>
        <a:p>
          <a:pPr marL="0" lvl="0" indent="0" algn="ctr" defTabSz="889000">
            <a:lnSpc>
              <a:spcPct val="90000"/>
            </a:lnSpc>
            <a:spcBef>
              <a:spcPct val="0"/>
            </a:spcBef>
            <a:spcAft>
              <a:spcPct val="35000"/>
            </a:spcAft>
            <a:buNone/>
          </a:pPr>
          <a:r>
            <a:rPr lang="en-GB" sz="2000" kern="1200" noProof="0"/>
            <a:t>The Criminal Justice Act of 1948: Introduced the concept of rehabilitation as a central aim of imprisonment, replacing earlier punitive approaches</a:t>
          </a:r>
          <a:r>
            <a:rPr lang="en-GB" sz="2400" kern="1200" noProof="0"/>
            <a:t>.</a:t>
          </a:r>
        </a:p>
      </dsp:txBody>
      <dsp:txXfrm>
        <a:off x="5558050" y="2826843"/>
        <a:ext cx="5558051" cy="1612707"/>
      </dsp:txXfrm>
    </dsp:sp>
    <dsp:sp modelId="{98B9C5BD-730A-4C85-948A-F6949A8C4BBF}">
      <dsp:nvSpPr>
        <dsp:cNvPr id="0" name=""/>
        <dsp:cNvSpPr/>
      </dsp:nvSpPr>
      <dsp:spPr>
        <a:xfrm>
          <a:off x="8337076" y="2392494"/>
          <a:ext cx="0" cy="503970"/>
        </a:xfrm>
        <a:prstGeom prst="line">
          <a:avLst/>
        </a:prstGeom>
        <a:noFill/>
        <a:ln w="12700" cap="flat" cmpd="sng" algn="ctr">
          <a:solidFill>
            <a:schemeClr val="accent5">
              <a:hueOff val="-12152150"/>
              <a:satOff val="-826"/>
              <a:lumOff val="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E27B6162-36A1-4F8B-97E4-2BE9C08B60B5}">
      <dsp:nvSpPr>
        <dsp:cNvPr id="0" name=""/>
        <dsp:cNvSpPr/>
      </dsp:nvSpPr>
      <dsp:spPr>
        <a:xfrm>
          <a:off x="8294088" y="2852008"/>
          <a:ext cx="85975" cy="100794"/>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349C2-A20F-4356-AED2-AFF91940587A}" type="datetimeFigureOut">
              <a:t>10/25/2024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FB85EA-931E-4273-B01D-8411C122F576}" type="slidenum">
              <a:t>‹#›</a:t>
            </a:fld>
            <a:endParaRPr lang="en-US"/>
          </a:p>
        </p:txBody>
      </p:sp>
    </p:spTree>
    <p:extLst>
      <p:ext uri="{BB962C8B-B14F-4D97-AF65-F5344CB8AC3E}">
        <p14:creationId xmlns:p14="http://schemas.microsoft.com/office/powerpoint/2010/main" val="381538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russellwebster.com/prison-and-probation-trends-summer-2024/"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ommonslibrary.parliament.uk/policing-response-to-the-2024-summer-riots/#:~:text=The%20National%20Police%20Chiefs%27%20Council,arrests%20and%20charges%20will%20follow."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owardleague.org/wp-content/uploads/2024/07/Grasping-the-nettle-Options-for-a-lasting-solution-to-the-prison-capacity-crisis-.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aw.ac.uk/resources/blog/is-prison-effectiv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news/new-prison-punishments-introduced-to-curb-bad-behaviour"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statistics/proven-reoffending-statistics-july-2022-to-september-2022/proven-reoffending-statistics-july-to-september-2022"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committees.parliament.uk/committee/102/justice-committee/news/99437/prisons-crisis-governments-current-approach-inefficient-ineffective-and-unsustainable/#:~:text=The%20nature%20of%20the%20prison,cohort%20of%20prisoners%20extremely%20challenging."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lordslibrary.parliament.uk/sentences-of-imprisonment-for-public-protection-updated-action-plan/" TargetMode="External"/><Relationship Id="rId7" Type="http://schemas.openxmlformats.org/officeDocument/2006/relationships/hyperlink" Target="https://www.gov.uk/government/news/domestic-abusers-tagged-on-release-and-blocked-from-harassing-victims-from-prison"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www.crimeandjustice.org.uk/sites/crimeandjustice.org.uk/files/PSJ%20221%2C%20Prison%20bullying.pdf" TargetMode="External"/><Relationship Id="rId5" Type="http://schemas.openxmlformats.org/officeDocument/2006/relationships/hyperlink" Target="https://kar.kent.ac.uk/26036/1/PDF-KAR_Gangs_-_prisoners%27_perspectives.pdf" TargetMode="External"/><Relationship Id="rId4" Type="http://schemas.openxmlformats.org/officeDocument/2006/relationships/hyperlink" Target="https://www.independent.co.uk/news/uk/home-news/prisons-hmp-jail-officers-daniel-khaliffe-b2410020.html"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instituteforgovernment.org.uk/publication/crisis-prison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711F6D3-828A-A047-B868-6D6877BA059F}" type="slidenum">
              <a:rPr lang="en-GB" smtClean="0"/>
              <a:t>2</a:t>
            </a:fld>
            <a:endParaRPr lang="en-GB"/>
          </a:p>
        </p:txBody>
      </p:sp>
    </p:spTree>
    <p:extLst>
      <p:ext uri="{BB962C8B-B14F-4D97-AF65-F5344CB8AC3E}">
        <p14:creationId xmlns:p14="http://schemas.microsoft.com/office/powerpoint/2010/main" val="3087492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711F6D3-828A-A047-B868-6D6877BA059F}" type="slidenum">
              <a:rPr lang="en-GB" smtClean="0"/>
              <a:t>3</a:t>
            </a:fld>
            <a:endParaRPr lang="en-GB"/>
          </a:p>
        </p:txBody>
      </p:sp>
    </p:spTree>
    <p:extLst>
      <p:ext uri="{BB962C8B-B14F-4D97-AF65-F5344CB8AC3E}">
        <p14:creationId xmlns:p14="http://schemas.microsoft.com/office/powerpoint/2010/main" val="1358249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45494E-01E1-49D0-A069-7ED57E4E42B8}" type="slidenum">
              <a:rPr lang="en-GB" smtClean="0"/>
              <a:t>10</a:t>
            </a:fld>
            <a:endParaRPr lang="en-GB"/>
          </a:p>
        </p:txBody>
      </p:sp>
    </p:spTree>
    <p:extLst>
      <p:ext uri="{BB962C8B-B14F-4D97-AF65-F5344CB8AC3E}">
        <p14:creationId xmlns:p14="http://schemas.microsoft.com/office/powerpoint/2010/main" val="1408892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 and Probation Trends Summer 2024 - Russell Webster</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12</a:t>
            </a:fld>
            <a:endParaRPr lang="en-GB"/>
          </a:p>
        </p:txBody>
      </p:sp>
    </p:spTree>
    <p:extLst>
      <p:ext uri="{BB962C8B-B14F-4D97-AF65-F5344CB8AC3E}">
        <p14:creationId xmlns:p14="http://schemas.microsoft.com/office/powerpoint/2010/main" val="1084694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Policing response to the 2024 summer riots</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13</a:t>
            </a:fld>
            <a:endParaRPr lang="en-GB"/>
          </a:p>
        </p:txBody>
      </p:sp>
    </p:spTree>
    <p:extLst>
      <p:ext uri="{BB962C8B-B14F-4D97-AF65-F5344CB8AC3E}">
        <p14:creationId xmlns:p14="http://schemas.microsoft.com/office/powerpoint/2010/main" val="861862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Grasping the nettle: Options for a lasting solution to the prison capacity crisis</a:t>
            </a:r>
            <a:endParaRPr lang="en-US"/>
          </a:p>
        </p:txBody>
      </p:sp>
      <p:sp>
        <p:nvSpPr>
          <p:cNvPr id="4" name="Slide Number Placeholder 3"/>
          <p:cNvSpPr>
            <a:spLocks noGrp="1"/>
          </p:cNvSpPr>
          <p:nvPr>
            <p:ph type="sldNum" sz="quarter" idx="5"/>
          </p:nvPr>
        </p:nvSpPr>
        <p:spPr/>
        <p:txBody>
          <a:bodyPr/>
          <a:lstStyle/>
          <a:p>
            <a:fld id="{69FB85EA-931E-4273-B01D-8411C122F576}" type="slidenum">
              <a:rPr lang="en-US"/>
              <a:t>15</a:t>
            </a:fld>
            <a:endParaRPr lang="en-US"/>
          </a:p>
        </p:txBody>
      </p:sp>
    </p:spTree>
    <p:extLst>
      <p:ext uri="{BB962C8B-B14F-4D97-AF65-F5344CB8AC3E}">
        <p14:creationId xmlns:p14="http://schemas.microsoft.com/office/powerpoint/2010/main" val="2888876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Is prison an effective form of punishment? | </a:t>
            </a:r>
            <a:r>
              <a:rPr lang="en-GB" err="1">
                <a:hlinkClick r:id="rId3"/>
              </a:rPr>
              <a:t>Ulaw</a:t>
            </a:r>
            <a:endParaRPr lang="en-GB"/>
          </a:p>
          <a:p>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16</a:t>
            </a:fld>
            <a:endParaRPr lang="en-GB"/>
          </a:p>
        </p:txBody>
      </p:sp>
    </p:spTree>
    <p:extLst>
      <p:ext uri="{BB962C8B-B14F-4D97-AF65-F5344CB8AC3E}">
        <p14:creationId xmlns:p14="http://schemas.microsoft.com/office/powerpoint/2010/main" val="2604786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New prison punishments introduced to curb bad behaviour - GOV.UK</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18</a:t>
            </a:fld>
            <a:endParaRPr lang="en-GB"/>
          </a:p>
        </p:txBody>
      </p:sp>
    </p:spTree>
    <p:extLst>
      <p:ext uri="{BB962C8B-B14F-4D97-AF65-F5344CB8AC3E}">
        <p14:creationId xmlns:p14="http://schemas.microsoft.com/office/powerpoint/2010/main" val="3281664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Proven reoffending statistics: July to September 2022 - GOV.UK</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19</a:t>
            </a:fld>
            <a:endParaRPr lang="en-GB"/>
          </a:p>
        </p:txBody>
      </p:sp>
    </p:spTree>
    <p:extLst>
      <p:ext uri="{BB962C8B-B14F-4D97-AF65-F5344CB8AC3E}">
        <p14:creationId xmlns:p14="http://schemas.microsoft.com/office/powerpoint/2010/main" val="187300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Prisons crisis: Government's current approach inefficient, ineffective and unsustainable - Committees - UK Parliament</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20</a:t>
            </a:fld>
            <a:endParaRPr lang="en-GB"/>
          </a:p>
        </p:txBody>
      </p:sp>
    </p:spTree>
    <p:extLst>
      <p:ext uri="{BB962C8B-B14F-4D97-AF65-F5344CB8AC3E}">
        <p14:creationId xmlns:p14="http://schemas.microsoft.com/office/powerpoint/2010/main" val="13386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Sentences of imprisonment for public protection: Updated action plan - House of Lords Library</a:t>
            </a:r>
            <a:endParaRPr lang="en-GB"/>
          </a:p>
          <a:p>
            <a:r>
              <a:rPr lang="en-GB">
                <a:hlinkClick r:id="rId4"/>
              </a:rPr>
              <a:t>Fears prisons could be run by gangs as thousands of guards quit | The Independent</a:t>
            </a:r>
            <a:endParaRPr lang="en-GB"/>
          </a:p>
          <a:p>
            <a:r>
              <a:rPr lang="en-GB">
                <a:hlinkClick r:id="rId5"/>
              </a:rPr>
              <a:t>Prison Gang Activity in English Prisons</a:t>
            </a:r>
            <a:endParaRPr lang="en-GB"/>
          </a:p>
          <a:p>
            <a:r>
              <a:rPr lang="en-GB">
                <a:hlinkClick r:id="rId6"/>
              </a:rPr>
              <a:t>PSJ 221, Prison bullying.pdf</a:t>
            </a:r>
            <a:endParaRPr lang="en-GB"/>
          </a:p>
          <a:p>
            <a:r>
              <a:rPr lang="en-GB">
                <a:hlinkClick r:id="rId7"/>
              </a:rPr>
              <a:t>Domestic abusers tagged on release and blocked from harassing victims from prison - GOV.UK</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22</a:t>
            </a:fld>
            <a:endParaRPr lang="en-GB"/>
          </a:p>
        </p:txBody>
      </p:sp>
    </p:spTree>
    <p:extLst>
      <p:ext uri="{BB962C8B-B14F-4D97-AF65-F5344CB8AC3E}">
        <p14:creationId xmlns:p14="http://schemas.microsoft.com/office/powerpoint/2010/main" val="2781336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The crisis in prisons | Institute for Government</a:t>
            </a:r>
            <a:endParaRPr lang="en-GB"/>
          </a:p>
          <a:p>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23</a:t>
            </a:fld>
            <a:endParaRPr lang="en-GB"/>
          </a:p>
        </p:txBody>
      </p:sp>
    </p:spTree>
    <p:extLst>
      <p:ext uri="{BB962C8B-B14F-4D97-AF65-F5344CB8AC3E}">
        <p14:creationId xmlns:p14="http://schemas.microsoft.com/office/powerpoint/2010/main" val="2769385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F5A4030B-E133-34CB-3F32-81D59FFF0981}"/>
              </a:ext>
            </a:extLst>
          </p:cNvPr>
          <p:cNvPicPr>
            <a:picLocks noChangeAspect="1"/>
          </p:cNvPicPr>
          <p:nvPr/>
        </p:nvPicPr>
        <p:blipFill>
          <a:blip r:embed="rId2">
            <a:alphaModFix/>
          </a:blip>
          <a:srcRect t="14235" b="1496"/>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rPr>
              <a:t>Imprisonment</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US" sz="1800">
                <a:solidFill>
                  <a:srgbClr val="FFFFFF"/>
                </a:solidFill>
              </a:rPr>
              <a:t>Week 4</a:t>
            </a:r>
          </a:p>
          <a:p>
            <a:pPr algn="l"/>
            <a:r>
              <a:rPr lang="en-US" sz="1800">
                <a:solidFill>
                  <a:srgbClr val="FFFFFF"/>
                </a:solidFill>
              </a:rPr>
              <a:t>2024</a:t>
            </a: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0EF8BA-6E31-7E4A-9801-0E1C08619503}"/>
              </a:ext>
            </a:extLst>
          </p:cNvPr>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chemeClr val="bg1"/>
                </a:solidFill>
                <a:latin typeface="+mj-lt"/>
                <a:ea typeface="+mj-ea"/>
                <a:cs typeface="+mj-cs"/>
              </a:rPr>
              <a:t>What is </a:t>
            </a:r>
            <a:r>
              <a:rPr lang="en-US" sz="4400" i="1">
                <a:solidFill>
                  <a:schemeClr val="bg1"/>
                </a:solidFill>
                <a:latin typeface="+mj-lt"/>
                <a:ea typeface="+mj-ea"/>
                <a:cs typeface="+mj-cs"/>
              </a:rPr>
              <a:t>i</a:t>
            </a:r>
            <a:r>
              <a:rPr lang="en-US" sz="4400" b="0" i="1">
                <a:solidFill>
                  <a:schemeClr val="bg1"/>
                </a:solidFill>
                <a:effectLst/>
                <a:latin typeface="+mj-lt"/>
                <a:ea typeface="+mj-ea"/>
                <a:cs typeface="+mj-cs"/>
              </a:rPr>
              <a:t>mprisonment</a:t>
            </a:r>
            <a:r>
              <a:rPr lang="en-US" sz="4400" b="0" i="0">
                <a:solidFill>
                  <a:schemeClr val="bg1"/>
                </a:solidFill>
                <a:effectLst/>
                <a:latin typeface="+mj-lt"/>
                <a:ea typeface="+mj-ea"/>
                <a:cs typeface="+mj-cs"/>
              </a:rPr>
              <a:t> today?</a:t>
            </a:r>
          </a:p>
        </p:txBody>
      </p:sp>
      <p:pic>
        <p:nvPicPr>
          <p:cNvPr id="4098" name="Picture 2" descr="2 years' imprisonment for temple thieves">
            <a:extLst>
              <a:ext uri="{FF2B5EF4-FFF2-40B4-BE49-F238E27FC236}">
                <a16:creationId xmlns:a16="http://schemas.microsoft.com/office/drawing/2014/main" id="{95E5AE97-6180-324C-B7F5-EEBC289643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800"/>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9D93EF-BEDF-A74B-B707-6098127739A9}"/>
              </a:ext>
            </a:extLst>
          </p:cNvPr>
          <p:cNvSpPr txBox="1"/>
          <p:nvPr/>
        </p:nvSpPr>
        <p:spPr>
          <a:xfrm>
            <a:off x="7338059" y="1489749"/>
            <a:ext cx="4459224" cy="50207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u="sng"/>
              <a:t>Discuss</a:t>
            </a:r>
            <a:br>
              <a:rPr lang="en-US" sz="3200" u="sng"/>
            </a:br>
            <a:r>
              <a:rPr lang="en-US" sz="3200" u="sng"/>
              <a:t> </a:t>
            </a:r>
          </a:p>
          <a:p>
            <a:pPr>
              <a:lnSpc>
                <a:spcPct val="90000"/>
              </a:lnSpc>
              <a:spcBef>
                <a:spcPct val="0"/>
              </a:spcBef>
              <a:spcAft>
                <a:spcPts val="600"/>
              </a:spcAft>
            </a:pPr>
            <a:r>
              <a:rPr lang="en-US" sz="2800"/>
              <a:t>What key words do you think of when you hear the word ‘imprisonment’?</a:t>
            </a:r>
            <a:endParaRPr lang="en-US" sz="2800" b="0" i="0">
              <a:effectLst/>
            </a:endParaRPr>
          </a:p>
        </p:txBody>
      </p:sp>
      <p:pic>
        <p:nvPicPr>
          <p:cNvPr id="13314" name="Picture 2" descr="108 5 min Vector Images, 5 min Illustrations | Depositphotos">
            <a:extLst>
              <a:ext uri="{FF2B5EF4-FFF2-40B4-BE49-F238E27FC236}">
                <a16:creationId xmlns:a16="http://schemas.microsoft.com/office/drawing/2014/main" id="{7930D2AA-EDA1-A44E-8339-9EA7AC66EC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68533" y="5255514"/>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01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0EF8BA-6E31-7E4A-9801-0E1C08619503}"/>
              </a:ext>
            </a:extLst>
          </p:cNvPr>
          <p:cNvSpPr txBox="1"/>
          <p:nvPr/>
        </p:nvSpPr>
        <p:spPr>
          <a:xfrm>
            <a:off x="403654" y="769096"/>
            <a:ext cx="5820779"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b="0" i="0" u="sng">
              <a:effectLst/>
              <a:latin typeface="+mj-lt"/>
              <a:ea typeface="+mj-ea"/>
              <a:cs typeface="+mj-cs"/>
            </a:endParaRPr>
          </a:p>
        </p:txBody>
      </p:sp>
      <p:sp>
        <p:nvSpPr>
          <p:cNvPr id="4" name="TextBox 3">
            <a:extLst>
              <a:ext uri="{FF2B5EF4-FFF2-40B4-BE49-F238E27FC236}">
                <a16:creationId xmlns:a16="http://schemas.microsoft.com/office/drawing/2014/main" id="{A13DAAEF-E01A-B641-8535-EF75BCE329E1}"/>
              </a:ext>
            </a:extLst>
          </p:cNvPr>
          <p:cNvSpPr txBox="1"/>
          <p:nvPr/>
        </p:nvSpPr>
        <p:spPr>
          <a:xfrm rot="20348331">
            <a:off x="898109" y="1424422"/>
            <a:ext cx="4077729" cy="523220"/>
          </a:xfrm>
          <a:prstGeom prst="rect">
            <a:avLst/>
          </a:prstGeom>
          <a:noFill/>
        </p:spPr>
        <p:txBody>
          <a:bodyPr wrap="square" rtlCol="0">
            <a:spAutoFit/>
          </a:bodyPr>
          <a:lstStyle/>
          <a:p>
            <a:r>
              <a:rPr lang="en-GB" sz="2800"/>
              <a:t>Human Rights </a:t>
            </a:r>
          </a:p>
        </p:txBody>
      </p:sp>
      <p:sp>
        <p:nvSpPr>
          <p:cNvPr id="6" name="TextBox 5">
            <a:extLst>
              <a:ext uri="{FF2B5EF4-FFF2-40B4-BE49-F238E27FC236}">
                <a16:creationId xmlns:a16="http://schemas.microsoft.com/office/drawing/2014/main" id="{C965DACC-9161-9C4C-86F8-B2318B408A54}"/>
              </a:ext>
            </a:extLst>
          </p:cNvPr>
          <p:cNvSpPr txBox="1"/>
          <p:nvPr/>
        </p:nvSpPr>
        <p:spPr>
          <a:xfrm rot="20975792">
            <a:off x="645175" y="2876863"/>
            <a:ext cx="2611395" cy="584775"/>
          </a:xfrm>
          <a:prstGeom prst="rect">
            <a:avLst/>
          </a:prstGeom>
          <a:noFill/>
        </p:spPr>
        <p:txBody>
          <a:bodyPr wrap="square" rtlCol="0">
            <a:spAutoFit/>
          </a:bodyPr>
          <a:lstStyle/>
          <a:p>
            <a:r>
              <a:rPr lang="en-GB" sz="3200"/>
              <a:t>Deprivation </a:t>
            </a:r>
          </a:p>
        </p:txBody>
      </p:sp>
      <p:sp>
        <p:nvSpPr>
          <p:cNvPr id="7" name="TextBox 6">
            <a:extLst>
              <a:ext uri="{FF2B5EF4-FFF2-40B4-BE49-F238E27FC236}">
                <a16:creationId xmlns:a16="http://schemas.microsoft.com/office/drawing/2014/main" id="{07BB1C3B-BF83-BA46-8603-06FDDEC5098B}"/>
              </a:ext>
            </a:extLst>
          </p:cNvPr>
          <p:cNvSpPr txBox="1"/>
          <p:nvPr/>
        </p:nvSpPr>
        <p:spPr>
          <a:xfrm rot="461430">
            <a:off x="4097352" y="4469843"/>
            <a:ext cx="3435178" cy="707886"/>
          </a:xfrm>
          <a:prstGeom prst="rect">
            <a:avLst/>
          </a:prstGeom>
          <a:noFill/>
        </p:spPr>
        <p:txBody>
          <a:bodyPr wrap="square" rtlCol="0">
            <a:spAutoFit/>
          </a:bodyPr>
          <a:lstStyle/>
          <a:p>
            <a:r>
              <a:rPr lang="en-GB" sz="4000"/>
              <a:t>Punishment </a:t>
            </a:r>
          </a:p>
        </p:txBody>
      </p:sp>
      <p:sp>
        <p:nvSpPr>
          <p:cNvPr id="9" name="TextBox 8">
            <a:extLst>
              <a:ext uri="{FF2B5EF4-FFF2-40B4-BE49-F238E27FC236}">
                <a16:creationId xmlns:a16="http://schemas.microsoft.com/office/drawing/2014/main" id="{83CB2867-BCAD-8B46-B070-6588B9F48CA4}"/>
              </a:ext>
            </a:extLst>
          </p:cNvPr>
          <p:cNvSpPr txBox="1"/>
          <p:nvPr/>
        </p:nvSpPr>
        <p:spPr>
          <a:xfrm rot="19905999">
            <a:off x="1292687" y="3972851"/>
            <a:ext cx="2940908" cy="523220"/>
          </a:xfrm>
          <a:prstGeom prst="rect">
            <a:avLst/>
          </a:prstGeom>
          <a:noFill/>
        </p:spPr>
        <p:txBody>
          <a:bodyPr wrap="square" rtlCol="0">
            <a:spAutoFit/>
          </a:bodyPr>
          <a:lstStyle/>
          <a:p>
            <a:r>
              <a:rPr lang="en-GB" sz="2800"/>
              <a:t>Liberty</a:t>
            </a:r>
            <a:r>
              <a:rPr lang="en-GB"/>
              <a:t> </a:t>
            </a:r>
          </a:p>
        </p:txBody>
      </p:sp>
      <p:sp>
        <p:nvSpPr>
          <p:cNvPr id="14" name="TextBox 13">
            <a:extLst>
              <a:ext uri="{FF2B5EF4-FFF2-40B4-BE49-F238E27FC236}">
                <a16:creationId xmlns:a16="http://schemas.microsoft.com/office/drawing/2014/main" id="{A520C5EE-0C90-C04D-8E68-4CB7BC685815}"/>
              </a:ext>
            </a:extLst>
          </p:cNvPr>
          <p:cNvSpPr txBox="1"/>
          <p:nvPr/>
        </p:nvSpPr>
        <p:spPr>
          <a:xfrm>
            <a:off x="471989" y="5868235"/>
            <a:ext cx="2842054" cy="523220"/>
          </a:xfrm>
          <a:prstGeom prst="rect">
            <a:avLst/>
          </a:prstGeom>
          <a:noFill/>
        </p:spPr>
        <p:txBody>
          <a:bodyPr wrap="square" rtlCol="0">
            <a:spAutoFit/>
          </a:bodyPr>
          <a:lstStyle/>
          <a:p>
            <a:r>
              <a:rPr lang="en-GB" sz="2800"/>
              <a:t>Prison</a:t>
            </a:r>
          </a:p>
        </p:txBody>
      </p:sp>
      <p:sp>
        <p:nvSpPr>
          <p:cNvPr id="15" name="TextBox 14">
            <a:extLst>
              <a:ext uri="{FF2B5EF4-FFF2-40B4-BE49-F238E27FC236}">
                <a16:creationId xmlns:a16="http://schemas.microsoft.com/office/drawing/2014/main" id="{7C999989-A245-224E-AF9A-A4DDBA374290}"/>
              </a:ext>
            </a:extLst>
          </p:cNvPr>
          <p:cNvSpPr txBox="1"/>
          <p:nvPr/>
        </p:nvSpPr>
        <p:spPr>
          <a:xfrm rot="617363">
            <a:off x="2567183" y="5740689"/>
            <a:ext cx="2529763" cy="461665"/>
          </a:xfrm>
          <a:prstGeom prst="rect">
            <a:avLst/>
          </a:prstGeom>
          <a:noFill/>
        </p:spPr>
        <p:txBody>
          <a:bodyPr wrap="square" rtlCol="0">
            <a:spAutoFit/>
          </a:bodyPr>
          <a:lstStyle/>
          <a:p>
            <a:r>
              <a:rPr lang="en-GB" sz="2400"/>
              <a:t>Rehabilitation</a:t>
            </a:r>
            <a:r>
              <a:rPr lang="en-GB"/>
              <a:t> </a:t>
            </a:r>
          </a:p>
        </p:txBody>
      </p:sp>
      <p:sp>
        <p:nvSpPr>
          <p:cNvPr id="17" name="TextBox 16">
            <a:extLst>
              <a:ext uri="{FF2B5EF4-FFF2-40B4-BE49-F238E27FC236}">
                <a16:creationId xmlns:a16="http://schemas.microsoft.com/office/drawing/2014/main" id="{C7CF88F2-3137-584F-8489-1F2CF825408F}"/>
              </a:ext>
            </a:extLst>
          </p:cNvPr>
          <p:cNvSpPr txBox="1"/>
          <p:nvPr/>
        </p:nvSpPr>
        <p:spPr>
          <a:xfrm>
            <a:off x="4065436" y="2780442"/>
            <a:ext cx="2903090" cy="461665"/>
          </a:xfrm>
          <a:prstGeom prst="rect">
            <a:avLst/>
          </a:prstGeom>
          <a:noFill/>
        </p:spPr>
        <p:txBody>
          <a:bodyPr wrap="square" rtlCol="0">
            <a:spAutoFit/>
          </a:bodyPr>
          <a:lstStyle/>
          <a:p>
            <a:r>
              <a:rPr lang="en-GB" sz="2400"/>
              <a:t>Reflection</a:t>
            </a:r>
            <a:r>
              <a:rPr lang="en-GB"/>
              <a:t> </a:t>
            </a:r>
          </a:p>
        </p:txBody>
      </p:sp>
      <p:pic>
        <p:nvPicPr>
          <p:cNvPr id="1028" name="Picture 4" descr="18,979 Prison Cell Stock Photos, Pictures &amp; Royalty-Free Images - iStock">
            <a:extLst>
              <a:ext uri="{FF2B5EF4-FFF2-40B4-BE49-F238E27FC236}">
                <a16:creationId xmlns:a16="http://schemas.microsoft.com/office/drawing/2014/main" id="{9CD94064-FEA8-294C-A39D-56FF187AE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1580" y="893956"/>
            <a:ext cx="4272839" cy="284338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66C85B5-DA46-7542-96AA-2F33A06F7836}"/>
              </a:ext>
            </a:extLst>
          </p:cNvPr>
          <p:cNvSpPr txBox="1"/>
          <p:nvPr/>
        </p:nvSpPr>
        <p:spPr>
          <a:xfrm>
            <a:off x="3925072" y="1434881"/>
            <a:ext cx="2607276" cy="523220"/>
          </a:xfrm>
          <a:prstGeom prst="rect">
            <a:avLst/>
          </a:prstGeom>
          <a:noFill/>
        </p:spPr>
        <p:txBody>
          <a:bodyPr wrap="square" rtlCol="0">
            <a:spAutoFit/>
          </a:bodyPr>
          <a:lstStyle/>
          <a:p>
            <a:r>
              <a:rPr lang="en-GB" sz="2800"/>
              <a:t>Protection</a:t>
            </a:r>
            <a:r>
              <a:rPr lang="en-GB"/>
              <a:t> </a:t>
            </a:r>
          </a:p>
        </p:txBody>
      </p:sp>
      <p:sp>
        <p:nvSpPr>
          <p:cNvPr id="20" name="TextBox 19">
            <a:extLst>
              <a:ext uri="{FF2B5EF4-FFF2-40B4-BE49-F238E27FC236}">
                <a16:creationId xmlns:a16="http://schemas.microsoft.com/office/drawing/2014/main" id="{2578E43E-0BFB-A442-892E-376BC591E62D}"/>
              </a:ext>
            </a:extLst>
          </p:cNvPr>
          <p:cNvSpPr txBox="1"/>
          <p:nvPr/>
        </p:nvSpPr>
        <p:spPr>
          <a:xfrm>
            <a:off x="5829417" y="5683569"/>
            <a:ext cx="2570205" cy="369332"/>
          </a:xfrm>
          <a:prstGeom prst="rect">
            <a:avLst/>
          </a:prstGeom>
          <a:noFill/>
        </p:spPr>
        <p:txBody>
          <a:bodyPr wrap="square" rtlCol="0">
            <a:spAutoFit/>
          </a:bodyPr>
          <a:lstStyle/>
          <a:p>
            <a:r>
              <a:rPr lang="en-GB"/>
              <a:t>Crime Prevention </a:t>
            </a:r>
          </a:p>
        </p:txBody>
      </p:sp>
      <p:sp>
        <p:nvSpPr>
          <p:cNvPr id="21" name="TextBox 20">
            <a:extLst>
              <a:ext uri="{FF2B5EF4-FFF2-40B4-BE49-F238E27FC236}">
                <a16:creationId xmlns:a16="http://schemas.microsoft.com/office/drawing/2014/main" id="{35B72E84-4FB9-544E-868F-070BD7E3FA16}"/>
              </a:ext>
            </a:extLst>
          </p:cNvPr>
          <p:cNvSpPr txBox="1"/>
          <p:nvPr/>
        </p:nvSpPr>
        <p:spPr>
          <a:xfrm>
            <a:off x="403654" y="247135"/>
            <a:ext cx="4531690" cy="646331"/>
          </a:xfrm>
          <a:prstGeom prst="rect">
            <a:avLst/>
          </a:prstGeom>
          <a:noFill/>
        </p:spPr>
        <p:txBody>
          <a:bodyPr wrap="square" rtlCol="0">
            <a:spAutoFit/>
          </a:bodyPr>
          <a:lstStyle/>
          <a:p>
            <a:r>
              <a:rPr lang="en-GB" sz="3600"/>
              <a:t>Some key words ...</a:t>
            </a:r>
          </a:p>
        </p:txBody>
      </p:sp>
    </p:spTree>
    <p:extLst>
      <p:ext uri="{BB962C8B-B14F-4D97-AF65-F5344CB8AC3E}">
        <p14:creationId xmlns:p14="http://schemas.microsoft.com/office/powerpoint/2010/main" val="1596640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D548-6549-564D-171E-1D39D4622831}"/>
              </a:ext>
            </a:extLst>
          </p:cNvPr>
          <p:cNvSpPr>
            <a:spLocks noGrp="1"/>
          </p:cNvSpPr>
          <p:nvPr>
            <p:ph type="title"/>
          </p:nvPr>
        </p:nvSpPr>
        <p:spPr>
          <a:xfrm>
            <a:off x="838200" y="365125"/>
            <a:ext cx="10515600" cy="986003"/>
          </a:xfrm>
        </p:spPr>
        <p:txBody>
          <a:bodyPr>
            <a:normAutofit fontScale="90000"/>
          </a:bodyPr>
          <a:lstStyle/>
          <a:p>
            <a:br>
              <a:rPr lang="en-GB" b="1"/>
            </a:br>
            <a:r>
              <a:rPr lang="en-GB" b="1"/>
              <a:t>Evolution of the UK Imprisonment System</a:t>
            </a:r>
            <a:br>
              <a:rPr lang="en-GB" b="1"/>
            </a:br>
            <a:endParaRPr lang="en-GB"/>
          </a:p>
        </p:txBody>
      </p:sp>
      <p:sp>
        <p:nvSpPr>
          <p:cNvPr id="3" name="Content Placeholder 2">
            <a:extLst>
              <a:ext uri="{FF2B5EF4-FFF2-40B4-BE49-F238E27FC236}">
                <a16:creationId xmlns:a16="http://schemas.microsoft.com/office/drawing/2014/main" id="{6A5A6529-58FA-221C-A09E-6373D93F484A}"/>
              </a:ext>
            </a:extLst>
          </p:cNvPr>
          <p:cNvSpPr>
            <a:spLocks noGrp="1"/>
          </p:cNvSpPr>
          <p:nvPr>
            <p:ph idx="1"/>
          </p:nvPr>
        </p:nvSpPr>
        <p:spPr>
          <a:xfrm>
            <a:off x="838200" y="1351128"/>
            <a:ext cx="10515600" cy="4825835"/>
          </a:xfrm>
        </p:spPr>
        <p:txBody>
          <a:bodyPr>
            <a:normAutofit fontScale="85000" lnSpcReduction="20000"/>
          </a:bodyPr>
          <a:lstStyle/>
          <a:p>
            <a:r>
              <a:rPr lang="en-GB" b="1"/>
              <a:t>Early History (Pre-19th Century)</a:t>
            </a:r>
          </a:p>
          <a:p>
            <a:pPr>
              <a:buFont typeface="Arial" panose="020B0604020202020204" pitchFamily="34" charset="0"/>
              <a:buChar char="•"/>
            </a:pPr>
            <a:r>
              <a:rPr lang="en-GB" b="1"/>
              <a:t>Pre-Medieval Period</a:t>
            </a:r>
            <a:r>
              <a:rPr lang="en-GB"/>
              <a:t>: Imprisonment was not widely used; punishments often included corporal punishment, fines, or execution.</a:t>
            </a:r>
          </a:p>
          <a:p>
            <a:pPr>
              <a:buFont typeface="Arial" panose="020B0604020202020204" pitchFamily="34" charset="0"/>
              <a:buChar char="•"/>
            </a:pPr>
            <a:r>
              <a:rPr lang="en-GB" b="1"/>
              <a:t>Medieval Period</a:t>
            </a:r>
            <a:r>
              <a:rPr lang="en-GB"/>
              <a:t>: Prisons began to appear, primarily for holding individuals awaiting trial or punishment. Conditions were harsh, with no focus on rehabilitation.</a:t>
            </a:r>
          </a:p>
          <a:p>
            <a:r>
              <a:rPr lang="en-GB" b="1"/>
              <a:t>19th Century Reforms</a:t>
            </a:r>
          </a:p>
          <a:p>
            <a:pPr>
              <a:buFont typeface="Arial" panose="020B0604020202020204" pitchFamily="34" charset="0"/>
              <a:buChar char="•"/>
            </a:pPr>
            <a:r>
              <a:rPr lang="en-GB" b="1"/>
              <a:t>The Penitentiary Movement</a:t>
            </a:r>
            <a:r>
              <a:rPr lang="en-GB"/>
              <a:t>: Influenced by social reformers like John Howard and Elizabeth Fry, this movement advocated for the reform of prison conditions and the introduction of rehabilitation.</a:t>
            </a:r>
          </a:p>
          <a:p>
            <a:pPr>
              <a:buFont typeface="Arial" panose="020B0604020202020204" pitchFamily="34" charset="0"/>
              <a:buChar char="•"/>
            </a:pPr>
            <a:r>
              <a:rPr lang="en-GB" b="1"/>
              <a:t>Separate Systems</a:t>
            </a:r>
            <a:r>
              <a:rPr lang="en-GB"/>
              <a:t>: The emergence of the separate system, where prisoners were kept in solitary confinement to encourage reflection and remorse.</a:t>
            </a:r>
          </a:p>
          <a:p>
            <a:pPr>
              <a:buFont typeface="Arial" panose="020B0604020202020204" pitchFamily="34" charset="0"/>
              <a:buChar char="•"/>
            </a:pPr>
            <a:r>
              <a:rPr lang="en-GB" b="1"/>
              <a:t>The Prison Act of 1865</a:t>
            </a:r>
            <a:r>
              <a:rPr lang="en-GB"/>
              <a:t>: Established a framework for the management of prisons and aimed to standardize conditions across facilities.</a:t>
            </a:r>
          </a:p>
        </p:txBody>
      </p:sp>
    </p:spTree>
    <p:extLst>
      <p:ext uri="{BB962C8B-B14F-4D97-AF65-F5344CB8AC3E}">
        <p14:creationId xmlns:p14="http://schemas.microsoft.com/office/powerpoint/2010/main" val="133664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F38F-3732-7860-8CFE-7FFF0F0FECFC}"/>
              </a:ext>
            </a:extLst>
          </p:cNvPr>
          <p:cNvSpPr>
            <a:spLocks noGrp="1"/>
          </p:cNvSpPr>
          <p:nvPr>
            <p:ph type="title"/>
          </p:nvPr>
        </p:nvSpPr>
        <p:spPr>
          <a:xfrm>
            <a:off x="838200" y="365125"/>
            <a:ext cx="10515600" cy="1325563"/>
          </a:xfrm>
        </p:spPr>
        <p:txBody>
          <a:bodyPr>
            <a:normAutofit/>
          </a:bodyPr>
          <a:lstStyle/>
          <a:p>
            <a:br>
              <a:rPr lang="en-GB" sz="2600" b="1"/>
            </a:br>
            <a:r>
              <a:rPr lang="en-GB" sz="2600" b="1"/>
              <a:t>Early to Mid-20th Century</a:t>
            </a:r>
            <a:br>
              <a:rPr lang="en-GB" sz="2600" b="1"/>
            </a:br>
            <a:endParaRPr lang="en-GB" sz="2600"/>
          </a:p>
        </p:txBody>
      </p:sp>
      <p:graphicFrame>
        <p:nvGraphicFramePr>
          <p:cNvPr id="5" name="Content Placeholder 2">
            <a:extLst>
              <a:ext uri="{FF2B5EF4-FFF2-40B4-BE49-F238E27FC236}">
                <a16:creationId xmlns:a16="http://schemas.microsoft.com/office/drawing/2014/main" id="{E40ED4EB-F059-3E19-E821-FF166A9EA4C7}"/>
              </a:ext>
            </a:extLst>
          </p:cNvPr>
          <p:cNvGraphicFramePr>
            <a:graphicFrameLocks noGrp="1"/>
          </p:cNvGraphicFramePr>
          <p:nvPr>
            <p:ph idx="1"/>
          </p:nvPr>
        </p:nvGraphicFramePr>
        <p:xfrm>
          <a:off x="838200" y="2320390"/>
          <a:ext cx="11116102" cy="4298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176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7ABE7-FA30-30BF-DBCB-12E884BBAF33}"/>
              </a:ext>
            </a:extLst>
          </p:cNvPr>
          <p:cNvSpPr>
            <a:spLocks noGrp="1"/>
          </p:cNvSpPr>
          <p:nvPr>
            <p:ph type="title"/>
          </p:nvPr>
        </p:nvSpPr>
        <p:spPr>
          <a:xfrm>
            <a:off x="838200" y="365125"/>
            <a:ext cx="10515600" cy="1210545"/>
          </a:xfrm>
        </p:spPr>
        <p:txBody>
          <a:bodyPr>
            <a:normAutofit/>
          </a:bodyPr>
          <a:lstStyle/>
          <a:p>
            <a:br>
              <a:rPr lang="en-GB" sz="2600" b="1"/>
            </a:br>
            <a:r>
              <a:rPr lang="en-GB" sz="2600" b="1"/>
              <a:t>Late 20th Century Developments</a:t>
            </a:r>
            <a:br>
              <a:rPr lang="en-GB" sz="2600" b="1"/>
            </a:br>
            <a:endParaRPr lang="en-GB" sz="2600"/>
          </a:p>
        </p:txBody>
      </p:sp>
      <p:sp>
        <p:nvSpPr>
          <p:cNvPr id="13" name="Content Placeholder 2">
            <a:extLst>
              <a:ext uri="{FF2B5EF4-FFF2-40B4-BE49-F238E27FC236}">
                <a16:creationId xmlns:a16="http://schemas.microsoft.com/office/drawing/2014/main" id="{C2E01CCE-2100-D994-2F74-6083B8ECEC71}"/>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b="1"/>
              <a:t>Rising Prison Populations</a:t>
            </a:r>
            <a:r>
              <a:rPr lang="en-GB"/>
              <a:t>: From the late 20th century, there was a marked increase in prison populations, partly due to tougher sentencing policies and the War on Drugs.</a:t>
            </a:r>
          </a:p>
          <a:p>
            <a:pPr>
              <a:buFont typeface="Arial" panose="020B0604020202020204" pitchFamily="34" charset="0"/>
              <a:buChar char="•"/>
            </a:pPr>
            <a:r>
              <a:rPr lang="en-GB" b="1"/>
              <a:t>Prison Privatisation (1990s)</a:t>
            </a:r>
            <a:r>
              <a:rPr lang="en-GB"/>
              <a:t>: The UK became one of the first countries to privatize parts of its prison system, raising debates about accountability and profit motives.</a:t>
            </a:r>
          </a:p>
          <a:p>
            <a:endParaRPr lang="en-GB" sz="2200"/>
          </a:p>
        </p:txBody>
      </p:sp>
    </p:spTree>
    <p:extLst>
      <p:ext uri="{BB962C8B-B14F-4D97-AF65-F5344CB8AC3E}">
        <p14:creationId xmlns:p14="http://schemas.microsoft.com/office/powerpoint/2010/main" val="944496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6E0A9-A369-A827-3B34-877BCFF50A24}"/>
              </a:ext>
            </a:extLst>
          </p:cNvPr>
          <p:cNvSpPr>
            <a:spLocks noGrp="1"/>
          </p:cNvSpPr>
          <p:nvPr>
            <p:ph type="title"/>
          </p:nvPr>
        </p:nvSpPr>
        <p:spPr>
          <a:xfrm>
            <a:off x="1043631" y="809898"/>
            <a:ext cx="9942716" cy="1554480"/>
          </a:xfrm>
        </p:spPr>
        <p:txBody>
          <a:bodyPr anchor="ctr">
            <a:normAutofit/>
          </a:bodyPr>
          <a:lstStyle/>
          <a:p>
            <a:br>
              <a:rPr lang="en-GB" sz="3400" b="1"/>
            </a:br>
            <a:r>
              <a:rPr lang="en-GB" sz="3400" b="1"/>
              <a:t>21st Century Challenges</a:t>
            </a:r>
            <a:br>
              <a:rPr lang="en-GB" sz="3400" b="1"/>
            </a:br>
            <a:endParaRPr lang="en-GB" sz="3400"/>
          </a:p>
        </p:txBody>
      </p:sp>
      <p:sp>
        <p:nvSpPr>
          <p:cNvPr id="3" name="Content Placeholder 2">
            <a:extLst>
              <a:ext uri="{FF2B5EF4-FFF2-40B4-BE49-F238E27FC236}">
                <a16:creationId xmlns:a16="http://schemas.microsoft.com/office/drawing/2014/main" id="{FCC11BC4-8065-3354-4682-ED7CB2FF2A46}"/>
              </a:ext>
            </a:extLst>
          </p:cNvPr>
          <p:cNvSpPr>
            <a:spLocks noGrp="1"/>
          </p:cNvSpPr>
          <p:nvPr>
            <p:ph idx="1"/>
          </p:nvPr>
        </p:nvSpPr>
        <p:spPr>
          <a:xfrm>
            <a:off x="1045028" y="3017522"/>
            <a:ext cx="9941319" cy="3124658"/>
          </a:xfrm>
        </p:spPr>
        <p:txBody>
          <a:bodyPr anchor="ctr">
            <a:normAutofit/>
          </a:bodyPr>
          <a:lstStyle/>
          <a:p>
            <a:pPr>
              <a:buFont typeface="Arial" panose="020B0604020202020204" pitchFamily="34" charset="0"/>
              <a:buChar char="•"/>
            </a:pPr>
            <a:r>
              <a:rPr lang="en-GB" sz="2400" b="1"/>
              <a:t>Overcrowding</a:t>
            </a:r>
            <a:r>
              <a:rPr lang="en-GB" sz="2400"/>
              <a:t>: The prison population continued to rise, leading to significant overcrowding and strained resources.</a:t>
            </a:r>
          </a:p>
          <a:p>
            <a:pPr>
              <a:buFont typeface="Arial" panose="020B0604020202020204" pitchFamily="34" charset="0"/>
              <a:buChar char="•"/>
            </a:pPr>
            <a:r>
              <a:rPr lang="en-GB" sz="2400" b="1"/>
              <a:t>Mental Health and Rehabilitation</a:t>
            </a:r>
            <a:r>
              <a:rPr lang="en-GB" sz="2400"/>
              <a:t>: Increased recognition of mental health issues among inmates and the need for rehabilitation programs.</a:t>
            </a:r>
          </a:p>
          <a:p>
            <a:pPr>
              <a:buFont typeface="Arial" panose="020B0604020202020204" pitchFamily="34" charset="0"/>
              <a:buChar char="•"/>
            </a:pPr>
            <a:r>
              <a:rPr lang="en-GB" sz="2400" b="1"/>
              <a:t>Recent Reforms</a:t>
            </a:r>
            <a:r>
              <a:rPr lang="en-GB" sz="2400"/>
              <a:t>: Recent legislation, including the Prisons Strategy White Paper (2021), aims to address these challenges by focusing on rehabilitation, improving conditions, and reducing reoffending.</a:t>
            </a:r>
          </a:p>
          <a:p>
            <a:endParaRPr lang="en-GB" sz="2400"/>
          </a:p>
        </p:txBody>
      </p:sp>
    </p:spTree>
    <p:extLst>
      <p:ext uri="{BB962C8B-B14F-4D97-AF65-F5344CB8AC3E}">
        <p14:creationId xmlns:p14="http://schemas.microsoft.com/office/powerpoint/2010/main" val="4279745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9036-A076-FD68-8344-825D7DF18018}"/>
              </a:ext>
            </a:extLst>
          </p:cNvPr>
          <p:cNvSpPr>
            <a:spLocks noGrp="1"/>
          </p:cNvSpPr>
          <p:nvPr>
            <p:ph type="title"/>
          </p:nvPr>
        </p:nvSpPr>
        <p:spPr>
          <a:xfrm>
            <a:off x="838200" y="365125"/>
            <a:ext cx="10515600" cy="672105"/>
          </a:xfrm>
        </p:spPr>
        <p:txBody>
          <a:bodyPr>
            <a:normAutofit fontScale="90000"/>
          </a:bodyPr>
          <a:lstStyle/>
          <a:p>
            <a:br>
              <a:rPr lang="en-GB" b="1"/>
            </a:br>
            <a:r>
              <a:rPr lang="en-GB" b="1"/>
              <a:t>Current Trends</a:t>
            </a:r>
            <a:br>
              <a:rPr lang="en-GB" b="1"/>
            </a:br>
            <a:endParaRPr lang="en-GB"/>
          </a:p>
        </p:txBody>
      </p:sp>
      <p:sp>
        <p:nvSpPr>
          <p:cNvPr id="3" name="Content Placeholder 2">
            <a:extLst>
              <a:ext uri="{FF2B5EF4-FFF2-40B4-BE49-F238E27FC236}">
                <a16:creationId xmlns:a16="http://schemas.microsoft.com/office/drawing/2014/main" id="{FFCE0859-0F4C-AD64-10E0-0C0495AB8E10}"/>
              </a:ext>
            </a:extLst>
          </p:cNvPr>
          <p:cNvSpPr>
            <a:spLocks noGrp="1"/>
          </p:cNvSpPr>
          <p:nvPr>
            <p:ph idx="1"/>
          </p:nvPr>
        </p:nvSpPr>
        <p:spPr/>
        <p:txBody>
          <a:bodyPr/>
          <a:lstStyle/>
          <a:p>
            <a:pPr>
              <a:buFont typeface="Arial" panose="020B0604020202020204" pitchFamily="34" charset="0"/>
              <a:buChar char="•"/>
            </a:pPr>
            <a:r>
              <a:rPr lang="en-GB" b="1"/>
              <a:t>Focus on Rehabilitation</a:t>
            </a:r>
            <a:r>
              <a:rPr lang="en-GB"/>
              <a:t>: A growing emphasis on community sentences, restorative justice, and alternatives to imprisonment as effective ways to reduce recidivism.</a:t>
            </a:r>
          </a:p>
          <a:p>
            <a:pPr>
              <a:buFont typeface="Arial" panose="020B0604020202020204" pitchFamily="34" charset="0"/>
              <a:buChar char="•"/>
            </a:pPr>
            <a:r>
              <a:rPr lang="en-GB" b="1"/>
              <a:t>Impact of Technology</a:t>
            </a:r>
            <a:r>
              <a:rPr lang="en-GB"/>
              <a:t>: Innovations in monitoring and managing offenders, as well as improvements in prison management systems.</a:t>
            </a:r>
          </a:p>
          <a:p>
            <a:pPr>
              <a:buFont typeface="Arial" panose="020B0604020202020204" pitchFamily="34" charset="0"/>
              <a:buChar char="•"/>
            </a:pPr>
            <a:r>
              <a:rPr lang="en-GB" b="1"/>
              <a:t>Human Rights Considerations</a:t>
            </a:r>
            <a:r>
              <a:rPr lang="en-GB"/>
              <a:t>: Ongoing discussions about the treatment of prisoners, access to healthcare, and the impact of imprisonment on families and communities.</a:t>
            </a:r>
          </a:p>
          <a:p>
            <a:endParaRPr lang="en-GB"/>
          </a:p>
        </p:txBody>
      </p:sp>
    </p:spTree>
    <p:extLst>
      <p:ext uri="{BB962C8B-B14F-4D97-AF65-F5344CB8AC3E}">
        <p14:creationId xmlns:p14="http://schemas.microsoft.com/office/powerpoint/2010/main" val="3029470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09E5-68BC-4858-A1FB-775A890168CA}"/>
              </a:ext>
            </a:extLst>
          </p:cNvPr>
          <p:cNvSpPr>
            <a:spLocks noGrp="1"/>
          </p:cNvSpPr>
          <p:nvPr>
            <p:ph type="title"/>
          </p:nvPr>
        </p:nvSpPr>
        <p:spPr/>
        <p:txBody>
          <a:bodyPr>
            <a:normAutofit/>
          </a:bodyPr>
          <a:lstStyle/>
          <a:p>
            <a:r>
              <a:rPr lang="en-GB" sz="4800">
                <a:latin typeface="Calibri" panose="020F0502020204030204" pitchFamily="34" charset="0"/>
                <a:cs typeface="Calibri" panose="020F0502020204030204" pitchFamily="34" charset="0"/>
              </a:rPr>
              <a:t>Three Spheres</a:t>
            </a:r>
          </a:p>
        </p:txBody>
      </p:sp>
      <p:sp>
        <p:nvSpPr>
          <p:cNvPr id="3" name="Content Placeholder 2">
            <a:extLst>
              <a:ext uri="{FF2B5EF4-FFF2-40B4-BE49-F238E27FC236}">
                <a16:creationId xmlns:a16="http://schemas.microsoft.com/office/drawing/2014/main" id="{C0450AF9-882C-407B-85DD-CDCDEB82236C}"/>
              </a:ext>
            </a:extLst>
          </p:cNvPr>
          <p:cNvSpPr>
            <a:spLocks noGrp="1"/>
          </p:cNvSpPr>
          <p:nvPr>
            <p:ph idx="1"/>
          </p:nvPr>
        </p:nvSpPr>
        <p:spPr/>
        <p:txBody>
          <a:bodyPr>
            <a:normAutofit fontScale="77500" lnSpcReduction="20000"/>
          </a:bodyPr>
          <a:lstStyle/>
          <a:p>
            <a:pPr>
              <a:lnSpc>
                <a:spcPct val="150000"/>
              </a:lnSpc>
            </a:pPr>
            <a:r>
              <a:rPr lang="en-GB">
                <a:effectLst/>
                <a:latin typeface="Calibri" panose="020F0502020204030204" pitchFamily="34" charset="0"/>
                <a:cs typeface="Calibri" panose="020F0502020204030204" pitchFamily="34" charset="0"/>
              </a:rPr>
              <a:t>Three spheres of life – work, play, sleep – different people &amp; places – breaks down in a total institution.</a:t>
            </a:r>
          </a:p>
          <a:p>
            <a:pPr>
              <a:lnSpc>
                <a:spcPct val="150000"/>
              </a:lnSpc>
            </a:pPr>
            <a:r>
              <a:rPr lang="en-GB">
                <a:effectLst/>
                <a:latin typeface="Calibri" panose="020F0502020204030204" pitchFamily="34" charset="0"/>
                <a:cs typeface="Calibri" panose="020F0502020204030204" pitchFamily="34" charset="0"/>
              </a:rPr>
              <a:t>All spheres of life are conducted in one place under the same single authority.</a:t>
            </a:r>
          </a:p>
          <a:p>
            <a:pPr>
              <a:lnSpc>
                <a:spcPct val="150000"/>
              </a:lnSpc>
            </a:pPr>
            <a:r>
              <a:rPr lang="en-GB">
                <a:effectLst/>
                <a:latin typeface="Calibri" panose="020F0502020204030204" pitchFamily="34" charset="0"/>
                <a:cs typeface="Calibri" panose="020F0502020204030204" pitchFamily="34" charset="0"/>
              </a:rPr>
              <a:t>Each phase of the daily activity is carried out in the immediate company of a large group of others, all of whom are treated alike and required to do the same thing together.</a:t>
            </a:r>
          </a:p>
          <a:p>
            <a:pPr>
              <a:lnSpc>
                <a:spcPct val="150000"/>
              </a:lnSpc>
            </a:pPr>
            <a:r>
              <a:rPr lang="en-GB">
                <a:effectLst/>
                <a:latin typeface="Calibri" panose="020F0502020204030204" pitchFamily="34" charset="0"/>
                <a:cs typeface="Calibri" panose="020F0502020204030204" pitchFamily="34" charset="0"/>
              </a:rPr>
              <a:t>All daily activities are tightly scheduled and imposed by a body of formal rules by a body of officials.</a:t>
            </a:r>
          </a:p>
          <a:p>
            <a:pPr>
              <a:lnSpc>
                <a:spcPct val="150000"/>
              </a:lnSpc>
            </a:pPr>
            <a:r>
              <a:rPr lang="en-GB">
                <a:effectLst/>
                <a:latin typeface="Calibri" panose="020F0502020204030204" pitchFamily="34" charset="0"/>
                <a:cs typeface="Calibri" panose="020F0502020204030204" pitchFamily="34" charset="0"/>
              </a:rPr>
              <a:t>All activities form a rational plan to fulfil the aims of the institution.</a:t>
            </a:r>
          </a:p>
          <a:p>
            <a:endParaRPr lang="en-GB"/>
          </a:p>
        </p:txBody>
      </p:sp>
    </p:spTree>
    <p:extLst>
      <p:ext uri="{BB962C8B-B14F-4D97-AF65-F5344CB8AC3E}">
        <p14:creationId xmlns:p14="http://schemas.microsoft.com/office/powerpoint/2010/main" val="1786844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28A2C0-03F3-4C7E-9287-832F4DF99864}"/>
              </a:ext>
            </a:extLst>
          </p:cNvPr>
          <p:cNvSpPr txBox="1"/>
          <p:nvPr/>
        </p:nvSpPr>
        <p:spPr>
          <a:xfrm>
            <a:off x="6096000" y="1068353"/>
            <a:ext cx="5501834" cy="4802095"/>
          </a:xfrm>
          <a:prstGeom prst="rect">
            <a:avLst/>
          </a:prstGeom>
        </p:spPr>
        <p:txBody>
          <a:bodyPr vert="horz" lIns="91440" tIns="45720" rIns="91440" bIns="45720" rtlCol="0" anchor="ctr">
            <a:normAutofit fontScale="92500"/>
          </a:bodyPr>
          <a:lstStyle/>
          <a:p>
            <a:pPr marL="171450" indent="-228600">
              <a:lnSpc>
                <a:spcPct val="90000"/>
              </a:lnSpc>
              <a:spcAft>
                <a:spcPts val="600"/>
              </a:spcAft>
              <a:buFont typeface="Arial" panose="020B0604020202020204" pitchFamily="34" charset="0"/>
              <a:buChar char="•"/>
            </a:pPr>
            <a:r>
              <a:rPr lang="en-US" sz="3200">
                <a:solidFill>
                  <a:schemeClr val="bg1"/>
                </a:solidFill>
              </a:rPr>
              <a:t>"In general terms, we are fairly clear about the purpose of most of the large institutions in our society: the school, for example, is there to educate young people, the hospital is there to heal people who are sick.  There is no similar clarity about the role of the prison.” </a:t>
            </a:r>
            <a:endParaRPr lang="en-US" sz="3200">
              <a:solidFill>
                <a:schemeClr val="bg1"/>
              </a:solidFill>
              <a:cs typeface="Calibri"/>
            </a:endParaRPr>
          </a:p>
          <a:p>
            <a:pPr marL="171450" indent="-228600">
              <a:lnSpc>
                <a:spcPct val="90000"/>
              </a:lnSpc>
              <a:spcAft>
                <a:spcPts val="600"/>
              </a:spcAft>
              <a:buFont typeface="Arial" panose="020B0604020202020204" pitchFamily="34" charset="0"/>
              <a:buChar char="•"/>
            </a:pPr>
            <a:r>
              <a:rPr lang="en-US" sz="3200">
                <a:solidFill>
                  <a:schemeClr val="bg1"/>
                </a:solidFill>
              </a:rPr>
              <a:t>(Andrew Coyle 2009)</a:t>
            </a:r>
            <a:endParaRPr lang="en-US" sz="3200">
              <a:solidFill>
                <a:schemeClr val="bg1"/>
              </a:solidFill>
              <a:cs typeface="Calibri"/>
            </a:endParaRPr>
          </a:p>
        </p:txBody>
      </p:sp>
    </p:spTree>
    <p:extLst>
      <p:ext uri="{BB962C8B-B14F-4D97-AF65-F5344CB8AC3E}">
        <p14:creationId xmlns:p14="http://schemas.microsoft.com/office/powerpoint/2010/main" val="5280723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04013-79BD-D1F5-12A3-F4D11002692D}"/>
              </a:ext>
            </a:extLst>
          </p:cNvPr>
          <p:cNvSpPr>
            <a:spLocks noGrp="1"/>
          </p:cNvSpPr>
          <p:nvPr>
            <p:ph type="title"/>
          </p:nvPr>
        </p:nvSpPr>
        <p:spPr/>
        <p:txBody>
          <a:bodyPr/>
          <a:lstStyle/>
          <a:p>
            <a:r>
              <a:rPr lang="en-US"/>
              <a:t>Purpose of imprisonment today?</a:t>
            </a:r>
          </a:p>
        </p:txBody>
      </p:sp>
      <p:sp>
        <p:nvSpPr>
          <p:cNvPr id="3" name="Content Placeholder 2">
            <a:extLst>
              <a:ext uri="{FF2B5EF4-FFF2-40B4-BE49-F238E27FC236}">
                <a16:creationId xmlns:a16="http://schemas.microsoft.com/office/drawing/2014/main" id="{41DB806B-453A-4902-9F46-1B949FD3FFE3}"/>
              </a:ext>
            </a:extLst>
          </p:cNvPr>
          <p:cNvSpPr>
            <a:spLocks noGrp="1"/>
          </p:cNvSpPr>
          <p:nvPr>
            <p:ph idx="1"/>
          </p:nvPr>
        </p:nvSpPr>
        <p:spPr/>
        <p:txBody>
          <a:bodyPr vert="horz" lIns="91440" tIns="45720" rIns="91440" bIns="45720" rtlCol="0" anchor="t">
            <a:normAutofit/>
          </a:bodyPr>
          <a:lstStyle/>
          <a:p>
            <a:r>
              <a:rPr lang="en-GB" sz="2000" b="1">
                <a:solidFill>
                  <a:srgbClr val="111111"/>
                </a:solidFill>
                <a:latin typeface="Calibri"/>
                <a:ea typeface="+mn-lt"/>
                <a:cs typeface="+mn-lt"/>
              </a:rPr>
              <a:t>Punishment</a:t>
            </a:r>
            <a:r>
              <a:rPr lang="en-GB" sz="2000">
                <a:solidFill>
                  <a:srgbClr val="111111"/>
                </a:solidFill>
                <a:latin typeface="Calibri"/>
                <a:ea typeface="+mn-lt"/>
                <a:cs typeface="+mn-lt"/>
              </a:rPr>
              <a:t>: This is the idea that offenders deserve to be punished for their crimes</a:t>
            </a:r>
            <a:endParaRPr lang="en-GB" sz="2000">
              <a:solidFill>
                <a:srgbClr val="000000"/>
              </a:solidFill>
              <a:latin typeface="Calibri"/>
              <a:ea typeface="+mn-lt"/>
              <a:cs typeface="+mn-lt"/>
            </a:endParaRPr>
          </a:p>
          <a:p>
            <a:r>
              <a:rPr lang="en-GB" sz="2000" b="1">
                <a:solidFill>
                  <a:srgbClr val="111111"/>
                </a:solidFill>
                <a:latin typeface="Calibri"/>
                <a:ea typeface="+mn-lt"/>
                <a:cs typeface="+mn-lt"/>
              </a:rPr>
              <a:t>Deterrence</a:t>
            </a:r>
            <a:r>
              <a:rPr lang="en-GB" sz="2000">
                <a:solidFill>
                  <a:srgbClr val="111111"/>
                </a:solidFill>
                <a:latin typeface="Calibri"/>
                <a:ea typeface="+mn-lt"/>
                <a:cs typeface="+mn-lt"/>
              </a:rPr>
              <a:t>: Imprisonment aims to discourage the offender and others from committing crimes. </a:t>
            </a:r>
            <a:endParaRPr lang="en-GB" sz="2000">
              <a:solidFill>
                <a:srgbClr val="000000"/>
              </a:solidFill>
              <a:latin typeface="Calibri"/>
              <a:ea typeface="+mn-lt"/>
              <a:cs typeface="+mn-lt"/>
            </a:endParaRPr>
          </a:p>
          <a:p>
            <a:r>
              <a:rPr lang="en-GB" sz="2000" b="1">
                <a:solidFill>
                  <a:srgbClr val="111111"/>
                </a:solidFill>
                <a:latin typeface="Calibri"/>
                <a:ea typeface="+mn-lt"/>
                <a:cs typeface="+mn-lt"/>
              </a:rPr>
              <a:t>Incapacitation</a:t>
            </a:r>
            <a:r>
              <a:rPr lang="en-GB" sz="2000">
                <a:solidFill>
                  <a:srgbClr val="111111"/>
                </a:solidFill>
                <a:latin typeface="Calibri"/>
                <a:ea typeface="+mn-lt"/>
                <a:cs typeface="+mn-lt"/>
              </a:rPr>
              <a:t>: By removing offenders from society, imprisonment prevents them from committing further crimes during their sentence. </a:t>
            </a:r>
            <a:endParaRPr lang="en-GB" sz="2000">
              <a:solidFill>
                <a:srgbClr val="000000"/>
              </a:solidFill>
              <a:latin typeface="Calibri"/>
              <a:ea typeface="+mn-lt"/>
              <a:cs typeface="+mn-lt"/>
            </a:endParaRPr>
          </a:p>
          <a:p>
            <a:r>
              <a:rPr lang="en-GB" sz="2000" b="1">
                <a:solidFill>
                  <a:srgbClr val="111111"/>
                </a:solidFill>
                <a:latin typeface="Calibri"/>
                <a:ea typeface="+mn-lt"/>
                <a:cs typeface="+mn-lt"/>
              </a:rPr>
              <a:t>Rehabilitation</a:t>
            </a:r>
            <a:r>
              <a:rPr lang="en-GB" sz="2000">
                <a:solidFill>
                  <a:srgbClr val="111111"/>
                </a:solidFill>
                <a:latin typeface="Calibri"/>
                <a:ea typeface="+mn-lt"/>
                <a:cs typeface="+mn-lt"/>
              </a:rPr>
              <a:t>: Modern prisons focus on rehabilitating offenders, providing them with education, vocational training, and therapy. </a:t>
            </a:r>
          </a:p>
          <a:p>
            <a:r>
              <a:rPr lang="en-GB" sz="2000" b="1">
                <a:solidFill>
                  <a:srgbClr val="111111"/>
                </a:solidFill>
                <a:latin typeface="Calibri"/>
                <a:ea typeface="+mn-lt"/>
                <a:cs typeface="+mn-lt"/>
              </a:rPr>
              <a:t>Public Protection: </a:t>
            </a:r>
            <a:r>
              <a:rPr lang="en-GB" sz="2000">
                <a:solidFill>
                  <a:srgbClr val="111111"/>
                </a:solidFill>
                <a:latin typeface="Calibri"/>
                <a:ea typeface="+mn-lt"/>
                <a:cs typeface="+mn-lt"/>
              </a:rPr>
              <a:t>dangerous individuals kept away from the public</a:t>
            </a:r>
          </a:p>
          <a:p>
            <a:r>
              <a:rPr lang="en-GB" sz="2000" b="1">
                <a:solidFill>
                  <a:srgbClr val="111111"/>
                </a:solidFill>
                <a:latin typeface="Calibri"/>
                <a:ea typeface="+mn-lt"/>
                <a:cs typeface="+mn-lt"/>
              </a:rPr>
              <a:t>Health care and Support: </a:t>
            </a:r>
            <a:r>
              <a:rPr lang="en-GB" sz="2000">
                <a:solidFill>
                  <a:srgbClr val="111111"/>
                </a:solidFill>
                <a:latin typeface="Calibri"/>
                <a:ea typeface="+mn-lt"/>
                <a:cs typeface="+mn-lt"/>
              </a:rPr>
              <a:t>address so that issues do not effect them on release</a:t>
            </a:r>
            <a:endParaRPr lang="en-GB" sz="2000" b="1">
              <a:solidFill>
                <a:srgbClr val="111111"/>
              </a:solidFill>
              <a:latin typeface="Calibri"/>
              <a:ea typeface="+mn-lt"/>
              <a:cs typeface="+mn-lt"/>
            </a:endParaRPr>
          </a:p>
          <a:p>
            <a:endParaRPr lang="en-GB" sz="2000">
              <a:solidFill>
                <a:srgbClr val="111111"/>
              </a:solidFill>
              <a:latin typeface="Calibri"/>
              <a:ea typeface="+mn-lt"/>
              <a:cs typeface="+mn-lt"/>
            </a:endParaRPr>
          </a:p>
          <a:p>
            <a:endParaRPr lang="en-GB" sz="2000">
              <a:latin typeface="Calibri"/>
              <a:cs typeface="Calibri"/>
            </a:endParaRPr>
          </a:p>
        </p:txBody>
      </p:sp>
    </p:spTree>
    <p:extLst>
      <p:ext uri="{BB962C8B-B14F-4D97-AF65-F5344CB8AC3E}">
        <p14:creationId xmlns:p14="http://schemas.microsoft.com/office/powerpoint/2010/main" val="1983618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45D1A-FFF0-D13E-57EA-3EBCED6C0224}"/>
              </a:ext>
            </a:extLst>
          </p:cNvPr>
          <p:cNvSpPr>
            <a:spLocks noGrp="1"/>
          </p:cNvSpPr>
          <p:nvPr>
            <p:ph type="title"/>
          </p:nvPr>
        </p:nvSpPr>
        <p:spPr>
          <a:xfrm>
            <a:off x="838200" y="365125"/>
            <a:ext cx="10515600" cy="564265"/>
          </a:xfrm>
        </p:spPr>
        <p:txBody>
          <a:bodyPr>
            <a:normAutofit fontScale="90000"/>
          </a:bodyPr>
          <a:lstStyle/>
          <a:p>
            <a:r>
              <a:rPr lang="en-GB"/>
              <a:t>Imprisonment - punishment</a:t>
            </a:r>
          </a:p>
        </p:txBody>
      </p:sp>
      <p:pic>
        <p:nvPicPr>
          <p:cNvPr id="5" name="Content Placeholder 4">
            <a:extLst>
              <a:ext uri="{FF2B5EF4-FFF2-40B4-BE49-F238E27FC236}">
                <a16:creationId xmlns:a16="http://schemas.microsoft.com/office/drawing/2014/main" id="{C2A3B243-A33A-CE6C-9E84-231F81CFF54B}"/>
              </a:ext>
            </a:extLst>
          </p:cNvPr>
          <p:cNvPicPr>
            <a:picLocks noGrp="1" noChangeAspect="1"/>
          </p:cNvPicPr>
          <p:nvPr>
            <p:ph idx="1"/>
          </p:nvPr>
        </p:nvPicPr>
        <p:blipFill>
          <a:blip r:embed="rId3"/>
          <a:stretch>
            <a:fillRect/>
          </a:stretch>
        </p:blipFill>
        <p:spPr>
          <a:xfrm>
            <a:off x="119921" y="900437"/>
            <a:ext cx="11647358" cy="5592438"/>
          </a:xfrm>
        </p:spPr>
      </p:pic>
    </p:spTree>
    <p:extLst>
      <p:ext uri="{BB962C8B-B14F-4D97-AF65-F5344CB8AC3E}">
        <p14:creationId xmlns:p14="http://schemas.microsoft.com/office/powerpoint/2010/main" val="2114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8CB0-3F74-6FD9-AE8C-9BFD2034801A}"/>
              </a:ext>
            </a:extLst>
          </p:cNvPr>
          <p:cNvSpPr>
            <a:spLocks noGrp="1"/>
          </p:cNvSpPr>
          <p:nvPr>
            <p:ph type="title"/>
          </p:nvPr>
        </p:nvSpPr>
        <p:spPr>
          <a:xfrm>
            <a:off x="838200" y="365126"/>
            <a:ext cx="10515600" cy="755752"/>
          </a:xfrm>
        </p:spPr>
        <p:txBody>
          <a:bodyPr/>
          <a:lstStyle/>
          <a:p>
            <a:r>
              <a:rPr lang="en-GB"/>
              <a:t>Punishment Summer 24 Riots</a:t>
            </a:r>
          </a:p>
        </p:txBody>
      </p:sp>
      <p:sp>
        <p:nvSpPr>
          <p:cNvPr id="3" name="Content Placeholder 2">
            <a:extLst>
              <a:ext uri="{FF2B5EF4-FFF2-40B4-BE49-F238E27FC236}">
                <a16:creationId xmlns:a16="http://schemas.microsoft.com/office/drawing/2014/main" id="{FB8A8112-D5AC-2D23-C373-B0D888830CA5}"/>
              </a:ext>
            </a:extLst>
          </p:cNvPr>
          <p:cNvSpPr>
            <a:spLocks noGrp="1"/>
          </p:cNvSpPr>
          <p:nvPr>
            <p:ph idx="1"/>
          </p:nvPr>
        </p:nvSpPr>
        <p:spPr>
          <a:xfrm>
            <a:off x="838200" y="1312606"/>
            <a:ext cx="10515600" cy="4864357"/>
          </a:xfrm>
        </p:spPr>
        <p:txBody>
          <a:bodyPr>
            <a:normAutofit lnSpcReduction="10000"/>
          </a:bodyPr>
          <a:lstStyle/>
          <a:p>
            <a:pPr algn="l"/>
            <a:r>
              <a:rPr lang="en-GB" sz="2600" b="0" i="0">
                <a:effectLst/>
                <a:latin typeface="Calibri" panose="020F0502020204030204" pitchFamily="34" charset="0"/>
                <a:cs typeface="Calibri" panose="020F0502020204030204" pitchFamily="34" charset="0"/>
              </a:rPr>
              <a:t>Between 30 July and 7 August 2024 estimate 29 anti-immigration demonstrations and riots took place across the UK in 27 towns.</a:t>
            </a:r>
          </a:p>
          <a:p>
            <a:pPr algn="l"/>
            <a:r>
              <a:rPr lang="en-GB" sz="2600" b="0" i="0">
                <a:effectLst/>
                <a:latin typeface="Calibri" panose="020F0502020204030204" pitchFamily="34" charset="0"/>
                <a:cs typeface="Calibri" panose="020F0502020204030204" pitchFamily="34" charset="0"/>
              </a:rPr>
              <a:t>Violent, attacks on mosques and hotels housing asylum seekers – Far Right promoted.</a:t>
            </a:r>
          </a:p>
          <a:p>
            <a:pPr algn="l"/>
            <a:r>
              <a:rPr lang="en-GB" sz="2600" b="0" i="0">
                <a:effectLst/>
                <a:latin typeface="Calibri" panose="020F0502020204030204" pitchFamily="34" charset="0"/>
                <a:cs typeface="Calibri" panose="020F0502020204030204" pitchFamily="34" charset="0"/>
              </a:rPr>
              <a:t>The National Police Chiefs’ Council (NPCC) confirmed that, as of 30 August 2024, 1280 people had been arrested</a:t>
            </a:r>
          </a:p>
          <a:p>
            <a:pPr algn="l"/>
            <a:r>
              <a:rPr lang="en-GB" sz="2600" b="0" i="0">
                <a:effectLst/>
                <a:latin typeface="Calibri" panose="020F0502020204030204" pitchFamily="34" charset="0"/>
                <a:cs typeface="Calibri" panose="020F0502020204030204" pitchFamily="34" charset="0"/>
              </a:rPr>
              <a:t>796 charged</a:t>
            </a:r>
          </a:p>
          <a:p>
            <a:pPr algn="l"/>
            <a:r>
              <a:rPr lang="en-GB" sz="2600" b="0" i="0">
                <a:effectLst/>
                <a:latin typeface="Calibri" panose="020F0502020204030204" pitchFamily="34" charset="0"/>
                <a:cs typeface="Calibri" panose="020F0502020204030204" pitchFamily="34" charset="0"/>
              </a:rPr>
              <a:t>Identified more suspects with disorder and seeking further arrests</a:t>
            </a:r>
          </a:p>
          <a:p>
            <a:pPr algn="l"/>
            <a:r>
              <a:rPr lang="en-GB" sz="2600">
                <a:latin typeface="Calibri" panose="020F0502020204030204" pitchFamily="34" charset="0"/>
                <a:cs typeface="Calibri" panose="020F0502020204030204" pitchFamily="34" charset="0"/>
              </a:rPr>
              <a:t>02/09/24 570 people had been before the courts</a:t>
            </a:r>
          </a:p>
          <a:p>
            <a:pPr algn="l"/>
            <a:r>
              <a:rPr lang="en-GB" sz="2600">
                <a:latin typeface="Calibri" panose="020F0502020204030204" pitchFamily="34" charset="0"/>
                <a:cs typeface="Calibri" panose="020F0502020204030204" pitchFamily="34" charset="0"/>
              </a:rPr>
              <a:t>Youngest 12 year old boy arrested and charged </a:t>
            </a:r>
          </a:p>
          <a:p>
            <a:pPr algn="l"/>
            <a:r>
              <a:rPr lang="en-GB" sz="2600">
                <a:latin typeface="Calibri" panose="020F0502020204030204" pitchFamily="34" charset="0"/>
                <a:cs typeface="Calibri" panose="020F0502020204030204" pitchFamily="34" charset="0"/>
              </a:rPr>
              <a:t>Oldest 81 years old arrested and charged </a:t>
            </a:r>
          </a:p>
          <a:p>
            <a:endParaRPr lang="en-GB"/>
          </a:p>
        </p:txBody>
      </p:sp>
    </p:spTree>
    <p:extLst>
      <p:ext uri="{BB962C8B-B14F-4D97-AF65-F5344CB8AC3E}">
        <p14:creationId xmlns:p14="http://schemas.microsoft.com/office/powerpoint/2010/main" val="464379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A9B33-A81F-BC93-5317-28A05F1F7718}"/>
              </a:ext>
            </a:extLst>
          </p:cNvPr>
          <p:cNvSpPr>
            <a:spLocks noGrp="1"/>
          </p:cNvSpPr>
          <p:nvPr>
            <p:ph type="title"/>
          </p:nvPr>
        </p:nvSpPr>
        <p:spPr>
          <a:xfrm>
            <a:off x="838200" y="365125"/>
            <a:ext cx="10515600" cy="779224"/>
          </a:xfrm>
        </p:spPr>
        <p:txBody>
          <a:bodyPr/>
          <a:lstStyle/>
          <a:p>
            <a:r>
              <a:rPr lang="en-US"/>
              <a:t>Prison population growing</a:t>
            </a:r>
          </a:p>
        </p:txBody>
      </p:sp>
      <p:sp>
        <p:nvSpPr>
          <p:cNvPr id="3" name="Content Placeholder 2">
            <a:extLst>
              <a:ext uri="{FF2B5EF4-FFF2-40B4-BE49-F238E27FC236}">
                <a16:creationId xmlns:a16="http://schemas.microsoft.com/office/drawing/2014/main" id="{AA75FA25-3DA8-659E-856A-B351AFA973C7}"/>
              </a:ext>
            </a:extLst>
          </p:cNvPr>
          <p:cNvSpPr>
            <a:spLocks noGrp="1"/>
          </p:cNvSpPr>
          <p:nvPr>
            <p:ph idx="1"/>
          </p:nvPr>
        </p:nvSpPr>
        <p:spPr>
          <a:xfrm>
            <a:off x="838200" y="1379927"/>
            <a:ext cx="10515600" cy="4797036"/>
          </a:xfrm>
        </p:spPr>
        <p:txBody>
          <a:bodyPr vert="horz" lIns="91440" tIns="45720" rIns="91440" bIns="45720" rtlCol="0" anchor="t">
            <a:normAutofit lnSpcReduction="10000"/>
          </a:bodyPr>
          <a:lstStyle/>
          <a:p>
            <a:r>
              <a:rPr lang="en-US">
                <a:ea typeface="+mn-lt"/>
                <a:cs typeface="+mn-lt"/>
              </a:rPr>
              <a:t>The prison system in England and Wales is running out of space</a:t>
            </a:r>
          </a:p>
          <a:p>
            <a:r>
              <a:rPr lang="en-US">
                <a:ea typeface="+mn-lt"/>
                <a:cs typeface="+mn-lt"/>
              </a:rPr>
              <a:t>This has been flagged since 2021 by MoJ.</a:t>
            </a:r>
          </a:p>
          <a:p>
            <a:r>
              <a:rPr lang="en-US">
                <a:ea typeface="+mn-lt"/>
                <a:cs typeface="+mn-lt"/>
              </a:rPr>
              <a:t>Money to build new prisons but not be enough for the demands.</a:t>
            </a:r>
          </a:p>
          <a:p>
            <a:r>
              <a:rPr lang="en-US">
                <a:ea typeface="+mn-lt"/>
                <a:cs typeface="+mn-lt"/>
              </a:rPr>
              <a:t>MoJ (2024) estimating population with increase more than 30% within the next 4 years.</a:t>
            </a:r>
          </a:p>
          <a:p>
            <a:r>
              <a:rPr lang="en-US">
                <a:ea typeface="+mn-lt"/>
                <a:cs typeface="+mn-lt"/>
              </a:rPr>
              <a:t>Sir Keir Starmer, commenting at his first Downing Street press conference that “we have too many prisoners” (BBC, 2024)</a:t>
            </a:r>
            <a:endParaRPr lang="en-US"/>
          </a:p>
          <a:p>
            <a:r>
              <a:rPr lang="en-US">
                <a:ea typeface="+mn-lt"/>
                <a:cs typeface="+mn-lt"/>
              </a:rPr>
              <a:t>The Police Federation has also expressed concerns that police officers are being asked to hold people unlawfully in police custody, because prison cells are not available (Police Federation, 2024).</a:t>
            </a:r>
            <a:endParaRPr lang="en-US"/>
          </a:p>
          <a:p>
            <a:endParaRPr lang="en-US"/>
          </a:p>
        </p:txBody>
      </p:sp>
    </p:spTree>
    <p:extLst>
      <p:ext uri="{BB962C8B-B14F-4D97-AF65-F5344CB8AC3E}">
        <p14:creationId xmlns:p14="http://schemas.microsoft.com/office/powerpoint/2010/main" val="1373882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90B77-FC59-E60C-3D90-C144E159D47B}"/>
              </a:ext>
            </a:extLst>
          </p:cNvPr>
          <p:cNvSpPr>
            <a:spLocks noGrp="1"/>
          </p:cNvSpPr>
          <p:nvPr>
            <p:ph type="title"/>
          </p:nvPr>
        </p:nvSpPr>
        <p:spPr>
          <a:xfrm>
            <a:off x="838200" y="365125"/>
            <a:ext cx="10515600" cy="592318"/>
          </a:xfrm>
        </p:spPr>
        <p:txBody>
          <a:bodyPr>
            <a:normAutofit fontScale="90000"/>
          </a:bodyPr>
          <a:lstStyle/>
          <a:p>
            <a:r>
              <a:rPr lang="en-US"/>
              <a:t>Results </a:t>
            </a:r>
          </a:p>
        </p:txBody>
      </p:sp>
      <p:sp>
        <p:nvSpPr>
          <p:cNvPr id="3" name="Content Placeholder 2">
            <a:extLst>
              <a:ext uri="{FF2B5EF4-FFF2-40B4-BE49-F238E27FC236}">
                <a16:creationId xmlns:a16="http://schemas.microsoft.com/office/drawing/2014/main" id="{18DEF07F-F149-A6B1-AEC5-45E8D9900496}"/>
              </a:ext>
            </a:extLst>
          </p:cNvPr>
          <p:cNvSpPr>
            <a:spLocks noGrp="1"/>
          </p:cNvSpPr>
          <p:nvPr>
            <p:ph idx="1"/>
          </p:nvPr>
        </p:nvSpPr>
        <p:spPr>
          <a:xfrm>
            <a:off x="838200" y="1164268"/>
            <a:ext cx="10515600" cy="5012695"/>
          </a:xfrm>
        </p:spPr>
        <p:txBody>
          <a:bodyPr vert="horz" lIns="91440" tIns="45720" rIns="91440" bIns="45720" rtlCol="0" anchor="t">
            <a:normAutofit lnSpcReduction="10000"/>
          </a:bodyPr>
          <a:lstStyle/>
          <a:p>
            <a:r>
              <a:rPr lang="en-GB" sz="2000">
                <a:latin typeface="Calibri"/>
                <a:ea typeface="Calibri"/>
                <a:cs typeface="Calibri"/>
              </a:rPr>
              <a:t>Unsafe prisons</a:t>
            </a:r>
          </a:p>
          <a:p>
            <a:pPr lvl="1">
              <a:buFont typeface="Courier New" panose="020B0604020202020204" pitchFamily="34" charset="0"/>
              <a:buChar char="o"/>
            </a:pPr>
            <a:r>
              <a:rPr lang="en-GB" sz="2000">
                <a:latin typeface="Calibri"/>
                <a:ea typeface="Calibri"/>
                <a:cs typeface="Calibri"/>
              </a:rPr>
              <a:t>That are not effective, overcrowded, poor conditions - faulty heating systems, black mould and vermin infestations are now commonplace</a:t>
            </a:r>
          </a:p>
          <a:p>
            <a:r>
              <a:rPr lang="en-GB" sz="2000">
                <a:latin typeface="Calibri"/>
                <a:ea typeface="Calibri"/>
                <a:cs typeface="Calibri"/>
              </a:rPr>
              <a:t>Retention of staff</a:t>
            </a:r>
          </a:p>
          <a:p>
            <a:pPr lvl="1">
              <a:buFont typeface="Courier New" panose="020B0604020202020204" pitchFamily="34" charset="0"/>
              <a:buChar char="o"/>
            </a:pPr>
            <a:r>
              <a:rPr lang="en-GB" sz="2000">
                <a:latin typeface="Calibri"/>
                <a:ea typeface="+mn-lt"/>
                <a:cs typeface="+mn-lt"/>
              </a:rPr>
              <a:t>2023 - 350 fewer prison officers in post than in 2018-19</a:t>
            </a:r>
          </a:p>
          <a:p>
            <a:r>
              <a:rPr lang="en-GB" sz="2000">
                <a:latin typeface="Calibri"/>
                <a:ea typeface="+mn-lt"/>
                <a:cs typeface="+mn-lt"/>
              </a:rPr>
              <a:t>Prisons today are under intense pressure and, while the government has planned to build more</a:t>
            </a:r>
          </a:p>
          <a:p>
            <a:r>
              <a:rPr lang="en-GB" sz="2000">
                <a:latin typeface="Calibri"/>
                <a:ea typeface="+mn-lt"/>
                <a:cs typeface="+mn-lt"/>
              </a:rPr>
              <a:t>Capacity pressures limit severely people’s access to a daily regime that gives opportunity for rehabilitation</a:t>
            </a:r>
          </a:p>
          <a:p>
            <a:pPr lvl="1">
              <a:buFont typeface="Courier New" panose="020B0604020202020204" pitchFamily="34" charset="0"/>
              <a:buChar char="o"/>
            </a:pPr>
            <a:r>
              <a:rPr lang="en-GB" sz="2000">
                <a:latin typeface="Calibri"/>
                <a:ea typeface="+mn-lt"/>
                <a:cs typeface="+mn-lt"/>
              </a:rPr>
              <a:t>2023 42% of those surveyed spent up to 22 hours a day in their cell, with limited access to purposeful activity in the library, gym, employment, and education (HMIP, 2023)</a:t>
            </a:r>
          </a:p>
          <a:p>
            <a:endParaRPr lang="en-GB" sz="2000">
              <a:latin typeface="Calibri"/>
              <a:ea typeface="+mn-lt"/>
              <a:cs typeface="+mn-lt"/>
            </a:endParaRPr>
          </a:p>
          <a:p>
            <a:r>
              <a:rPr lang="en-GB" sz="2000">
                <a:latin typeface="Calibri"/>
                <a:ea typeface="+mn-lt"/>
                <a:cs typeface="+mn-lt"/>
              </a:rPr>
              <a:t>Prisoners held in prisons further away from their home, disrupting family connections that are proven to ease resettlement and cut reoffending</a:t>
            </a:r>
          </a:p>
          <a:p>
            <a:r>
              <a:rPr lang="en-GB" sz="2000">
                <a:latin typeface="Calibri"/>
                <a:ea typeface="+mn-lt"/>
                <a:cs typeface="+mn-lt"/>
              </a:rPr>
              <a:t>85 prisoners took their own lives in 2023  the suicide rate among men in prison is nearly four times higher than in the community</a:t>
            </a:r>
          </a:p>
          <a:p>
            <a:endParaRPr lang="en-GB" sz="2000">
              <a:latin typeface="Aptos"/>
              <a:ea typeface="Calibri"/>
              <a:cs typeface="Calibri"/>
            </a:endParaRPr>
          </a:p>
        </p:txBody>
      </p:sp>
    </p:spTree>
    <p:extLst>
      <p:ext uri="{BB962C8B-B14F-4D97-AF65-F5344CB8AC3E}">
        <p14:creationId xmlns:p14="http://schemas.microsoft.com/office/powerpoint/2010/main" val="1688834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1AC6B-2D38-F023-FE5F-1974AC1A7D4B}"/>
              </a:ext>
            </a:extLst>
          </p:cNvPr>
          <p:cNvSpPr>
            <a:spLocks noGrp="1"/>
          </p:cNvSpPr>
          <p:nvPr>
            <p:ph type="title"/>
          </p:nvPr>
        </p:nvSpPr>
        <p:spPr>
          <a:xfrm>
            <a:off x="838200" y="365125"/>
            <a:ext cx="10515600" cy="785249"/>
          </a:xfrm>
        </p:spPr>
        <p:txBody>
          <a:bodyPr>
            <a:normAutofit/>
          </a:bodyPr>
          <a:lstStyle/>
          <a:p>
            <a:r>
              <a:rPr lang="en-GB" sz="3600" b="1">
                <a:solidFill>
                  <a:srgbClr val="111111"/>
                </a:solidFill>
                <a:latin typeface="Calibri"/>
                <a:ea typeface="+mn-lt"/>
                <a:cs typeface="+mn-lt"/>
              </a:rPr>
              <a:t>Deterrence - For</a:t>
            </a:r>
            <a:endParaRPr lang="en-GB" sz="3600"/>
          </a:p>
        </p:txBody>
      </p:sp>
      <p:sp>
        <p:nvSpPr>
          <p:cNvPr id="3" name="Content Placeholder 2">
            <a:extLst>
              <a:ext uri="{FF2B5EF4-FFF2-40B4-BE49-F238E27FC236}">
                <a16:creationId xmlns:a16="http://schemas.microsoft.com/office/drawing/2014/main" id="{8EB4EF03-16AA-A5AF-14F5-FDA1EA618E42}"/>
              </a:ext>
            </a:extLst>
          </p:cNvPr>
          <p:cNvSpPr>
            <a:spLocks noGrp="1"/>
          </p:cNvSpPr>
          <p:nvPr>
            <p:ph idx="1"/>
          </p:nvPr>
        </p:nvSpPr>
        <p:spPr>
          <a:xfrm>
            <a:off x="838200" y="1386348"/>
            <a:ext cx="10515600" cy="4790615"/>
          </a:xfrm>
        </p:spPr>
        <p:txBody>
          <a:bodyPr>
            <a:normAutofit/>
          </a:bodyPr>
          <a:lstStyle/>
          <a:p>
            <a:pPr algn="l"/>
            <a:r>
              <a:rPr lang="en-GB" b="0" i="0">
                <a:solidFill>
                  <a:srgbClr val="1A1A1A"/>
                </a:solidFill>
                <a:effectLst/>
                <a:latin typeface="Calibri" panose="020F0502020204030204" pitchFamily="34" charset="0"/>
                <a:cs typeface="Calibri" panose="020F0502020204030204" pitchFamily="34" charset="0"/>
              </a:rPr>
              <a:t>Prison is an effective deterrent?</a:t>
            </a:r>
          </a:p>
          <a:p>
            <a:pPr algn="l"/>
            <a:r>
              <a:rPr lang="en-GB">
                <a:solidFill>
                  <a:srgbClr val="1A1A1A"/>
                </a:solidFill>
                <a:latin typeface="Calibri" panose="020F0502020204030204" pitchFamily="34" charset="0"/>
                <a:cs typeface="Calibri" panose="020F0502020204030204" pitchFamily="34" charset="0"/>
              </a:rPr>
              <a:t>T</a:t>
            </a:r>
            <a:r>
              <a:rPr lang="en-GB" b="0" i="0">
                <a:solidFill>
                  <a:srgbClr val="1A1A1A"/>
                </a:solidFill>
                <a:effectLst/>
                <a:latin typeface="Calibri" panose="020F0502020204030204" pitchFamily="34" charset="0"/>
                <a:cs typeface="Calibri" panose="020F0502020204030204" pitchFamily="34" charset="0"/>
              </a:rPr>
              <a:t>ough type of punishment because it takes away your freedom and networks</a:t>
            </a:r>
          </a:p>
          <a:p>
            <a:pPr algn="l"/>
            <a:r>
              <a:rPr lang="en-GB">
                <a:solidFill>
                  <a:srgbClr val="1A1A1A"/>
                </a:solidFill>
                <a:latin typeface="Calibri" panose="020F0502020204030204" pitchFamily="34" charset="0"/>
                <a:cs typeface="Calibri" panose="020F0502020204030204" pitchFamily="34" charset="0"/>
              </a:rPr>
              <a:t>Stripped from your identity – for some that is enough not to offend.</a:t>
            </a:r>
          </a:p>
          <a:p>
            <a:pPr algn="l"/>
            <a:r>
              <a:rPr lang="en-GB" b="0" i="0">
                <a:solidFill>
                  <a:srgbClr val="1A1A1A"/>
                </a:solidFill>
                <a:effectLst/>
                <a:latin typeface="Calibri" panose="020F0502020204030204" pitchFamily="34" charset="0"/>
                <a:cs typeface="Calibri" panose="020F0502020204030204" pitchFamily="34" charset="0"/>
              </a:rPr>
              <a:t>Prison sentences send a message to the wider public that this is what will happen if you commit a crime.</a:t>
            </a:r>
          </a:p>
          <a:p>
            <a:pPr algn="l"/>
            <a:r>
              <a:rPr lang="en-GB">
                <a:solidFill>
                  <a:srgbClr val="1A1A1A"/>
                </a:solidFill>
                <a:latin typeface="Calibri" panose="020F0502020204030204" pitchFamily="34" charset="0"/>
                <a:cs typeface="Calibri" panose="020F0502020204030204" pitchFamily="34" charset="0"/>
              </a:rPr>
              <a:t>The idea of what prison is like should deter people / those who experience should be put off from re-entering prison </a:t>
            </a:r>
          </a:p>
          <a:p>
            <a:pPr lvl="1"/>
            <a:r>
              <a:rPr lang="en-GB">
                <a:solidFill>
                  <a:srgbClr val="1A1A1A"/>
                </a:solidFill>
                <a:latin typeface="Calibri" panose="020F0502020204030204" pitchFamily="34" charset="0"/>
                <a:cs typeface="Calibri" panose="020F0502020204030204" pitchFamily="34" charset="0"/>
              </a:rPr>
              <a:t>People still offend or reoffend. Take a gamble of getting caught or not</a:t>
            </a:r>
          </a:p>
          <a:p>
            <a:pPr marL="0" indent="0" algn="l">
              <a:buNone/>
            </a:pPr>
            <a:endParaRPr lang="en-GB">
              <a:solidFill>
                <a:srgbClr val="1A1A1A"/>
              </a:solidFill>
              <a:latin typeface="work sans" panose="020F0502020204030204" pitchFamily="2" charset="0"/>
            </a:endParaRPr>
          </a:p>
          <a:p>
            <a:pPr algn="l"/>
            <a:endParaRPr lang="en-GB">
              <a:solidFill>
                <a:srgbClr val="1A1A1A"/>
              </a:solidFill>
              <a:latin typeface="work sans" panose="020F0502020204030204" pitchFamily="2" charset="0"/>
            </a:endParaRPr>
          </a:p>
          <a:p>
            <a:endParaRPr lang="en-GB"/>
          </a:p>
        </p:txBody>
      </p:sp>
    </p:spTree>
    <p:extLst>
      <p:ext uri="{BB962C8B-B14F-4D97-AF65-F5344CB8AC3E}">
        <p14:creationId xmlns:p14="http://schemas.microsoft.com/office/powerpoint/2010/main" val="3299866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3AB0-1BE4-3829-2585-9934ED73D397}"/>
              </a:ext>
            </a:extLst>
          </p:cNvPr>
          <p:cNvSpPr>
            <a:spLocks noGrp="1"/>
          </p:cNvSpPr>
          <p:nvPr>
            <p:ph type="title"/>
          </p:nvPr>
        </p:nvSpPr>
        <p:spPr>
          <a:xfrm>
            <a:off x="838200" y="365126"/>
            <a:ext cx="10515600" cy="652514"/>
          </a:xfrm>
        </p:spPr>
        <p:txBody>
          <a:bodyPr>
            <a:normAutofit fontScale="90000"/>
          </a:bodyPr>
          <a:lstStyle/>
          <a:p>
            <a:r>
              <a:rPr lang="en-GB" sz="4400" b="1">
                <a:solidFill>
                  <a:srgbClr val="111111"/>
                </a:solidFill>
                <a:latin typeface="Calibri"/>
                <a:ea typeface="+mn-lt"/>
                <a:cs typeface="+mn-lt"/>
              </a:rPr>
              <a:t>Deterrence - against</a:t>
            </a:r>
            <a:endParaRPr lang="en-GB"/>
          </a:p>
        </p:txBody>
      </p:sp>
      <p:sp>
        <p:nvSpPr>
          <p:cNvPr id="3" name="Content Placeholder 2">
            <a:extLst>
              <a:ext uri="{FF2B5EF4-FFF2-40B4-BE49-F238E27FC236}">
                <a16:creationId xmlns:a16="http://schemas.microsoft.com/office/drawing/2014/main" id="{5E7959D8-D2C8-A89B-3E41-C8AF90AB9DD2}"/>
              </a:ext>
            </a:extLst>
          </p:cNvPr>
          <p:cNvSpPr>
            <a:spLocks noGrp="1"/>
          </p:cNvSpPr>
          <p:nvPr>
            <p:ph idx="1"/>
          </p:nvPr>
        </p:nvSpPr>
        <p:spPr>
          <a:xfrm>
            <a:off x="838200" y="1268361"/>
            <a:ext cx="10515600" cy="4908602"/>
          </a:xfrm>
        </p:spPr>
        <p:txBody>
          <a:bodyPr/>
          <a:lstStyle/>
          <a:p>
            <a:r>
              <a:rPr lang="en-GB">
                <a:solidFill>
                  <a:srgbClr val="1A1A1A"/>
                </a:solidFill>
                <a:latin typeface="Calibri" panose="020F0502020204030204" pitchFamily="34" charset="0"/>
                <a:cs typeface="Calibri" panose="020F0502020204030204" pitchFamily="34" charset="0"/>
              </a:rPr>
              <a:t>I</a:t>
            </a:r>
            <a:r>
              <a:rPr lang="en-GB" b="0" i="0">
                <a:solidFill>
                  <a:srgbClr val="1A1A1A"/>
                </a:solidFill>
                <a:effectLst/>
                <a:latin typeface="Calibri" panose="020F0502020204030204" pitchFamily="34" charset="0"/>
                <a:cs typeface="Calibri" panose="020F0502020204030204" pitchFamily="34" charset="0"/>
              </a:rPr>
              <a:t>neffectiveness of prisons</a:t>
            </a:r>
          </a:p>
          <a:p>
            <a:r>
              <a:rPr lang="en-GB">
                <a:solidFill>
                  <a:srgbClr val="1A1A1A"/>
                </a:solidFill>
                <a:latin typeface="Calibri" panose="020F0502020204030204" pitchFamily="34" charset="0"/>
                <a:cs typeface="Calibri" panose="020F0502020204030204" pitchFamily="34" charset="0"/>
              </a:rPr>
              <a:t>L</a:t>
            </a:r>
            <a:r>
              <a:rPr lang="en-GB" b="0" i="0">
                <a:solidFill>
                  <a:srgbClr val="1A1A1A"/>
                </a:solidFill>
                <a:effectLst/>
                <a:latin typeface="Calibri" panose="020F0502020204030204" pitchFamily="34" charset="0"/>
                <a:cs typeface="Calibri" panose="020F0502020204030204" pitchFamily="34" charset="0"/>
              </a:rPr>
              <a:t>ong prison sentences have little impact on crime</a:t>
            </a:r>
            <a:endParaRPr lang="en-GB">
              <a:solidFill>
                <a:srgbClr val="1A1A1A"/>
              </a:solidFill>
              <a:latin typeface="Calibri" panose="020F0502020204030204" pitchFamily="34" charset="0"/>
              <a:cs typeface="Calibri" panose="020F0502020204030204" pitchFamily="34" charset="0"/>
            </a:endParaRPr>
          </a:p>
          <a:p>
            <a:r>
              <a:rPr lang="en-GB" b="0" i="0">
                <a:solidFill>
                  <a:srgbClr val="1A1A1A"/>
                </a:solidFill>
                <a:effectLst/>
                <a:latin typeface="Calibri" panose="020F0502020204030204" pitchFamily="34" charset="0"/>
                <a:cs typeface="Calibri" panose="020F0502020204030204" pitchFamily="34" charset="0"/>
              </a:rPr>
              <a:t>Time in prison can make someone more likely to commit crime</a:t>
            </a:r>
          </a:p>
          <a:p>
            <a:r>
              <a:rPr lang="en-GB" b="0" i="0">
                <a:solidFill>
                  <a:srgbClr val="1A1A1A"/>
                </a:solidFill>
                <a:effectLst/>
                <a:latin typeface="Calibri" panose="020F0502020204030204" pitchFamily="34" charset="0"/>
                <a:cs typeface="Calibri" panose="020F0502020204030204" pitchFamily="34" charset="0"/>
              </a:rPr>
              <a:t>Prisons are costly</a:t>
            </a:r>
            <a:endParaRPr lang="en-GB">
              <a:solidFill>
                <a:srgbClr val="1A1A1A"/>
              </a:solidFill>
              <a:latin typeface="Calibri" panose="020F0502020204030204" pitchFamily="34" charset="0"/>
              <a:cs typeface="Calibri" panose="020F0502020204030204" pitchFamily="34" charset="0"/>
            </a:endParaRPr>
          </a:p>
          <a:p>
            <a:r>
              <a:rPr lang="en-GB">
                <a:solidFill>
                  <a:srgbClr val="1A1A1A"/>
                </a:solidFill>
                <a:latin typeface="Calibri" panose="020F0502020204030204" pitchFamily="34" charset="0"/>
                <a:cs typeface="Calibri" panose="020F0502020204030204" pitchFamily="34" charset="0"/>
              </a:rPr>
              <a:t>Early release</a:t>
            </a:r>
          </a:p>
          <a:p>
            <a:r>
              <a:rPr lang="en-GB" b="0" i="0">
                <a:solidFill>
                  <a:srgbClr val="1A1A1A"/>
                </a:solidFill>
                <a:effectLst/>
                <a:latin typeface="Calibri" panose="020F0502020204030204" pitchFamily="34" charset="0"/>
                <a:cs typeface="Calibri" panose="020F0502020204030204" pitchFamily="34" charset="0"/>
              </a:rPr>
              <a:t>some opportunities to rehabilitate in prison, this does not always meet the needs of the prisoners and does not help them on their release</a:t>
            </a:r>
          </a:p>
          <a:p>
            <a:r>
              <a:rPr lang="en-GB">
                <a:solidFill>
                  <a:srgbClr val="1A1A1A"/>
                </a:solidFill>
                <a:latin typeface="Calibri" panose="020F0502020204030204" pitchFamily="34" charset="0"/>
                <a:cs typeface="Calibri" panose="020F0502020204030204" pitchFamily="34" charset="0"/>
              </a:rPr>
              <a:t>A</a:t>
            </a:r>
            <a:r>
              <a:rPr lang="en-GB" b="0" i="0">
                <a:solidFill>
                  <a:srgbClr val="1A1A1A"/>
                </a:solidFill>
                <a:effectLst/>
                <a:latin typeface="Calibri" panose="020F0502020204030204" pitchFamily="34" charset="0"/>
                <a:cs typeface="Calibri" panose="020F0502020204030204" pitchFamily="34" charset="0"/>
              </a:rPr>
              <a:t>n oppressive institution</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72291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7104-E361-B67D-4C97-D54AB99EDF9A}"/>
              </a:ext>
            </a:extLst>
          </p:cNvPr>
          <p:cNvSpPr>
            <a:spLocks noGrp="1"/>
          </p:cNvSpPr>
          <p:nvPr>
            <p:ph type="title"/>
          </p:nvPr>
        </p:nvSpPr>
        <p:spPr/>
        <p:txBody>
          <a:bodyPr/>
          <a:lstStyle/>
          <a:p>
            <a:r>
              <a:rPr lang="en-GB"/>
              <a:t>Bad Behaviour</a:t>
            </a:r>
          </a:p>
        </p:txBody>
      </p:sp>
      <p:sp>
        <p:nvSpPr>
          <p:cNvPr id="3" name="Content Placeholder 2">
            <a:extLst>
              <a:ext uri="{FF2B5EF4-FFF2-40B4-BE49-F238E27FC236}">
                <a16:creationId xmlns:a16="http://schemas.microsoft.com/office/drawing/2014/main" id="{CB07B550-867A-0131-476D-E660E7558D90}"/>
              </a:ext>
            </a:extLst>
          </p:cNvPr>
          <p:cNvSpPr>
            <a:spLocks noGrp="1"/>
          </p:cNvSpPr>
          <p:nvPr>
            <p:ph idx="1"/>
          </p:nvPr>
        </p:nvSpPr>
        <p:spPr/>
        <p:txBody>
          <a:bodyPr>
            <a:normAutofit lnSpcReduction="10000"/>
          </a:bodyPr>
          <a:lstStyle/>
          <a:p>
            <a:r>
              <a:rPr lang="en-GB" b="0" i="0">
                <a:solidFill>
                  <a:srgbClr val="0B0C0C"/>
                </a:solidFill>
                <a:effectLst/>
                <a:latin typeface="Calibri" panose="020F0502020204030204" pitchFamily="34" charset="0"/>
                <a:cs typeface="Calibri" panose="020F0502020204030204" pitchFamily="34" charset="0"/>
              </a:rPr>
              <a:t>Prisoners who break the rules while behind bars face new community payback-style punishments like repair work and litter picking</a:t>
            </a:r>
          </a:p>
          <a:p>
            <a:r>
              <a:rPr lang="en-GB">
                <a:solidFill>
                  <a:srgbClr val="0B0C0C"/>
                </a:solidFill>
                <a:latin typeface="Calibri" panose="020F0502020204030204" pitchFamily="34" charset="0"/>
                <a:cs typeface="Calibri" panose="020F0502020204030204" pitchFamily="34" charset="0"/>
              </a:rPr>
              <a:t>Published May 2024</a:t>
            </a:r>
          </a:p>
          <a:p>
            <a:r>
              <a:rPr lang="en-GB" b="0" i="0">
                <a:solidFill>
                  <a:srgbClr val="0B0C0C"/>
                </a:solidFill>
                <a:effectLst/>
                <a:latin typeface="Calibri" panose="020F0502020204030204" pitchFamily="34" charset="0"/>
                <a:cs typeface="Calibri" panose="020F0502020204030204" pitchFamily="34" charset="0"/>
              </a:rPr>
              <a:t>Governors will be able to impose “payback punishments”</a:t>
            </a:r>
          </a:p>
          <a:p>
            <a:pPr lvl="1"/>
            <a:r>
              <a:rPr lang="en-GB">
                <a:solidFill>
                  <a:srgbClr val="0B0C0C"/>
                </a:solidFill>
                <a:latin typeface="Calibri" panose="020F0502020204030204" pitchFamily="34" charset="0"/>
                <a:cs typeface="Calibri" panose="020F0502020204030204" pitchFamily="34" charset="0"/>
              </a:rPr>
              <a:t>Damage prison property</a:t>
            </a:r>
          </a:p>
          <a:p>
            <a:pPr lvl="1"/>
            <a:r>
              <a:rPr lang="en-GB" b="0" i="0">
                <a:solidFill>
                  <a:srgbClr val="0B0C0C"/>
                </a:solidFill>
                <a:effectLst/>
                <a:latin typeface="Calibri" panose="020F0502020204030204" pitchFamily="34" charset="0"/>
                <a:cs typeface="Calibri" panose="020F0502020204030204" pitchFamily="34" charset="0"/>
              </a:rPr>
              <a:t>disrespectful to staff</a:t>
            </a:r>
          </a:p>
          <a:p>
            <a:pPr lvl="1"/>
            <a:r>
              <a:rPr lang="en-GB">
                <a:solidFill>
                  <a:srgbClr val="0B0C0C"/>
                </a:solidFill>
                <a:latin typeface="Calibri" panose="020F0502020204030204" pitchFamily="34" charset="0"/>
                <a:cs typeface="Calibri" panose="020F0502020204030204" pitchFamily="34" charset="0"/>
              </a:rPr>
              <a:t>Behaviour</a:t>
            </a:r>
          </a:p>
          <a:p>
            <a:pPr marL="457200" lvl="1" indent="0">
              <a:buNone/>
            </a:pPr>
            <a:r>
              <a:rPr lang="en-GB" b="0" i="0">
                <a:solidFill>
                  <a:srgbClr val="0B0C0C"/>
                </a:solidFill>
                <a:effectLst/>
                <a:latin typeface="Calibri" panose="020F0502020204030204" pitchFamily="34" charset="0"/>
                <a:cs typeface="Calibri" panose="020F0502020204030204" pitchFamily="34" charset="0"/>
              </a:rPr>
              <a:t>Punishments will vary from prison to prison, but could include repairing broken items, clearing shared or disused spaces, and litter picking. Offenders who refuse to carry out their payback punishment could have their prison work earnings blocked or privileges forfeited.</a:t>
            </a:r>
          </a:p>
          <a:p>
            <a:endParaRPr lang="en-GB"/>
          </a:p>
        </p:txBody>
      </p:sp>
    </p:spTree>
    <p:extLst>
      <p:ext uri="{BB962C8B-B14F-4D97-AF65-F5344CB8AC3E}">
        <p14:creationId xmlns:p14="http://schemas.microsoft.com/office/powerpoint/2010/main" val="4236696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561F6-E13A-D103-A2D7-3856314229A9}"/>
              </a:ext>
            </a:extLst>
          </p:cNvPr>
          <p:cNvSpPr>
            <a:spLocks noGrp="1"/>
          </p:cNvSpPr>
          <p:nvPr>
            <p:ph type="title"/>
          </p:nvPr>
        </p:nvSpPr>
        <p:spPr/>
        <p:txBody>
          <a:bodyPr/>
          <a:lstStyle/>
          <a:p>
            <a:r>
              <a:rPr lang="en-GB"/>
              <a:t>Reoffending rates </a:t>
            </a:r>
          </a:p>
        </p:txBody>
      </p:sp>
      <p:sp>
        <p:nvSpPr>
          <p:cNvPr id="3" name="Content Placeholder 2">
            <a:extLst>
              <a:ext uri="{FF2B5EF4-FFF2-40B4-BE49-F238E27FC236}">
                <a16:creationId xmlns:a16="http://schemas.microsoft.com/office/drawing/2014/main" id="{0D370793-3CFD-11A1-8CA9-CC16260DA88F}"/>
              </a:ext>
            </a:extLst>
          </p:cNvPr>
          <p:cNvSpPr>
            <a:spLocks noGrp="1"/>
          </p:cNvSpPr>
          <p:nvPr>
            <p:ph idx="1"/>
          </p:nvPr>
        </p:nvSpPr>
        <p:spPr/>
        <p:txBody>
          <a:bodyPr/>
          <a:lstStyle/>
          <a:p>
            <a:r>
              <a:rPr lang="en-GB" b="1"/>
              <a:t>July – Sept 2022 published July 2024</a:t>
            </a:r>
          </a:p>
          <a:p>
            <a:r>
              <a:rPr lang="en-GB" i="0">
                <a:solidFill>
                  <a:srgbClr val="0B0C0C"/>
                </a:solidFill>
                <a:effectLst/>
                <a:latin typeface="Calibri" panose="020F0502020204030204" pitchFamily="34" charset="0"/>
                <a:cs typeface="Calibri" panose="020F0502020204030204" pitchFamily="34" charset="0"/>
              </a:rPr>
              <a:t>Adult offenders had a proven reoffending rate of 26.2%.</a:t>
            </a:r>
          </a:p>
          <a:p>
            <a:r>
              <a:rPr lang="en-GB" i="0">
                <a:solidFill>
                  <a:srgbClr val="0B0C0C"/>
                </a:solidFill>
                <a:effectLst/>
                <a:latin typeface="Calibri" panose="020F0502020204030204" pitchFamily="34" charset="0"/>
                <a:cs typeface="Calibri" panose="020F0502020204030204" pitchFamily="34" charset="0"/>
              </a:rPr>
              <a:t>Juvenile offenders had a proven reoffending rate of 32.1%</a:t>
            </a:r>
          </a:p>
          <a:p>
            <a:r>
              <a:rPr lang="en-GB" i="0">
                <a:solidFill>
                  <a:srgbClr val="0B0C0C"/>
                </a:solidFill>
                <a:effectLst/>
                <a:latin typeface="Calibri" panose="020F0502020204030204" pitchFamily="34" charset="0"/>
                <a:cs typeface="Calibri" panose="020F0502020204030204" pitchFamily="34" charset="0"/>
              </a:rPr>
              <a:t>The overall proven reoffending rate was 26.5% for the July to September 2022 offender cohort</a:t>
            </a:r>
            <a:endParaRPr lang="en-GB">
              <a:solidFill>
                <a:srgbClr val="0B0C0C"/>
              </a:solidFill>
              <a:latin typeface="Calibri" panose="020F0502020204030204" pitchFamily="34" charset="0"/>
              <a:cs typeface="Calibri" panose="020F0502020204030204" pitchFamily="34" charset="0"/>
            </a:endParaRPr>
          </a:p>
          <a:p>
            <a:r>
              <a:rPr lang="en-GB" i="0">
                <a:solidFill>
                  <a:srgbClr val="0B0C0C"/>
                </a:solidFill>
                <a:effectLst/>
                <a:latin typeface="Calibri" panose="020F0502020204030204" pitchFamily="34" charset="0"/>
                <a:cs typeface="Calibri" panose="020F0502020204030204" pitchFamily="34" charset="0"/>
              </a:rPr>
              <a:t>Adults released from custodial sentences of less than 12 months had a proven reoffending rate of 56.9%</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29059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85225-1A84-4BEA-AFFC-0A6A2957873D}"/>
              </a:ext>
            </a:extLst>
          </p:cNvPr>
          <p:cNvSpPr>
            <a:spLocks noGrp="1"/>
          </p:cNvSpPr>
          <p:nvPr>
            <p:ph type="title"/>
          </p:nvPr>
        </p:nvSpPr>
        <p:spPr/>
        <p:txBody>
          <a:bodyPr/>
          <a:lstStyle/>
          <a:p>
            <a:r>
              <a:rPr lang="en-GB"/>
              <a:t>Imprisoned </a:t>
            </a:r>
          </a:p>
        </p:txBody>
      </p:sp>
      <p:sp>
        <p:nvSpPr>
          <p:cNvPr id="3" name="Content Placeholder 2">
            <a:extLst>
              <a:ext uri="{FF2B5EF4-FFF2-40B4-BE49-F238E27FC236}">
                <a16:creationId xmlns:a16="http://schemas.microsoft.com/office/drawing/2014/main" id="{65B5DB11-356B-624A-4FFF-721F39D06824}"/>
              </a:ext>
            </a:extLst>
          </p:cNvPr>
          <p:cNvSpPr>
            <a:spLocks noGrp="1"/>
          </p:cNvSpPr>
          <p:nvPr>
            <p:ph idx="1"/>
          </p:nvPr>
        </p:nvSpPr>
        <p:spPr/>
        <p:txBody>
          <a:bodyPr>
            <a:normAutofit lnSpcReduction="10000"/>
          </a:bodyPr>
          <a:lstStyle/>
          <a:p>
            <a:r>
              <a:rPr lang="en-GB" b="0" i="0">
                <a:effectLst/>
                <a:latin typeface="Calibri" panose="020F0502020204030204" pitchFamily="34" charset="0"/>
                <a:cs typeface="Calibri" panose="020F0502020204030204" pitchFamily="34" charset="0"/>
              </a:rPr>
              <a:t>The nature of the prison population is rapidly changing</a:t>
            </a:r>
          </a:p>
          <a:p>
            <a:r>
              <a:rPr lang="en-GB" b="0" i="0">
                <a:effectLst/>
                <a:latin typeface="Calibri" panose="020F0502020204030204" pitchFamily="34" charset="0"/>
                <a:cs typeface="Calibri" panose="020F0502020204030204" pitchFamily="34" charset="0"/>
              </a:rPr>
              <a:t>higher population of </a:t>
            </a:r>
            <a:r>
              <a:rPr lang="en-GB">
                <a:latin typeface="Calibri" panose="020F0502020204030204" pitchFamily="34" charset="0"/>
                <a:cs typeface="Calibri" panose="020F0502020204030204" pitchFamily="34" charset="0"/>
              </a:rPr>
              <a:t>o</a:t>
            </a:r>
            <a:r>
              <a:rPr lang="en-GB" b="0" i="0">
                <a:effectLst/>
                <a:latin typeface="Calibri" panose="020F0502020204030204" pitchFamily="34" charset="0"/>
                <a:cs typeface="Calibri" panose="020F0502020204030204" pitchFamily="34" charset="0"/>
              </a:rPr>
              <a:t>ffenders are in prison for serious violent or sexual offences</a:t>
            </a:r>
          </a:p>
          <a:p>
            <a:r>
              <a:rPr lang="en-GB">
                <a:latin typeface="Calibri" panose="020F0502020204030204" pitchFamily="34" charset="0"/>
                <a:cs typeface="Calibri" panose="020F0502020204030204" pitchFamily="34" charset="0"/>
              </a:rPr>
              <a:t>A</a:t>
            </a:r>
            <a:r>
              <a:rPr lang="en-GB" b="0" i="0">
                <a:effectLst/>
                <a:latin typeface="Calibri" panose="020F0502020204030204" pitchFamily="34" charset="0"/>
                <a:cs typeface="Calibri" panose="020F0502020204030204" pitchFamily="34" charset="0"/>
              </a:rPr>
              <a:t>verage age is rising</a:t>
            </a:r>
            <a:endParaRPr lang="en-GB">
              <a:latin typeface="Calibri" panose="020F0502020204030204" pitchFamily="34" charset="0"/>
              <a:cs typeface="Calibri" panose="020F0502020204030204" pitchFamily="34" charset="0"/>
            </a:endParaRPr>
          </a:p>
          <a:p>
            <a:r>
              <a:rPr lang="en-GB" b="0" i="0">
                <a:effectLst/>
                <a:latin typeface="Calibri" panose="020F0502020204030204" pitchFamily="34" charset="0"/>
                <a:cs typeface="Calibri" panose="020F0502020204030204" pitchFamily="34" charset="0"/>
              </a:rPr>
              <a:t>Mental health issues</a:t>
            </a:r>
          </a:p>
          <a:p>
            <a:r>
              <a:rPr lang="en-GB">
                <a:latin typeface="Calibri" panose="020F0502020204030204" pitchFamily="34" charset="0"/>
                <a:cs typeface="Calibri" panose="020F0502020204030204" pitchFamily="34" charset="0"/>
              </a:rPr>
              <a:t>Drug issues</a:t>
            </a:r>
          </a:p>
          <a:p>
            <a:r>
              <a:rPr lang="en-GB">
                <a:latin typeface="Calibri" panose="020F0502020204030204" pitchFamily="34" charset="0"/>
                <a:cs typeface="Calibri" panose="020F0502020204030204" pitchFamily="34" charset="0"/>
              </a:rPr>
              <a:t>Violence in prison </a:t>
            </a:r>
          </a:p>
          <a:p>
            <a:r>
              <a:rPr lang="en-GB">
                <a:latin typeface="Calibri" panose="020F0502020204030204" pitchFamily="34" charset="0"/>
                <a:cs typeface="Calibri" panose="020F0502020204030204" pitchFamily="34" charset="0"/>
              </a:rPr>
              <a:t>Conditions </a:t>
            </a:r>
          </a:p>
          <a:p>
            <a:r>
              <a:rPr lang="en-GB" b="0" i="0">
                <a:effectLst/>
                <a:latin typeface="Calibri" panose="020F0502020204030204" pitchFamily="34" charset="0"/>
                <a:cs typeface="Calibri" panose="020F0502020204030204" pitchFamily="34" charset="0"/>
              </a:rPr>
              <a:t>Impact of family</a:t>
            </a:r>
          </a:p>
        </p:txBody>
      </p:sp>
    </p:spTree>
    <p:extLst>
      <p:ext uri="{BB962C8B-B14F-4D97-AF65-F5344CB8AC3E}">
        <p14:creationId xmlns:p14="http://schemas.microsoft.com/office/powerpoint/2010/main" val="24851354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83ECB-F93E-0353-9351-C0D7847AD765}"/>
              </a:ext>
            </a:extLst>
          </p:cNvPr>
          <p:cNvSpPr>
            <a:spLocks noGrp="1"/>
          </p:cNvSpPr>
          <p:nvPr>
            <p:ph type="title"/>
          </p:nvPr>
        </p:nvSpPr>
        <p:spPr>
          <a:xfrm>
            <a:off x="838200" y="365125"/>
            <a:ext cx="10515600" cy="696759"/>
          </a:xfrm>
        </p:spPr>
        <p:txBody>
          <a:bodyPr>
            <a:normAutofit fontScale="90000"/>
          </a:bodyPr>
          <a:lstStyle/>
          <a:p>
            <a:r>
              <a:rPr lang="en-GB" sz="4400" b="1">
                <a:solidFill>
                  <a:srgbClr val="111111"/>
                </a:solidFill>
                <a:latin typeface="Calibri"/>
                <a:ea typeface="+mn-lt"/>
                <a:cs typeface="+mn-lt"/>
              </a:rPr>
              <a:t>Rehabilitation</a:t>
            </a:r>
            <a:endParaRPr lang="en-GB"/>
          </a:p>
        </p:txBody>
      </p:sp>
      <p:sp>
        <p:nvSpPr>
          <p:cNvPr id="3" name="Content Placeholder 2">
            <a:extLst>
              <a:ext uri="{FF2B5EF4-FFF2-40B4-BE49-F238E27FC236}">
                <a16:creationId xmlns:a16="http://schemas.microsoft.com/office/drawing/2014/main" id="{34858B3A-E9DB-FB03-CC0E-EB0FDAD5CE59}"/>
              </a:ext>
            </a:extLst>
          </p:cNvPr>
          <p:cNvSpPr>
            <a:spLocks noGrp="1"/>
          </p:cNvSpPr>
          <p:nvPr>
            <p:ph idx="1"/>
          </p:nvPr>
        </p:nvSpPr>
        <p:spPr/>
        <p:txBody>
          <a:bodyPr>
            <a:normAutofit lnSpcReduction="10000"/>
          </a:bodyPr>
          <a:lstStyle/>
          <a:p>
            <a:r>
              <a:rPr lang="en-GB"/>
              <a:t>Offender rates</a:t>
            </a:r>
          </a:p>
          <a:p>
            <a:r>
              <a:rPr lang="en-GB" b="0" i="0">
                <a:effectLst/>
                <a:latin typeface="Calibri" panose="020F0502020204030204" pitchFamily="34" charset="0"/>
                <a:cs typeface="Calibri" panose="020F0502020204030204" pitchFamily="34" charset="0"/>
              </a:rPr>
              <a:t>good quality supervision, case management and holistic, tailored approaches can support and enable rehabilitation and reintegration</a:t>
            </a:r>
          </a:p>
          <a:p>
            <a:pPr lvl="1"/>
            <a:r>
              <a:rPr lang="en-GB">
                <a:latin typeface="Calibri" panose="020F0502020204030204" pitchFamily="34" charset="0"/>
                <a:cs typeface="Calibri" panose="020F0502020204030204" pitchFamily="34" charset="0"/>
              </a:rPr>
              <a:t>Does this happen?</a:t>
            </a:r>
          </a:p>
          <a:p>
            <a:pPr algn="l"/>
            <a:r>
              <a:rPr lang="en-GB">
                <a:latin typeface="Calibri" panose="020F0502020204030204" pitchFamily="34" charset="0"/>
                <a:cs typeface="Calibri" panose="020F0502020204030204" pitchFamily="34" charset="0"/>
              </a:rPr>
              <a:t>V</a:t>
            </a:r>
            <a:r>
              <a:rPr lang="en-GB" b="0" i="0">
                <a:effectLst/>
                <a:latin typeface="Calibri" panose="020F0502020204030204" pitchFamily="34" charset="0"/>
                <a:cs typeface="Calibri" panose="020F0502020204030204" pitchFamily="34" charset="0"/>
              </a:rPr>
              <a:t>arious types of targeted rehabilitation, include:</a:t>
            </a:r>
          </a:p>
          <a:p>
            <a:pPr lvl="1"/>
            <a:r>
              <a:rPr lang="en-GB" b="0" i="0">
                <a:effectLst/>
                <a:latin typeface="Calibri" panose="020F0502020204030204" pitchFamily="34" charset="0"/>
                <a:cs typeface="Calibri" panose="020F0502020204030204" pitchFamily="34" charset="0"/>
              </a:rPr>
              <a:t>addressing drug, alcohol and mental health issues</a:t>
            </a:r>
          </a:p>
          <a:p>
            <a:pPr lvl="1"/>
            <a:r>
              <a:rPr lang="en-GB" b="0" i="0">
                <a:effectLst/>
                <a:latin typeface="Calibri" panose="020F0502020204030204" pitchFamily="34" charset="0"/>
                <a:cs typeface="Calibri" panose="020F0502020204030204" pitchFamily="34" charset="0"/>
              </a:rPr>
              <a:t>addressing accommodation issues</a:t>
            </a:r>
          </a:p>
          <a:p>
            <a:pPr lvl="1"/>
            <a:r>
              <a:rPr lang="en-GB" b="0" i="0">
                <a:effectLst/>
                <a:latin typeface="Calibri" panose="020F0502020204030204" pitchFamily="34" charset="0"/>
                <a:cs typeface="Calibri" panose="020F0502020204030204" pitchFamily="34" charset="0"/>
              </a:rPr>
              <a:t>helping with employment needs</a:t>
            </a:r>
          </a:p>
          <a:p>
            <a:pPr lvl="1"/>
            <a:r>
              <a:rPr lang="en-GB" b="0" i="0">
                <a:effectLst/>
                <a:latin typeface="Calibri" panose="020F0502020204030204" pitchFamily="34" charset="0"/>
                <a:cs typeface="Calibri" panose="020F0502020204030204" pitchFamily="34" charset="0"/>
              </a:rPr>
              <a:t>Offender behaviour programmes (programmes that try to change an offender’s attitude, behaviour and way of thinking)</a:t>
            </a:r>
          </a:p>
          <a:p>
            <a:pPr lvl="1"/>
            <a:r>
              <a:rPr lang="en-GB" b="0" i="0">
                <a:effectLst/>
                <a:latin typeface="Calibri" panose="020F0502020204030204" pitchFamily="34" charset="0"/>
                <a:cs typeface="Calibri" panose="020F0502020204030204" pitchFamily="34" charset="0"/>
              </a:rPr>
              <a:t>improving offenders’ relationships with family and peers</a:t>
            </a:r>
          </a:p>
          <a:p>
            <a:endParaRPr lang="en-GB"/>
          </a:p>
        </p:txBody>
      </p:sp>
    </p:spTree>
    <p:extLst>
      <p:ext uri="{BB962C8B-B14F-4D97-AF65-F5344CB8AC3E}">
        <p14:creationId xmlns:p14="http://schemas.microsoft.com/office/powerpoint/2010/main" val="2601833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5C0D2-38BD-305E-6E6C-CC9E5547CF74}"/>
              </a:ext>
            </a:extLst>
          </p:cNvPr>
          <p:cNvSpPr>
            <a:spLocks noGrp="1"/>
          </p:cNvSpPr>
          <p:nvPr>
            <p:ph type="title"/>
          </p:nvPr>
        </p:nvSpPr>
        <p:spPr/>
        <p:txBody>
          <a:bodyPr/>
          <a:lstStyle/>
          <a:p>
            <a:r>
              <a:rPr lang="en-GB"/>
              <a:t>Public Safety </a:t>
            </a:r>
          </a:p>
        </p:txBody>
      </p:sp>
      <p:sp>
        <p:nvSpPr>
          <p:cNvPr id="3" name="Content Placeholder 2">
            <a:extLst>
              <a:ext uri="{FF2B5EF4-FFF2-40B4-BE49-F238E27FC236}">
                <a16:creationId xmlns:a16="http://schemas.microsoft.com/office/drawing/2014/main" id="{2B275403-64D9-E810-6C39-CE71C4A8C840}"/>
              </a:ext>
            </a:extLst>
          </p:cNvPr>
          <p:cNvSpPr>
            <a:spLocks noGrp="1"/>
          </p:cNvSpPr>
          <p:nvPr>
            <p:ph idx="1"/>
          </p:nvPr>
        </p:nvSpPr>
        <p:spPr/>
        <p:txBody>
          <a:bodyPr/>
          <a:lstStyle/>
          <a:p>
            <a:r>
              <a:rPr lang="en-GB"/>
              <a:t>Gang culture</a:t>
            </a:r>
          </a:p>
          <a:p>
            <a:pPr lvl="1"/>
            <a:r>
              <a:rPr lang="en-GB"/>
              <a:t>County Lines</a:t>
            </a:r>
          </a:p>
          <a:p>
            <a:r>
              <a:rPr lang="en-GB"/>
              <a:t>Staff working for prisoners </a:t>
            </a:r>
          </a:p>
          <a:p>
            <a:r>
              <a:rPr lang="en-GB"/>
              <a:t>Intimidation on victims</a:t>
            </a:r>
          </a:p>
          <a:p>
            <a:endParaRPr lang="en-GB"/>
          </a:p>
        </p:txBody>
      </p:sp>
    </p:spTree>
    <p:extLst>
      <p:ext uri="{BB962C8B-B14F-4D97-AF65-F5344CB8AC3E}">
        <p14:creationId xmlns:p14="http://schemas.microsoft.com/office/powerpoint/2010/main" val="1610695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6DDA-50C9-2B97-51FE-CAB0616B9C6B}"/>
              </a:ext>
            </a:extLst>
          </p:cNvPr>
          <p:cNvSpPr>
            <a:spLocks noGrp="1"/>
          </p:cNvSpPr>
          <p:nvPr>
            <p:ph type="title"/>
          </p:nvPr>
        </p:nvSpPr>
        <p:spPr/>
        <p:txBody>
          <a:bodyPr/>
          <a:lstStyle/>
          <a:p>
            <a:r>
              <a:rPr lang="en-GB"/>
              <a:t>Resolve the crisis</a:t>
            </a:r>
          </a:p>
        </p:txBody>
      </p:sp>
      <p:sp>
        <p:nvSpPr>
          <p:cNvPr id="3" name="Content Placeholder 2">
            <a:extLst>
              <a:ext uri="{FF2B5EF4-FFF2-40B4-BE49-F238E27FC236}">
                <a16:creationId xmlns:a16="http://schemas.microsoft.com/office/drawing/2014/main" id="{BA3682E2-D631-D01B-2F0A-72360FDAB544}"/>
              </a:ext>
            </a:extLst>
          </p:cNvPr>
          <p:cNvSpPr>
            <a:spLocks noGrp="1"/>
          </p:cNvSpPr>
          <p:nvPr>
            <p:ph idx="1"/>
          </p:nvPr>
        </p:nvSpPr>
        <p:spPr>
          <a:xfrm>
            <a:off x="838200" y="1548581"/>
            <a:ext cx="10515600" cy="4628382"/>
          </a:xfrm>
        </p:spPr>
        <p:txBody>
          <a:bodyPr>
            <a:normAutofit/>
          </a:bodyPr>
          <a:lstStyle/>
          <a:p>
            <a:r>
              <a:rPr lang="en-GB" b="1" i="0">
                <a:effectLst/>
                <a:latin typeface="Calibri" panose="020F0502020204030204" pitchFamily="34" charset="0"/>
                <a:cs typeface="Calibri" panose="020F0502020204030204" pitchFamily="34" charset="0"/>
              </a:rPr>
              <a:t>Lower the point of automatic release for most offenders from 50% of their sentence to 40-45%</a:t>
            </a:r>
          </a:p>
          <a:p>
            <a:r>
              <a:rPr lang="en-GB" b="1" i="0">
                <a:effectLst/>
                <a:latin typeface="Calibri" panose="020F0502020204030204" pitchFamily="34" charset="0"/>
                <a:cs typeface="Calibri" panose="020F0502020204030204" pitchFamily="34" charset="0"/>
              </a:rPr>
              <a:t>Introduce a ‘queuing system’ for immediate custodial sentences, with low-risk prisoners starting their sentence on house arrest-</a:t>
            </a:r>
          </a:p>
          <a:p>
            <a:pPr lvl="1"/>
            <a:r>
              <a:rPr lang="en-GB" b="0" i="0">
                <a:effectLst/>
                <a:latin typeface="Open Sans" panose="020B0606030504020204" pitchFamily="34" charset="0"/>
              </a:rPr>
              <a:t>lower-risk offenders at the start of a prison sentence at home, until prison space becomes available. </a:t>
            </a:r>
          </a:p>
          <a:p>
            <a:pPr lvl="1"/>
            <a:r>
              <a:rPr lang="en-GB" b="0" i="0">
                <a:effectLst/>
                <a:latin typeface="Open Sans" panose="020B0606030504020204" pitchFamily="34" charset="0"/>
              </a:rPr>
              <a:t>home detention would count towards a prisoner’s sentence</a:t>
            </a:r>
            <a:r>
              <a:rPr lang="en-GB">
                <a:latin typeface="Open Sans" panose="020B0606030504020204" pitchFamily="34" charset="0"/>
              </a:rPr>
              <a:t> – house arrest with conditions </a:t>
            </a:r>
          </a:p>
          <a:p>
            <a:pPr lvl="1"/>
            <a:r>
              <a:rPr lang="en-GB" b="0" i="0">
                <a:effectLst/>
                <a:latin typeface="Open Sans" panose="020B0606030504020204" pitchFamily="34" charset="0"/>
              </a:rPr>
              <a:t>prioritise prison places for the highest risk offenders</a:t>
            </a:r>
          </a:p>
          <a:p>
            <a:endParaRPr lang="en-GB"/>
          </a:p>
        </p:txBody>
      </p:sp>
    </p:spTree>
    <p:extLst>
      <p:ext uri="{BB962C8B-B14F-4D97-AF65-F5344CB8AC3E}">
        <p14:creationId xmlns:p14="http://schemas.microsoft.com/office/powerpoint/2010/main" val="3488653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075A4-B307-0245-4762-7CF91ED4E2E9}"/>
              </a:ext>
            </a:extLst>
          </p:cNvPr>
          <p:cNvSpPr>
            <a:spLocks noGrp="1"/>
          </p:cNvSpPr>
          <p:nvPr>
            <p:ph type="title"/>
          </p:nvPr>
        </p:nvSpPr>
        <p:spPr>
          <a:xfrm>
            <a:off x="838200" y="365126"/>
            <a:ext cx="10515600" cy="667262"/>
          </a:xfrm>
        </p:spPr>
        <p:txBody>
          <a:bodyPr>
            <a:normAutofit fontScale="90000"/>
          </a:bodyPr>
          <a:lstStyle/>
          <a:p>
            <a:r>
              <a:rPr lang="en-GB"/>
              <a:t>Resolve the crisis</a:t>
            </a:r>
          </a:p>
        </p:txBody>
      </p:sp>
      <p:sp>
        <p:nvSpPr>
          <p:cNvPr id="3" name="Content Placeholder 2">
            <a:extLst>
              <a:ext uri="{FF2B5EF4-FFF2-40B4-BE49-F238E27FC236}">
                <a16:creationId xmlns:a16="http://schemas.microsoft.com/office/drawing/2014/main" id="{6324AB4A-033C-2699-5037-E9C4D15844AA}"/>
              </a:ext>
            </a:extLst>
          </p:cNvPr>
          <p:cNvSpPr>
            <a:spLocks noGrp="1"/>
          </p:cNvSpPr>
          <p:nvPr>
            <p:ph idx="1"/>
          </p:nvPr>
        </p:nvSpPr>
        <p:spPr>
          <a:xfrm>
            <a:off x="838200" y="1297858"/>
            <a:ext cx="10515600" cy="4879105"/>
          </a:xfrm>
        </p:spPr>
        <p:txBody>
          <a:bodyPr>
            <a:normAutofit lnSpcReduction="10000"/>
          </a:bodyPr>
          <a:lstStyle/>
          <a:p>
            <a:r>
              <a:rPr lang="en-GB" sz="1800" b="1" i="0">
                <a:effectLst/>
                <a:latin typeface="Calibri" panose="020F0502020204030204" pitchFamily="34" charset="0"/>
                <a:cs typeface="Calibri" panose="020F0502020204030204" pitchFamily="34" charset="0"/>
              </a:rPr>
              <a:t>Allow sentences of up to three years to be suspended</a:t>
            </a:r>
          </a:p>
          <a:p>
            <a:pPr lvl="1"/>
            <a:r>
              <a:rPr lang="en-GB" sz="1800" b="1">
                <a:latin typeface="Calibri" panose="020F0502020204030204" pitchFamily="34" charset="0"/>
                <a:cs typeface="Calibri" panose="020F0502020204030204" pitchFamily="34" charset="0"/>
              </a:rPr>
              <a:t>Currently stands at 2 years </a:t>
            </a:r>
            <a:r>
              <a:rPr lang="en-GB" sz="1800" b="0" i="0">
                <a:effectLst/>
                <a:latin typeface="Calibri" panose="020F0502020204030204" pitchFamily="34" charset="0"/>
                <a:cs typeface="Calibri" panose="020F0502020204030204" pitchFamily="34" charset="0"/>
              </a:rPr>
              <a:t>offender does not always have to go to prison as long as they do not commit any further offences and abide by any conditions attached</a:t>
            </a:r>
            <a:endParaRPr lang="en-GB" sz="1800" b="1" i="0">
              <a:effectLst/>
              <a:latin typeface="Calibri" panose="020F0502020204030204" pitchFamily="34" charset="0"/>
              <a:cs typeface="Calibri" panose="020F0502020204030204" pitchFamily="34" charset="0"/>
            </a:endParaRPr>
          </a:p>
          <a:p>
            <a:pPr lvl="1"/>
            <a:r>
              <a:rPr lang="en-GB" sz="1800" b="0" i="0">
                <a:effectLst/>
                <a:latin typeface="Calibri" panose="020F0502020204030204" pitchFamily="34" charset="0"/>
                <a:cs typeface="Calibri" panose="020F0502020204030204" pitchFamily="34" charset="0"/>
              </a:rPr>
              <a:t>Most people receiving a sentence of 2-3 years have committed a non-violent offence </a:t>
            </a:r>
            <a:endParaRPr lang="en-GB" sz="1800" b="1" i="0">
              <a:effectLst/>
              <a:latin typeface="Calibri" panose="020F0502020204030204" pitchFamily="34" charset="0"/>
              <a:cs typeface="Calibri" panose="020F0502020204030204" pitchFamily="34" charset="0"/>
            </a:endParaRPr>
          </a:p>
          <a:p>
            <a:endParaRPr lang="en-GB" sz="1800" b="1">
              <a:latin typeface="Calibri" panose="020F0502020204030204" pitchFamily="34" charset="0"/>
              <a:cs typeface="Calibri" panose="020F0502020204030204" pitchFamily="34" charset="0"/>
            </a:endParaRPr>
          </a:p>
          <a:p>
            <a:r>
              <a:rPr lang="en-GB" sz="1800" b="1">
                <a:latin typeface="Calibri" panose="020F0502020204030204" pitchFamily="34" charset="0"/>
                <a:cs typeface="Calibri" panose="020F0502020204030204" pitchFamily="34" charset="0"/>
              </a:rPr>
              <a:t>Review of the management of people in prison</a:t>
            </a:r>
          </a:p>
          <a:p>
            <a:r>
              <a:rPr lang="en-GB" sz="1800">
                <a:latin typeface="Calibri" panose="020F0502020204030204" pitchFamily="34" charset="0"/>
                <a:cs typeface="Calibri" panose="020F0502020204030204" pitchFamily="34" charset="0"/>
              </a:rPr>
              <a:t>Quicker routes out of custody for those serving long sentences. People should undergo review at the halfway stage and then at regular intervals, resulting in release on licence or sentence reduction.</a:t>
            </a:r>
          </a:p>
          <a:p>
            <a:r>
              <a:rPr lang="en-GB" sz="1800">
                <a:latin typeface="Calibri" panose="020F0502020204030204" pitchFamily="34" charset="0"/>
                <a:cs typeface="Calibri" panose="020F0502020204030204" pitchFamily="34" charset="0"/>
              </a:rPr>
              <a:t>Age and maturity should be considered. Upon reaching a certain age, older prisoners could undergo a review of their needs and risk level</a:t>
            </a:r>
          </a:p>
          <a:p>
            <a:r>
              <a:rPr lang="en-GB" sz="1800">
                <a:latin typeface="Calibri" panose="020F0502020204030204" pitchFamily="34" charset="0"/>
                <a:cs typeface="Calibri" panose="020F0502020204030204" pitchFamily="34" charset="0"/>
              </a:rPr>
              <a:t>Release and reintegration planning starting at the point of custody - as Norway’s holistic ‘reintegration guarantee’, introduced in 2005, where reintegration teams which work with individuals from their first days in custody through to post-release </a:t>
            </a:r>
          </a:p>
          <a:p>
            <a:r>
              <a:rPr lang="en-GB" sz="1800">
                <a:latin typeface="Calibri" panose="020F0502020204030204" pitchFamily="34" charset="0"/>
                <a:cs typeface="Calibri" panose="020F0502020204030204" pitchFamily="34" charset="0"/>
              </a:rPr>
              <a:t>Humanising the prison experience to provide autonomy, promote rehabilitation and prepare people for release and reintegration - shift in cultural norms and attitudes – Norway freedom to move around/own clothes etc</a:t>
            </a:r>
            <a:endParaRPr lang="en-GB" sz="1800" b="1" i="0">
              <a:effectLst/>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33504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36ADC-9630-D7C8-23B5-61843B083D85}"/>
              </a:ext>
            </a:extLst>
          </p:cNvPr>
          <p:cNvSpPr>
            <a:spLocks noGrp="1"/>
          </p:cNvSpPr>
          <p:nvPr>
            <p:ph type="title"/>
          </p:nvPr>
        </p:nvSpPr>
        <p:spPr>
          <a:xfrm>
            <a:off x="838200" y="365125"/>
            <a:ext cx="10515600" cy="770501"/>
          </a:xfrm>
        </p:spPr>
        <p:txBody>
          <a:bodyPr/>
          <a:lstStyle/>
          <a:p>
            <a:r>
              <a:rPr lang="en-GB"/>
              <a:t>Resolve the crisis</a:t>
            </a:r>
          </a:p>
        </p:txBody>
      </p:sp>
      <p:sp>
        <p:nvSpPr>
          <p:cNvPr id="3" name="Content Placeholder 2">
            <a:extLst>
              <a:ext uri="{FF2B5EF4-FFF2-40B4-BE49-F238E27FC236}">
                <a16:creationId xmlns:a16="http://schemas.microsoft.com/office/drawing/2014/main" id="{C29F0D56-0014-3270-A433-571F3F3F0768}"/>
              </a:ext>
            </a:extLst>
          </p:cNvPr>
          <p:cNvSpPr>
            <a:spLocks noGrp="1"/>
          </p:cNvSpPr>
          <p:nvPr>
            <p:ph idx="1"/>
          </p:nvPr>
        </p:nvSpPr>
        <p:spPr>
          <a:xfrm>
            <a:off x="838200" y="1297858"/>
            <a:ext cx="10515600" cy="4879105"/>
          </a:xfrm>
        </p:spPr>
        <p:txBody>
          <a:bodyPr/>
          <a:lstStyle/>
          <a:p>
            <a:r>
              <a:rPr lang="en-GB"/>
              <a:t>Changes to the wider criminal justice system:</a:t>
            </a:r>
          </a:p>
          <a:p>
            <a:r>
              <a:rPr lang="en-GB"/>
              <a:t>Decriminalisation </a:t>
            </a:r>
          </a:p>
          <a:p>
            <a:r>
              <a:rPr lang="en-GB"/>
              <a:t>Diversion</a:t>
            </a:r>
          </a:p>
          <a:p>
            <a:r>
              <a:rPr lang="en-GB"/>
              <a:t>Non-custodial sanctions</a:t>
            </a:r>
          </a:p>
          <a:p>
            <a:r>
              <a:rPr lang="en-GB"/>
              <a:t>Conditional release</a:t>
            </a:r>
          </a:p>
          <a:p>
            <a:r>
              <a:rPr lang="en-GB"/>
              <a:t>Alternative consequences for breach of conditions</a:t>
            </a:r>
          </a:p>
        </p:txBody>
      </p:sp>
    </p:spTree>
    <p:extLst>
      <p:ext uri="{BB962C8B-B14F-4D97-AF65-F5344CB8AC3E}">
        <p14:creationId xmlns:p14="http://schemas.microsoft.com/office/powerpoint/2010/main" val="4107493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3E38D-9CD4-9057-6ABC-2E7CCCD3DC08}"/>
              </a:ext>
            </a:extLst>
          </p:cNvPr>
          <p:cNvSpPr>
            <a:spLocks noGrp="1"/>
          </p:cNvSpPr>
          <p:nvPr>
            <p:ph type="title"/>
          </p:nvPr>
        </p:nvSpPr>
        <p:spPr/>
        <p:txBody>
          <a:bodyPr/>
          <a:lstStyle/>
          <a:p>
            <a:r>
              <a:rPr lang="en-GB" b="0" i="1">
                <a:solidFill>
                  <a:srgbClr val="1A1A1A"/>
                </a:solidFill>
                <a:effectLst/>
                <a:latin typeface="work sans" pitchFamily="2" charset="0"/>
              </a:rPr>
              <a:t>The prison system is like a river</a:t>
            </a:r>
            <a:endParaRPr lang="en-GB"/>
          </a:p>
        </p:txBody>
      </p:sp>
      <p:sp>
        <p:nvSpPr>
          <p:cNvPr id="3" name="Content Placeholder 2">
            <a:extLst>
              <a:ext uri="{FF2B5EF4-FFF2-40B4-BE49-F238E27FC236}">
                <a16:creationId xmlns:a16="http://schemas.microsoft.com/office/drawing/2014/main" id="{8D107E9C-3113-7390-C4C9-B5A7E983A4AE}"/>
              </a:ext>
            </a:extLst>
          </p:cNvPr>
          <p:cNvSpPr>
            <a:spLocks noGrp="1"/>
          </p:cNvSpPr>
          <p:nvPr>
            <p:ph idx="1"/>
          </p:nvPr>
        </p:nvSpPr>
        <p:spPr/>
        <p:txBody>
          <a:bodyPr/>
          <a:lstStyle/>
          <a:p>
            <a:r>
              <a:rPr lang="en-GB" b="0" i="1">
                <a:solidFill>
                  <a:srgbClr val="1A1A1A"/>
                </a:solidFill>
                <a:effectLst/>
                <a:latin typeface="work sans" pitchFamily="2" charset="0"/>
              </a:rPr>
              <a:t>“The wider it gets, the faster it flows – and the harder it becomes to swim against the tide. Rather than being guided to safer shores, those in the middle are swept into deeper currents of crime, violence and despair. What began as a trickle turns into a torrent, with problems in prisons spilling into the towns and cities around them.”</a:t>
            </a:r>
          </a:p>
          <a:p>
            <a:endParaRPr lang="en-GB" i="1">
              <a:solidFill>
                <a:srgbClr val="1A1A1A"/>
              </a:solidFill>
              <a:latin typeface="work sans" pitchFamily="2" charset="0"/>
            </a:endParaRPr>
          </a:p>
          <a:p>
            <a:r>
              <a:rPr lang="en-GB" b="0" i="0">
                <a:solidFill>
                  <a:srgbClr val="1A1A1A"/>
                </a:solidFill>
                <a:effectLst/>
                <a:latin typeface="work sans" pitchFamily="2" charset="0"/>
              </a:rPr>
              <a:t>The Howard League for Penal Reform</a:t>
            </a:r>
            <a:endParaRPr lang="en-GB"/>
          </a:p>
        </p:txBody>
      </p:sp>
    </p:spTree>
    <p:extLst>
      <p:ext uri="{BB962C8B-B14F-4D97-AF65-F5344CB8AC3E}">
        <p14:creationId xmlns:p14="http://schemas.microsoft.com/office/powerpoint/2010/main" val="919712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12</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Imprisonment</vt:lpstr>
      <vt:lpstr>PowerPoint Presentation</vt:lpstr>
      <vt:lpstr>PowerPoint Presentation</vt:lpstr>
      <vt:lpstr> Evolution of the UK Imprisonment System </vt:lpstr>
      <vt:lpstr> Early to Mid-20th Century </vt:lpstr>
      <vt:lpstr> Late 20th Century Developments </vt:lpstr>
      <vt:lpstr> 21st Century Challenges </vt:lpstr>
      <vt:lpstr> Current Trends </vt:lpstr>
      <vt:lpstr>Three Spheres</vt:lpstr>
      <vt:lpstr>PowerPoint Presentation</vt:lpstr>
      <vt:lpstr>Purpose of imprisonment today?</vt:lpstr>
      <vt:lpstr>Imprisonment - punishment</vt:lpstr>
      <vt:lpstr>Punishment Summer 24 Riots</vt:lpstr>
      <vt:lpstr>Prison population growing</vt:lpstr>
      <vt:lpstr>Results </vt:lpstr>
      <vt:lpstr>Deterrence - For</vt:lpstr>
      <vt:lpstr>Deterrence - against</vt:lpstr>
      <vt:lpstr>Bad Behaviour</vt:lpstr>
      <vt:lpstr>Reoffending rates </vt:lpstr>
      <vt:lpstr>Imprisoned </vt:lpstr>
      <vt:lpstr>Rehabilitation</vt:lpstr>
      <vt:lpstr>Public Safety </vt:lpstr>
      <vt:lpstr>Resolve the crisis</vt:lpstr>
      <vt:lpstr>Resolve the crisis</vt:lpstr>
      <vt:lpstr>Resolve the crisis</vt:lpstr>
      <vt:lpstr>The prison system is like a river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2024-09-18T12:29:55Z</dcterms:created>
  <dcterms:modified xsi:type="dcterms:W3CDTF">2024-10-25T09:40:33Z</dcterms:modified>
</cp:coreProperties>
</file>