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charts/chart2.xml" ContentType="application/vnd.openxmlformats-officedocument.drawingml.chart+xml"/>
  <Override PartName="/ppt/drawings/drawing1.xml" ContentType="application/vnd.openxmlformats-officedocument.drawingml.chartshapes+xml"/>
  <Override PartName="/ppt/notesSlides/notesSlide6.xml" ContentType="application/vnd.openxmlformats-officedocument.presentationml.notesSlide+xml"/>
  <Override PartName="/ppt/charts/chart3.xml" ContentType="application/vnd.openxmlformats-officedocument.drawingml.chart+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rts/style1.xml" ContentType="application/vnd.ms-office.chartstyle+xml"/>
  <Override PartName="/ppt/charts/colors1.xml" ContentType="application/vnd.ms-office.chartcolorstyle+xml"/>
  <Override PartName="/ppt/charts/style2.xml" ContentType="application/vnd.ms-office.chartstyle+xml"/>
  <Override PartName="/ppt/charts/colors2.xml" ContentType="application/vnd.ms-office.chartcolor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3"/>
  </p:notesMasterIdLst>
  <p:sldIdLst>
    <p:sldId id="279" r:id="rId2"/>
    <p:sldId id="267" r:id="rId3"/>
    <p:sldId id="258" r:id="rId4"/>
    <p:sldId id="266" r:id="rId5"/>
    <p:sldId id="271" r:id="rId6"/>
    <p:sldId id="272" r:id="rId7"/>
    <p:sldId id="273" r:id="rId8"/>
    <p:sldId id="281" r:id="rId9"/>
    <p:sldId id="284" r:id="rId10"/>
    <p:sldId id="262" r:id="rId11"/>
    <p:sldId id="280" r:id="rId12"/>
  </p:sldIdLst>
  <p:sldSz cx="9144000" cy="6858000" type="screen4x3"/>
  <p:notesSz cx="9928225" cy="67976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2141">
          <p15:clr>
            <a:srgbClr val="A4A3A4"/>
          </p15:clr>
        </p15:guide>
        <p15:guide id="2" pos="3127">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34587" autoAdjust="0"/>
    <p:restoredTop sz="83481" autoAdjust="0"/>
  </p:normalViewPr>
  <p:slideViewPr>
    <p:cSldViewPr>
      <p:cViewPr>
        <p:scale>
          <a:sx n="60" d="100"/>
          <a:sy n="60" d="100"/>
        </p:scale>
        <p:origin x="-1404" y="-108"/>
      </p:cViewPr>
      <p:guideLst>
        <p:guide orient="horz" pos="2160"/>
        <p:guide pos="2880"/>
      </p:guideLst>
    </p:cSldViewPr>
  </p:slideViewPr>
  <p:outlineViewPr>
    <p:cViewPr>
      <p:scale>
        <a:sx n="33" d="100"/>
        <a:sy n="33" d="100"/>
      </p:scale>
      <p:origin x="258" y="6504"/>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88" d="100"/>
          <a:sy n="88" d="100"/>
        </p:scale>
        <p:origin x="-1296" y="-96"/>
      </p:cViewPr>
      <p:guideLst>
        <p:guide orient="horz" pos="2141"/>
        <p:guide pos="3127"/>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_rels/chart2.xml.rels><?xml version="1.0" encoding="UTF-8" standalone="yes"?>
<Relationships xmlns="http://schemas.openxmlformats.org/package/2006/relationships"><Relationship Id="rId3" Type="http://schemas.microsoft.com/office/2011/relationships/chartStyle" Target="style1.xml"/><Relationship Id="rId2" Type="http://schemas.openxmlformats.org/officeDocument/2006/relationships/chartUserShapes" Target="../drawings/drawing1.xml"/><Relationship Id="rId1" Type="http://schemas.openxmlformats.org/officeDocument/2006/relationships/package" Target="../embeddings/Microsoft_Excel_Worksheet2.xlsx"/><Relationship Id="rId4" Type="http://schemas.microsoft.com/office/2011/relationships/chartColorStyle" Target="colors1.xml"/></Relationships>
</file>

<file path=ppt/charts/_rels/chart3.xml.rels><?xml version="1.0" encoding="UTF-8" standalone="yes"?>
<Relationships xmlns="http://schemas.openxmlformats.org/package/2006/relationships"><Relationship Id="rId3" Type="http://schemas.microsoft.com/office/2011/relationships/chartStyle" Target="style2.xml"/><Relationship Id="rId2" Type="http://schemas.microsoft.com/office/2011/relationships/chartColorStyle" Target="colors2.xml"/><Relationship Id="rId1" Type="http://schemas.openxmlformats.org/officeDocument/2006/relationships/package" Target="../embeddings/Microsoft_Excel_Worksheet3.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30"/>
    </mc:Choice>
    <mc:Fallback>
      <c:style val="30"/>
    </mc:Fallback>
  </mc:AlternateContent>
  <c:chart>
    <c:autoTitleDeleted val="1"/>
    <c:plotArea>
      <c:layout/>
      <c:barChart>
        <c:barDir val="col"/>
        <c:grouping val="clustered"/>
        <c:varyColors val="0"/>
        <c:ser>
          <c:idx val="0"/>
          <c:order val="0"/>
          <c:tx>
            <c:strRef>
              <c:f>Sheet1!$B$1</c:f>
              <c:strCache>
                <c:ptCount val="1"/>
                <c:pt idx="0">
                  <c:v>Sales</c:v>
                </c:pt>
              </c:strCache>
            </c:strRef>
          </c:tx>
          <c:invertIfNegative val="0"/>
          <c:dPt>
            <c:idx val="0"/>
            <c:invertIfNegative val="0"/>
            <c:bubble3D val="0"/>
            <c:explosion val="18"/>
            <c:spPr>
              <a:solidFill>
                <a:schemeClr val="accent2">
                  <a:lumMod val="75000"/>
                </a:schemeClr>
              </a:solidFill>
            </c:spPr>
            <c:extLst xmlns:c16r2="http://schemas.microsoft.com/office/drawing/2015/06/chart">
              <c:ext xmlns:c16="http://schemas.microsoft.com/office/drawing/2014/chart" uri="{C3380CC4-5D6E-409C-BE32-E72D297353CC}">
                <c16:uniqueId val="{00000000-F3D6-4EF2-8C71-ECF269998FAB}"/>
              </c:ext>
            </c:extLst>
          </c:dPt>
          <c:dPt>
            <c:idx val="1"/>
            <c:invertIfNegative val="0"/>
            <c:bubble3D val="0"/>
            <c:spPr>
              <a:solidFill>
                <a:schemeClr val="accent5"/>
              </a:solidFill>
            </c:spPr>
          </c:dPt>
          <c:dPt>
            <c:idx val="2"/>
            <c:invertIfNegative val="0"/>
            <c:bubble3D val="0"/>
            <c:spPr>
              <a:solidFill>
                <a:schemeClr val="accent2">
                  <a:lumMod val="60000"/>
                  <a:lumOff val="40000"/>
                </a:schemeClr>
              </a:solidFill>
            </c:spPr>
          </c:dPt>
          <c:dPt>
            <c:idx val="3"/>
            <c:invertIfNegative val="0"/>
            <c:bubble3D val="0"/>
            <c:spPr>
              <a:solidFill>
                <a:schemeClr val="accent6"/>
              </a:solidFill>
            </c:spPr>
          </c:dPt>
          <c:dPt>
            <c:idx val="4"/>
            <c:invertIfNegative val="0"/>
            <c:bubble3D val="0"/>
            <c:spPr>
              <a:solidFill>
                <a:schemeClr val="accent4">
                  <a:lumMod val="75000"/>
                </a:schemeClr>
              </a:solidFill>
            </c:spPr>
          </c:dPt>
          <c:cat>
            <c:strRef>
              <c:f>Sheet1!$A$2:$A$6</c:f>
              <c:strCache>
                <c:ptCount val="5"/>
                <c:pt idx="0">
                  <c:v>Yes</c:v>
                </c:pt>
                <c:pt idx="1">
                  <c:v>No</c:v>
                </c:pt>
                <c:pt idx="2">
                  <c:v>Lack of safety</c:v>
                </c:pt>
                <c:pt idx="3">
                  <c:v>Lack of police patrol</c:v>
                </c:pt>
                <c:pt idx="4">
                  <c:v>Illegal activities</c:v>
                </c:pt>
              </c:strCache>
            </c:strRef>
          </c:cat>
          <c:val>
            <c:numRef>
              <c:f>Sheet1!$B$2:$B$6</c:f>
              <c:numCache>
                <c:formatCode>0%</c:formatCode>
                <c:ptCount val="5"/>
                <c:pt idx="0">
                  <c:v>0.67</c:v>
                </c:pt>
                <c:pt idx="1">
                  <c:v>0.33</c:v>
                </c:pt>
                <c:pt idx="2">
                  <c:v>0.27</c:v>
                </c:pt>
                <c:pt idx="3">
                  <c:v>0.23</c:v>
                </c:pt>
                <c:pt idx="4">
                  <c:v>0.33</c:v>
                </c:pt>
              </c:numCache>
            </c:numRef>
          </c:val>
          <c:extLst xmlns:c16r2="http://schemas.microsoft.com/office/drawing/2015/06/chart">
            <c:ext xmlns:c16="http://schemas.microsoft.com/office/drawing/2014/chart" uri="{C3380CC4-5D6E-409C-BE32-E72D297353CC}">
              <c16:uniqueId val="{00000001-F3D6-4EF2-8C71-ECF269998FAB}"/>
            </c:ext>
          </c:extLst>
        </c:ser>
        <c:dLbls>
          <c:showLegendKey val="0"/>
          <c:showVal val="1"/>
          <c:showCatName val="0"/>
          <c:showSerName val="0"/>
          <c:showPercent val="0"/>
          <c:showBubbleSize val="0"/>
        </c:dLbls>
        <c:gapWidth val="75"/>
        <c:axId val="42415232"/>
        <c:axId val="42416768"/>
      </c:barChart>
      <c:catAx>
        <c:axId val="42415232"/>
        <c:scaling>
          <c:orientation val="minMax"/>
        </c:scaling>
        <c:delete val="0"/>
        <c:axPos val="b"/>
        <c:majorTickMark val="none"/>
        <c:minorTickMark val="none"/>
        <c:tickLblPos val="nextTo"/>
        <c:crossAx val="42416768"/>
        <c:crosses val="autoZero"/>
        <c:auto val="1"/>
        <c:lblAlgn val="ctr"/>
        <c:lblOffset val="100"/>
        <c:noMultiLvlLbl val="0"/>
      </c:catAx>
      <c:valAx>
        <c:axId val="42416768"/>
        <c:scaling>
          <c:orientation val="minMax"/>
        </c:scaling>
        <c:delete val="0"/>
        <c:axPos val="l"/>
        <c:numFmt formatCode="0%" sourceLinked="1"/>
        <c:majorTickMark val="none"/>
        <c:minorTickMark val="none"/>
        <c:tickLblPos val="nextTo"/>
        <c:crossAx val="42415232"/>
        <c:crosses val="autoZero"/>
        <c:crossBetween val="between"/>
      </c:valAx>
      <c:spPr>
        <a:noFill/>
      </c:spPr>
    </c:plotArea>
    <c:legend>
      <c:legendPos val="t"/>
      <c:layout>
        <c:manualLayout>
          <c:xMode val="edge"/>
          <c:yMode val="edge"/>
          <c:x val="0.32551020408163267"/>
          <c:y val="1.9607843137254902E-2"/>
          <c:w val="0.62448979591836751"/>
          <c:h val="0.31502959188924912"/>
        </c:manualLayout>
      </c:layout>
      <c:overlay val="0"/>
    </c:legend>
    <c:plotVisOnly val="1"/>
    <c:dispBlanksAs val="gap"/>
    <c:showDLblsOverMax val="0"/>
  </c:chart>
  <c:spPr>
    <a:noFill/>
  </c:spPr>
  <c:txPr>
    <a:bodyPr/>
    <a:lstStyle/>
    <a:p>
      <a:pPr>
        <a:defRPr sz="1800"/>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39"/>
    </mc:Choice>
    <mc:Fallback>
      <c:style val="39"/>
    </mc:Fallback>
  </mc:AlternateContent>
  <c:chart>
    <c:autoTitleDeleted val="1"/>
    <c:plotArea>
      <c:layout/>
      <c:barChart>
        <c:barDir val="bar"/>
        <c:grouping val="stacked"/>
        <c:varyColors val="0"/>
        <c:ser>
          <c:idx val="0"/>
          <c:order val="0"/>
          <c:tx>
            <c:strRef>
              <c:f>Sheet1!$B$1</c:f>
              <c:strCache>
                <c:ptCount val="1"/>
                <c:pt idx="0">
                  <c:v>Causes of crimes in Bel ombre</c:v>
                </c:pt>
              </c:strCache>
            </c:strRef>
          </c:tx>
          <c:invertIfNegative val="0"/>
          <c:dPt>
            <c:idx val="0"/>
            <c:invertIfNegative val="0"/>
            <c:bubble3D val="0"/>
            <c:spPr>
              <a:solidFill>
                <a:schemeClr val="tx2">
                  <a:lumMod val="75000"/>
                  <a:lumOff val="25000"/>
                </a:schemeClr>
              </a:solidFill>
            </c:spPr>
            <c:extLst xmlns:c16r2="http://schemas.microsoft.com/office/drawing/2015/06/chart">
              <c:ext xmlns:c16="http://schemas.microsoft.com/office/drawing/2014/chart" uri="{C3380CC4-5D6E-409C-BE32-E72D297353CC}">
                <c16:uniqueId val="{00000001-8695-43D0-A893-980F4AB4ACD0}"/>
              </c:ext>
            </c:extLst>
          </c:dPt>
          <c:dPt>
            <c:idx val="1"/>
            <c:invertIfNegative val="0"/>
            <c:bubble3D val="0"/>
            <c:explosion val="35"/>
            <c:spPr>
              <a:solidFill>
                <a:schemeClr val="accent6"/>
              </a:solidFill>
            </c:spPr>
            <c:extLst xmlns:c16r2="http://schemas.microsoft.com/office/drawing/2015/06/chart">
              <c:ext xmlns:c16="http://schemas.microsoft.com/office/drawing/2014/chart" uri="{C3380CC4-5D6E-409C-BE32-E72D297353CC}">
                <c16:uniqueId val="{00000002-8695-43D0-A893-980F4AB4ACD0}"/>
              </c:ext>
            </c:extLst>
          </c:dPt>
          <c:dPt>
            <c:idx val="2"/>
            <c:invertIfNegative val="0"/>
            <c:bubble3D val="0"/>
            <c:spPr>
              <a:solidFill>
                <a:schemeClr val="accent6">
                  <a:lumMod val="50000"/>
                </a:schemeClr>
              </a:solidFill>
            </c:spPr>
            <c:extLst xmlns:c16r2="http://schemas.microsoft.com/office/drawing/2015/06/chart">
              <c:ext xmlns:c16="http://schemas.microsoft.com/office/drawing/2014/chart" uri="{C3380CC4-5D6E-409C-BE32-E72D297353CC}">
                <c16:uniqueId val="{00000003-8695-43D0-A893-980F4AB4ACD0}"/>
              </c:ext>
            </c:extLst>
          </c:dPt>
          <c:dPt>
            <c:idx val="3"/>
            <c:invertIfNegative val="0"/>
            <c:bubble3D val="0"/>
            <c:spPr>
              <a:solidFill>
                <a:schemeClr val="bg2">
                  <a:lumMod val="50000"/>
                </a:schemeClr>
              </a:solidFill>
            </c:spPr>
            <c:extLst xmlns:c16r2="http://schemas.microsoft.com/office/drawing/2015/06/chart">
              <c:ext xmlns:c16="http://schemas.microsoft.com/office/drawing/2014/chart" uri="{C3380CC4-5D6E-409C-BE32-E72D297353CC}">
                <c16:uniqueId val="{00000004-8695-43D0-A893-980F4AB4ACD0}"/>
              </c:ext>
            </c:extLst>
          </c:dPt>
          <c:dPt>
            <c:idx val="4"/>
            <c:invertIfNegative val="0"/>
            <c:bubble3D val="0"/>
            <c:spPr>
              <a:solidFill>
                <a:schemeClr val="accent2">
                  <a:lumMod val="60000"/>
                  <a:lumOff val="40000"/>
                </a:schemeClr>
              </a:solidFill>
              <a:ln>
                <a:solidFill>
                  <a:schemeClr val="bg1">
                    <a:lumMod val="65000"/>
                  </a:schemeClr>
                </a:solidFill>
              </a:ln>
            </c:spPr>
            <c:extLst xmlns:c16r2="http://schemas.microsoft.com/office/drawing/2015/06/chart">
              <c:ext xmlns:c16="http://schemas.microsoft.com/office/drawing/2014/chart" uri="{C3380CC4-5D6E-409C-BE32-E72D297353CC}">
                <c16:uniqueId val="{00000005-8695-43D0-A893-980F4AB4ACD0}"/>
              </c:ext>
            </c:extLst>
          </c:dPt>
          <c:dPt>
            <c:idx val="5"/>
            <c:invertIfNegative val="0"/>
            <c:bubble3D val="0"/>
            <c:explosion val="30"/>
            <c:spPr>
              <a:solidFill>
                <a:schemeClr val="accent2"/>
              </a:solidFill>
            </c:spPr>
            <c:extLst xmlns:c16r2="http://schemas.microsoft.com/office/drawing/2015/06/chart">
              <c:ext xmlns:c16="http://schemas.microsoft.com/office/drawing/2014/chart" uri="{C3380CC4-5D6E-409C-BE32-E72D297353CC}">
                <c16:uniqueId val="{00000006-8695-43D0-A893-980F4AB4ACD0}"/>
              </c:ext>
            </c:extLst>
          </c:dPt>
          <c:dPt>
            <c:idx val="6"/>
            <c:invertIfNegative val="0"/>
            <c:bubble3D val="0"/>
            <c:extLst xmlns:c16r2="http://schemas.microsoft.com/office/drawing/2015/06/chart">
              <c:ext xmlns:c16="http://schemas.microsoft.com/office/drawing/2014/chart" uri="{C3380CC4-5D6E-409C-BE32-E72D297353CC}">
                <c16:uniqueId val="{00000007-8695-43D0-A893-980F4AB4ACD0}"/>
              </c:ext>
            </c:extLst>
          </c:dPt>
          <c:cat>
            <c:strRef>
              <c:f>Sheet1!$A$2:$A$8</c:f>
              <c:strCache>
                <c:ptCount val="7"/>
                <c:pt idx="0">
                  <c:v>Poverty</c:v>
                </c:pt>
                <c:pt idx="1">
                  <c:v>Drug Proliiferation</c:v>
                </c:pt>
                <c:pt idx="2">
                  <c:v>Vandalism</c:v>
                </c:pt>
                <c:pt idx="3">
                  <c:v>Assault</c:v>
                </c:pt>
                <c:pt idx="4">
                  <c:v>Rapid population growth</c:v>
                </c:pt>
                <c:pt idx="5">
                  <c:v>Unemployment</c:v>
                </c:pt>
                <c:pt idx="6">
                  <c:v>Growth influence of Alcoholism</c:v>
                </c:pt>
              </c:strCache>
            </c:strRef>
          </c:cat>
          <c:val>
            <c:numRef>
              <c:f>Sheet1!$B$2:$B$8</c:f>
              <c:numCache>
                <c:formatCode>0%</c:formatCode>
                <c:ptCount val="7"/>
                <c:pt idx="0">
                  <c:v>0.56999999999999995</c:v>
                </c:pt>
                <c:pt idx="1">
                  <c:v>0.7</c:v>
                </c:pt>
                <c:pt idx="2">
                  <c:v>0.33</c:v>
                </c:pt>
                <c:pt idx="3">
                  <c:v>0.4</c:v>
                </c:pt>
                <c:pt idx="4">
                  <c:v>0.27</c:v>
                </c:pt>
                <c:pt idx="5">
                  <c:v>0.63</c:v>
                </c:pt>
                <c:pt idx="6">
                  <c:v>0.37</c:v>
                </c:pt>
              </c:numCache>
            </c:numRef>
          </c:val>
          <c:extLst xmlns:c16r2="http://schemas.microsoft.com/office/drawing/2015/06/chart">
            <c:ext xmlns:c16="http://schemas.microsoft.com/office/drawing/2014/chart" uri="{C3380CC4-5D6E-409C-BE32-E72D297353CC}">
              <c16:uniqueId val="{00000000-8695-43D0-A893-980F4AB4ACD0}"/>
            </c:ext>
          </c:extLst>
        </c:ser>
        <c:dLbls>
          <c:showLegendKey val="0"/>
          <c:showVal val="1"/>
          <c:showCatName val="0"/>
          <c:showSerName val="0"/>
          <c:showPercent val="0"/>
          <c:showBubbleSize val="0"/>
        </c:dLbls>
        <c:gapWidth val="75"/>
        <c:overlap val="100"/>
        <c:axId val="48641920"/>
        <c:axId val="48640384"/>
      </c:barChart>
      <c:valAx>
        <c:axId val="48640384"/>
        <c:scaling>
          <c:orientation val="minMax"/>
        </c:scaling>
        <c:delete val="0"/>
        <c:axPos val="b"/>
        <c:numFmt formatCode="0%" sourceLinked="1"/>
        <c:majorTickMark val="none"/>
        <c:minorTickMark val="none"/>
        <c:tickLblPos val="nextTo"/>
        <c:txPr>
          <a:bodyPr/>
          <a:lstStyle/>
          <a:p>
            <a:pPr>
              <a:defRPr sz="1600"/>
            </a:pPr>
            <a:endParaRPr lang="en-US"/>
          </a:p>
        </c:txPr>
        <c:crossAx val="48641920"/>
        <c:crosses val="autoZero"/>
        <c:crossBetween val="between"/>
      </c:valAx>
      <c:catAx>
        <c:axId val="48641920"/>
        <c:scaling>
          <c:orientation val="minMax"/>
        </c:scaling>
        <c:delete val="0"/>
        <c:axPos val="l"/>
        <c:majorTickMark val="none"/>
        <c:minorTickMark val="none"/>
        <c:tickLblPos val="nextTo"/>
        <c:crossAx val="48640384"/>
        <c:crosses val="autoZero"/>
        <c:auto val="1"/>
        <c:lblAlgn val="ctr"/>
        <c:lblOffset val="100"/>
        <c:noMultiLvlLbl val="0"/>
      </c:catAx>
      <c:spPr>
        <a:solidFill>
          <a:schemeClr val="tx2">
            <a:lumMod val="10000"/>
            <a:lumOff val="90000"/>
          </a:schemeClr>
        </a:solidFill>
      </c:spPr>
    </c:plotArea>
    <c:legend>
      <c:legendPos val="b"/>
      <c:layout>
        <c:manualLayout>
          <c:xMode val="edge"/>
          <c:yMode val="edge"/>
          <c:x val="0"/>
          <c:y val="0.74976416550872316"/>
          <c:w val="0.79464156110920914"/>
          <c:h val="0.25023583449127684"/>
        </c:manualLayout>
      </c:layout>
      <c:overlay val="0"/>
      <c:txPr>
        <a:bodyPr/>
        <a:lstStyle/>
        <a:p>
          <a:pPr>
            <a:defRPr sz="1800"/>
          </a:pPr>
          <a:endParaRPr lang="en-US"/>
        </a:p>
      </c:txPr>
    </c:legend>
    <c:plotVisOnly val="1"/>
    <c:dispBlanksAs val="gap"/>
    <c:showDLblsOverMax val="0"/>
  </c:chart>
  <c:spPr>
    <a:noFill/>
  </c:spPr>
  <c:txPr>
    <a:bodyPr/>
    <a:lstStyle/>
    <a:p>
      <a:pPr>
        <a:defRPr sz="1800"/>
      </a:pPr>
      <a:endParaRPr lang="en-US"/>
    </a:p>
  </c:txPr>
  <c:externalData r:id="rId1">
    <c:autoUpdate val="0"/>
  </c:externalData>
  <c:userShapes r:id="rId2"/>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26"/>
    </mc:Choice>
    <mc:Fallback>
      <c:style val="26"/>
    </mc:Fallback>
  </mc:AlternateContent>
  <c:chart>
    <c:autoTitleDeleted val="1"/>
    <c:plotArea>
      <c:layout>
        <c:manualLayout>
          <c:layoutTarget val="inner"/>
          <c:xMode val="edge"/>
          <c:yMode val="edge"/>
          <c:x val="0.29892585301837271"/>
          <c:y val="3.1009883530183729E-2"/>
          <c:w val="0.68534120734908133"/>
          <c:h val="0.50576266908944079"/>
        </c:manualLayout>
      </c:layout>
      <c:barChart>
        <c:barDir val="col"/>
        <c:grouping val="clustered"/>
        <c:varyColors val="0"/>
        <c:ser>
          <c:idx val="0"/>
          <c:order val="0"/>
          <c:tx>
            <c:strRef>
              <c:f>Sheet1!$B$1</c:f>
              <c:strCache>
                <c:ptCount val="1"/>
                <c:pt idx="0">
                  <c:v>Aware of neighbourhood watch</c:v>
                </c:pt>
              </c:strCache>
            </c:strRef>
          </c:tx>
          <c:invertIfNegative val="0"/>
          <c:dLbls>
            <c:txPr>
              <a:bodyPr rot="0" vert="horz"/>
              <a:lstStyle/>
              <a:p>
                <a:pPr>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Sheet1!$A$2:$A$7</c:f>
              <c:strCache>
                <c:ptCount val="6"/>
                <c:pt idx="0">
                  <c:v>Yes</c:v>
                </c:pt>
                <c:pt idx="1">
                  <c:v>No</c:v>
                </c:pt>
                <c:pt idx="2">
                  <c:v>Relation between community and police</c:v>
                </c:pt>
                <c:pt idx="3">
                  <c:v>Helping each other by sharing information</c:v>
                </c:pt>
                <c:pt idx="4">
                  <c:v>Reduce the level of crime</c:v>
                </c:pt>
                <c:pt idx="5">
                  <c:v>Awareness on Preventive Measure.</c:v>
                </c:pt>
              </c:strCache>
            </c:strRef>
          </c:cat>
          <c:val>
            <c:numRef>
              <c:f>Sheet1!$B$2:$B$7</c:f>
              <c:numCache>
                <c:formatCode>General</c:formatCode>
                <c:ptCount val="6"/>
                <c:pt idx="0" formatCode="0%">
                  <c:v>0.4</c:v>
                </c:pt>
              </c:numCache>
            </c:numRef>
          </c:val>
          <c:extLst xmlns:c16r2="http://schemas.microsoft.com/office/drawing/2015/06/chart">
            <c:ext xmlns:c16="http://schemas.microsoft.com/office/drawing/2014/chart" uri="{C3380CC4-5D6E-409C-BE32-E72D297353CC}">
              <c16:uniqueId val="{00000000-5170-472F-BB81-B16B52785E87}"/>
            </c:ext>
          </c:extLst>
        </c:ser>
        <c:ser>
          <c:idx val="1"/>
          <c:order val="1"/>
          <c:tx>
            <c:strRef>
              <c:f>Sheet1!$C$1</c:f>
              <c:strCache>
                <c:ptCount val="1"/>
                <c:pt idx="0">
                  <c:v>Not aware of neighbourhood watch</c:v>
                </c:pt>
              </c:strCache>
            </c:strRef>
          </c:tx>
          <c:invertIfNegative val="0"/>
          <c:dLbls>
            <c:txPr>
              <a:bodyPr rot="0" vert="horz"/>
              <a:lstStyle/>
              <a:p>
                <a:pPr>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Sheet1!$A$2:$A$7</c:f>
              <c:strCache>
                <c:ptCount val="6"/>
                <c:pt idx="0">
                  <c:v>Yes</c:v>
                </c:pt>
                <c:pt idx="1">
                  <c:v>No</c:v>
                </c:pt>
                <c:pt idx="2">
                  <c:v>Relation between community and police</c:v>
                </c:pt>
                <c:pt idx="3">
                  <c:v>Helping each other by sharing information</c:v>
                </c:pt>
                <c:pt idx="4">
                  <c:v>Reduce the level of crime</c:v>
                </c:pt>
                <c:pt idx="5">
                  <c:v>Awareness on Preventive Measure.</c:v>
                </c:pt>
              </c:strCache>
            </c:strRef>
          </c:cat>
          <c:val>
            <c:numRef>
              <c:f>Sheet1!$C$2:$C$7</c:f>
              <c:numCache>
                <c:formatCode>0%</c:formatCode>
                <c:ptCount val="6"/>
                <c:pt idx="1">
                  <c:v>0.6</c:v>
                </c:pt>
              </c:numCache>
            </c:numRef>
          </c:val>
          <c:extLst xmlns:c16r2="http://schemas.microsoft.com/office/drawing/2015/06/chart">
            <c:ext xmlns:c16="http://schemas.microsoft.com/office/drawing/2014/chart" uri="{C3380CC4-5D6E-409C-BE32-E72D297353CC}">
              <c16:uniqueId val="{00000000-98CA-4E57-B342-2A43F5F80323}"/>
            </c:ext>
          </c:extLst>
        </c:ser>
        <c:ser>
          <c:idx val="2"/>
          <c:order val="2"/>
          <c:tx>
            <c:strRef>
              <c:f>Sheet1!$D$1</c:f>
              <c:strCache>
                <c:ptCount val="1"/>
                <c:pt idx="0">
                  <c:v>Contribution of Neighbourhood watch</c:v>
                </c:pt>
              </c:strCache>
            </c:strRef>
          </c:tx>
          <c:invertIfNegative val="0"/>
          <c:dLbls>
            <c:txPr>
              <a:bodyPr rot="0" vert="horz"/>
              <a:lstStyle/>
              <a:p>
                <a:pPr>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Sheet1!$A$2:$A$7</c:f>
              <c:strCache>
                <c:ptCount val="6"/>
                <c:pt idx="0">
                  <c:v>Yes</c:v>
                </c:pt>
                <c:pt idx="1">
                  <c:v>No</c:v>
                </c:pt>
                <c:pt idx="2">
                  <c:v>Relation between community and police</c:v>
                </c:pt>
                <c:pt idx="3">
                  <c:v>Helping each other by sharing information</c:v>
                </c:pt>
                <c:pt idx="4">
                  <c:v>Reduce the level of crime</c:v>
                </c:pt>
                <c:pt idx="5">
                  <c:v>Awareness on Preventive Measure.</c:v>
                </c:pt>
              </c:strCache>
            </c:strRef>
          </c:cat>
          <c:val>
            <c:numRef>
              <c:f>Sheet1!$D$2:$D$7</c:f>
              <c:numCache>
                <c:formatCode>General</c:formatCode>
                <c:ptCount val="6"/>
                <c:pt idx="2" formatCode="0%">
                  <c:v>0.5</c:v>
                </c:pt>
                <c:pt idx="3" formatCode="0%">
                  <c:v>0.53</c:v>
                </c:pt>
                <c:pt idx="4" formatCode="0%">
                  <c:v>0.6</c:v>
                </c:pt>
                <c:pt idx="5" formatCode="0%">
                  <c:v>0.2</c:v>
                </c:pt>
              </c:numCache>
            </c:numRef>
          </c:val>
          <c:extLst xmlns:c16r2="http://schemas.microsoft.com/office/drawing/2015/06/chart">
            <c:ext xmlns:c16="http://schemas.microsoft.com/office/drawing/2014/chart" uri="{C3380CC4-5D6E-409C-BE32-E72D297353CC}">
              <c16:uniqueId val="{00000001-98CA-4E57-B342-2A43F5F80323}"/>
            </c:ext>
          </c:extLst>
        </c:ser>
        <c:dLbls>
          <c:dLblPos val="outEnd"/>
          <c:showLegendKey val="0"/>
          <c:showVal val="1"/>
          <c:showCatName val="0"/>
          <c:showSerName val="0"/>
          <c:showPercent val="0"/>
          <c:showBubbleSize val="0"/>
        </c:dLbls>
        <c:gapWidth val="100"/>
        <c:overlap val="-24"/>
        <c:axId val="48775552"/>
        <c:axId val="48777088"/>
      </c:barChart>
      <c:catAx>
        <c:axId val="48775552"/>
        <c:scaling>
          <c:orientation val="minMax"/>
        </c:scaling>
        <c:delete val="0"/>
        <c:axPos val="b"/>
        <c:numFmt formatCode="General" sourceLinked="1"/>
        <c:majorTickMark val="none"/>
        <c:minorTickMark val="none"/>
        <c:tickLblPos val="nextTo"/>
        <c:txPr>
          <a:bodyPr rot="-60000000" vert="horz"/>
          <a:lstStyle/>
          <a:p>
            <a:pPr>
              <a:defRPr/>
            </a:pPr>
            <a:endParaRPr lang="en-US"/>
          </a:p>
        </c:txPr>
        <c:crossAx val="48777088"/>
        <c:crosses val="autoZero"/>
        <c:auto val="1"/>
        <c:lblAlgn val="ctr"/>
        <c:lblOffset val="100"/>
        <c:noMultiLvlLbl val="0"/>
      </c:catAx>
      <c:valAx>
        <c:axId val="48777088"/>
        <c:scaling>
          <c:orientation val="minMax"/>
        </c:scaling>
        <c:delete val="0"/>
        <c:axPos val="l"/>
        <c:majorGridlines/>
        <c:numFmt formatCode="0%" sourceLinked="1"/>
        <c:majorTickMark val="none"/>
        <c:minorTickMark val="none"/>
        <c:tickLblPos val="nextTo"/>
        <c:txPr>
          <a:bodyPr rot="-60000000" vert="horz"/>
          <a:lstStyle/>
          <a:p>
            <a:pPr>
              <a:defRPr/>
            </a:pPr>
            <a:endParaRPr lang="en-US"/>
          </a:p>
        </c:txPr>
        <c:crossAx val="48775552"/>
        <c:crosses val="autoZero"/>
        <c:crossBetween val="between"/>
      </c:valAx>
    </c:plotArea>
    <c:legend>
      <c:legendPos val="b"/>
      <c:layout>
        <c:manualLayout>
          <c:xMode val="edge"/>
          <c:yMode val="edge"/>
          <c:x val="0"/>
          <c:y val="0.66673575093370385"/>
          <c:w val="0.35833333333333334"/>
          <c:h val="0.30813261323103841"/>
        </c:manualLayout>
      </c:layout>
      <c:overlay val="0"/>
      <c:txPr>
        <a:bodyPr rot="0" vert="horz"/>
        <a:lstStyle/>
        <a:p>
          <a:pPr>
            <a:defRPr/>
          </a:pPr>
          <a:endParaRPr lang="en-US"/>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txPr>
    <a:bodyPr/>
    <a:lstStyle/>
    <a:p>
      <a:pPr>
        <a:defRPr sz="1800"/>
      </a:pPr>
      <a:endParaRPr lang="en-US"/>
    </a:p>
  </c:txPr>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cs:styleClr val="auto"/>
    </cs:fontRef>
    <cs:defRPr sz="133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33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lt1"/>
    </cs:fontRef>
  </cs:wall>
</cs:chartStyle>
</file>

<file path=ppt/drawings/drawing1.xml><?xml version="1.0" encoding="utf-8"?>
<c:userShapes xmlns:c="http://schemas.openxmlformats.org/drawingml/2006/chart">
  <cdr:relSizeAnchor xmlns:cdr="http://schemas.openxmlformats.org/drawingml/2006/chartDrawing">
    <cdr:from>
      <cdr:x>0.68696</cdr:x>
      <cdr:y>0.80882</cdr:y>
    </cdr:from>
    <cdr:to>
      <cdr:x>0.9913</cdr:x>
      <cdr:y>0.97059</cdr:y>
    </cdr:to>
    <cdr:sp macro="" textlink="">
      <cdr:nvSpPr>
        <cdr:cNvPr id="2" name="TextBox 1"/>
        <cdr:cNvSpPr txBox="1"/>
      </cdr:nvSpPr>
      <cdr:spPr>
        <a:xfrm xmlns:a="http://schemas.openxmlformats.org/drawingml/2006/main">
          <a:off x="6019800" y="4191000"/>
          <a:ext cx="2667000" cy="83820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endParaRPr lang="en-US" sz="1200" dirty="0" smtClean="0"/>
        </a:p>
        <a:p xmlns:a="http://schemas.openxmlformats.org/drawingml/2006/main">
          <a:r>
            <a:rPr lang="en-US" sz="1200" dirty="0" smtClean="0"/>
            <a:t>Note : The respondents had the chance to choose between 2 or more options during the surveys.</a:t>
          </a:r>
        </a:p>
        <a:p xmlns:a="http://schemas.openxmlformats.org/drawingml/2006/main">
          <a:endParaRPr lang="en-GB" sz="1100" dirty="0"/>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302231" cy="33988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5623697" y="0"/>
            <a:ext cx="4302231" cy="339884"/>
          </a:xfrm>
          <a:prstGeom prst="rect">
            <a:avLst/>
          </a:prstGeom>
        </p:spPr>
        <p:txBody>
          <a:bodyPr vert="horz" lIns="91440" tIns="45720" rIns="91440" bIns="45720" rtlCol="0"/>
          <a:lstStyle>
            <a:lvl1pPr algn="r">
              <a:defRPr sz="1200"/>
            </a:lvl1pPr>
          </a:lstStyle>
          <a:p>
            <a:fld id="{8DD05A3C-EDD5-420C-A95F-B8447F1CD480}" type="datetimeFigureOut">
              <a:rPr lang="en-US" smtClean="0"/>
              <a:t>4/18/2019</a:t>
            </a:fld>
            <a:endParaRPr lang="en-US"/>
          </a:p>
        </p:txBody>
      </p:sp>
      <p:sp>
        <p:nvSpPr>
          <p:cNvPr id="4" name="Slide Image Placeholder 3"/>
          <p:cNvSpPr>
            <a:spLocks noGrp="1" noRot="1" noChangeAspect="1"/>
          </p:cNvSpPr>
          <p:nvPr>
            <p:ph type="sldImg" idx="2"/>
          </p:nvPr>
        </p:nvSpPr>
        <p:spPr>
          <a:xfrm>
            <a:off x="3263900" y="509588"/>
            <a:ext cx="3400425" cy="25495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992823" y="3228895"/>
            <a:ext cx="7942580" cy="305895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456612"/>
            <a:ext cx="4302231" cy="339884"/>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5623697" y="6456612"/>
            <a:ext cx="4302231" cy="339884"/>
          </a:xfrm>
          <a:prstGeom prst="rect">
            <a:avLst/>
          </a:prstGeom>
        </p:spPr>
        <p:txBody>
          <a:bodyPr vert="horz" lIns="91440" tIns="45720" rIns="91440" bIns="45720" rtlCol="0" anchor="b"/>
          <a:lstStyle>
            <a:lvl1pPr algn="r">
              <a:defRPr sz="1200"/>
            </a:lvl1pPr>
          </a:lstStyle>
          <a:p>
            <a:fld id="{B8531F35-4BC9-491F-BD78-1763BE7FB5CB}" type="slidenum">
              <a:rPr lang="en-US" smtClean="0"/>
              <a:t>‹#›</a:t>
            </a:fld>
            <a:endParaRPr lang="en-US"/>
          </a:p>
        </p:txBody>
      </p:sp>
    </p:spTree>
    <p:extLst>
      <p:ext uri="{BB962C8B-B14F-4D97-AF65-F5344CB8AC3E}">
        <p14:creationId xmlns:p14="http://schemas.microsoft.com/office/powerpoint/2010/main" val="17618798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Good morning </a:t>
            </a:r>
            <a:r>
              <a:rPr lang="en-US" dirty="0" smtClean="0"/>
              <a:t> </a:t>
            </a:r>
            <a:r>
              <a:rPr lang="en-US" dirty="0" smtClean="0"/>
              <a:t>every</a:t>
            </a:r>
            <a:r>
              <a:rPr lang="en-US" baseline="0" dirty="0" smtClean="0"/>
              <a:t> one ,My name is Francisco and I am the Chief security officer at Tamassa </a:t>
            </a:r>
            <a:r>
              <a:rPr lang="en-US" baseline="0" dirty="0" smtClean="0"/>
              <a:t>Resort. My presentation of today is on </a:t>
            </a:r>
            <a:r>
              <a:rPr lang="en-US" baseline="0" dirty="0" err="1" smtClean="0"/>
              <a:t>Belombre</a:t>
            </a:r>
            <a:r>
              <a:rPr lang="en-US" baseline="0" dirty="0" smtClean="0"/>
              <a:t> security </a:t>
            </a:r>
            <a:r>
              <a:rPr lang="en-US" baseline="0" dirty="0" err="1" smtClean="0"/>
              <a:t>sensitisation</a:t>
            </a:r>
            <a:endParaRPr lang="en-US" dirty="0"/>
          </a:p>
        </p:txBody>
      </p:sp>
      <p:sp>
        <p:nvSpPr>
          <p:cNvPr id="4" name="Slide Number Placeholder 3"/>
          <p:cNvSpPr>
            <a:spLocks noGrp="1"/>
          </p:cNvSpPr>
          <p:nvPr>
            <p:ph type="sldNum" sz="quarter" idx="10"/>
          </p:nvPr>
        </p:nvSpPr>
        <p:spPr/>
        <p:txBody>
          <a:bodyPr/>
          <a:lstStyle/>
          <a:p>
            <a:fld id="{B8531F35-4BC9-491F-BD78-1763BE7FB5CB}" type="slidenum">
              <a:rPr lang="en-US" smtClean="0"/>
              <a:t>1</a:t>
            </a:fld>
            <a:endParaRPr lang="en-US"/>
          </a:p>
        </p:txBody>
      </p:sp>
    </p:spTree>
    <p:extLst>
      <p:ext uri="{BB962C8B-B14F-4D97-AF65-F5344CB8AC3E}">
        <p14:creationId xmlns:p14="http://schemas.microsoft.com/office/powerpoint/2010/main" val="1590822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001711" y="3246437"/>
            <a:ext cx="7933691" cy="1285346"/>
          </a:xfrm>
        </p:spPr>
        <p:txBody>
          <a:bodyPr/>
          <a:lstStyle/>
          <a:p>
            <a:r>
              <a:rPr lang="en-US" sz="1100" dirty="0" smtClean="0">
                <a:latin typeface="Arial" panose="020B0604020202020204" pitchFamily="34" charset="0"/>
                <a:cs typeface="Arial" panose="020B0604020202020204" pitchFamily="34" charset="0"/>
              </a:rPr>
              <a:t>Mauritius is views as a safe destination worldwide. Tamassa is located in Bel ombre, the south of Mauritius. Bel Ombre is a beautiful place as well. However there is a lack of safety in the locality. The objective of my project is to enhance security and safety in Bel Ombre, So that Bel Ombre is recognized to be as safe as Mauritius. With the Tourist Arrival </a:t>
            </a:r>
            <a:r>
              <a:rPr lang="en-US" sz="1100" dirty="0" err="1" smtClean="0">
                <a:latin typeface="Arial" panose="020B0604020202020204" pitchFamily="34" charset="0"/>
                <a:cs typeface="Arial" panose="020B0604020202020204" pitchFamily="34" charset="0"/>
              </a:rPr>
              <a:t>forecastfor</a:t>
            </a:r>
            <a:r>
              <a:rPr lang="en-US" sz="1100" dirty="0" smtClean="0">
                <a:latin typeface="Arial" panose="020B0604020202020204" pitchFamily="34" charset="0"/>
                <a:cs typeface="Arial" panose="020B0604020202020204" pitchFamily="34" charset="0"/>
              </a:rPr>
              <a:t> the year 2020 is 1,540,000.</a:t>
            </a:r>
          </a:p>
          <a:p>
            <a:r>
              <a:rPr lang="en-US" sz="1100" dirty="0" smtClean="0">
                <a:latin typeface="Arial" panose="020B0604020202020204" pitchFamily="34" charset="0"/>
                <a:cs typeface="Arial" panose="020B0604020202020204" pitchFamily="34" charset="0"/>
              </a:rPr>
              <a:t>•Hospitality Industry in the world is faced with crime, safety and fire weakness that compel implementation of security measures.</a:t>
            </a:r>
          </a:p>
          <a:p>
            <a:r>
              <a:rPr lang="en-US" sz="1100" dirty="0" smtClean="0">
                <a:latin typeface="Arial" panose="020B0604020202020204" pitchFamily="34" charset="0"/>
                <a:cs typeface="Arial" panose="020B0604020202020204" pitchFamily="34" charset="0"/>
              </a:rPr>
              <a:t>•As Chief security officer at Tamassa my aim is to protect safety security of guest (</a:t>
            </a:r>
            <a:r>
              <a:rPr lang="en-US" sz="1100" dirty="0" err="1" smtClean="0">
                <a:latin typeface="Arial" panose="020B0604020202020204" pitchFamily="34" charset="0"/>
                <a:cs typeface="Arial" panose="020B0604020202020204" pitchFamily="34" charset="0"/>
              </a:rPr>
              <a:t>i.e</a:t>
            </a:r>
            <a:r>
              <a:rPr lang="en-US" sz="1100" dirty="0" smtClean="0">
                <a:latin typeface="Arial" panose="020B0604020202020204" pitchFamily="34" charset="0"/>
                <a:cs typeface="Arial" panose="020B0604020202020204" pitchFamily="34" charset="0"/>
              </a:rPr>
              <a:t>) on the hotel premises and out of the hotel in the vicinity of Bel Ombre. Prevention is better than cure. The management has to constantly work on precaution measures, preventive strategies so as to ensure the comfort and safety of the guest inside and out </a:t>
            </a:r>
          </a:p>
          <a:p>
            <a:endParaRPr lang="en-US" dirty="0"/>
          </a:p>
        </p:txBody>
      </p:sp>
      <p:sp>
        <p:nvSpPr>
          <p:cNvPr id="4" name="Slide Number Placeholder 3"/>
          <p:cNvSpPr>
            <a:spLocks noGrp="1"/>
          </p:cNvSpPr>
          <p:nvPr>
            <p:ph type="sldNum" sz="quarter" idx="10"/>
          </p:nvPr>
        </p:nvSpPr>
        <p:spPr/>
        <p:txBody>
          <a:bodyPr/>
          <a:lstStyle/>
          <a:p>
            <a:fld id="{B8531F35-4BC9-491F-BD78-1763BE7FB5CB}" type="slidenum">
              <a:rPr lang="en-US" smtClean="0"/>
              <a:t>2</a:t>
            </a:fld>
            <a:endParaRPr lang="en-US"/>
          </a:p>
        </p:txBody>
      </p:sp>
    </p:spTree>
    <p:extLst>
      <p:ext uri="{BB962C8B-B14F-4D97-AF65-F5344CB8AC3E}">
        <p14:creationId xmlns:p14="http://schemas.microsoft.com/office/powerpoint/2010/main" val="4086294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992823" y="3228896"/>
            <a:ext cx="7942580" cy="1756066"/>
          </a:xfrm>
        </p:spPr>
        <p:txBody>
          <a:bodyPr/>
          <a:lstStyle/>
          <a:p>
            <a:r>
              <a:rPr lang="en-US" dirty="0" smtClean="0"/>
              <a:t>•The research study has been both of quantitative and qualitative approach. Quantitative data was collected based on a survey done with the team member living in Bel Ombre. </a:t>
            </a:r>
          </a:p>
          <a:p>
            <a:r>
              <a:rPr lang="en-US" dirty="0" smtClean="0"/>
              <a:t>The structured questionnaire was distributed to 30 team members of the hotel based on a simple random sampling and a cluster sampling as shown.</a:t>
            </a:r>
          </a:p>
          <a:p>
            <a:r>
              <a:rPr lang="en-US" dirty="0" smtClean="0"/>
              <a:t>•Qualitative data was collected through a focus group interview conducted with (NGO’s, Police of Bel Ombre, Crime prevention officers and Chief security officers</a:t>
            </a:r>
          </a:p>
          <a:p>
            <a:endParaRPr lang="en-US" dirty="0"/>
          </a:p>
        </p:txBody>
      </p:sp>
      <p:sp>
        <p:nvSpPr>
          <p:cNvPr id="4" name="Slide Number Placeholder 3"/>
          <p:cNvSpPr>
            <a:spLocks noGrp="1"/>
          </p:cNvSpPr>
          <p:nvPr>
            <p:ph type="sldNum" sz="quarter" idx="10"/>
          </p:nvPr>
        </p:nvSpPr>
        <p:spPr>
          <a:xfrm>
            <a:off x="1902910" y="4984962"/>
            <a:ext cx="4302231" cy="339884"/>
          </a:xfrm>
        </p:spPr>
        <p:txBody>
          <a:bodyPr/>
          <a:lstStyle/>
          <a:p>
            <a:fld id="{B8531F35-4BC9-491F-BD78-1763BE7FB5CB}" type="slidenum">
              <a:rPr lang="en-US" smtClean="0"/>
              <a:t>3</a:t>
            </a:fld>
            <a:endParaRPr lang="en-US"/>
          </a:p>
        </p:txBody>
      </p:sp>
    </p:spTree>
    <p:extLst>
      <p:ext uri="{BB962C8B-B14F-4D97-AF65-F5344CB8AC3E}">
        <p14:creationId xmlns:p14="http://schemas.microsoft.com/office/powerpoint/2010/main" val="9235021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241028" y="3228896"/>
            <a:ext cx="7942580" cy="1151828"/>
          </a:xfrm>
        </p:spPr>
        <p:txBody>
          <a:bodyPr/>
          <a:lstStyle/>
          <a:p>
            <a:r>
              <a:rPr lang="en-US" baseline="0" dirty="0" smtClean="0"/>
              <a:t>. </a:t>
            </a:r>
          </a:p>
          <a:p>
            <a:pPr lvl="0"/>
            <a:r>
              <a:rPr lang="en-US" sz="1200" kern="1200" dirty="0" smtClean="0">
                <a:solidFill>
                  <a:schemeClr val="tx1"/>
                </a:solidFill>
                <a:effectLst/>
                <a:latin typeface="+mn-lt"/>
                <a:ea typeface="+mn-ea"/>
                <a:cs typeface="+mn-cs"/>
              </a:rPr>
              <a:t>67% of the team member reported that Bel Ombre is a safe and secure area.  Bel Ombre is known as a small tranquil fishermen village located in the south region with 2417 in habitant where main occupation is fishermen and </a:t>
            </a:r>
            <a:r>
              <a:rPr lang="en-US" sz="1200" kern="1200" dirty="0" err="1" smtClean="0">
                <a:solidFill>
                  <a:schemeClr val="tx1"/>
                </a:solidFill>
                <a:effectLst/>
                <a:latin typeface="+mn-lt"/>
                <a:ea typeface="+mn-ea"/>
                <a:cs typeface="+mn-cs"/>
              </a:rPr>
              <a:t>labourers</a:t>
            </a:r>
            <a:r>
              <a:rPr lang="en-US" sz="1200" kern="1200" dirty="0" smtClean="0">
                <a:solidFill>
                  <a:schemeClr val="tx1"/>
                </a:solidFill>
                <a:effectLst/>
                <a:latin typeface="+mn-lt"/>
                <a:ea typeface="+mn-ea"/>
                <a:cs typeface="+mn-cs"/>
              </a:rPr>
              <a:t>. </a:t>
            </a:r>
          </a:p>
          <a:p>
            <a:pPr lvl="0"/>
            <a:r>
              <a:rPr lang="en-US" sz="1200" kern="1200" dirty="0" smtClean="0">
                <a:solidFill>
                  <a:schemeClr val="tx1"/>
                </a:solidFill>
                <a:effectLst/>
                <a:latin typeface="+mn-lt"/>
                <a:ea typeface="+mn-ea"/>
                <a:cs typeface="+mn-cs"/>
              </a:rPr>
              <a:t>The tourism industry is dominant in this area with the setup of 6 hotels with the opportunity of employment creation. This means that Bel Ombre is peaceful with a good environment to live.</a:t>
            </a:r>
          </a:p>
          <a:p>
            <a:pPr lvl="0"/>
            <a:r>
              <a:rPr lang="en-US" sz="1200" kern="1200" dirty="0" smtClean="0">
                <a:solidFill>
                  <a:schemeClr val="tx1"/>
                </a:solidFill>
                <a:effectLst/>
                <a:latin typeface="+mn-lt"/>
                <a:ea typeface="+mn-ea"/>
                <a:cs typeface="+mn-cs"/>
              </a:rPr>
              <a:t>However, 33% of the team member who reported that they feel unsafe in their locality. 27% of the team member believes that there is lacks of safety .23% of the team member think that there is a lack of police patrol and 33% of the team member feels that there are illegal activities happening. This means that there is still for improvement as far as safety and security in Bel Ombre is concerned.</a:t>
            </a:r>
          </a:p>
          <a:p>
            <a:r>
              <a:rPr lang="en-US" sz="1200" b="1" kern="1200" dirty="0" smtClean="0">
                <a:solidFill>
                  <a:schemeClr val="tx1"/>
                </a:solidFill>
                <a:effectLst/>
                <a:latin typeface="+mn-lt"/>
                <a:ea typeface="+mn-ea"/>
                <a:cs typeface="+mn-cs"/>
              </a:rPr>
              <a:t> </a:t>
            </a: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8531F35-4BC9-491F-BD78-1763BE7FB5CB}" type="slidenum">
              <a:rPr lang="en-US" smtClean="0"/>
              <a:t>4</a:t>
            </a:fld>
            <a:endParaRPr lang="en-US"/>
          </a:p>
        </p:txBody>
      </p:sp>
    </p:spTree>
    <p:extLst>
      <p:ext uri="{BB962C8B-B14F-4D97-AF65-F5344CB8AC3E}">
        <p14:creationId xmlns:p14="http://schemas.microsoft.com/office/powerpoint/2010/main" val="41704436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According to the team member there are three main alarming causes of crimes in Bel Ombre, due to 57% poverty, 70% Drug proliferation and 63 % of unemployment. The team members fear are more concerned about the growth of drug and the unemployment rate in their locality. As 1000 of inhabitant come from a deprived back ground, lack literacy and also suffer from poverty.</a:t>
            </a:r>
          </a:p>
          <a:p>
            <a:endParaRPr lang="en-US" dirty="0"/>
          </a:p>
        </p:txBody>
      </p:sp>
      <p:sp>
        <p:nvSpPr>
          <p:cNvPr id="4" name="Slide Number Placeholder 3"/>
          <p:cNvSpPr>
            <a:spLocks noGrp="1"/>
          </p:cNvSpPr>
          <p:nvPr>
            <p:ph type="sldNum" sz="quarter" idx="10"/>
          </p:nvPr>
        </p:nvSpPr>
        <p:spPr/>
        <p:txBody>
          <a:bodyPr/>
          <a:lstStyle/>
          <a:p>
            <a:fld id="{B8531F35-4BC9-491F-BD78-1763BE7FB5CB}" type="slidenum">
              <a:rPr lang="en-US" smtClean="0"/>
              <a:t>5</a:t>
            </a:fld>
            <a:endParaRPr lang="en-US"/>
          </a:p>
        </p:txBody>
      </p:sp>
    </p:spTree>
    <p:extLst>
      <p:ext uri="{BB962C8B-B14F-4D97-AF65-F5344CB8AC3E}">
        <p14:creationId xmlns:p14="http://schemas.microsoft.com/office/powerpoint/2010/main" val="20674949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However there is an  inactive neighbourhood watch in Bel Ombre  which is very alarming,  the majority of the team member believed  that crime prevention awareness measure will be profitable in their locality.</a:t>
            </a:r>
          </a:p>
          <a:p>
            <a:r>
              <a:rPr lang="en-US" sz="1200" kern="1200" dirty="0" smtClean="0">
                <a:solidFill>
                  <a:schemeClr val="tx1"/>
                </a:solidFill>
                <a:effectLst/>
                <a:latin typeface="+mn-lt"/>
                <a:ea typeface="+mn-ea"/>
                <a:cs typeface="+mn-cs"/>
              </a:rPr>
              <a:t>It will help to reduce crime and at the same occasion will increase their knowledge of security awareness. </a:t>
            </a:r>
          </a:p>
          <a:p>
            <a:r>
              <a:rPr lang="en-US" sz="1200" kern="1200" dirty="0" smtClean="0">
                <a:solidFill>
                  <a:schemeClr val="tx1"/>
                </a:solidFill>
                <a:effectLst/>
                <a:latin typeface="+mn-lt"/>
                <a:ea typeface="+mn-ea"/>
                <a:cs typeface="+mn-cs"/>
              </a:rPr>
              <a:t>Majority of the team member agreed to share information and to maintain a loyal relationship with the community and the authority for an active neighbourhood watch will fight against crime.</a:t>
            </a:r>
          </a:p>
          <a:p>
            <a:endParaRPr lang="en-US" dirty="0"/>
          </a:p>
        </p:txBody>
      </p:sp>
      <p:sp>
        <p:nvSpPr>
          <p:cNvPr id="4" name="Slide Number Placeholder 3"/>
          <p:cNvSpPr>
            <a:spLocks noGrp="1"/>
          </p:cNvSpPr>
          <p:nvPr>
            <p:ph type="sldNum" sz="quarter" idx="10"/>
          </p:nvPr>
        </p:nvSpPr>
        <p:spPr/>
        <p:txBody>
          <a:bodyPr/>
          <a:lstStyle/>
          <a:p>
            <a:fld id="{B8531F35-4BC9-491F-BD78-1763BE7FB5CB}" type="slidenum">
              <a:rPr lang="en-US" smtClean="0"/>
              <a:t>6</a:t>
            </a:fld>
            <a:endParaRPr lang="en-US"/>
          </a:p>
        </p:txBody>
      </p:sp>
    </p:spTree>
    <p:extLst>
      <p:ext uri="{BB962C8B-B14F-4D97-AF65-F5344CB8AC3E}">
        <p14:creationId xmlns:p14="http://schemas.microsoft.com/office/powerpoint/2010/main" val="26228596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smtClean="0">
                <a:solidFill>
                  <a:schemeClr val="tx1"/>
                </a:solidFill>
                <a:effectLst/>
                <a:latin typeface="+mn-lt"/>
                <a:ea typeface="+mn-ea"/>
                <a:cs typeface="+mn-cs"/>
              </a:rPr>
              <a:t>Through the focus group interview all chief security officers from the six hotel in Bel Ombre , has decided to implement  a </a:t>
            </a:r>
            <a:r>
              <a:rPr lang="en-US" sz="1200" kern="1200" dirty="0" err="1" smtClean="0">
                <a:solidFill>
                  <a:schemeClr val="tx1"/>
                </a:solidFill>
                <a:effectLst/>
                <a:latin typeface="+mn-lt"/>
                <a:ea typeface="+mn-ea"/>
                <a:cs typeface="+mn-cs"/>
              </a:rPr>
              <a:t>neighbour</a:t>
            </a:r>
            <a:r>
              <a:rPr lang="en-US" sz="1200" kern="1200" dirty="0" smtClean="0">
                <a:solidFill>
                  <a:schemeClr val="tx1"/>
                </a:solidFill>
                <a:effectLst/>
                <a:latin typeface="+mn-lt"/>
                <a:ea typeface="+mn-ea"/>
                <a:cs typeface="+mn-cs"/>
              </a:rPr>
              <a:t> hood watch  between the six hotel to cohabit together to fight for the cause “crime”.</a:t>
            </a:r>
          </a:p>
          <a:p>
            <a:pPr lvl="0"/>
            <a:r>
              <a:rPr lang="en-US" sz="1200" kern="1200" dirty="0" smtClean="0">
                <a:solidFill>
                  <a:schemeClr val="tx1"/>
                </a:solidFill>
                <a:effectLst/>
                <a:latin typeface="+mn-lt"/>
                <a:ea typeface="+mn-ea"/>
                <a:cs typeface="+mn-cs"/>
              </a:rPr>
              <a:t>Whereas the team member agreed to act as liaison officer between the community and the local police to share suspicious information.</a:t>
            </a:r>
          </a:p>
          <a:p>
            <a:pPr lvl="0"/>
            <a:r>
              <a:rPr lang="en-US" sz="1200" kern="1200" dirty="0" smtClean="0">
                <a:solidFill>
                  <a:schemeClr val="tx1"/>
                </a:solidFill>
                <a:effectLst/>
                <a:latin typeface="+mn-lt"/>
                <a:ea typeface="+mn-ea"/>
                <a:cs typeface="+mn-cs"/>
              </a:rPr>
              <a:t>More involvement of police in the locality will reduce, theft, drug consumption, violent domestic which are recurrent in the locality.</a:t>
            </a:r>
          </a:p>
          <a:p>
            <a:endParaRPr lang="en-US" dirty="0"/>
          </a:p>
        </p:txBody>
      </p:sp>
      <p:sp>
        <p:nvSpPr>
          <p:cNvPr id="4" name="Slide Number Placeholder 3"/>
          <p:cNvSpPr>
            <a:spLocks noGrp="1"/>
          </p:cNvSpPr>
          <p:nvPr>
            <p:ph type="sldNum" sz="quarter" idx="10"/>
          </p:nvPr>
        </p:nvSpPr>
        <p:spPr/>
        <p:txBody>
          <a:bodyPr/>
          <a:lstStyle/>
          <a:p>
            <a:fld id="{B8531F35-4BC9-491F-BD78-1763BE7FB5CB}" type="slidenum">
              <a:rPr lang="en-US" smtClean="0"/>
              <a:t>7</a:t>
            </a:fld>
            <a:endParaRPr lang="en-US"/>
          </a:p>
        </p:txBody>
      </p:sp>
    </p:spTree>
    <p:extLst>
      <p:ext uri="{BB962C8B-B14F-4D97-AF65-F5344CB8AC3E}">
        <p14:creationId xmlns:p14="http://schemas.microsoft.com/office/powerpoint/2010/main" val="16652288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smtClean="0"/>
              <a:t>The survey reveal that the crime rate is low with the current measure  which are sufficient ,through an active neighbourhood in the locality incidences will be covered. </a:t>
            </a:r>
            <a:r>
              <a:rPr lang="en-US" sz="1200" dirty="0" smtClean="0"/>
              <a:t>Despite that Bel Ombre is a safe and secure area, a minority of the  team members still feels unsafe. The lack of police patrol instill fear in the locality due to existence of “dark spot”.</a:t>
            </a:r>
          </a:p>
          <a:p>
            <a:pPr algn="just"/>
            <a:r>
              <a:rPr lang="en-US" sz="1200" dirty="0" smtClean="0"/>
              <a:t>More security measure with an active  neighborhood watch  the  lower the rate of crime will create a safer region.</a:t>
            </a:r>
          </a:p>
          <a:p>
            <a:pPr marL="0" indent="0" algn="just">
              <a:buNone/>
            </a:pPr>
            <a:endParaRPr lang="en-US" sz="1200" dirty="0" smtClean="0"/>
          </a:p>
          <a:p>
            <a:pPr algn="just"/>
            <a:r>
              <a:rPr lang="en-US" sz="1200" dirty="0" smtClean="0"/>
              <a:t>Education on safety and security awareness will alleviate fear ,build trust to enhance quality of life in their locality.</a:t>
            </a:r>
          </a:p>
          <a:p>
            <a:endParaRPr lang="en-US" dirty="0" smtClean="0"/>
          </a:p>
          <a:p>
            <a:endParaRPr lang="en-US" dirty="0" smtClean="0"/>
          </a:p>
          <a:p>
            <a:endParaRPr lang="en-GB" dirty="0"/>
          </a:p>
        </p:txBody>
      </p:sp>
      <p:sp>
        <p:nvSpPr>
          <p:cNvPr id="4" name="Slide Number Placeholder 3"/>
          <p:cNvSpPr>
            <a:spLocks noGrp="1"/>
          </p:cNvSpPr>
          <p:nvPr>
            <p:ph type="sldNum" sz="quarter" idx="10"/>
          </p:nvPr>
        </p:nvSpPr>
        <p:spPr/>
        <p:txBody>
          <a:bodyPr/>
          <a:lstStyle/>
          <a:p>
            <a:fld id="{B8531F35-4BC9-491F-BD78-1763BE7FB5CB}" type="slidenum">
              <a:rPr lang="en-US" smtClean="0"/>
              <a:t>8</a:t>
            </a:fld>
            <a:endParaRPr lang="en-US"/>
          </a:p>
        </p:txBody>
      </p:sp>
    </p:spTree>
    <p:extLst>
      <p:ext uri="{BB962C8B-B14F-4D97-AF65-F5344CB8AC3E}">
        <p14:creationId xmlns:p14="http://schemas.microsoft.com/office/powerpoint/2010/main" val="41391060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8531F35-4BC9-491F-BD78-1763BE7FB5CB}" type="slidenum">
              <a:rPr lang="en-US" smtClean="0"/>
              <a:t>9</a:t>
            </a:fld>
            <a:endParaRPr lang="en-US"/>
          </a:p>
        </p:txBody>
      </p:sp>
    </p:spTree>
    <p:extLst>
      <p:ext uri="{BB962C8B-B14F-4D97-AF65-F5344CB8AC3E}">
        <p14:creationId xmlns:p14="http://schemas.microsoft.com/office/powerpoint/2010/main" val="22809081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10331142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8531F35-4BC9-491F-BD78-1763BE7FB5CB}" type="slidenum">
              <a:rPr lang="en-US" smtClean="0"/>
              <a:t>11</a:t>
            </a:fld>
            <a:endParaRPr lang="en-US"/>
          </a:p>
        </p:txBody>
      </p:sp>
    </p:spTree>
    <p:extLst>
      <p:ext uri="{BB962C8B-B14F-4D97-AF65-F5344CB8AC3E}">
        <p14:creationId xmlns:p14="http://schemas.microsoft.com/office/powerpoint/2010/main" val="3868866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95" name="Group 94"/>
          <p:cNvGrpSpPr/>
          <p:nvPr/>
        </p:nvGrpSpPr>
        <p:grpSpPr>
          <a:xfrm>
            <a:off x="0" y="-30477"/>
            <a:ext cx="9067800" cy="6889273"/>
            <a:chOff x="0" y="-30477"/>
            <a:chExt cx="9067800" cy="6889273"/>
          </a:xfrm>
        </p:grpSpPr>
        <p:cxnSp>
          <p:nvCxnSpPr>
            <p:cNvPr id="110" name="Straight Connector 109"/>
            <p:cNvCxnSpPr/>
            <p:nvPr/>
          </p:nvCxnSpPr>
          <p:spPr>
            <a:xfrm rot="16200000" flipH="1">
              <a:off x="-1447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a:xfrm rot="16200000" flipH="1">
              <a:off x="-1638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8" name="Straight Connector 177"/>
            <p:cNvCxnSpPr/>
            <p:nvPr/>
          </p:nvCxnSpPr>
          <p:spPr>
            <a:xfrm rot="5400000">
              <a:off x="-1485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a:xfrm rot="5400000">
              <a:off x="-32385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a:xfrm rot="16200000" flipH="1">
              <a:off x="-33147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a:xfrm rot="16200000" flipH="1">
              <a:off x="-1371600" y="2971800"/>
              <a:ext cx="6858000"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a:xfrm rot="16200000" flipH="1">
              <a:off x="-2819400" y="3200400"/>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p:cNvCxnSpPr/>
            <p:nvPr/>
          </p:nvCxnSpPr>
          <p:spPr>
            <a:xfrm rot="5400000">
              <a:off x="-2705099" y="3238500"/>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86" name="Straight Connector 185"/>
            <p:cNvCxnSpPr/>
            <p:nvPr/>
          </p:nvCxnSpPr>
          <p:spPr>
            <a:xfrm rot="16200000" flipH="1">
              <a:off x="-21336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a:xfrm rot="16200000" flipH="1">
              <a:off x="-31242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a:xfrm rot="16200000" flipH="1">
              <a:off x="-1828799" y="3352799"/>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a:xfrm rot="16200000" flipH="1">
              <a:off x="-28194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a:xfrm rot="16200000" flipH="1">
              <a:off x="-2438400" y="3124200"/>
              <a:ext cx="6858000" cy="609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a:xfrm rot="5400000">
              <a:off x="-173164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a:xfrm rot="5400000">
              <a:off x="-1142048"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a:xfrm rot="5400000">
              <a:off x="-9144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a:xfrm rot="5400000">
              <a:off x="-185547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21" name="Straight Connector 120"/>
            <p:cNvCxnSpPr/>
            <p:nvPr/>
          </p:nvCxnSpPr>
          <p:spPr>
            <a:xfrm rot="16200000" flipH="1">
              <a:off x="-26431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a:xfrm rot="16200000" flipH="1">
              <a:off x="-1954530" y="3326130"/>
              <a:ext cx="6858000" cy="20574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a:xfrm rot="16200000" flipH="1">
              <a:off x="-2362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a:xfrm rot="16200000" flipH="1">
              <a:off x="-21336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a:xfrm rot="16200000" flipH="1">
              <a:off x="10668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a:xfrm rot="16200000" flipH="1">
              <a:off x="8763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2" name="Straight Connector 211"/>
            <p:cNvCxnSpPr/>
            <p:nvPr/>
          </p:nvCxnSpPr>
          <p:spPr>
            <a:xfrm rot="5400000">
              <a:off x="1028700" y="3238500"/>
              <a:ext cx="6858000"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p:cNvCxnSpPr/>
            <p:nvPr/>
          </p:nvCxnSpPr>
          <p:spPr>
            <a:xfrm rot="5400000">
              <a:off x="-723900" y="3314700"/>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p:cNvCxnSpPr/>
            <p:nvPr/>
          </p:nvCxnSpPr>
          <p:spPr>
            <a:xfrm rot="16200000" flipH="1">
              <a:off x="-800100" y="3314700"/>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5" name="Straight Connector 214"/>
            <p:cNvCxnSpPr/>
            <p:nvPr/>
          </p:nvCxnSpPr>
          <p:spPr>
            <a:xfrm rot="5400000">
              <a:off x="-152400" y="3429000"/>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p:cNvCxnSpPr/>
            <p:nvPr/>
          </p:nvCxnSpPr>
          <p:spPr>
            <a:xfrm rot="16200000" flipH="1">
              <a:off x="-304800" y="3200400"/>
              <a:ext cx="6858000"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p:cNvCxnSpPr/>
            <p:nvPr/>
          </p:nvCxnSpPr>
          <p:spPr>
            <a:xfrm rot="5400000">
              <a:off x="-190499" y="3238500"/>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p:cNvCxnSpPr/>
            <p:nvPr/>
          </p:nvCxnSpPr>
          <p:spPr>
            <a:xfrm rot="16200000" flipH="1">
              <a:off x="381000" y="3200400"/>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p:cNvCxnSpPr/>
            <p:nvPr/>
          </p:nvCxnSpPr>
          <p:spPr>
            <a:xfrm rot="16200000" flipH="1">
              <a:off x="-609600" y="3276600"/>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0" name="Straight Connector 219"/>
            <p:cNvCxnSpPr/>
            <p:nvPr/>
          </p:nvCxnSpPr>
          <p:spPr>
            <a:xfrm rot="16200000" flipH="1">
              <a:off x="685801" y="3352799"/>
              <a:ext cx="6858000" cy="152401"/>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p:cNvCxnSpPr/>
            <p:nvPr/>
          </p:nvCxnSpPr>
          <p:spPr>
            <a:xfrm rot="16200000" flipH="1">
              <a:off x="-304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2" name="Straight Connector 221"/>
            <p:cNvCxnSpPr/>
            <p:nvPr/>
          </p:nvCxnSpPr>
          <p:spPr>
            <a:xfrm rot="5400000">
              <a:off x="-10287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p:cNvCxnSpPr/>
            <p:nvPr/>
          </p:nvCxnSpPr>
          <p:spPr>
            <a:xfrm rot="5400000">
              <a:off x="782955" y="2722245"/>
              <a:ext cx="6858000"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p:cNvCxnSpPr/>
            <p:nvPr/>
          </p:nvCxnSpPr>
          <p:spPr>
            <a:xfrm rot="5400000">
              <a:off x="1372552" y="3277552"/>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25" name="Straight Connector 224"/>
            <p:cNvCxnSpPr/>
            <p:nvPr/>
          </p:nvCxnSpPr>
          <p:spPr>
            <a:xfrm rot="5400000">
              <a:off x="16002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6" name="Straight Connector 225"/>
            <p:cNvCxnSpPr/>
            <p:nvPr/>
          </p:nvCxnSpPr>
          <p:spPr>
            <a:xfrm rot="5400000">
              <a:off x="659130" y="3227070"/>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27" name="Straight Connector 226"/>
            <p:cNvCxnSpPr/>
            <p:nvPr/>
          </p:nvCxnSpPr>
          <p:spPr>
            <a:xfrm rot="16200000" flipH="1">
              <a:off x="-128587" y="3252788"/>
              <a:ext cx="6858000"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28" name="Straight Connector 227"/>
            <p:cNvCxnSpPr/>
            <p:nvPr/>
          </p:nvCxnSpPr>
          <p:spPr>
            <a:xfrm rot="16200000" flipH="1">
              <a:off x="560070" y="3326130"/>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9" name="Straight Connector 228"/>
            <p:cNvCxnSpPr/>
            <p:nvPr/>
          </p:nvCxnSpPr>
          <p:spPr>
            <a:xfrm rot="16200000" flipH="1">
              <a:off x="152400" y="3352800"/>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0" name="Straight Connector 229"/>
            <p:cNvCxnSpPr/>
            <p:nvPr/>
          </p:nvCxnSpPr>
          <p:spPr>
            <a:xfrm rot="16200000" flipH="1">
              <a:off x="3810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7" name="Straight Connector 236"/>
            <p:cNvCxnSpPr/>
            <p:nvPr/>
          </p:nvCxnSpPr>
          <p:spPr>
            <a:xfrm rot="16200000" flipH="1">
              <a:off x="2743200" y="3352801"/>
              <a:ext cx="6858000" cy="1524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p:cNvCxnSpPr/>
            <p:nvPr/>
          </p:nvCxnSpPr>
          <p:spPr>
            <a:xfrm rot="16200000" flipH="1">
              <a:off x="2095501"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39" name="Straight Connector 238"/>
            <p:cNvCxnSpPr/>
            <p:nvPr/>
          </p:nvCxnSpPr>
          <p:spPr>
            <a:xfrm rot="5400000">
              <a:off x="2705100" y="3238501"/>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0" name="Straight Connector 239"/>
            <p:cNvCxnSpPr/>
            <p:nvPr/>
          </p:nvCxnSpPr>
          <p:spPr>
            <a:xfrm rot="5400000">
              <a:off x="1828801" y="3276600"/>
              <a:ext cx="6857999"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p:cNvCxnSpPr/>
            <p:nvPr/>
          </p:nvCxnSpPr>
          <p:spPr>
            <a:xfrm rot="16200000" flipH="1">
              <a:off x="1066800" y="3200402"/>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p:cNvCxnSpPr/>
            <p:nvPr/>
          </p:nvCxnSpPr>
          <p:spPr>
            <a:xfrm rot="16200000" flipH="1">
              <a:off x="2362201" y="3352800"/>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43" name="Straight Connector 242"/>
            <p:cNvCxnSpPr/>
            <p:nvPr/>
          </p:nvCxnSpPr>
          <p:spPr>
            <a:xfrm rot="5400000">
              <a:off x="2646045" y="2722246"/>
              <a:ext cx="6858000"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p:cNvCxnSpPr/>
            <p:nvPr/>
          </p:nvCxnSpPr>
          <p:spPr>
            <a:xfrm rot="5400000">
              <a:off x="3048952" y="3277553"/>
              <a:ext cx="6858000"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45" name="Straight Connector 244"/>
            <p:cNvCxnSpPr/>
            <p:nvPr/>
          </p:nvCxnSpPr>
          <p:spPr>
            <a:xfrm rot="5400000">
              <a:off x="2895600" y="3276601"/>
              <a:ext cx="6858000"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6" name="Straight Connector 245"/>
            <p:cNvCxnSpPr/>
            <p:nvPr/>
          </p:nvCxnSpPr>
          <p:spPr>
            <a:xfrm rot="5400000">
              <a:off x="2388870" y="3227071"/>
              <a:ext cx="6858000"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47" name="Straight Connector 246"/>
            <p:cNvCxnSpPr/>
            <p:nvPr/>
          </p:nvCxnSpPr>
          <p:spPr>
            <a:xfrm rot="16200000" flipH="1">
              <a:off x="22364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8" name="Straight Connector 247"/>
            <p:cNvCxnSpPr/>
            <p:nvPr/>
          </p:nvCxnSpPr>
          <p:spPr>
            <a:xfrm rot="16200000" flipH="1">
              <a:off x="17526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9" name="Straight Connector 248"/>
            <p:cNvCxnSpPr/>
            <p:nvPr/>
          </p:nvCxnSpPr>
          <p:spPr>
            <a:xfrm rot="16200000" flipH="1">
              <a:off x="19812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0" name="Straight Connector 249"/>
            <p:cNvCxnSpPr/>
            <p:nvPr/>
          </p:nvCxnSpPr>
          <p:spPr>
            <a:xfrm rot="5400000">
              <a:off x="3467100" y="3314701"/>
              <a:ext cx="6858000"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p:cNvCxnSpPr/>
            <p:nvPr/>
          </p:nvCxnSpPr>
          <p:spPr>
            <a:xfrm rot="16200000" flipH="1">
              <a:off x="3467099" y="3314701"/>
              <a:ext cx="6858000"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52" name="Straight Connector 251"/>
            <p:cNvCxnSpPr/>
            <p:nvPr/>
          </p:nvCxnSpPr>
          <p:spPr>
            <a:xfrm rot="5400000">
              <a:off x="4038600" y="3429001"/>
              <a:ext cx="6858000"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p:cNvCxnSpPr/>
            <p:nvPr/>
          </p:nvCxnSpPr>
          <p:spPr>
            <a:xfrm rot="16200000" flipH="1">
              <a:off x="3886200" y="3200401"/>
              <a:ext cx="6858000"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p:cNvCxnSpPr/>
            <p:nvPr/>
          </p:nvCxnSpPr>
          <p:spPr>
            <a:xfrm rot="5400000">
              <a:off x="4000501" y="3238501"/>
              <a:ext cx="6858000"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5" name="Straight Connector 254"/>
            <p:cNvCxnSpPr/>
            <p:nvPr/>
          </p:nvCxnSpPr>
          <p:spPr>
            <a:xfrm rot="16200000" flipH="1">
              <a:off x="4572000" y="3200401"/>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p:cNvCxnSpPr/>
            <p:nvPr/>
          </p:nvCxnSpPr>
          <p:spPr>
            <a:xfrm rot="16200000" flipH="1">
              <a:off x="3733800" y="3352800"/>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58" name="Straight Connector 257"/>
            <p:cNvCxnSpPr/>
            <p:nvPr/>
          </p:nvCxnSpPr>
          <p:spPr>
            <a:xfrm rot="5400000">
              <a:off x="3619500" y="3314700"/>
              <a:ext cx="6858000"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p:cNvCxnSpPr/>
            <p:nvPr/>
          </p:nvCxnSpPr>
          <p:spPr>
            <a:xfrm rot="16200000" flipH="1">
              <a:off x="4214813" y="3252788"/>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p:cNvCxnSpPr/>
            <p:nvPr/>
          </p:nvCxnSpPr>
          <p:spPr>
            <a:xfrm rot="16200000" flipH="1">
              <a:off x="4751070" y="3326131"/>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1" name="Straight Connector 260"/>
            <p:cNvCxnSpPr/>
            <p:nvPr/>
          </p:nvCxnSpPr>
          <p:spPr>
            <a:xfrm rot="16200000" flipH="1">
              <a:off x="4343400" y="3352801"/>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2" name="Straight Connector 261"/>
            <p:cNvCxnSpPr/>
            <p:nvPr/>
          </p:nvCxnSpPr>
          <p:spPr>
            <a:xfrm rot="16200000" flipH="1">
              <a:off x="4572000" y="3352801"/>
              <a:ext cx="6858000"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64" name="Straight Connector 263"/>
            <p:cNvCxnSpPr/>
            <p:nvPr/>
          </p:nvCxnSpPr>
          <p:spPr>
            <a:xfrm rot="16200000" flipH="1">
              <a:off x="5257800" y="3352802"/>
              <a:ext cx="6858000"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5" name="Straight Connector 264"/>
            <p:cNvCxnSpPr/>
            <p:nvPr/>
          </p:nvCxnSpPr>
          <p:spPr>
            <a:xfrm rot="16200000" flipH="1">
              <a:off x="5067300" y="3238502"/>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66" name="Straight Connector 265"/>
            <p:cNvCxnSpPr/>
            <p:nvPr/>
          </p:nvCxnSpPr>
          <p:spPr>
            <a:xfrm rot="5400000">
              <a:off x="5219700" y="3238502"/>
              <a:ext cx="6858000" cy="381000"/>
            </a:xfrm>
            <a:prstGeom prst="line">
              <a:avLst/>
            </a:prstGeom>
            <a:ln w="5080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267" name="Straight Connector 266"/>
            <p:cNvCxnSpPr/>
            <p:nvPr/>
          </p:nvCxnSpPr>
          <p:spPr>
            <a:xfrm rot="16200000" flipH="1">
              <a:off x="4876801" y="3352801"/>
              <a:ext cx="6858000"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268" name="Straight Connector 267"/>
            <p:cNvCxnSpPr/>
            <p:nvPr/>
          </p:nvCxnSpPr>
          <p:spPr>
            <a:xfrm rot="5400000">
              <a:off x="5527994" y="3318196"/>
              <a:ext cx="6888479"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70" name="Straight Connector 269"/>
            <p:cNvCxnSpPr/>
            <p:nvPr/>
          </p:nvCxnSpPr>
          <p:spPr>
            <a:xfrm rot="5400000">
              <a:off x="4850130" y="3227072"/>
              <a:ext cx="6858000"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p:cNvCxnSpPr/>
            <p:nvPr/>
          </p:nvCxnSpPr>
          <p:spPr>
            <a:xfrm rot="16200000" flipH="1">
              <a:off x="4751070" y="3326132"/>
              <a:ext cx="6858000"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8" name="Straight Connector 277"/>
            <p:cNvCxnSpPr/>
            <p:nvPr/>
          </p:nvCxnSpPr>
          <p:spPr>
            <a:xfrm rot="5400000">
              <a:off x="5562599" y="3429001"/>
              <a:ext cx="685800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p:cNvCxnSpPr/>
            <p:nvPr/>
          </p:nvCxnSpPr>
          <p:spPr>
            <a:xfrm rot="5400000">
              <a:off x="2552700" y="3390900"/>
              <a:ext cx="6858000"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p:cNvCxnSpPr/>
            <p:nvPr/>
          </p:nvCxnSpPr>
          <p:spPr>
            <a:xfrm rot="16200000" flipH="1">
              <a:off x="3048000" y="3352800"/>
              <a:ext cx="6858000"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p:cNvCxnSpPr/>
            <p:nvPr/>
          </p:nvCxnSpPr>
          <p:spPr>
            <a:xfrm rot="16200000" flipH="1">
              <a:off x="3238500" y="3238500"/>
              <a:ext cx="6858000"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p:cNvCxnSpPr/>
            <p:nvPr/>
          </p:nvCxnSpPr>
          <p:spPr>
            <a:xfrm rot="5400000">
              <a:off x="2133600" y="3276600"/>
              <a:ext cx="6858000"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p:cNvCxnSpPr/>
            <p:nvPr/>
          </p:nvCxnSpPr>
          <p:spPr>
            <a:xfrm rot="16200000" flipH="1">
              <a:off x="3148013" y="3252789"/>
              <a:ext cx="6858000"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p:cNvCxnSpPr/>
            <p:nvPr/>
          </p:nvCxnSpPr>
          <p:spPr>
            <a:xfrm rot="5400000">
              <a:off x="3771900" y="3238500"/>
              <a:ext cx="6858000"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2" name="Straight Connector 301"/>
            <p:cNvCxnSpPr/>
            <p:nvPr/>
          </p:nvCxnSpPr>
          <p:spPr>
            <a:xfrm rot="5400000">
              <a:off x="4229100" y="2933700"/>
              <a:ext cx="6858000"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p:cNvCxnSpPr/>
            <p:nvPr/>
          </p:nvCxnSpPr>
          <p:spPr>
            <a:xfrm rot="16200000" flipH="1">
              <a:off x="1371600" y="3200403"/>
              <a:ext cx="6858000"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p:txBody>
          <a:bodyPr/>
          <a:lstStyle/>
          <a:p>
            <a:fld id="{FED46D12-F9D3-4842-9411-2DE706BEAE76}" type="datetimeFigureOut">
              <a:rPr lang="en-US" smtClean="0"/>
              <a:t>4/18/2019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2D813B4-2AB4-499F-B26C-DABDC318CE4C}" type="slidenum">
              <a:rPr lang="en-US" smtClean="0"/>
              <a:t>‹#›</a:t>
            </a:fld>
            <a:endParaRPr lang="en-US" dirty="0"/>
          </a:p>
        </p:txBody>
      </p:sp>
      <p:sp>
        <p:nvSpPr>
          <p:cNvPr id="113" name="Rectangle 112"/>
          <p:cNvSpPr/>
          <p:nvPr/>
        </p:nvSpPr>
        <p:spPr>
          <a:xfrm>
            <a:off x="0" y="1905000"/>
            <a:ext cx="4953000" cy="3124200"/>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grpSp>
        <p:nvGrpSpPr>
          <p:cNvPr id="94" name="Group 93"/>
          <p:cNvGrpSpPr/>
          <p:nvPr/>
        </p:nvGrpSpPr>
        <p:grpSpPr>
          <a:xfrm>
            <a:off x="0" y="2057400"/>
            <a:ext cx="4801394" cy="2820988"/>
            <a:chOff x="0" y="2057400"/>
            <a:chExt cx="4801394" cy="2820988"/>
          </a:xfrm>
        </p:grpSpPr>
        <p:cxnSp>
          <p:nvCxnSpPr>
            <p:cNvPr id="117" name="Straight Connector 116"/>
            <p:cNvCxnSpPr/>
            <p:nvPr/>
          </p:nvCxnSpPr>
          <p:spPr>
            <a:xfrm>
              <a:off x="0" y="20574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a:xfrm>
              <a:off x="0" y="4876800"/>
              <a:ext cx="48006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p:cNvCxnSpPr/>
            <p:nvPr/>
          </p:nvCxnSpPr>
          <p:spPr>
            <a:xfrm rot="5400000">
              <a:off x="3391694" y="3467100"/>
              <a:ext cx="2818606"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28600" y="2130425"/>
            <a:ext cx="4419600" cy="1600327"/>
          </a:xfrm>
        </p:spPr>
        <p:txBody>
          <a:bodyPr anchor="b">
            <a:normAutofit/>
          </a:bodyPr>
          <a:lstStyle>
            <a:lvl1pPr algn="l">
              <a:defRPr sz="3600" b="1" cap="none" spc="40" baseline="0">
                <a:ln w="13335" cmpd="sng">
                  <a:solidFill>
                    <a:schemeClr val="accent1">
                      <a:lumMod val="50000"/>
                    </a:schemeClr>
                  </a:solidFill>
                  <a:prstDash val="solid"/>
                </a:ln>
                <a:solidFill>
                  <a:schemeClr val="accent6">
                    <a:tint val="1000"/>
                  </a:schemeClr>
                </a:solidFill>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28600" y="3733800"/>
            <a:ext cx="4419600" cy="1066800"/>
          </a:xfrm>
        </p:spPr>
        <p:txBody>
          <a:bodyPr>
            <a:normAutofit/>
          </a:bodyPr>
          <a:lstStyle>
            <a:lvl1pPr marL="0" indent="0" algn="l">
              <a:buNone/>
              <a:defRPr sz="22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ED46D12-F9D3-4842-9411-2DE706BEAE76}" type="datetimeFigureOut">
              <a:rPr lang="en-US" smtClean="0"/>
              <a:t>4/18/2019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2D813B4-2AB4-499F-B26C-DABDC318CE4C}"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92"/>
          <p:cNvGrpSpPr/>
          <p:nvPr/>
        </p:nvGrpSpPr>
        <p:grpSpPr>
          <a:xfrm>
            <a:off x="1" y="-30478"/>
            <a:ext cx="9067799" cy="4846320"/>
            <a:chOff x="1" y="-30477"/>
            <a:chExt cx="9067799" cy="4526277"/>
          </a:xfrm>
        </p:grpSpPr>
        <p:cxnSp>
          <p:nvCxnSpPr>
            <p:cNvPr id="8" name="Straight Connector 7"/>
            <p:cNvCxnSpPr/>
            <p:nvPr/>
          </p:nvCxnSpPr>
          <p:spPr>
            <a:xfrm rot="16200000" flipH="1">
              <a:off x="-2716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rot="16200000" flipH="1">
              <a:off x="-4621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rot="5400000">
              <a:off x="-30976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rot="5400000">
              <a:off x="-206236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rot="16200000" flipH="1">
              <a:off x="-213856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rot="16200000" flipH="1">
              <a:off x="-195465" y="1785212"/>
              <a:ext cx="4505731" cy="9144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rot="16200000" flipH="1">
              <a:off x="-164326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rot="5400000">
              <a:off x="-1528964"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rot="16200000" flipH="1">
              <a:off x="-95746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rot="16200000" flipH="1">
              <a:off x="-194806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rot="16200000" flipH="1">
              <a:off x="-652664" y="2166211"/>
              <a:ext cx="4505731" cy="152401"/>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16200000" flipH="1">
              <a:off x="-16432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16200000" flipH="1">
              <a:off x="-1790700" y="2019300"/>
              <a:ext cx="4495800" cy="4572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5400000">
              <a:off x="-55551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rot="5400000">
              <a:off x="340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rot="5400000">
              <a:off x="26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rot="5400000">
              <a:off x="-67933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rot="16200000" flipH="1">
              <a:off x="-1467052"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a:xfrm rot="16200000" flipH="1">
              <a:off x="-77839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rot="16200000" flipH="1">
              <a:off x="-118606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rot="16200000" flipH="1">
              <a:off x="-95746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rot="16200000" flipH="1">
              <a:off x="22429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rot="16200000" flipH="1">
              <a:off x="20524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a:xfrm rot="5400000">
              <a:off x="2204835" y="2051912"/>
              <a:ext cx="4505731" cy="3810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a:xfrm rot="5400000">
              <a:off x="452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rot="16200000" flipH="1">
              <a:off x="376035"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rot="5400000">
              <a:off x="1023735" y="2242139"/>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rot="16200000" flipH="1">
              <a:off x="871335" y="2013812"/>
              <a:ext cx="4505731" cy="4572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a:xfrm rot="5400000">
              <a:off x="985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rot="16200000" flipH="1">
              <a:off x="1557135" y="2013812"/>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rot="16200000" flipH="1">
              <a:off x="5665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rot="16200000" flipH="1">
              <a:off x="1861936" y="2166211"/>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16200000" flipH="1">
              <a:off x="8713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rot="5400000">
              <a:off x="1474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rot="5400000">
              <a:off x="1959090" y="1535657"/>
              <a:ext cx="4505731" cy="1413510"/>
            </a:xfrm>
            <a:prstGeom prst="line">
              <a:avLst/>
            </a:prstGeom>
            <a:ln>
              <a:solidFill>
                <a:schemeClr val="accent1">
                  <a:alpha val="39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rot="5400000">
              <a:off x="2548687" y="2090964"/>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rot="5400000">
              <a:off x="27763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rot="5400000">
              <a:off x="183526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a:xfrm rot="16200000" flipH="1">
              <a:off x="1047548" y="2066200"/>
              <a:ext cx="4505731" cy="352425"/>
            </a:xfrm>
            <a:prstGeom prst="line">
              <a:avLst/>
            </a:prstGeom>
            <a:ln w="15875"/>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a:xfrm rot="16200000" flipH="1">
              <a:off x="1736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a:xfrm rot="16200000" flipH="1">
              <a:off x="1328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a:xfrm rot="16200000" flipH="1">
              <a:off x="1557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a:xfrm rot="16200000" flipH="1">
              <a:off x="39193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a:xfrm rot="16200000" flipH="1">
              <a:off x="3271636"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a:xfrm rot="5400000">
              <a:off x="38812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rot="5400000">
              <a:off x="3004936" y="2090012"/>
              <a:ext cx="4505730" cy="3048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a:xfrm rot="16200000" flipH="1">
              <a:off x="22429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a:xfrm rot="16200000" flipH="1">
              <a:off x="35383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a:xfrm rot="5400000">
              <a:off x="3822180" y="1535657"/>
              <a:ext cx="4505731" cy="1413510"/>
            </a:xfrm>
            <a:prstGeom prst="line">
              <a:avLst/>
            </a:prstGeom>
            <a:ln>
              <a:solidFill>
                <a:schemeClr val="accent1">
                  <a:alpha val="56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a:xfrm rot="5400000">
              <a:off x="4225087" y="2090965"/>
              <a:ext cx="4505731" cy="302895"/>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a:xfrm rot="5400000">
              <a:off x="4071735" y="2090012"/>
              <a:ext cx="4505731" cy="304800"/>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rot="5400000">
              <a:off x="3565005" y="2040482"/>
              <a:ext cx="4505731" cy="40386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rot="16200000" flipH="1">
              <a:off x="34126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p:cNvCxnSpPr/>
            <p:nvPr/>
          </p:nvCxnSpPr>
          <p:spPr>
            <a:xfrm rot="16200000" flipH="1">
              <a:off x="2928735" y="2166212"/>
              <a:ext cx="4505731" cy="152400"/>
            </a:xfrm>
            <a:prstGeom prst="line">
              <a:avLst/>
            </a:prstGeom>
            <a:ln w="57150">
              <a:solidFill>
                <a:schemeClr val="accent1">
                  <a:alpha val="30000"/>
                </a:scheme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p:cNvCxnSpPr/>
            <p:nvPr/>
          </p:nvCxnSpPr>
          <p:spPr>
            <a:xfrm rot="16200000" flipH="1">
              <a:off x="3081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63" name="Straight Connector 62"/>
            <p:cNvCxnSpPr/>
            <p:nvPr/>
          </p:nvCxnSpPr>
          <p:spPr>
            <a:xfrm rot="5400000">
              <a:off x="4643235" y="2128112"/>
              <a:ext cx="4505731" cy="228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p:cNvCxnSpPr/>
            <p:nvPr/>
          </p:nvCxnSpPr>
          <p:spPr>
            <a:xfrm rot="16200000" flipH="1">
              <a:off x="4643234" y="2128112"/>
              <a:ext cx="4505731" cy="228600"/>
            </a:xfrm>
            <a:prstGeom prst="line">
              <a:avLst/>
            </a:prstGeom>
          </p:spPr>
          <p:style>
            <a:lnRef idx="1">
              <a:schemeClr val="accent1"/>
            </a:lnRef>
            <a:fillRef idx="0">
              <a:schemeClr val="accent1"/>
            </a:fillRef>
            <a:effectRef idx="0">
              <a:schemeClr val="accent1"/>
            </a:effectRef>
            <a:fontRef idx="minor">
              <a:schemeClr val="tx1"/>
            </a:fontRef>
          </p:style>
        </p:cxnSp>
        <p:cxnSp>
          <p:nvCxnSpPr>
            <p:cNvPr id="65" name="Straight Connector 64"/>
            <p:cNvCxnSpPr/>
            <p:nvPr/>
          </p:nvCxnSpPr>
          <p:spPr>
            <a:xfrm rot="5400000">
              <a:off x="5214735" y="2242140"/>
              <a:ext cx="4505731" cy="1588"/>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p:cNvCxnSpPr/>
            <p:nvPr/>
          </p:nvCxnSpPr>
          <p:spPr>
            <a:xfrm rot="16200000" flipH="1">
              <a:off x="5062335" y="2013812"/>
              <a:ext cx="4505731" cy="457200"/>
            </a:xfrm>
            <a:prstGeom prst="line">
              <a:avLst/>
            </a:prstGeom>
            <a:ln>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p:cNvCxnSpPr/>
            <p:nvPr/>
          </p:nvCxnSpPr>
          <p:spPr>
            <a:xfrm rot="5400000">
              <a:off x="5176636" y="2051912"/>
              <a:ext cx="4505731" cy="381000"/>
            </a:xfrm>
            <a:prstGeom prst="line">
              <a:avLst/>
            </a:prstGeom>
            <a:ln w="12700"/>
          </p:spPr>
          <p:style>
            <a:lnRef idx="1">
              <a:schemeClr val="accent1"/>
            </a:lnRef>
            <a:fillRef idx="0">
              <a:schemeClr val="accent1"/>
            </a:fillRef>
            <a:effectRef idx="0">
              <a:schemeClr val="accent1"/>
            </a:effectRef>
            <a:fontRef idx="minor">
              <a:schemeClr val="tx1"/>
            </a:fontRef>
          </p:style>
        </p:cxnSp>
        <p:cxnSp>
          <p:nvCxnSpPr>
            <p:cNvPr id="68" name="Straight Connector 67"/>
            <p:cNvCxnSpPr/>
            <p:nvPr/>
          </p:nvCxnSpPr>
          <p:spPr>
            <a:xfrm rot="16200000" flipH="1">
              <a:off x="5748135" y="2013813"/>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p:cNvCxnSpPr/>
            <p:nvPr/>
          </p:nvCxnSpPr>
          <p:spPr>
            <a:xfrm rot="16200000" flipH="1">
              <a:off x="49099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0" name="Straight Connector 69"/>
            <p:cNvCxnSpPr/>
            <p:nvPr/>
          </p:nvCxnSpPr>
          <p:spPr>
            <a:xfrm rot="5400000">
              <a:off x="4795635" y="2128112"/>
              <a:ext cx="4505731" cy="2286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p:cNvCxnSpPr/>
            <p:nvPr/>
          </p:nvCxnSpPr>
          <p:spPr>
            <a:xfrm rot="16200000" flipH="1">
              <a:off x="53909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p:cNvCxnSpPr/>
            <p:nvPr/>
          </p:nvCxnSpPr>
          <p:spPr>
            <a:xfrm rot="16200000" flipH="1">
              <a:off x="5927205" y="2139542"/>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73" name="Straight Connector 72"/>
            <p:cNvCxnSpPr/>
            <p:nvPr/>
          </p:nvCxnSpPr>
          <p:spPr>
            <a:xfrm rot="16200000" flipH="1">
              <a:off x="5519535" y="2166212"/>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4" name="Straight Connector 73"/>
            <p:cNvCxnSpPr/>
            <p:nvPr/>
          </p:nvCxnSpPr>
          <p:spPr>
            <a:xfrm rot="16200000" flipH="1">
              <a:off x="5748135" y="2166212"/>
              <a:ext cx="4505731" cy="152400"/>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75" name="Straight Connector 74"/>
            <p:cNvCxnSpPr/>
            <p:nvPr/>
          </p:nvCxnSpPr>
          <p:spPr>
            <a:xfrm rot="16200000" flipH="1">
              <a:off x="6433935" y="2166213"/>
              <a:ext cx="4505731" cy="1524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6" name="Straight Connector 75"/>
            <p:cNvCxnSpPr/>
            <p:nvPr/>
          </p:nvCxnSpPr>
          <p:spPr>
            <a:xfrm rot="16200000" flipH="1">
              <a:off x="62434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7" name="Straight Connector 76"/>
            <p:cNvCxnSpPr/>
            <p:nvPr/>
          </p:nvCxnSpPr>
          <p:spPr>
            <a:xfrm rot="5400000">
              <a:off x="6395835" y="2051913"/>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78" name="Straight Connector 77"/>
            <p:cNvCxnSpPr/>
            <p:nvPr/>
          </p:nvCxnSpPr>
          <p:spPr>
            <a:xfrm rot="16200000" flipH="1">
              <a:off x="6052936" y="2166212"/>
              <a:ext cx="4505731" cy="152401"/>
            </a:xfrm>
            <a:prstGeom prst="line">
              <a:avLst/>
            </a:prstGeom>
          </p:spPr>
          <p:style>
            <a:lnRef idx="1">
              <a:schemeClr val="accent1"/>
            </a:lnRef>
            <a:fillRef idx="0">
              <a:schemeClr val="accent1"/>
            </a:fillRef>
            <a:effectRef idx="0">
              <a:schemeClr val="accent1"/>
            </a:effectRef>
            <a:fontRef idx="minor">
              <a:schemeClr val="tx1"/>
            </a:fontRef>
          </p:style>
        </p:cxnSp>
        <p:cxnSp>
          <p:nvCxnSpPr>
            <p:cNvPr id="79" name="Straight Connector 78"/>
            <p:cNvCxnSpPr/>
            <p:nvPr/>
          </p:nvCxnSpPr>
          <p:spPr>
            <a:xfrm rot="5400000">
              <a:off x="6709356" y="2136834"/>
              <a:ext cx="4525755" cy="191133"/>
            </a:xfrm>
            <a:prstGeom prst="line">
              <a:avLst/>
            </a:prstGeom>
            <a:effectLst/>
          </p:spPr>
          <p:style>
            <a:lnRef idx="1">
              <a:schemeClr val="accent1"/>
            </a:lnRef>
            <a:fillRef idx="0">
              <a:schemeClr val="accent1"/>
            </a:fillRef>
            <a:effectRef idx="0">
              <a:schemeClr val="accent1"/>
            </a:effectRef>
            <a:fontRef idx="minor">
              <a:schemeClr val="tx1"/>
            </a:fontRef>
          </p:style>
        </p:cxnSp>
        <p:cxnSp>
          <p:nvCxnSpPr>
            <p:cNvPr id="80" name="Straight Connector 79"/>
            <p:cNvCxnSpPr/>
            <p:nvPr/>
          </p:nvCxnSpPr>
          <p:spPr>
            <a:xfrm rot="5400000">
              <a:off x="6026265" y="2040483"/>
              <a:ext cx="4505731" cy="40386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p:nvPr/>
          </p:nvCxnSpPr>
          <p:spPr>
            <a:xfrm rot="16200000" flipH="1">
              <a:off x="5927205" y="2139543"/>
              <a:ext cx="4505731" cy="205740"/>
            </a:xfrm>
            <a:prstGeom prst="line">
              <a:avLst/>
            </a:prstGeom>
          </p:spPr>
          <p:style>
            <a:lnRef idx="1">
              <a:schemeClr val="accent1"/>
            </a:lnRef>
            <a:fillRef idx="0">
              <a:schemeClr val="accent1"/>
            </a:fillRef>
            <a:effectRef idx="0">
              <a:schemeClr val="accent1"/>
            </a:effectRef>
            <a:fontRef idx="minor">
              <a:schemeClr val="tx1"/>
            </a:fontRef>
          </p:style>
        </p:cxnSp>
        <p:cxnSp>
          <p:nvCxnSpPr>
            <p:cNvPr id="82" name="Straight Connector 81"/>
            <p:cNvCxnSpPr/>
            <p:nvPr/>
          </p:nvCxnSpPr>
          <p:spPr>
            <a:xfrm rot="5400000">
              <a:off x="6738734" y="2242140"/>
              <a:ext cx="4505732" cy="1588"/>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p:cNvCxnSpPr/>
            <p:nvPr/>
          </p:nvCxnSpPr>
          <p:spPr>
            <a:xfrm rot="5400000">
              <a:off x="3728835" y="2204312"/>
              <a:ext cx="4505731" cy="76200"/>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p:cNvCxnSpPr/>
            <p:nvPr/>
          </p:nvCxnSpPr>
          <p:spPr>
            <a:xfrm rot="16200000" flipH="1">
              <a:off x="4224135" y="2166212"/>
              <a:ext cx="4505731" cy="1524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p:cNvCxnSpPr/>
            <p:nvPr/>
          </p:nvCxnSpPr>
          <p:spPr>
            <a:xfrm rot="16200000" flipH="1">
              <a:off x="4414635" y="2051912"/>
              <a:ext cx="4505731" cy="381000"/>
            </a:xfrm>
            <a:prstGeom prst="line">
              <a:avLst/>
            </a:prstGeom>
            <a:ln w="19050">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p:cNvCxnSpPr/>
            <p:nvPr/>
          </p:nvCxnSpPr>
          <p:spPr>
            <a:xfrm rot="5400000">
              <a:off x="3309735" y="2090012"/>
              <a:ext cx="4505731" cy="304800"/>
            </a:xfrm>
            <a:prstGeom prst="line">
              <a:avLst/>
            </a:prstGeom>
            <a:ln w="47625">
              <a:solidFill>
                <a:schemeClr val="accent1">
                  <a:alpha val="63000"/>
                </a:scheme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p:cNvCxnSpPr/>
            <p:nvPr/>
          </p:nvCxnSpPr>
          <p:spPr>
            <a:xfrm rot="16200000" flipH="1">
              <a:off x="4324148" y="2066200"/>
              <a:ext cx="4505731" cy="352425"/>
            </a:xfrm>
            <a:prstGeom prst="line">
              <a:avLst/>
            </a:prstGeom>
            <a:ln w="15875">
              <a:solidFill>
                <a:schemeClr val="accent1">
                  <a:alpha val="72000"/>
                </a:scheme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p:cNvCxnSpPr/>
            <p:nvPr/>
          </p:nvCxnSpPr>
          <p:spPr>
            <a:xfrm rot="5400000">
              <a:off x="4948035" y="2051912"/>
              <a:ext cx="4505731" cy="381000"/>
            </a:xfrm>
            <a:prstGeom prst="line">
              <a:avLst/>
            </a:prstGeom>
          </p:spPr>
          <p:style>
            <a:lnRef idx="1">
              <a:schemeClr val="accent1"/>
            </a:lnRef>
            <a:fillRef idx="0">
              <a:schemeClr val="accent1"/>
            </a:fillRef>
            <a:effectRef idx="0">
              <a:schemeClr val="accent1"/>
            </a:effectRef>
            <a:fontRef idx="minor">
              <a:schemeClr val="tx1"/>
            </a:fontRef>
          </p:style>
        </p:cxnSp>
        <p:cxnSp>
          <p:nvCxnSpPr>
            <p:cNvPr id="89" name="Straight Connector 88"/>
            <p:cNvCxnSpPr/>
            <p:nvPr/>
          </p:nvCxnSpPr>
          <p:spPr>
            <a:xfrm rot="5400000">
              <a:off x="5405235" y="1747112"/>
              <a:ext cx="4505731" cy="990600"/>
            </a:xfrm>
            <a:prstGeom prst="line">
              <a:avLst/>
            </a:prstGeom>
            <a:ln w="28575">
              <a:solidFill>
                <a:schemeClr val="accent1">
                  <a:alpha val="58000"/>
                </a:scheme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p:cNvCxnSpPr/>
            <p:nvPr/>
          </p:nvCxnSpPr>
          <p:spPr>
            <a:xfrm rot="16200000" flipH="1">
              <a:off x="2547735" y="2013814"/>
              <a:ext cx="4505731" cy="457199"/>
            </a:xfrm>
            <a:prstGeom prst="line">
              <a:avLst/>
            </a:prstGeom>
            <a:ln w="38100">
              <a:solidFill>
                <a:schemeClr val="accent1">
                  <a:alpha val="47000"/>
                </a:schemeClr>
              </a:solidFill>
            </a:ln>
          </p:spPr>
          <p:style>
            <a:lnRef idx="1">
              <a:schemeClr val="accent1"/>
            </a:lnRef>
            <a:fillRef idx="0">
              <a:schemeClr val="accent1"/>
            </a:fillRef>
            <a:effectRef idx="0">
              <a:schemeClr val="accent1"/>
            </a:effectRef>
            <a:fontRef idx="minor">
              <a:schemeClr val="tx1"/>
            </a:fontRef>
          </p:style>
        </p:cxnSp>
      </p:grpSp>
      <p:sp>
        <p:nvSpPr>
          <p:cNvPr id="94" name="Rectangle 93"/>
          <p:cNvSpPr/>
          <p:nvPr/>
        </p:nvSpPr>
        <p:spPr>
          <a:xfrm>
            <a:off x="0" y="4311168"/>
            <a:ext cx="9144000" cy="1905000"/>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96" name="Straight Connector 95"/>
          <p:cNvCxnSpPr/>
          <p:nvPr/>
        </p:nvCxnSpPr>
        <p:spPr>
          <a:xfrm>
            <a:off x="0" y="4387368"/>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7" name="Straight Connector 96"/>
          <p:cNvCxnSpPr/>
          <p:nvPr/>
        </p:nvCxnSpPr>
        <p:spPr>
          <a:xfrm>
            <a:off x="0" y="6138380"/>
            <a:ext cx="914400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Text Placeholder 2"/>
          <p:cNvSpPr>
            <a:spLocks noGrp="1"/>
          </p:cNvSpPr>
          <p:nvPr>
            <p:ph type="body" idx="1"/>
          </p:nvPr>
        </p:nvSpPr>
        <p:spPr>
          <a:xfrm>
            <a:off x="457200" y="5621364"/>
            <a:ext cx="8305800" cy="414649"/>
          </a:xfrm>
        </p:spPr>
        <p:txBody>
          <a:bodyPr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5" name="Title 94"/>
          <p:cNvSpPr>
            <a:spLocks noGrp="1"/>
          </p:cNvSpPr>
          <p:nvPr>
            <p:ph type="title"/>
          </p:nvPr>
        </p:nvSpPr>
        <p:spPr>
          <a:xfrm>
            <a:off x="457200" y="4463568"/>
            <a:ext cx="8305800" cy="1143000"/>
          </a:xfrm>
        </p:spPr>
        <p:txBody>
          <a:bodyPr/>
          <a:lstStyle/>
          <a:p>
            <a:r>
              <a:rPr lang="en-US" smtClean="0"/>
              <a:t>Click to edit Master title style</a:t>
            </a:r>
            <a:endParaRPr lang="en-US"/>
          </a:p>
        </p:txBody>
      </p:sp>
      <p:sp>
        <p:nvSpPr>
          <p:cNvPr id="2" name="Date Placeholder 1"/>
          <p:cNvSpPr>
            <a:spLocks noGrp="1"/>
          </p:cNvSpPr>
          <p:nvPr>
            <p:ph type="dt" sz="half" idx="10"/>
          </p:nvPr>
        </p:nvSpPr>
        <p:spPr/>
        <p:txBody>
          <a:bodyPr/>
          <a:lstStyle/>
          <a:p>
            <a:fld id="{FED46D12-F9D3-4842-9411-2DE706BEAE76}" type="datetimeFigureOut">
              <a:rPr lang="en-US" smtClean="0"/>
              <a:t>4/18/2019</a:t>
            </a:fld>
            <a:endParaRPr lang="en-US" dirty="0"/>
          </a:p>
        </p:txBody>
      </p:sp>
      <p:sp>
        <p:nvSpPr>
          <p:cNvPr id="91" name="Footer Placeholder 90"/>
          <p:cNvSpPr>
            <a:spLocks noGrp="1"/>
          </p:cNvSpPr>
          <p:nvPr>
            <p:ph type="ftr" sz="quarter" idx="11"/>
          </p:nvPr>
        </p:nvSpPr>
        <p:spPr/>
        <p:txBody>
          <a:bodyPr/>
          <a:lstStyle/>
          <a:p>
            <a:endParaRPr lang="en-US" dirty="0"/>
          </a:p>
        </p:txBody>
      </p:sp>
      <p:sp>
        <p:nvSpPr>
          <p:cNvPr id="92" name="Slide Number Placeholder 91"/>
          <p:cNvSpPr>
            <a:spLocks noGrp="1"/>
          </p:cNvSpPr>
          <p:nvPr>
            <p:ph type="sldNum" sz="quarter" idx="12"/>
          </p:nvPr>
        </p:nvSpPr>
        <p:spPr/>
        <p:txBody>
          <a:bodyPr/>
          <a:lstStyle/>
          <a:p>
            <a:fld id="{72D813B4-2AB4-499F-B26C-DABDC318CE4C}"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FED46D12-F9D3-4842-9411-2DE706BEAE76}" type="datetimeFigureOut">
              <a:rPr lang="en-US" smtClean="0"/>
              <a:t>4/18/2019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2D813B4-2AB4-499F-B26C-DABDC318CE4C}"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lgn="ctr">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FED46D12-F9D3-4842-9411-2DE706BEAE76}" type="datetimeFigureOut">
              <a:rPr lang="en-US" smtClean="0"/>
              <a:t>4/18/2019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2D813B4-2AB4-499F-B26C-DABDC318CE4C}"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ED46D12-F9D3-4842-9411-2DE706BEAE76}" type="datetimeFigureOut">
              <a:rPr lang="en-US" smtClean="0"/>
              <a:t>4/18/2019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2D813B4-2AB4-499F-B26C-DABDC318CE4C}"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D46D12-F9D3-4842-9411-2DE706BEAE76}" type="datetimeFigureOut">
              <a:rPr lang="en-US" smtClean="0"/>
              <a:t>4/18/2019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2D813B4-2AB4-499F-B26C-DABDC318CE4C}"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200400" y="273050"/>
            <a:ext cx="54864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ED46D12-F9D3-4842-9411-2DE706BEAE76}" type="datetimeFigureOut">
              <a:rPr lang="en-US" smtClean="0"/>
              <a:t>4/18/2019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2D813B4-2AB4-499F-B26C-DABDC318CE4C}" type="slidenum">
              <a:rPr lang="en-US" smtClean="0"/>
              <a:t>‹#›</a:t>
            </a:fld>
            <a:endParaRPr lang="en-US" dirty="0"/>
          </a:p>
        </p:txBody>
      </p:sp>
      <p:sp>
        <p:nvSpPr>
          <p:cNvPr id="37" name="Rectangle 36"/>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9" name="Straight Connector 38"/>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2400" y="1901952"/>
            <a:ext cx="2377440" cy="1371600"/>
          </a:xfrm>
        </p:spPr>
        <p:txBody>
          <a:bodyPr anchor="b">
            <a:normAutofit/>
          </a:bodyPr>
          <a:lstStyle>
            <a:lvl1pPr algn="l" defTabSz="914400" rtl="0" eaLnBrk="1" latinLnBrk="0" hangingPunct="1">
              <a:spcBef>
                <a:spcPct val="0"/>
              </a:spcBef>
              <a:buNone/>
              <a:tabLst>
                <a:tab pos="3830638" algn="l"/>
              </a:tabLst>
              <a:defRPr lang="en-US" sz="2600" b="1" kern="1200" cap="none" spc="20" baseline="0" dirty="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latin typeface="+mj-lt"/>
                <a:ea typeface="+mj-ea"/>
                <a:cs typeface="+mj-cs"/>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3552"/>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3200400" y="381000"/>
            <a:ext cx="5562600" cy="5638800"/>
          </a:xfrm>
          <a:solidFill>
            <a:schemeClr val="bg2"/>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5" name="Date Placeholder 4"/>
          <p:cNvSpPr>
            <a:spLocks noGrp="1"/>
          </p:cNvSpPr>
          <p:nvPr>
            <p:ph type="dt" sz="half" idx="10"/>
          </p:nvPr>
        </p:nvSpPr>
        <p:spPr/>
        <p:txBody>
          <a:bodyPr/>
          <a:lstStyle/>
          <a:p>
            <a:fld id="{FED46D12-F9D3-4842-9411-2DE706BEAE76}" type="datetimeFigureOut">
              <a:rPr lang="en-US" smtClean="0"/>
              <a:t>4/18/2019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2D813B4-2AB4-499F-B26C-DABDC318CE4C}" type="slidenum">
              <a:rPr lang="en-US" smtClean="0"/>
              <a:t>‹#›</a:t>
            </a:fld>
            <a:endParaRPr lang="en-US" dirty="0"/>
          </a:p>
        </p:txBody>
      </p:sp>
      <p:sp>
        <p:nvSpPr>
          <p:cNvPr id="33" name="Rectangle 32"/>
          <p:cNvSpPr/>
          <p:nvPr/>
        </p:nvSpPr>
        <p:spPr>
          <a:xfrm>
            <a:off x="0" y="1563624"/>
            <a:ext cx="2761488" cy="3313176"/>
          </a:xfrm>
          <a:prstGeom prst="rect">
            <a:avLst/>
          </a:prstGeom>
          <a:solidFill>
            <a:schemeClr val="accent1"/>
          </a:solidFill>
          <a:ln>
            <a:noFill/>
          </a:ln>
          <a:effectLst>
            <a:outerShdw blurRad="50800" dist="38100" dir="270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cxnSp>
        <p:nvCxnSpPr>
          <p:cNvPr id="34" name="Straight Connector 33"/>
          <p:cNvCxnSpPr/>
          <p:nvPr/>
        </p:nvCxnSpPr>
        <p:spPr>
          <a:xfrm rot="5400000">
            <a:off x="1128157" y="3221339"/>
            <a:ext cx="3017520" cy="794"/>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a:off x="0" y="1712976"/>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Straight Connector 59"/>
          <p:cNvCxnSpPr/>
          <p:nvPr/>
        </p:nvCxnSpPr>
        <p:spPr>
          <a:xfrm>
            <a:off x="0" y="4733544"/>
            <a:ext cx="2651760" cy="1588"/>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55448" y="1905000"/>
            <a:ext cx="2377440" cy="1371600"/>
          </a:xfrm>
        </p:spPr>
        <p:txBody>
          <a:bodyPr anchor="b">
            <a:normAutofit/>
          </a:bodyPr>
          <a:lstStyle>
            <a:lvl1pPr algn="l">
              <a:defRPr sz="2600" b="1" cap="none" spc="20" baseline="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152400" y="3276600"/>
            <a:ext cx="2377440" cy="1371600"/>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ED46D12-F9D3-4842-9411-2DE706BEAE76}" type="datetimeFigureOut">
              <a:rPr lang="en-US" smtClean="0"/>
              <a:t>4/18/2019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2D813B4-2AB4-499F-B26C-DABDC318CE4C}"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ED46D12-F9D3-4842-9411-2DE706BEAE76}" type="datetimeFigureOut">
              <a:rPr lang="en-US" smtClean="0"/>
              <a:t>4/18/2019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2D813B4-2AB4-499F-B26C-DABDC318CE4C}"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190" name="Rectangle 189"/>
          <p:cNvSpPr/>
          <p:nvPr/>
        </p:nvSpPr>
        <p:spPr>
          <a:xfrm>
            <a:off x="149352" y="137160"/>
            <a:ext cx="8869680" cy="6583680"/>
          </a:xfrm>
          <a:prstGeom prst="rect">
            <a:avLst/>
          </a:prstGeom>
          <a:noFill/>
          <a:ln w="19050" cmpd="sng">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kern="1200">
              <a:solidFill>
                <a:prstClr val="white"/>
              </a:solidFill>
              <a:latin typeface="Tw Cen MT"/>
              <a:ea typeface="+mn-ea"/>
              <a:cs typeface="+mn-cs"/>
            </a:endParaRPr>
          </a:p>
        </p:txBody>
      </p:sp>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12408"/>
            <a:ext cx="2133600" cy="365125"/>
          </a:xfrm>
          <a:prstGeom prst="rect">
            <a:avLst/>
          </a:prstGeom>
        </p:spPr>
        <p:txBody>
          <a:bodyPr vert="horz" lIns="91440" tIns="45720" rIns="91440" bIns="45720" rtlCol="0" anchor="ctr"/>
          <a:lstStyle>
            <a:lvl1pPr algn="l">
              <a:defRPr sz="1200">
                <a:solidFill>
                  <a:schemeClr val="tx2"/>
                </a:solidFill>
              </a:defRPr>
            </a:lvl1pPr>
          </a:lstStyle>
          <a:p>
            <a:fld id="{FED46D12-F9D3-4842-9411-2DE706BEAE76}" type="datetimeFigureOut">
              <a:rPr lang="en-US" smtClean="0"/>
              <a:t>4/18/2019</a:t>
            </a:fld>
            <a:endParaRPr lang="en-US" dirty="0"/>
          </a:p>
        </p:txBody>
      </p:sp>
      <p:sp>
        <p:nvSpPr>
          <p:cNvPr id="5" name="Footer Placeholder 4"/>
          <p:cNvSpPr>
            <a:spLocks noGrp="1"/>
          </p:cNvSpPr>
          <p:nvPr>
            <p:ph type="ftr" sz="quarter" idx="3"/>
          </p:nvPr>
        </p:nvSpPr>
        <p:spPr>
          <a:xfrm>
            <a:off x="2831123" y="6312408"/>
            <a:ext cx="3481754" cy="365125"/>
          </a:xfrm>
          <a:prstGeom prst="rect">
            <a:avLst/>
          </a:prstGeom>
        </p:spPr>
        <p:txBody>
          <a:bodyPr vert="horz" lIns="91440" tIns="45720" rIns="91440" bIns="45720" rtlCol="0" anchor="ctr"/>
          <a:lstStyle>
            <a:lvl1pPr algn="ctr">
              <a:defRPr sz="1200">
                <a:solidFill>
                  <a:schemeClr val="tx2"/>
                </a:solidFill>
              </a:defRPr>
            </a:lvl1pPr>
          </a:lstStyle>
          <a:p>
            <a:endParaRPr lang="en-US" dirty="0"/>
          </a:p>
        </p:txBody>
      </p:sp>
      <p:sp>
        <p:nvSpPr>
          <p:cNvPr id="6" name="Slide Number Placeholder 5"/>
          <p:cNvSpPr>
            <a:spLocks noGrp="1"/>
          </p:cNvSpPr>
          <p:nvPr>
            <p:ph type="sldNum" sz="quarter" idx="4"/>
          </p:nvPr>
        </p:nvSpPr>
        <p:spPr>
          <a:xfrm>
            <a:off x="6553200" y="6312408"/>
            <a:ext cx="2133600" cy="365125"/>
          </a:xfrm>
          <a:prstGeom prst="rect">
            <a:avLst/>
          </a:prstGeom>
        </p:spPr>
        <p:txBody>
          <a:bodyPr vert="horz" lIns="91440" tIns="45720" rIns="91440" bIns="45720" rtlCol="0" anchor="ctr"/>
          <a:lstStyle>
            <a:lvl1pPr algn="r">
              <a:defRPr sz="1200">
                <a:solidFill>
                  <a:schemeClr val="tx2"/>
                </a:solidFill>
              </a:defRPr>
            </a:lvl1pPr>
          </a:lstStyle>
          <a:p>
            <a:fld id="{72D813B4-2AB4-499F-B26C-DABDC318CE4C}"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spcBef>
          <a:spcPct val="0"/>
        </a:spcBef>
        <a:buNone/>
        <a:tabLst>
          <a:tab pos="3830638" algn="l"/>
        </a:tabLst>
        <a:defRPr sz="3600" b="1" kern="1200" cap="none" spc="50">
          <a:ln w="13335" cmpd="sng">
            <a:solidFill>
              <a:schemeClr val="accent1">
                <a:lumMod val="50000"/>
              </a:schemeClr>
            </a:solidFill>
            <a:prstDash val="solid"/>
          </a:ln>
          <a:solidFill>
            <a:schemeClr val="accent6">
              <a:tint val="1000"/>
            </a:schemeClr>
          </a:solidFill>
          <a:effectLst/>
          <a:latin typeface="+mj-lt"/>
          <a:ea typeface="+mj-ea"/>
          <a:cs typeface="+mj-cs"/>
        </a:defRPr>
      </a:lvl1pPr>
    </p:titleStyle>
    <p:bodyStyle>
      <a:lvl1pPr marL="274320" indent="-274320" algn="l" defTabSz="914400" rtl="0" eaLnBrk="1" latinLnBrk="0" hangingPunct="1">
        <a:spcBef>
          <a:spcPct val="20000"/>
        </a:spcBef>
        <a:buClr>
          <a:schemeClr val="accent1">
            <a:lumMod val="60000"/>
            <a:lumOff val="40000"/>
          </a:schemeClr>
        </a:buClr>
        <a:buFont typeface="Arial" pitchFamily="34" charset="0"/>
        <a:buChar char="•"/>
        <a:defRPr sz="2400" kern="1200">
          <a:solidFill>
            <a:schemeClr val="tx2"/>
          </a:solidFill>
          <a:latin typeface="+mn-lt"/>
          <a:ea typeface="+mn-ea"/>
          <a:cs typeface="+mn-cs"/>
        </a:defRPr>
      </a:lvl1pPr>
      <a:lvl2pPr marL="548640" indent="-182880" algn="l" defTabSz="914400" rtl="0" eaLnBrk="1" latinLnBrk="0" hangingPunct="1">
        <a:spcBef>
          <a:spcPct val="20000"/>
        </a:spcBef>
        <a:buClr>
          <a:schemeClr val="accent1">
            <a:lumMod val="60000"/>
            <a:lumOff val="40000"/>
          </a:schemeClr>
        </a:buClr>
        <a:buFont typeface="Arial" pitchFamily="34" charset="0"/>
        <a:buChar char="•"/>
        <a:defRPr sz="20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3pPr>
      <a:lvl4pPr marL="118872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4pPr>
      <a:lvl5pPr marL="1463040" indent="-228600" algn="l" defTabSz="914400" rtl="0" eaLnBrk="1" latinLnBrk="0" hangingPunct="1">
        <a:spcBef>
          <a:spcPct val="20000"/>
        </a:spcBef>
        <a:buClr>
          <a:schemeClr val="accent4"/>
        </a:buClr>
        <a:buFont typeface="Arial" pitchFamily="34" charset="0"/>
        <a:buChar char="•"/>
        <a:defRPr sz="1600" kern="1200" baseline="0">
          <a:solidFill>
            <a:schemeClr val="tx2"/>
          </a:solidFill>
          <a:latin typeface="+mn-lt"/>
          <a:ea typeface="+mn-ea"/>
          <a:cs typeface="+mn-cs"/>
        </a:defRPr>
      </a:lvl5pPr>
      <a:lvl6pPr marL="1691640" indent="-182880" algn="l" defTabSz="914400" rtl="0" eaLnBrk="1" latinLnBrk="0" hangingPunct="1">
        <a:spcBef>
          <a:spcPct val="20000"/>
        </a:spcBef>
        <a:buClr>
          <a:schemeClr val="accent5"/>
        </a:buClr>
        <a:buFont typeface="Arial" pitchFamily="34" charset="0"/>
        <a:buChar char="•"/>
        <a:defRPr sz="1600" kern="1200">
          <a:solidFill>
            <a:schemeClr val="tx1"/>
          </a:solidFill>
          <a:latin typeface="+mn-lt"/>
          <a:ea typeface="+mn-ea"/>
          <a:cs typeface="+mn-cs"/>
        </a:defRPr>
      </a:lvl6pPr>
      <a:lvl7pPr marL="19202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7pPr>
      <a:lvl8pPr marL="2148840" indent="-182880" algn="l" defTabSz="914400" rtl="0" eaLnBrk="1" latinLnBrk="0" hangingPunct="1">
        <a:spcBef>
          <a:spcPct val="20000"/>
        </a:spcBef>
        <a:buClr>
          <a:schemeClr val="accent3"/>
        </a:buClr>
        <a:buFont typeface="Arial" pitchFamily="34" charset="0"/>
        <a:buChar char="•"/>
        <a:defRPr sz="1600" kern="1200">
          <a:solidFill>
            <a:schemeClr val="tx1"/>
          </a:solidFill>
          <a:latin typeface="+mn-lt"/>
          <a:ea typeface="+mn-ea"/>
          <a:cs typeface="+mn-cs"/>
        </a:defRPr>
      </a:lvl8pPr>
      <a:lvl9pPr marL="2377440" indent="-182880" algn="l" defTabSz="914400" rtl="0" eaLnBrk="1" latinLnBrk="0" hangingPunct="1">
        <a:spcBef>
          <a:spcPct val="20000"/>
        </a:spcBef>
        <a:buClr>
          <a:schemeClr val="accent6"/>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t>BEL OMBRE  SECURITY SENSITISATION</a:t>
            </a:r>
            <a:br>
              <a:rPr lang="en-US" dirty="0"/>
            </a:br>
            <a:endParaRPr lang="en-GB" dirty="0"/>
          </a:p>
        </p:txBody>
      </p:sp>
      <p:sp>
        <p:nvSpPr>
          <p:cNvPr id="3" name="Subtitle 2"/>
          <p:cNvSpPr>
            <a:spLocks noGrp="1"/>
          </p:cNvSpPr>
          <p:nvPr>
            <p:ph type="subTitle" idx="1"/>
          </p:nvPr>
        </p:nvSpPr>
        <p:spPr/>
        <p:txBody>
          <a:bodyPr>
            <a:normAutofit/>
          </a:bodyPr>
          <a:lstStyle/>
          <a:p>
            <a:pPr lvl="0">
              <a:spcBef>
                <a:spcPts val="0"/>
              </a:spcBef>
              <a:buClrTx/>
            </a:pPr>
            <a:r>
              <a:rPr lang="en-US" sz="1800" dirty="0" smtClean="0">
                <a:solidFill>
                  <a:prstClr val="white"/>
                </a:solidFill>
              </a:rPr>
              <a:t>Francisco </a:t>
            </a:r>
            <a:r>
              <a:rPr lang="en-US" sz="1800" dirty="0">
                <a:solidFill>
                  <a:prstClr val="white"/>
                </a:solidFill>
              </a:rPr>
              <a:t>Pirogue  </a:t>
            </a:r>
            <a:endParaRPr lang="en-US" sz="1800" dirty="0" smtClean="0">
              <a:solidFill>
                <a:prstClr val="white"/>
              </a:solidFill>
            </a:endParaRPr>
          </a:p>
          <a:p>
            <a:pPr lvl="0">
              <a:spcBef>
                <a:spcPts val="0"/>
              </a:spcBef>
              <a:buClrTx/>
            </a:pPr>
            <a:r>
              <a:rPr lang="en-US" sz="1800" dirty="0" smtClean="0">
                <a:solidFill>
                  <a:prstClr val="white"/>
                </a:solidFill>
              </a:rPr>
              <a:t>Tamassa </a:t>
            </a:r>
            <a:r>
              <a:rPr lang="en-US" sz="1800" dirty="0">
                <a:solidFill>
                  <a:prstClr val="white"/>
                </a:solidFill>
              </a:rPr>
              <a:t>Resort </a:t>
            </a:r>
          </a:p>
          <a:p>
            <a:pPr lvl="0">
              <a:spcBef>
                <a:spcPts val="0"/>
              </a:spcBef>
              <a:buClrTx/>
            </a:pPr>
            <a:r>
              <a:rPr lang="en-US" sz="1800" dirty="0">
                <a:solidFill>
                  <a:prstClr val="white"/>
                </a:solidFill>
              </a:rPr>
              <a:t>Student number </a:t>
            </a:r>
            <a:r>
              <a:rPr lang="en-US" sz="1800" dirty="0" smtClean="0">
                <a:solidFill>
                  <a:prstClr val="white"/>
                </a:solidFill>
              </a:rPr>
              <a:t>: 1715712 </a:t>
            </a:r>
            <a:endParaRPr lang="en-US" sz="1800" dirty="0">
              <a:solidFill>
                <a:prstClr val="white"/>
              </a:solidFill>
            </a:endParaRPr>
          </a:p>
          <a:p>
            <a:endParaRPr lang="en-GB" dirty="0"/>
          </a:p>
        </p:txBody>
      </p:sp>
    </p:spTree>
    <p:extLst>
      <p:ext uri="{BB962C8B-B14F-4D97-AF65-F5344CB8AC3E}">
        <p14:creationId xmlns:p14="http://schemas.microsoft.com/office/powerpoint/2010/main" val="22745245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6782"/>
            <a:ext cx="9143999" cy="4237782"/>
          </a:xfrm>
          <a:prstGeom prst="rect">
            <a:avLst/>
          </a:prstGeom>
        </p:spPr>
      </p:pic>
      <p:sp>
        <p:nvSpPr>
          <p:cNvPr id="4" name="TextBox 3"/>
          <p:cNvSpPr txBox="1"/>
          <p:nvPr/>
        </p:nvSpPr>
        <p:spPr>
          <a:xfrm>
            <a:off x="1371600" y="762000"/>
            <a:ext cx="6324600" cy="369332"/>
          </a:xfrm>
          <a:prstGeom prst="rect">
            <a:avLst/>
          </a:prstGeom>
          <a:noFill/>
        </p:spPr>
        <p:txBody>
          <a:bodyPr wrap="square" rtlCol="0">
            <a:spAutoFit/>
          </a:bodyPr>
          <a:lstStyle/>
          <a:p>
            <a:pPr algn="ctr"/>
            <a:r>
              <a:rPr lang="en-US" b="1" dirty="0">
                <a:ln w="12700">
                  <a:solidFill>
                    <a:schemeClr val="tx2">
                      <a:satMod val="155000"/>
                    </a:schemeClr>
                  </a:solidFill>
                  <a:prstDash val="solid"/>
                </a:ln>
                <a:solidFill>
                  <a:sysClr val="windowText" lastClr="000000"/>
                </a:solidFill>
                <a:effectLst>
                  <a:outerShdw blurRad="41275" dist="20320" dir="1800000" algn="tl" rotWithShape="0">
                    <a:srgbClr val="000000">
                      <a:alpha val="40000"/>
                    </a:srgbClr>
                  </a:outerShdw>
                </a:effectLst>
              </a:rPr>
              <a:t>BEL OMBRE SECURITY SENSITISATION</a:t>
            </a:r>
          </a:p>
        </p:txBody>
      </p:sp>
      <p:sp>
        <p:nvSpPr>
          <p:cNvPr id="6" name="TextBox 5"/>
          <p:cNvSpPr txBox="1"/>
          <p:nvPr/>
        </p:nvSpPr>
        <p:spPr>
          <a:xfrm>
            <a:off x="152398" y="4233242"/>
            <a:ext cx="8839201" cy="2031325"/>
          </a:xfrm>
          <a:prstGeom prst="rect">
            <a:avLst/>
          </a:prstGeom>
          <a:noFill/>
        </p:spPr>
        <p:txBody>
          <a:bodyPr wrap="square" rtlCol="0">
            <a:spAutoFit/>
          </a:bodyPr>
          <a:lstStyle/>
          <a:p>
            <a:r>
              <a:rPr lang="en-US" sz="2000" b="1" dirty="0"/>
              <a:t>AIMS &amp; OBJECTIVES</a:t>
            </a:r>
          </a:p>
          <a:p>
            <a:endParaRPr lang="en-US" sz="1600" b="1" dirty="0"/>
          </a:p>
          <a:p>
            <a:pPr marL="285750" indent="-285750" algn="just">
              <a:buFont typeface="Arial" panose="020B0604020202020204" pitchFamily="34" charset="0"/>
              <a:buChar char="•"/>
            </a:pPr>
            <a:r>
              <a:rPr lang="en-US" dirty="0"/>
              <a:t>To design different  ways to enhance safety and security in the tourism hospitality sector and to reviews other preventive </a:t>
            </a:r>
            <a:r>
              <a:rPr lang="en-US" dirty="0" smtClean="0"/>
              <a:t>methodology.</a:t>
            </a:r>
            <a:endParaRPr lang="en-US" dirty="0"/>
          </a:p>
          <a:p>
            <a:pPr marL="285750" indent="-285750" algn="just">
              <a:buFont typeface="Arial" panose="020B0604020202020204" pitchFamily="34" charset="0"/>
              <a:buChar char="•"/>
            </a:pPr>
            <a:r>
              <a:rPr lang="en-US" dirty="0" smtClean="0"/>
              <a:t> obtain </a:t>
            </a:r>
            <a:r>
              <a:rPr lang="en-US" dirty="0"/>
              <a:t>statistical data on number of Thefts ,Physical assaults ,Rapes and Harassments.</a:t>
            </a:r>
          </a:p>
          <a:p>
            <a:pPr marL="285750" indent="-285750" algn="just">
              <a:buFont typeface="Arial" panose="020B0604020202020204" pitchFamily="34" charset="0"/>
              <a:buChar char="•"/>
            </a:pPr>
            <a:r>
              <a:rPr lang="en-US" dirty="0"/>
              <a:t>To  evaluate sensitization of our team members ,guest and citizen about security awareness. </a:t>
            </a:r>
          </a:p>
          <a:p>
            <a:pPr marL="285750" indent="-285750" algn="just">
              <a:buFont typeface="Arial" panose="020B0604020202020204" pitchFamily="34" charset="0"/>
              <a:buChar char="•"/>
            </a:pPr>
            <a:r>
              <a:rPr lang="en-US" dirty="0"/>
              <a:t>To identify ways to remedy the situation if there is a gap in security awareness.</a:t>
            </a:r>
          </a:p>
        </p:txBody>
      </p:sp>
    </p:spTree>
    <p:extLst>
      <p:ext uri="{BB962C8B-B14F-4D97-AF65-F5344CB8AC3E}">
        <p14:creationId xmlns:p14="http://schemas.microsoft.com/office/powerpoint/2010/main" val="334394548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33400" y="228600"/>
            <a:ext cx="8229600" cy="1143000"/>
          </a:xfrm>
        </p:spPr>
        <p:txBody>
          <a:bodyPr>
            <a:normAutofit fontScale="90000"/>
          </a:bodyPr>
          <a:lstStyle/>
          <a:p>
            <a:pPr algn="ctr"/>
            <a:r>
              <a:rPr lang="en-US"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METHODOLOGY</a:t>
            </a:r>
            <a:r>
              <a:rPr lang="en-US" dirty="0" smtClean="0"/>
              <a:t/>
            </a:r>
            <a:br>
              <a:rPr lang="en-US" dirty="0" smtClean="0"/>
            </a:br>
            <a:endParaRPr lang="en-US" dirty="0"/>
          </a:p>
        </p:txBody>
      </p:sp>
      <p:graphicFrame>
        <p:nvGraphicFramePr>
          <p:cNvPr id="8" name="Table 7"/>
          <p:cNvGraphicFramePr>
            <a:graphicFrameLocks noGrp="1"/>
          </p:cNvGraphicFramePr>
          <p:nvPr>
            <p:extLst>
              <p:ext uri="{D42A27DB-BD31-4B8C-83A1-F6EECF244321}">
                <p14:modId xmlns:p14="http://schemas.microsoft.com/office/powerpoint/2010/main" val="3861991765"/>
              </p:ext>
            </p:extLst>
          </p:nvPr>
        </p:nvGraphicFramePr>
        <p:xfrm>
          <a:off x="4876800" y="1295400"/>
          <a:ext cx="4114800" cy="3276600"/>
        </p:xfrm>
        <a:graphic>
          <a:graphicData uri="http://schemas.openxmlformats.org/drawingml/2006/table">
            <a:tbl>
              <a:tblPr firstRow="1" firstCol="1" bandRow="1">
                <a:tableStyleId>{638B1855-1B75-4FBE-930C-398BA8C253C6}</a:tableStyleId>
              </a:tblPr>
              <a:tblGrid>
                <a:gridCol w="2539531">
                  <a:extLst>
                    <a:ext uri="{9D8B030D-6E8A-4147-A177-3AD203B41FA5}">
                      <a16:colId xmlns="" xmlns:a16="http://schemas.microsoft.com/office/drawing/2014/main" val="20000"/>
                    </a:ext>
                  </a:extLst>
                </a:gridCol>
                <a:gridCol w="1575269">
                  <a:extLst>
                    <a:ext uri="{9D8B030D-6E8A-4147-A177-3AD203B41FA5}">
                      <a16:colId xmlns="" xmlns:a16="http://schemas.microsoft.com/office/drawing/2014/main" val="20001"/>
                    </a:ext>
                  </a:extLst>
                </a:gridCol>
              </a:tblGrid>
              <a:tr h="1084260">
                <a:tc>
                  <a:txBody>
                    <a:bodyPr/>
                    <a:lstStyle/>
                    <a:p>
                      <a:pPr marL="0" marR="0" algn="just">
                        <a:lnSpc>
                          <a:spcPct val="115000"/>
                        </a:lnSpc>
                        <a:spcBef>
                          <a:spcPts val="0"/>
                        </a:spcBef>
                        <a:spcAft>
                          <a:spcPts val="0"/>
                        </a:spcAft>
                      </a:pPr>
                      <a:r>
                        <a:rPr lang="en-US" sz="1800" dirty="0">
                          <a:effectLst/>
                        </a:rPr>
                        <a:t>Department</a:t>
                      </a:r>
                      <a:endParaRPr lang="en-US" sz="1800" dirty="0">
                        <a:effectLst/>
                        <a:latin typeface="Arial"/>
                        <a:ea typeface="Calibri"/>
                      </a:endParaRPr>
                    </a:p>
                  </a:txBody>
                  <a:tcPr marL="68580" marR="68580" marT="0" marB="0"/>
                </a:tc>
                <a:tc>
                  <a:txBody>
                    <a:bodyPr/>
                    <a:lstStyle/>
                    <a:p>
                      <a:pPr marL="0" marR="0" algn="l">
                        <a:lnSpc>
                          <a:spcPct val="115000"/>
                        </a:lnSpc>
                        <a:spcBef>
                          <a:spcPts val="0"/>
                        </a:spcBef>
                        <a:spcAft>
                          <a:spcPts val="0"/>
                        </a:spcAft>
                      </a:pPr>
                      <a:r>
                        <a:rPr lang="en-US" sz="1800" dirty="0">
                          <a:effectLst/>
                        </a:rPr>
                        <a:t>Number of questionnaires</a:t>
                      </a:r>
                      <a:endParaRPr lang="en-US" sz="1800" dirty="0">
                        <a:effectLst/>
                        <a:latin typeface="Arial"/>
                        <a:ea typeface="Calibri"/>
                      </a:endParaRPr>
                    </a:p>
                  </a:txBody>
                  <a:tcPr marL="68580" marR="68580" marT="0" marB="0"/>
                </a:tc>
                <a:extLst>
                  <a:ext uri="{0D108BD9-81ED-4DB2-BD59-A6C34878D82A}">
                    <a16:rowId xmlns="" xmlns:a16="http://schemas.microsoft.com/office/drawing/2014/main" val="10000"/>
                  </a:ext>
                </a:extLst>
              </a:tr>
              <a:tr h="365390">
                <a:tc>
                  <a:txBody>
                    <a:bodyPr/>
                    <a:lstStyle/>
                    <a:p>
                      <a:pPr marL="0" marR="0" algn="just">
                        <a:lnSpc>
                          <a:spcPct val="115000"/>
                        </a:lnSpc>
                        <a:spcBef>
                          <a:spcPts val="0"/>
                        </a:spcBef>
                        <a:spcAft>
                          <a:spcPts val="0"/>
                        </a:spcAft>
                      </a:pPr>
                      <a:r>
                        <a:rPr lang="en-US" sz="1800" dirty="0">
                          <a:effectLst/>
                        </a:rPr>
                        <a:t>Housekeeping</a:t>
                      </a:r>
                      <a:endParaRPr lang="en-US" sz="1800" dirty="0">
                        <a:effectLst/>
                        <a:latin typeface="Arial"/>
                        <a:ea typeface="Calibri"/>
                      </a:endParaRPr>
                    </a:p>
                  </a:txBody>
                  <a:tcPr marL="68580" marR="68580" marT="0" marB="0"/>
                </a:tc>
                <a:tc>
                  <a:txBody>
                    <a:bodyPr/>
                    <a:lstStyle/>
                    <a:p>
                      <a:pPr marL="0" marR="0" algn="just">
                        <a:lnSpc>
                          <a:spcPct val="115000"/>
                        </a:lnSpc>
                        <a:spcBef>
                          <a:spcPts val="0"/>
                        </a:spcBef>
                        <a:spcAft>
                          <a:spcPts val="0"/>
                        </a:spcAft>
                      </a:pPr>
                      <a:r>
                        <a:rPr lang="en-US" sz="1800" dirty="0">
                          <a:effectLst/>
                        </a:rPr>
                        <a:t>6</a:t>
                      </a:r>
                      <a:endParaRPr lang="en-US" sz="1800" dirty="0">
                        <a:effectLst/>
                        <a:latin typeface="Arial"/>
                        <a:ea typeface="Calibri"/>
                      </a:endParaRPr>
                    </a:p>
                  </a:txBody>
                  <a:tcPr marL="68580" marR="68580" marT="0" marB="0"/>
                </a:tc>
                <a:extLst>
                  <a:ext uri="{0D108BD9-81ED-4DB2-BD59-A6C34878D82A}">
                    <a16:rowId xmlns="" xmlns:a16="http://schemas.microsoft.com/office/drawing/2014/main" val="10001"/>
                  </a:ext>
                </a:extLst>
              </a:tr>
              <a:tr h="365390">
                <a:tc>
                  <a:txBody>
                    <a:bodyPr/>
                    <a:lstStyle/>
                    <a:p>
                      <a:pPr marL="0" marR="0" algn="just">
                        <a:lnSpc>
                          <a:spcPct val="115000"/>
                        </a:lnSpc>
                        <a:spcBef>
                          <a:spcPts val="0"/>
                        </a:spcBef>
                        <a:spcAft>
                          <a:spcPts val="0"/>
                        </a:spcAft>
                      </a:pPr>
                      <a:r>
                        <a:rPr lang="en-US" sz="1800" dirty="0">
                          <a:effectLst/>
                        </a:rPr>
                        <a:t>kitchen</a:t>
                      </a:r>
                      <a:endParaRPr lang="en-US" sz="1800" dirty="0">
                        <a:effectLst/>
                        <a:latin typeface="Arial"/>
                        <a:ea typeface="Calibri"/>
                      </a:endParaRPr>
                    </a:p>
                  </a:txBody>
                  <a:tcPr marL="68580" marR="68580" marT="0" marB="0"/>
                </a:tc>
                <a:tc>
                  <a:txBody>
                    <a:bodyPr/>
                    <a:lstStyle/>
                    <a:p>
                      <a:pPr marL="0" marR="0" algn="just">
                        <a:lnSpc>
                          <a:spcPct val="115000"/>
                        </a:lnSpc>
                        <a:spcBef>
                          <a:spcPts val="0"/>
                        </a:spcBef>
                        <a:spcAft>
                          <a:spcPts val="0"/>
                        </a:spcAft>
                      </a:pPr>
                      <a:r>
                        <a:rPr lang="en-US" sz="1800" dirty="0">
                          <a:effectLst/>
                        </a:rPr>
                        <a:t>6</a:t>
                      </a:r>
                      <a:endParaRPr lang="en-US" sz="1800" dirty="0">
                        <a:effectLst/>
                        <a:latin typeface="Arial"/>
                        <a:ea typeface="Calibri"/>
                      </a:endParaRPr>
                    </a:p>
                  </a:txBody>
                  <a:tcPr marL="68580" marR="68580" marT="0" marB="0"/>
                </a:tc>
                <a:extLst>
                  <a:ext uri="{0D108BD9-81ED-4DB2-BD59-A6C34878D82A}">
                    <a16:rowId xmlns="" xmlns:a16="http://schemas.microsoft.com/office/drawing/2014/main" val="10002"/>
                  </a:ext>
                </a:extLst>
              </a:tr>
              <a:tr h="365390">
                <a:tc>
                  <a:txBody>
                    <a:bodyPr/>
                    <a:lstStyle/>
                    <a:p>
                      <a:pPr marL="0" marR="0" algn="just">
                        <a:lnSpc>
                          <a:spcPct val="115000"/>
                        </a:lnSpc>
                        <a:spcBef>
                          <a:spcPts val="0"/>
                        </a:spcBef>
                        <a:spcAft>
                          <a:spcPts val="0"/>
                        </a:spcAft>
                      </a:pPr>
                      <a:r>
                        <a:rPr lang="en-US" sz="1800" dirty="0">
                          <a:effectLst/>
                        </a:rPr>
                        <a:t>Maintenance</a:t>
                      </a:r>
                      <a:endParaRPr lang="en-US" sz="1800" dirty="0">
                        <a:effectLst/>
                        <a:latin typeface="Arial"/>
                        <a:ea typeface="Calibri"/>
                      </a:endParaRPr>
                    </a:p>
                  </a:txBody>
                  <a:tcPr marL="68580" marR="68580" marT="0" marB="0"/>
                </a:tc>
                <a:tc>
                  <a:txBody>
                    <a:bodyPr/>
                    <a:lstStyle/>
                    <a:p>
                      <a:pPr marL="0" marR="0" algn="just">
                        <a:lnSpc>
                          <a:spcPct val="115000"/>
                        </a:lnSpc>
                        <a:spcBef>
                          <a:spcPts val="0"/>
                        </a:spcBef>
                        <a:spcAft>
                          <a:spcPts val="0"/>
                        </a:spcAft>
                      </a:pPr>
                      <a:r>
                        <a:rPr lang="en-US" sz="1800" dirty="0">
                          <a:effectLst/>
                        </a:rPr>
                        <a:t>6</a:t>
                      </a:r>
                      <a:endParaRPr lang="en-US" sz="1800" dirty="0">
                        <a:effectLst/>
                        <a:latin typeface="Arial"/>
                        <a:ea typeface="Calibri"/>
                      </a:endParaRPr>
                    </a:p>
                  </a:txBody>
                  <a:tcPr marL="68580" marR="68580" marT="0" marB="0"/>
                </a:tc>
                <a:extLst>
                  <a:ext uri="{0D108BD9-81ED-4DB2-BD59-A6C34878D82A}">
                    <a16:rowId xmlns="" xmlns:a16="http://schemas.microsoft.com/office/drawing/2014/main" val="10003"/>
                  </a:ext>
                </a:extLst>
              </a:tr>
              <a:tr h="365390">
                <a:tc>
                  <a:txBody>
                    <a:bodyPr/>
                    <a:lstStyle/>
                    <a:p>
                      <a:pPr marL="0" marR="0" algn="just">
                        <a:lnSpc>
                          <a:spcPct val="115000"/>
                        </a:lnSpc>
                        <a:spcBef>
                          <a:spcPts val="0"/>
                        </a:spcBef>
                        <a:spcAft>
                          <a:spcPts val="0"/>
                        </a:spcAft>
                      </a:pPr>
                      <a:r>
                        <a:rPr lang="en-US" sz="1800">
                          <a:effectLst/>
                        </a:rPr>
                        <a:t>Entertainment</a:t>
                      </a:r>
                      <a:endParaRPr lang="en-US" sz="1800">
                        <a:effectLst/>
                        <a:latin typeface="Arial"/>
                        <a:ea typeface="Calibri"/>
                      </a:endParaRPr>
                    </a:p>
                  </a:txBody>
                  <a:tcPr marL="68580" marR="68580" marT="0" marB="0"/>
                </a:tc>
                <a:tc>
                  <a:txBody>
                    <a:bodyPr/>
                    <a:lstStyle/>
                    <a:p>
                      <a:pPr marL="0" marR="0" algn="just">
                        <a:lnSpc>
                          <a:spcPct val="115000"/>
                        </a:lnSpc>
                        <a:spcBef>
                          <a:spcPts val="0"/>
                        </a:spcBef>
                        <a:spcAft>
                          <a:spcPts val="0"/>
                        </a:spcAft>
                      </a:pPr>
                      <a:r>
                        <a:rPr lang="en-US" sz="1800">
                          <a:effectLst/>
                        </a:rPr>
                        <a:t>6</a:t>
                      </a:r>
                      <a:endParaRPr lang="en-US" sz="1800">
                        <a:effectLst/>
                        <a:latin typeface="Arial"/>
                        <a:ea typeface="Calibri"/>
                      </a:endParaRPr>
                    </a:p>
                  </a:txBody>
                  <a:tcPr marL="68580" marR="68580" marT="0" marB="0"/>
                </a:tc>
                <a:extLst>
                  <a:ext uri="{0D108BD9-81ED-4DB2-BD59-A6C34878D82A}">
                    <a16:rowId xmlns="" xmlns:a16="http://schemas.microsoft.com/office/drawing/2014/main" val="10004"/>
                  </a:ext>
                </a:extLst>
              </a:tr>
              <a:tr h="365390">
                <a:tc>
                  <a:txBody>
                    <a:bodyPr/>
                    <a:lstStyle/>
                    <a:p>
                      <a:pPr marL="0" marR="0" algn="just">
                        <a:lnSpc>
                          <a:spcPct val="115000"/>
                        </a:lnSpc>
                        <a:spcBef>
                          <a:spcPts val="0"/>
                        </a:spcBef>
                        <a:spcAft>
                          <a:spcPts val="0"/>
                        </a:spcAft>
                      </a:pPr>
                      <a:r>
                        <a:rPr lang="en-US" sz="1800">
                          <a:effectLst/>
                        </a:rPr>
                        <a:t>Admin</a:t>
                      </a:r>
                      <a:endParaRPr lang="en-US" sz="1800">
                        <a:effectLst/>
                        <a:latin typeface="Arial"/>
                        <a:ea typeface="Calibri"/>
                      </a:endParaRPr>
                    </a:p>
                  </a:txBody>
                  <a:tcPr marL="68580" marR="68580" marT="0" marB="0"/>
                </a:tc>
                <a:tc>
                  <a:txBody>
                    <a:bodyPr/>
                    <a:lstStyle/>
                    <a:p>
                      <a:pPr marL="0" marR="0" algn="just">
                        <a:lnSpc>
                          <a:spcPct val="115000"/>
                        </a:lnSpc>
                        <a:spcBef>
                          <a:spcPts val="0"/>
                        </a:spcBef>
                        <a:spcAft>
                          <a:spcPts val="0"/>
                        </a:spcAft>
                      </a:pPr>
                      <a:r>
                        <a:rPr lang="en-US" sz="1800">
                          <a:effectLst/>
                        </a:rPr>
                        <a:t>6</a:t>
                      </a:r>
                      <a:endParaRPr lang="en-US" sz="1800">
                        <a:effectLst/>
                        <a:latin typeface="Arial"/>
                        <a:ea typeface="Calibri"/>
                      </a:endParaRPr>
                    </a:p>
                  </a:txBody>
                  <a:tcPr marL="68580" marR="68580" marT="0" marB="0"/>
                </a:tc>
                <a:extLst>
                  <a:ext uri="{0D108BD9-81ED-4DB2-BD59-A6C34878D82A}">
                    <a16:rowId xmlns="" xmlns:a16="http://schemas.microsoft.com/office/drawing/2014/main" val="10005"/>
                  </a:ext>
                </a:extLst>
              </a:tr>
              <a:tr h="365390">
                <a:tc>
                  <a:txBody>
                    <a:bodyPr/>
                    <a:lstStyle/>
                    <a:p>
                      <a:pPr marL="0" marR="0" algn="just">
                        <a:lnSpc>
                          <a:spcPct val="115000"/>
                        </a:lnSpc>
                        <a:spcBef>
                          <a:spcPts val="0"/>
                        </a:spcBef>
                        <a:spcAft>
                          <a:spcPts val="0"/>
                        </a:spcAft>
                      </a:pPr>
                      <a:r>
                        <a:rPr lang="en-US" sz="1800" dirty="0">
                          <a:effectLst/>
                        </a:rPr>
                        <a:t>Total</a:t>
                      </a:r>
                      <a:endParaRPr lang="en-US" sz="1800" dirty="0">
                        <a:effectLst/>
                        <a:latin typeface="Arial"/>
                        <a:ea typeface="Calibri"/>
                      </a:endParaRPr>
                    </a:p>
                  </a:txBody>
                  <a:tcPr marL="68580" marR="68580" marT="0" marB="0"/>
                </a:tc>
                <a:tc>
                  <a:txBody>
                    <a:bodyPr/>
                    <a:lstStyle/>
                    <a:p>
                      <a:pPr marL="0" marR="0" algn="just">
                        <a:lnSpc>
                          <a:spcPct val="115000"/>
                        </a:lnSpc>
                        <a:spcBef>
                          <a:spcPts val="0"/>
                        </a:spcBef>
                        <a:spcAft>
                          <a:spcPts val="0"/>
                        </a:spcAft>
                      </a:pPr>
                      <a:r>
                        <a:rPr lang="en-US" sz="1800" dirty="0">
                          <a:effectLst/>
                        </a:rPr>
                        <a:t>30</a:t>
                      </a:r>
                      <a:endParaRPr lang="en-US" sz="1800" dirty="0">
                        <a:effectLst/>
                        <a:latin typeface="Arial"/>
                        <a:ea typeface="Calibri"/>
                      </a:endParaRPr>
                    </a:p>
                  </a:txBody>
                  <a:tcPr marL="68580" marR="68580" marT="0" marB="0"/>
                </a:tc>
                <a:extLst>
                  <a:ext uri="{0D108BD9-81ED-4DB2-BD59-A6C34878D82A}">
                    <a16:rowId xmlns="" xmlns:a16="http://schemas.microsoft.com/office/drawing/2014/main" val="10006"/>
                  </a:ext>
                </a:extLst>
              </a:tr>
            </a:tbl>
          </a:graphicData>
        </a:graphic>
      </p:graphicFrame>
      <p:sp>
        <p:nvSpPr>
          <p:cNvPr id="2" name="Rectangle 1"/>
          <p:cNvSpPr/>
          <p:nvPr/>
        </p:nvSpPr>
        <p:spPr>
          <a:xfrm>
            <a:off x="342900" y="1524000"/>
            <a:ext cx="1828800" cy="762000"/>
          </a:xfrm>
          <a:prstGeom prst="rect">
            <a:avLst/>
          </a:prstGeom>
          <a:solidFill>
            <a:schemeClr val="accent6"/>
          </a:solidFill>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b="1" dirty="0" smtClean="0">
                <a:ln w="900" cmpd="sng">
                  <a:solidFill>
                    <a:schemeClr val="accent1">
                      <a:satMod val="190000"/>
                      <a:alpha val="55000"/>
                    </a:schemeClr>
                  </a:solidFill>
                  <a:prstDash val="solid"/>
                </a:ln>
                <a:solidFill>
                  <a:schemeClr val="accent1">
                    <a:satMod val="200000"/>
                    <a:tint val="3000"/>
                  </a:schemeClr>
                </a:solidFill>
                <a:effectLst>
                  <a:outerShdw blurRad="38100" dist="38100" dir="2700000" algn="tl">
                    <a:srgbClr val="000000">
                      <a:alpha val="43137"/>
                    </a:srgbClr>
                  </a:outerShdw>
                </a:effectLst>
              </a:rPr>
              <a:t>SURVEY</a:t>
            </a:r>
            <a:endParaRPr lang="en-US" b="1" dirty="0">
              <a:ln w="900" cmpd="sng">
                <a:solidFill>
                  <a:schemeClr val="accent1">
                    <a:satMod val="190000"/>
                    <a:alpha val="55000"/>
                  </a:schemeClr>
                </a:solidFill>
                <a:prstDash val="solid"/>
              </a:ln>
              <a:solidFill>
                <a:schemeClr val="accent1">
                  <a:satMod val="200000"/>
                  <a:tint val="3000"/>
                </a:schemeClr>
              </a:solidFill>
              <a:effectLst>
                <a:outerShdw blurRad="38100" dist="38100" dir="2700000" algn="tl">
                  <a:srgbClr val="000000">
                    <a:alpha val="43137"/>
                  </a:srgbClr>
                </a:outerShdw>
              </a:effectLst>
            </a:endParaRPr>
          </a:p>
        </p:txBody>
      </p:sp>
      <p:sp>
        <p:nvSpPr>
          <p:cNvPr id="4" name="Right Arrow 3"/>
          <p:cNvSpPr/>
          <p:nvPr/>
        </p:nvSpPr>
        <p:spPr>
          <a:xfrm rot="5400000">
            <a:off x="914400" y="2705100"/>
            <a:ext cx="685800" cy="3048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342900" y="3733800"/>
            <a:ext cx="1828800" cy="685800"/>
          </a:xfrm>
          <a:prstGeom prst="rect">
            <a:avLst/>
          </a:prstGeom>
          <a:solidFill>
            <a:schemeClr val="accent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smtClean="0">
                <a:ln w="900" cmpd="sng">
                  <a:solidFill>
                    <a:schemeClr val="accent1">
                      <a:satMod val="190000"/>
                      <a:alpha val="55000"/>
                    </a:schemeClr>
                  </a:solidFill>
                  <a:prstDash val="solid"/>
                </a:ln>
                <a:solidFill>
                  <a:schemeClr val="bg1"/>
                </a:solidFill>
                <a:effectLst>
                  <a:outerShdw blurRad="38100" dist="38100" dir="2700000" algn="tl">
                    <a:srgbClr val="000000">
                      <a:alpha val="43137"/>
                    </a:srgbClr>
                  </a:outerShdw>
                </a:effectLst>
              </a:rPr>
              <a:t>Quantitative Data</a:t>
            </a:r>
            <a:endParaRPr lang="en-US" b="1" dirty="0">
              <a:ln w="900" cmpd="sng">
                <a:solidFill>
                  <a:schemeClr val="accent1">
                    <a:satMod val="190000"/>
                    <a:alpha val="55000"/>
                  </a:schemeClr>
                </a:solidFill>
                <a:prstDash val="solid"/>
              </a:ln>
              <a:solidFill>
                <a:schemeClr val="bg1"/>
              </a:solidFill>
              <a:effectLst>
                <a:outerShdw blurRad="38100" dist="38100" dir="2700000" algn="tl">
                  <a:srgbClr val="000000">
                    <a:alpha val="43137"/>
                  </a:srgbClr>
                </a:outerShdw>
              </a:effectLst>
            </a:endParaRPr>
          </a:p>
        </p:txBody>
      </p:sp>
      <p:sp>
        <p:nvSpPr>
          <p:cNvPr id="11" name="Rectangle 10"/>
          <p:cNvSpPr/>
          <p:nvPr/>
        </p:nvSpPr>
        <p:spPr>
          <a:xfrm>
            <a:off x="2590800" y="1524000"/>
            <a:ext cx="1828800" cy="762000"/>
          </a:xfrm>
          <a:prstGeom prst="rect">
            <a:avLst/>
          </a:prstGeom>
          <a:solidFill>
            <a:schemeClr val="accent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smtClean="0">
                <a:ln w="900" cmpd="sng">
                  <a:solidFill>
                    <a:schemeClr val="accent1">
                      <a:satMod val="190000"/>
                      <a:alpha val="55000"/>
                    </a:schemeClr>
                  </a:solidFill>
                  <a:prstDash val="solid"/>
                </a:ln>
                <a:solidFill>
                  <a:schemeClr val="accent1">
                    <a:satMod val="200000"/>
                    <a:tint val="3000"/>
                  </a:schemeClr>
                </a:solidFill>
                <a:effectLst>
                  <a:outerShdw blurRad="38100" dist="38100" dir="2700000" algn="tl">
                    <a:srgbClr val="000000">
                      <a:alpha val="43137"/>
                    </a:srgbClr>
                  </a:outerShdw>
                </a:effectLst>
              </a:rPr>
              <a:t>Focus Group Interview</a:t>
            </a:r>
            <a:endParaRPr lang="en-US" b="1" dirty="0">
              <a:ln w="900" cmpd="sng">
                <a:solidFill>
                  <a:schemeClr val="accent1">
                    <a:satMod val="190000"/>
                    <a:alpha val="55000"/>
                  </a:schemeClr>
                </a:solidFill>
                <a:prstDash val="solid"/>
              </a:ln>
              <a:solidFill>
                <a:schemeClr val="accent1">
                  <a:satMod val="200000"/>
                  <a:tint val="3000"/>
                </a:schemeClr>
              </a:solidFill>
              <a:effectLst>
                <a:outerShdw blurRad="38100" dist="38100" dir="2700000" algn="tl">
                  <a:srgbClr val="000000">
                    <a:alpha val="43137"/>
                  </a:srgbClr>
                </a:outerShdw>
              </a:effectLst>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25018" y="2514600"/>
            <a:ext cx="360363" cy="706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Rectangle 11"/>
          <p:cNvSpPr/>
          <p:nvPr/>
        </p:nvSpPr>
        <p:spPr>
          <a:xfrm>
            <a:off x="2514600" y="3733800"/>
            <a:ext cx="1981200" cy="685800"/>
          </a:xfrm>
          <a:prstGeom prst="rect">
            <a:avLst/>
          </a:prstGeom>
          <a:solidFill>
            <a:schemeClr val="accent6"/>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smtClean="0">
                <a:ln w="900" cmpd="sng">
                  <a:solidFill>
                    <a:schemeClr val="accent1">
                      <a:satMod val="190000"/>
                      <a:alpha val="55000"/>
                    </a:schemeClr>
                  </a:solidFill>
                  <a:prstDash val="solid"/>
                </a:ln>
                <a:solidFill>
                  <a:schemeClr val="bg1"/>
                </a:solidFill>
                <a:effectLst>
                  <a:outerShdw blurRad="38100" dist="38100" dir="2700000" algn="tl">
                    <a:srgbClr val="000000">
                      <a:alpha val="43137"/>
                    </a:srgbClr>
                  </a:outerShdw>
                </a:effectLst>
              </a:rPr>
              <a:t>Qualitative Data</a:t>
            </a:r>
            <a:endParaRPr lang="en-US" b="1" dirty="0">
              <a:ln w="900" cmpd="sng">
                <a:solidFill>
                  <a:schemeClr val="accent1">
                    <a:satMod val="190000"/>
                    <a:alpha val="55000"/>
                  </a:schemeClr>
                </a:solidFill>
                <a:prstDash val="solid"/>
              </a:ln>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14092433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09903" y="-228600"/>
            <a:ext cx="8229600" cy="1143000"/>
          </a:xfrm>
        </p:spPr>
        <p:txBody>
          <a:bodyPr>
            <a:normAutofit/>
          </a:bodyPr>
          <a:lstStyle/>
          <a:p>
            <a:pPr algn="ctr"/>
            <a:r>
              <a:rPr lang="en-US" sz="3200"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FINDINGS</a:t>
            </a:r>
          </a:p>
        </p:txBody>
      </p:sp>
      <p:sp>
        <p:nvSpPr>
          <p:cNvPr id="2" name="Content Placeholder 1"/>
          <p:cNvSpPr>
            <a:spLocks noGrp="1"/>
          </p:cNvSpPr>
          <p:nvPr>
            <p:ph idx="1"/>
          </p:nvPr>
        </p:nvSpPr>
        <p:spPr>
          <a:xfrm>
            <a:off x="914400" y="1219200"/>
            <a:ext cx="7772400" cy="4419599"/>
          </a:xfrm>
        </p:spPr>
        <p:txBody>
          <a:bodyPr>
            <a:normAutofit/>
          </a:bodyPr>
          <a:lstStyle/>
          <a:p>
            <a:r>
              <a:rPr lang="en-US" sz="2400" dirty="0"/>
              <a:t>Bel-Ombre - Safe &amp; Secure</a:t>
            </a:r>
          </a:p>
        </p:txBody>
      </p:sp>
      <p:graphicFrame>
        <p:nvGraphicFramePr>
          <p:cNvPr id="4" name="Content Placeholder 3"/>
          <p:cNvGraphicFramePr>
            <a:graphicFrameLocks/>
          </p:cNvGraphicFramePr>
          <p:nvPr>
            <p:extLst>
              <p:ext uri="{D42A27DB-BD31-4B8C-83A1-F6EECF244321}">
                <p14:modId xmlns:p14="http://schemas.microsoft.com/office/powerpoint/2010/main" val="317755949"/>
              </p:ext>
            </p:extLst>
          </p:nvPr>
        </p:nvGraphicFramePr>
        <p:xfrm>
          <a:off x="990600" y="1752600"/>
          <a:ext cx="7467600" cy="3886200"/>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Box 4"/>
          <p:cNvSpPr txBox="1"/>
          <p:nvPr/>
        </p:nvSpPr>
        <p:spPr>
          <a:xfrm>
            <a:off x="381000" y="6019800"/>
            <a:ext cx="8534400" cy="646331"/>
          </a:xfrm>
          <a:prstGeom prst="rect">
            <a:avLst/>
          </a:prstGeom>
          <a:noFill/>
        </p:spPr>
        <p:txBody>
          <a:bodyPr wrap="square" rtlCol="0">
            <a:spAutoFit/>
          </a:bodyPr>
          <a:lstStyle/>
          <a:p>
            <a:r>
              <a:rPr lang="en-US" dirty="0" smtClean="0"/>
              <a:t>Note : The respondents had the chance to choose between 2 or more options during the surveys.</a:t>
            </a:r>
            <a:endParaRPr lang="en-US" dirty="0"/>
          </a:p>
        </p:txBody>
      </p:sp>
    </p:spTree>
    <p:extLst>
      <p:ext uri="{BB962C8B-B14F-4D97-AF65-F5344CB8AC3E}">
        <p14:creationId xmlns:p14="http://schemas.microsoft.com/office/powerpoint/2010/main" val="206625548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3648"/>
            <a:ext cx="8229600" cy="838200"/>
          </a:xfrm>
        </p:spPr>
        <p:txBody>
          <a:bodyPr>
            <a:normAutofit/>
          </a:bodyPr>
          <a:lstStyle/>
          <a:p>
            <a:pPr algn="ctr"/>
            <a:r>
              <a:rPr lang="en-US" sz="3200"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CAUSES  OF CRIME IN BEL OMBRE</a:t>
            </a:r>
            <a:endParaRPr lang="en-US" sz="3200"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356082308"/>
              </p:ext>
            </p:extLst>
          </p:nvPr>
        </p:nvGraphicFramePr>
        <p:xfrm>
          <a:off x="152400" y="1371600"/>
          <a:ext cx="8763000" cy="518160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7803159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646D26A1-1DCA-46AF-A0CA-CA58AD5F444E}"/>
              </a:ext>
            </a:extLst>
          </p:cNvPr>
          <p:cNvSpPr>
            <a:spLocks noGrp="1"/>
          </p:cNvSpPr>
          <p:nvPr>
            <p:ph type="title"/>
          </p:nvPr>
        </p:nvSpPr>
        <p:spPr>
          <a:xfrm>
            <a:off x="457200" y="274638"/>
            <a:ext cx="8229600" cy="944562"/>
          </a:xfrm>
        </p:spPr>
        <p:txBody>
          <a:bodyPr>
            <a:normAutofit/>
          </a:bodyPr>
          <a:lstStyle/>
          <a:p>
            <a:pPr algn="ctr"/>
            <a:r>
              <a:rPr lang="en-US" sz="3200"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NEIGHBOURHOOD WATCH IN BEL OMBRE </a:t>
            </a:r>
            <a:endParaRPr lang="en-US" sz="3200"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graphicFrame>
        <p:nvGraphicFramePr>
          <p:cNvPr id="6" name="Content Placeholder 5">
            <a:extLst>
              <a:ext uri="{FF2B5EF4-FFF2-40B4-BE49-F238E27FC236}">
                <a16:creationId xmlns="" xmlns:a16="http://schemas.microsoft.com/office/drawing/2014/main" id="{6D8F3120-9923-49A1-9F46-B2DB5DB1D9B5}"/>
              </a:ext>
            </a:extLst>
          </p:cNvPr>
          <p:cNvGraphicFramePr>
            <a:graphicFrameLocks noGrp="1"/>
          </p:cNvGraphicFramePr>
          <p:nvPr>
            <p:ph idx="1"/>
            <p:extLst>
              <p:ext uri="{D42A27DB-BD31-4B8C-83A1-F6EECF244321}">
                <p14:modId xmlns:p14="http://schemas.microsoft.com/office/powerpoint/2010/main" val="1302724066"/>
              </p:ext>
            </p:extLst>
          </p:nvPr>
        </p:nvGraphicFramePr>
        <p:xfrm>
          <a:off x="685800" y="1447800"/>
          <a:ext cx="7696200" cy="515795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8991565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D2B96B66-1F30-431D-ABA7-82139A96BDF8}"/>
              </a:ext>
            </a:extLst>
          </p:cNvPr>
          <p:cNvSpPr>
            <a:spLocks noGrp="1"/>
          </p:cNvSpPr>
          <p:nvPr>
            <p:ph type="title"/>
          </p:nvPr>
        </p:nvSpPr>
        <p:spPr>
          <a:xfrm>
            <a:off x="457200" y="-152400"/>
            <a:ext cx="8229600" cy="1143000"/>
          </a:xfrm>
        </p:spPr>
        <p:txBody>
          <a:bodyPr>
            <a:normAutofit/>
          </a:bodyPr>
          <a:lstStyle/>
          <a:p>
            <a:pPr algn="ctr"/>
            <a:r>
              <a:rPr lang="en-US" sz="3200"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FOCUS GROUP INTERVIEW</a:t>
            </a:r>
            <a:endParaRPr lang="en-US" sz="3200"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graphicFrame>
        <p:nvGraphicFramePr>
          <p:cNvPr id="7" name="Content Placeholder 6">
            <a:extLst>
              <a:ext uri="{FF2B5EF4-FFF2-40B4-BE49-F238E27FC236}">
                <a16:creationId xmlns="" xmlns:a16="http://schemas.microsoft.com/office/drawing/2014/main" id="{122A39C3-4984-4558-95C5-6E11E4FCADC2}"/>
              </a:ext>
            </a:extLst>
          </p:cNvPr>
          <p:cNvGraphicFramePr>
            <a:graphicFrameLocks noGrp="1"/>
          </p:cNvGraphicFramePr>
          <p:nvPr>
            <p:ph idx="1"/>
            <p:extLst>
              <p:ext uri="{D42A27DB-BD31-4B8C-83A1-F6EECF244321}">
                <p14:modId xmlns:p14="http://schemas.microsoft.com/office/powerpoint/2010/main" val="4147946017"/>
              </p:ext>
            </p:extLst>
          </p:nvPr>
        </p:nvGraphicFramePr>
        <p:xfrm>
          <a:off x="4648201" y="1371601"/>
          <a:ext cx="4267199" cy="4876799"/>
        </p:xfrm>
        <a:graphic>
          <a:graphicData uri="http://schemas.openxmlformats.org/drawingml/2006/table">
            <a:tbl>
              <a:tblPr firstRow="1" bandRow="1">
                <a:tableStyleId>{D113A9D2-9D6B-4929-AA2D-F23B5EE8CBE7}</a:tableStyleId>
              </a:tblPr>
              <a:tblGrid>
                <a:gridCol w="4267199">
                  <a:extLst>
                    <a:ext uri="{9D8B030D-6E8A-4147-A177-3AD203B41FA5}">
                      <a16:colId xmlns="" xmlns:a16="http://schemas.microsoft.com/office/drawing/2014/main" val="2448780254"/>
                    </a:ext>
                  </a:extLst>
                </a:gridCol>
              </a:tblGrid>
              <a:tr h="457199">
                <a:tc>
                  <a:txBody>
                    <a:bodyPr/>
                    <a:lstStyle/>
                    <a:p>
                      <a:pPr algn="ctr"/>
                      <a:r>
                        <a:rPr lang="en-US" sz="1800" b="1" dirty="0" smtClean="0"/>
                        <a:t>ACTION AND PRECAUTION MEASURES</a:t>
                      </a:r>
                      <a:endParaRPr lang="en-US" sz="1800" b="1" dirty="0"/>
                    </a:p>
                  </a:txBody>
                  <a:tcPr>
                    <a:solidFill>
                      <a:schemeClr val="accent6"/>
                    </a:solidFill>
                  </a:tcPr>
                </a:tc>
                <a:extLst>
                  <a:ext uri="{0D108BD9-81ED-4DB2-BD59-A6C34878D82A}">
                    <a16:rowId xmlns="" xmlns:a16="http://schemas.microsoft.com/office/drawing/2014/main" val="1601078285"/>
                  </a:ext>
                </a:extLst>
              </a:tr>
              <a:tr h="914400">
                <a:tc>
                  <a:txBody>
                    <a:bodyPr/>
                    <a:lstStyle/>
                    <a:p>
                      <a:pPr algn="just"/>
                      <a:r>
                        <a:rPr lang="en-US" sz="1600" dirty="0" smtClean="0"/>
                        <a:t>To implement</a:t>
                      </a:r>
                      <a:r>
                        <a:rPr lang="en-US" sz="1600" baseline="0" dirty="0" smtClean="0"/>
                        <a:t> a neighborhood watch amongst those six hotels to cohabit together to fight  for the same cause.</a:t>
                      </a:r>
                      <a:endParaRPr lang="en-US" sz="1600" dirty="0"/>
                    </a:p>
                  </a:txBody>
                  <a:tcPr>
                    <a:solidFill>
                      <a:schemeClr val="accent6">
                        <a:lumMod val="75000"/>
                        <a:alpha val="20000"/>
                      </a:schemeClr>
                    </a:solidFill>
                  </a:tcPr>
                </a:tc>
                <a:extLst>
                  <a:ext uri="{0D108BD9-81ED-4DB2-BD59-A6C34878D82A}">
                    <a16:rowId xmlns="" xmlns:a16="http://schemas.microsoft.com/office/drawing/2014/main" val="2730788878"/>
                  </a:ext>
                </a:extLst>
              </a:tr>
              <a:tr h="1219200">
                <a:tc>
                  <a:txBody>
                    <a:bodyPr/>
                    <a:lstStyle/>
                    <a:p>
                      <a:pPr algn="just"/>
                      <a:r>
                        <a:rPr lang="en-US" sz="1600" dirty="0" smtClean="0"/>
                        <a:t>The employees need</a:t>
                      </a:r>
                      <a:r>
                        <a:rPr lang="en-US" sz="1600" baseline="0" dirty="0" smtClean="0"/>
                        <a:t> to collaborate with </a:t>
                      </a:r>
                      <a:r>
                        <a:rPr lang="en-US" sz="1600" dirty="0" smtClean="0"/>
                        <a:t>local police through </a:t>
                      </a:r>
                      <a:r>
                        <a:rPr lang="en-US" sz="1600" dirty="0" err="1" smtClean="0"/>
                        <a:t>neighbourhood</a:t>
                      </a:r>
                      <a:r>
                        <a:rPr lang="en-US" sz="1600" dirty="0" smtClean="0"/>
                        <a:t> watch to</a:t>
                      </a:r>
                      <a:r>
                        <a:rPr lang="en-US" sz="1600" baseline="0" dirty="0" smtClean="0"/>
                        <a:t> </a:t>
                      </a:r>
                      <a:r>
                        <a:rPr lang="en-US" sz="1600" dirty="0" smtClean="0"/>
                        <a:t>fight for the same cause.</a:t>
                      </a:r>
                    </a:p>
                    <a:p>
                      <a:pPr algn="just"/>
                      <a:endParaRPr lang="en-US" sz="1600" dirty="0"/>
                    </a:p>
                  </a:txBody>
                  <a:tcPr>
                    <a:solidFill>
                      <a:schemeClr val="accent4"/>
                    </a:solidFill>
                  </a:tcPr>
                </a:tc>
                <a:extLst>
                  <a:ext uri="{0D108BD9-81ED-4DB2-BD59-A6C34878D82A}">
                    <a16:rowId xmlns="" xmlns:a16="http://schemas.microsoft.com/office/drawing/2014/main" val="3165863633"/>
                  </a:ext>
                </a:extLst>
              </a:tr>
              <a:tr h="121920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600" dirty="0" smtClean="0"/>
                        <a:t>Local police was requested to boost patrols in the dark area of the community to ensure safety, such as “ Pelican lane, </a:t>
                      </a:r>
                      <a:r>
                        <a:rPr lang="en-US" sz="1600" dirty="0" err="1" smtClean="0"/>
                        <a:t>Micheal</a:t>
                      </a:r>
                      <a:r>
                        <a:rPr lang="en-US" sz="1600" dirty="0" smtClean="0"/>
                        <a:t> Leal road and </a:t>
                      </a:r>
                      <a:r>
                        <a:rPr lang="en-US" sz="1600" dirty="0" err="1" smtClean="0"/>
                        <a:t>Dewanee</a:t>
                      </a:r>
                      <a:r>
                        <a:rPr lang="en-US" sz="1600" dirty="0" smtClean="0"/>
                        <a:t> road.</a:t>
                      </a:r>
                      <a:endParaRPr lang="en-US" sz="1600" dirty="0"/>
                    </a:p>
                  </a:txBody>
                  <a:tcPr>
                    <a:solidFill>
                      <a:schemeClr val="tx2">
                        <a:lumMod val="25000"/>
                        <a:lumOff val="75000"/>
                        <a:alpha val="20000"/>
                      </a:schemeClr>
                    </a:solidFill>
                  </a:tcPr>
                </a:tc>
                <a:extLst>
                  <a:ext uri="{0D108BD9-81ED-4DB2-BD59-A6C34878D82A}">
                    <a16:rowId xmlns="" xmlns:a16="http://schemas.microsoft.com/office/drawing/2014/main" val="2933604594"/>
                  </a:ext>
                </a:extLst>
              </a:tr>
              <a:tr h="101200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600" dirty="0" smtClean="0">
                          <a:solidFill>
                            <a:schemeClr val="bg1"/>
                          </a:solidFill>
                        </a:rPr>
                        <a:t>Theft, consumption of drug and domestic violence are recurrent cases.</a:t>
                      </a:r>
                      <a:r>
                        <a:rPr lang="en-US" sz="1600" baseline="0" dirty="0" smtClean="0">
                          <a:solidFill>
                            <a:schemeClr val="bg1"/>
                          </a:solidFill>
                        </a:rPr>
                        <a:t> Therefore, </a:t>
                      </a:r>
                      <a:r>
                        <a:rPr lang="en-US" sz="1600" dirty="0" smtClean="0">
                          <a:solidFill>
                            <a:schemeClr val="bg1"/>
                          </a:solidFill>
                        </a:rPr>
                        <a:t>with  more involvement of police in the locality, the situation will be remedied for a better quality of life. </a:t>
                      </a:r>
                      <a:endParaRPr lang="en-US" sz="1600" dirty="0">
                        <a:solidFill>
                          <a:schemeClr val="bg1"/>
                        </a:solidFill>
                      </a:endParaRPr>
                    </a:p>
                  </a:txBody>
                  <a:tcPr>
                    <a:solidFill>
                      <a:schemeClr val="accent6">
                        <a:lumMod val="75000"/>
                      </a:schemeClr>
                    </a:solidFill>
                  </a:tcPr>
                </a:tc>
                <a:extLst>
                  <a:ext uri="{0D108BD9-81ED-4DB2-BD59-A6C34878D82A}">
                    <a16:rowId xmlns="" xmlns:a16="http://schemas.microsoft.com/office/drawing/2014/main" val="1237480462"/>
                  </a:ext>
                </a:extLst>
              </a:tr>
            </a:tbl>
          </a:graphicData>
        </a:graphic>
      </p:graphicFrame>
      <p:graphicFrame>
        <p:nvGraphicFramePr>
          <p:cNvPr id="6" name="Content Placeholder 6">
            <a:extLst>
              <a:ext uri="{FF2B5EF4-FFF2-40B4-BE49-F238E27FC236}">
                <a16:creationId xmlns="" xmlns:a16="http://schemas.microsoft.com/office/drawing/2014/main" id="{122A39C3-4984-4558-95C5-6E11E4FCADC2}"/>
              </a:ext>
            </a:extLst>
          </p:cNvPr>
          <p:cNvGraphicFramePr>
            <a:graphicFrameLocks/>
          </p:cNvGraphicFramePr>
          <p:nvPr>
            <p:extLst>
              <p:ext uri="{D42A27DB-BD31-4B8C-83A1-F6EECF244321}">
                <p14:modId xmlns:p14="http://schemas.microsoft.com/office/powerpoint/2010/main" val="2065380739"/>
              </p:ext>
            </p:extLst>
          </p:nvPr>
        </p:nvGraphicFramePr>
        <p:xfrm>
          <a:off x="381000" y="1371601"/>
          <a:ext cx="4038600" cy="4876800"/>
        </p:xfrm>
        <a:graphic>
          <a:graphicData uri="http://schemas.openxmlformats.org/drawingml/2006/table">
            <a:tbl>
              <a:tblPr firstRow="1" bandRow="1">
                <a:tableStyleId>{D113A9D2-9D6B-4929-AA2D-F23B5EE8CBE7}</a:tableStyleId>
              </a:tblPr>
              <a:tblGrid>
                <a:gridCol w="4038600">
                  <a:extLst>
                    <a:ext uri="{9D8B030D-6E8A-4147-A177-3AD203B41FA5}">
                      <a16:colId xmlns="" xmlns:a16="http://schemas.microsoft.com/office/drawing/2014/main" val="2448780254"/>
                    </a:ext>
                  </a:extLst>
                </a:gridCol>
              </a:tblGrid>
              <a:tr h="382379">
                <a:tc>
                  <a:txBody>
                    <a:bodyPr/>
                    <a:lstStyle/>
                    <a:p>
                      <a:pPr algn="ctr"/>
                      <a:r>
                        <a:rPr lang="en-US" sz="1800" b="1" i="0" dirty="0" smtClean="0"/>
                        <a:t>QUESTION</a:t>
                      </a:r>
                      <a:r>
                        <a:rPr lang="en-US" sz="1800" b="1" i="0" baseline="0" dirty="0" smtClean="0"/>
                        <a:t> TO BE DISCUSSED</a:t>
                      </a:r>
                      <a:endParaRPr lang="en-US" sz="1800" b="1" i="0" dirty="0"/>
                    </a:p>
                  </a:txBody>
                  <a:tcPr>
                    <a:solidFill>
                      <a:schemeClr val="accent6"/>
                    </a:solidFill>
                  </a:tcPr>
                </a:tc>
                <a:extLst>
                  <a:ext uri="{0D108BD9-81ED-4DB2-BD59-A6C34878D82A}">
                    <a16:rowId xmlns="" xmlns:a16="http://schemas.microsoft.com/office/drawing/2014/main" val="1601078285"/>
                  </a:ext>
                </a:extLst>
              </a:tr>
              <a:tr h="92132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600" b="0" dirty="0" smtClean="0"/>
                        <a:t>How to better protect  oneself and </a:t>
                      </a:r>
                      <a:r>
                        <a:rPr lang="en-US" sz="1600" b="0" dirty="0" err="1" smtClean="0"/>
                        <a:t>organise</a:t>
                      </a:r>
                      <a:r>
                        <a:rPr lang="en-US" sz="1600" b="0" dirty="0" smtClean="0"/>
                        <a:t> oneself to defend a single cause -“crime”?</a:t>
                      </a:r>
                    </a:p>
                    <a:p>
                      <a:endParaRPr lang="en-US" sz="1600" dirty="0"/>
                    </a:p>
                  </a:txBody>
                  <a:tcPr>
                    <a:solidFill>
                      <a:schemeClr val="tx2">
                        <a:lumMod val="50000"/>
                        <a:lumOff val="50000"/>
                        <a:alpha val="20000"/>
                      </a:schemeClr>
                    </a:solidFill>
                  </a:tcPr>
                </a:tc>
                <a:extLst>
                  <a:ext uri="{0D108BD9-81ED-4DB2-BD59-A6C34878D82A}">
                    <a16:rowId xmlns="" xmlns:a16="http://schemas.microsoft.com/office/drawing/2014/main" val="2730788878"/>
                  </a:ext>
                </a:extLst>
              </a:tr>
              <a:tr h="1210141">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600" b="0" dirty="0" smtClean="0"/>
                        <a:t>How to </a:t>
                      </a:r>
                      <a:r>
                        <a:rPr lang="en-US" sz="1600" b="0" dirty="0" err="1" smtClean="0"/>
                        <a:t>sensitise</a:t>
                      </a:r>
                      <a:r>
                        <a:rPr lang="en-US" sz="1600" b="0" dirty="0" smtClean="0"/>
                        <a:t> the employees about drugs and others activity?</a:t>
                      </a:r>
                    </a:p>
                    <a:p>
                      <a:pPr algn="just"/>
                      <a:endParaRPr lang="en-US" sz="1600" dirty="0"/>
                    </a:p>
                  </a:txBody>
                  <a:tcPr>
                    <a:solidFill>
                      <a:schemeClr val="accent4"/>
                    </a:solidFill>
                  </a:tcPr>
                </a:tc>
                <a:extLst>
                  <a:ext uri="{0D108BD9-81ED-4DB2-BD59-A6C34878D82A}">
                    <a16:rowId xmlns="" xmlns:a16="http://schemas.microsoft.com/office/drawing/2014/main" val="3165863633"/>
                  </a:ext>
                </a:extLst>
              </a:tr>
              <a:tr h="1233471">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600" b="0" dirty="0" smtClean="0"/>
                        <a:t>What are the dangerous places in Bel Ombre?</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1600" dirty="0"/>
                    </a:p>
                  </a:txBody>
                  <a:tcPr>
                    <a:solidFill>
                      <a:schemeClr val="tx2">
                        <a:lumMod val="25000"/>
                        <a:lumOff val="75000"/>
                        <a:alpha val="20000"/>
                      </a:schemeClr>
                    </a:solidFill>
                  </a:tcPr>
                </a:tc>
                <a:extLst>
                  <a:ext uri="{0D108BD9-81ED-4DB2-BD59-A6C34878D82A}">
                    <a16:rowId xmlns="" xmlns:a16="http://schemas.microsoft.com/office/drawing/2014/main" val="2933604594"/>
                  </a:ext>
                </a:extLst>
              </a:tr>
              <a:tr h="1129480">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1600" b="0" dirty="0" smtClean="0"/>
                        <a:t>What are  recurrent cases and happenings in  Bel Ombre ?</a:t>
                      </a:r>
                      <a:endParaRPr lang="en-US" sz="1600" dirty="0" smtClean="0"/>
                    </a:p>
                    <a:p>
                      <a:pPr marL="0" marR="0" lvl="0" indent="0" algn="just" defTabSz="914400" rtl="0" eaLnBrk="1" fontAlgn="auto" latinLnBrk="0" hangingPunct="1">
                        <a:lnSpc>
                          <a:spcPct val="100000"/>
                        </a:lnSpc>
                        <a:spcBef>
                          <a:spcPts val="0"/>
                        </a:spcBef>
                        <a:spcAft>
                          <a:spcPts val="0"/>
                        </a:spcAft>
                        <a:buClrTx/>
                        <a:buSzTx/>
                        <a:buFontTx/>
                        <a:buNone/>
                        <a:tabLst/>
                        <a:defRPr/>
                      </a:pPr>
                      <a:endParaRPr lang="en-US" sz="1600" dirty="0"/>
                    </a:p>
                  </a:txBody>
                  <a:tcPr>
                    <a:solidFill>
                      <a:schemeClr val="accent6">
                        <a:lumMod val="75000"/>
                      </a:schemeClr>
                    </a:solidFill>
                  </a:tcPr>
                </a:tc>
                <a:extLst>
                  <a:ext uri="{0D108BD9-81ED-4DB2-BD59-A6C34878D82A}">
                    <a16:rowId xmlns="" xmlns:a16="http://schemas.microsoft.com/office/drawing/2014/main" val="1237480462"/>
                  </a:ext>
                </a:extLst>
              </a:tr>
            </a:tbl>
          </a:graphicData>
        </a:graphic>
      </p:graphicFrame>
    </p:spTree>
    <p:extLst>
      <p:ext uri="{BB962C8B-B14F-4D97-AF65-F5344CB8AC3E}">
        <p14:creationId xmlns:p14="http://schemas.microsoft.com/office/powerpoint/2010/main" val="292412048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dirty="0"/>
          </a:p>
        </p:txBody>
      </p:sp>
      <p:sp>
        <p:nvSpPr>
          <p:cNvPr id="2" name="Text Placeholder 1"/>
          <p:cNvSpPr>
            <a:spLocks noGrp="1"/>
          </p:cNvSpPr>
          <p:nvPr>
            <p:ph type="body" sz="half" idx="2"/>
          </p:nvPr>
        </p:nvSpPr>
        <p:spPr/>
        <p:txBody>
          <a:bodyPr/>
          <a:lstStyle/>
          <a:p>
            <a:endParaRPr lang="en-GB" dirty="0"/>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208" y="0"/>
            <a:ext cx="9274207"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381000" y="307427"/>
            <a:ext cx="5486400" cy="2585323"/>
          </a:xfrm>
          <a:prstGeom prst="rect">
            <a:avLst/>
          </a:prstGeom>
          <a:solidFill>
            <a:schemeClr val="accent4">
              <a:lumMod val="40000"/>
              <a:lumOff val="60000"/>
            </a:schemeClr>
          </a:solidFill>
          <a:ln>
            <a:solidFill>
              <a:schemeClr val="accent6">
                <a:lumMod val="60000"/>
                <a:lumOff val="40000"/>
              </a:schemeClr>
            </a:solidFill>
          </a:ln>
        </p:spPr>
        <p:txBody>
          <a:bodyPr wrap="square" rtlCol="0">
            <a:spAutoFit/>
          </a:bodyPr>
          <a:lstStyle/>
          <a:p>
            <a:pPr marL="285750" indent="-285750" algn="just">
              <a:buFont typeface="Wingdings" panose="05000000000000000000" pitchFamily="2" charset="2"/>
              <a:buChar char="Ø"/>
            </a:pPr>
            <a:r>
              <a:rPr lang="en-US" dirty="0"/>
              <a:t>Despite that Bel </a:t>
            </a:r>
            <a:r>
              <a:rPr lang="en-US" dirty="0" smtClean="0"/>
              <a:t>Ombre </a:t>
            </a:r>
            <a:r>
              <a:rPr lang="en-US" dirty="0"/>
              <a:t>is safe and secure </a:t>
            </a:r>
            <a:r>
              <a:rPr lang="en-US" dirty="0" smtClean="0"/>
              <a:t>area, </a:t>
            </a:r>
            <a:r>
              <a:rPr lang="en-US" dirty="0"/>
              <a:t>a minority of the  team members still </a:t>
            </a:r>
            <a:r>
              <a:rPr lang="en-US" dirty="0" smtClean="0"/>
              <a:t>feel unsafe</a:t>
            </a:r>
            <a:r>
              <a:rPr lang="en-US" dirty="0"/>
              <a:t>. </a:t>
            </a:r>
            <a:endParaRPr lang="en-US" dirty="0" smtClean="0"/>
          </a:p>
          <a:p>
            <a:pPr algn="just"/>
            <a:endParaRPr lang="en-US" dirty="0"/>
          </a:p>
          <a:p>
            <a:pPr marL="285750" indent="-285750" algn="just">
              <a:buFont typeface="Wingdings" panose="05000000000000000000" pitchFamily="2" charset="2"/>
              <a:buChar char="Ø"/>
            </a:pPr>
            <a:r>
              <a:rPr lang="en-US" dirty="0"/>
              <a:t>The lack of police patrol instill fear in the locality due to existence of “dark spot</a:t>
            </a:r>
            <a:r>
              <a:rPr lang="en-US" dirty="0" smtClean="0"/>
              <a:t>”.</a:t>
            </a:r>
          </a:p>
          <a:p>
            <a:pPr algn="just"/>
            <a:endParaRPr lang="en-US" dirty="0"/>
          </a:p>
          <a:p>
            <a:pPr marL="285750" indent="-285750" algn="just">
              <a:buFont typeface="Wingdings" panose="05000000000000000000" pitchFamily="2" charset="2"/>
              <a:buChar char="Ø"/>
            </a:pPr>
            <a:r>
              <a:rPr lang="en-US" dirty="0" smtClean="0"/>
              <a:t>Education </a:t>
            </a:r>
            <a:r>
              <a:rPr lang="en-US" dirty="0"/>
              <a:t>on safety and security awareness will alleviate </a:t>
            </a:r>
            <a:r>
              <a:rPr lang="en-US" dirty="0" smtClean="0"/>
              <a:t>fear, build </a:t>
            </a:r>
            <a:r>
              <a:rPr lang="en-US" dirty="0"/>
              <a:t>trust to enhance quality of life in their locality.</a:t>
            </a:r>
          </a:p>
        </p:txBody>
      </p:sp>
    </p:spTree>
    <p:extLst>
      <p:ext uri="{BB962C8B-B14F-4D97-AF65-F5344CB8AC3E}">
        <p14:creationId xmlns:p14="http://schemas.microsoft.com/office/powerpoint/2010/main" val="35547253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932793" y="1981200"/>
            <a:ext cx="7239000" cy="3785652"/>
          </a:xfrm>
          <a:prstGeom prst="rect">
            <a:avLst/>
          </a:prstGeom>
        </p:spPr>
        <p:txBody>
          <a:bodyPr wrap="square">
            <a:spAutoFit/>
          </a:bodyPr>
          <a:lstStyle/>
          <a:p>
            <a:pPr marL="285750" indent="-285750" algn="just">
              <a:buFont typeface="Wingdings" panose="05000000000000000000" pitchFamily="2" charset="2"/>
              <a:buChar char="Ø"/>
            </a:pPr>
            <a:r>
              <a:rPr lang="en-US" sz="2000" dirty="0"/>
              <a:t>More security measure with an active  </a:t>
            </a:r>
            <a:r>
              <a:rPr lang="en-US" sz="2000" dirty="0" err="1"/>
              <a:t>neighbourhood</a:t>
            </a:r>
            <a:r>
              <a:rPr lang="en-US" sz="2000" dirty="0"/>
              <a:t> </a:t>
            </a:r>
            <a:r>
              <a:rPr lang="en-US" sz="2000" dirty="0" smtClean="0"/>
              <a:t>watch will result into a  </a:t>
            </a:r>
            <a:r>
              <a:rPr lang="en-US" sz="2000" dirty="0"/>
              <a:t>lower </a:t>
            </a:r>
            <a:r>
              <a:rPr lang="en-US" sz="2000" dirty="0" smtClean="0"/>
              <a:t>crime rate - thus, creating a </a:t>
            </a:r>
            <a:r>
              <a:rPr lang="en-US" sz="2000" dirty="0"/>
              <a:t>safer </a:t>
            </a:r>
            <a:r>
              <a:rPr lang="en-US" sz="2000" dirty="0" smtClean="0"/>
              <a:t>region.</a:t>
            </a:r>
          </a:p>
          <a:p>
            <a:pPr marL="285750" indent="-285750" algn="just">
              <a:buFont typeface="Wingdings" panose="05000000000000000000" pitchFamily="2" charset="2"/>
              <a:buChar char="Ø"/>
            </a:pPr>
            <a:endParaRPr lang="en-US" sz="2000" dirty="0" smtClean="0"/>
          </a:p>
          <a:p>
            <a:pPr marL="285750" indent="-285750" algn="just">
              <a:buFont typeface="Wingdings" panose="05000000000000000000" pitchFamily="2" charset="2"/>
              <a:buChar char="Ø"/>
            </a:pPr>
            <a:r>
              <a:rPr lang="en-US" sz="2000" dirty="0" smtClean="0"/>
              <a:t>To create a WhatsApp group for the </a:t>
            </a:r>
            <a:r>
              <a:rPr lang="en-US" sz="2000" dirty="0" err="1" smtClean="0"/>
              <a:t>neighbourhood</a:t>
            </a:r>
            <a:r>
              <a:rPr lang="en-US" sz="2000" dirty="0" smtClean="0"/>
              <a:t> watch by involving all Chief Security Officers  of six hotels in Bel </a:t>
            </a:r>
            <a:r>
              <a:rPr lang="en-US" sz="2000" dirty="0" err="1"/>
              <a:t>O</a:t>
            </a:r>
            <a:r>
              <a:rPr lang="en-US" sz="2000" dirty="0" err="1" smtClean="0"/>
              <a:t>mbre</a:t>
            </a:r>
            <a:r>
              <a:rPr lang="en-US" sz="2000" dirty="0" smtClean="0"/>
              <a:t> and NGO’s  to be in communication for sharing suspicions information.</a:t>
            </a:r>
          </a:p>
          <a:p>
            <a:pPr marL="285750" indent="-285750" algn="just">
              <a:buFont typeface="Wingdings" panose="05000000000000000000" pitchFamily="2" charset="2"/>
              <a:buChar char="Ø"/>
            </a:pPr>
            <a:endParaRPr lang="en-US" sz="2000" dirty="0" smtClean="0"/>
          </a:p>
          <a:p>
            <a:pPr marL="285750" indent="-285750" algn="just">
              <a:buFont typeface="Wingdings" panose="05000000000000000000" pitchFamily="2" charset="2"/>
              <a:buChar char="Ø"/>
            </a:pPr>
            <a:r>
              <a:rPr lang="en-US" sz="2000" dirty="0" smtClean="0"/>
              <a:t>To </a:t>
            </a:r>
            <a:r>
              <a:rPr lang="en-US" sz="2000" dirty="0"/>
              <a:t>hold </a:t>
            </a:r>
            <a:r>
              <a:rPr lang="en-US" sz="2000" dirty="0" smtClean="0"/>
              <a:t>a monthly policing committee together with Police </a:t>
            </a:r>
            <a:r>
              <a:rPr lang="en-US" sz="2000" dirty="0"/>
              <a:t>O</a:t>
            </a:r>
            <a:r>
              <a:rPr lang="en-US" sz="2000" dirty="0" smtClean="0"/>
              <a:t>fficers</a:t>
            </a:r>
            <a:r>
              <a:rPr lang="en-US" sz="2000" dirty="0"/>
              <a:t>, NGO's, Chief Security Officers, Crime prevention </a:t>
            </a:r>
            <a:r>
              <a:rPr lang="en-US" sz="2000" dirty="0" smtClean="0"/>
              <a:t>Officers  </a:t>
            </a:r>
            <a:r>
              <a:rPr lang="en-US" sz="2000" dirty="0"/>
              <a:t>to </a:t>
            </a:r>
            <a:r>
              <a:rPr lang="en-US" sz="2000" dirty="0" smtClean="0"/>
              <a:t>discuss the </a:t>
            </a:r>
            <a:r>
              <a:rPr lang="en-US" sz="2000" dirty="0"/>
              <a:t>status of crime in Bel </a:t>
            </a:r>
            <a:r>
              <a:rPr lang="en-US" sz="2000" dirty="0" err="1"/>
              <a:t>O</a:t>
            </a:r>
            <a:r>
              <a:rPr lang="en-US" sz="2000" dirty="0" err="1" smtClean="0"/>
              <a:t>mbre</a:t>
            </a:r>
            <a:r>
              <a:rPr lang="en-US" sz="2000" dirty="0" smtClean="0"/>
              <a:t>.</a:t>
            </a:r>
          </a:p>
          <a:p>
            <a:pPr marL="285750" indent="-285750">
              <a:buFont typeface="Wingdings" panose="05000000000000000000" pitchFamily="2" charset="2"/>
              <a:buChar char="Ø"/>
            </a:pPr>
            <a:endParaRPr lang="en-US" sz="2000" dirty="0"/>
          </a:p>
          <a:p>
            <a:endParaRPr lang="en-US" sz="2000" dirty="0"/>
          </a:p>
        </p:txBody>
      </p:sp>
      <p:sp>
        <p:nvSpPr>
          <p:cNvPr id="4" name="Rectangle 3"/>
          <p:cNvSpPr/>
          <p:nvPr/>
        </p:nvSpPr>
        <p:spPr>
          <a:xfrm>
            <a:off x="2370808" y="762000"/>
            <a:ext cx="4326184" cy="646331"/>
          </a:xfrm>
          <a:prstGeom prst="rect">
            <a:avLst/>
          </a:prstGeom>
        </p:spPr>
        <p:txBody>
          <a:bodyPr wrap="none">
            <a:spAutoFit/>
          </a:bodyPr>
          <a:lstStyle/>
          <a:p>
            <a:r>
              <a:rPr lang="en-US" sz="3600" b="1" dirty="0" smtClean="0">
                <a:ln w="12700">
                  <a:solidFill>
                    <a:srgbClr val="1D3641">
                      <a:satMod val="155000"/>
                    </a:srgbClr>
                  </a:solidFill>
                  <a:prstDash val="solid"/>
                </a:ln>
                <a:solidFill>
                  <a:srgbClr val="DFE6D0">
                    <a:tint val="85000"/>
                    <a:satMod val="155000"/>
                  </a:srgbClr>
                </a:solidFill>
                <a:effectLst>
                  <a:outerShdw blurRad="41275" dist="20320" dir="1800000" algn="tl" rotWithShape="0">
                    <a:srgbClr val="000000">
                      <a:alpha val="40000"/>
                    </a:srgbClr>
                  </a:outerShdw>
                </a:effectLst>
              </a:rPr>
              <a:t>RECOMMENDATIONS</a:t>
            </a:r>
            <a:endParaRPr lang="en-GB" dirty="0"/>
          </a:p>
        </p:txBody>
      </p:sp>
    </p:spTree>
    <p:extLst>
      <p:ext uri="{BB962C8B-B14F-4D97-AF65-F5344CB8AC3E}">
        <p14:creationId xmlns:p14="http://schemas.microsoft.com/office/powerpoint/2010/main" val="151855895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26276"/>
            <a:ext cx="8229600" cy="1143000"/>
          </a:xfrm>
        </p:spPr>
        <p:txBody>
          <a:bodyPr>
            <a:normAutofit/>
          </a:bodyPr>
          <a:lstStyle/>
          <a:p>
            <a:pPr algn="ctr"/>
            <a:r>
              <a:rPr lang="en-US" sz="3600" spc="0"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OWN LEARNING </a:t>
            </a:r>
            <a:endParaRPr lang="en-US" spc="0"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2" name="Content Placeholder 1"/>
          <p:cNvSpPr>
            <a:spLocks noGrp="1"/>
          </p:cNvSpPr>
          <p:nvPr>
            <p:ph idx="1"/>
          </p:nvPr>
        </p:nvSpPr>
        <p:spPr/>
        <p:txBody>
          <a:bodyPr>
            <a:normAutofit/>
          </a:bodyPr>
          <a:lstStyle/>
          <a:p>
            <a:pPr algn="just">
              <a:buFont typeface="Wingdings" panose="05000000000000000000" pitchFamily="2" charset="2"/>
              <a:buChar char="Ø"/>
            </a:pPr>
            <a:r>
              <a:rPr lang="en-US" dirty="0" smtClean="0"/>
              <a:t>I have enhanced my </a:t>
            </a:r>
            <a:r>
              <a:rPr lang="en-US" sz="2400" dirty="0" smtClean="0"/>
              <a:t>general knowledge </a:t>
            </a:r>
            <a:r>
              <a:rPr lang="en-US" sz="2400" dirty="0"/>
              <a:t>on security status aspect in </a:t>
            </a:r>
            <a:r>
              <a:rPr lang="en-US" sz="2400" dirty="0" smtClean="0"/>
              <a:t>Bel Ombre</a:t>
            </a:r>
            <a:r>
              <a:rPr lang="en-US" sz="2400" dirty="0"/>
              <a:t>.</a:t>
            </a:r>
          </a:p>
          <a:p>
            <a:pPr algn="just">
              <a:buFont typeface="Wingdings" panose="05000000000000000000" pitchFamily="2" charset="2"/>
              <a:buChar char="Ø"/>
            </a:pPr>
            <a:endParaRPr lang="en-US" sz="2400" dirty="0" smtClean="0"/>
          </a:p>
          <a:p>
            <a:pPr algn="just">
              <a:buFont typeface="Wingdings" panose="05000000000000000000" pitchFamily="2" charset="2"/>
              <a:buChar char="Ø"/>
            </a:pPr>
            <a:endParaRPr lang="en-US" sz="2400" dirty="0"/>
          </a:p>
          <a:p>
            <a:pPr algn="just">
              <a:buFont typeface="Wingdings" panose="05000000000000000000" pitchFamily="2" charset="2"/>
              <a:buChar char="Ø"/>
            </a:pPr>
            <a:r>
              <a:rPr lang="en-US" dirty="0" smtClean="0"/>
              <a:t>I have learn how to </a:t>
            </a:r>
            <a:r>
              <a:rPr lang="en-US" sz="2400" dirty="0" smtClean="0"/>
              <a:t>find </a:t>
            </a:r>
            <a:r>
              <a:rPr lang="en-US" sz="2400" dirty="0"/>
              <a:t>different ways to enhance safety and security  in  Bel Ombre and </a:t>
            </a:r>
            <a:r>
              <a:rPr lang="en-US" sz="2400" dirty="0" smtClean="0"/>
              <a:t>in the </a:t>
            </a:r>
            <a:r>
              <a:rPr lang="en-US" sz="2400" dirty="0"/>
              <a:t>tourism hospitality sector.</a:t>
            </a:r>
          </a:p>
          <a:p>
            <a:pPr marL="452628" indent="-342900" algn="just">
              <a:buFont typeface="Wingdings" panose="05000000000000000000" pitchFamily="2" charset="2"/>
              <a:buChar char="Ø"/>
            </a:pPr>
            <a:endParaRPr lang="en-US" sz="2400" dirty="0"/>
          </a:p>
        </p:txBody>
      </p:sp>
    </p:spTree>
    <p:extLst>
      <p:ext uri="{BB962C8B-B14F-4D97-AF65-F5344CB8AC3E}">
        <p14:creationId xmlns:p14="http://schemas.microsoft.com/office/powerpoint/2010/main" val="19088070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539552" y="5157192"/>
            <a:ext cx="8305800" cy="557808"/>
          </a:xfrm>
        </p:spPr>
        <p:txBody>
          <a:bodyPr>
            <a:noAutofit/>
          </a:bodyPr>
          <a:lstStyle/>
          <a:p>
            <a:pPr algn="ctr"/>
            <a:r>
              <a:rPr lang="en-GB" sz="3200" dirty="0" smtClean="0"/>
              <a:t>THANK YOU FOR YOUR ATTENTION!</a:t>
            </a:r>
            <a:endParaRPr lang="en-GB" sz="3200" dirty="0"/>
          </a:p>
        </p:txBody>
      </p:sp>
      <p:sp>
        <p:nvSpPr>
          <p:cNvPr id="3" name="Title 2"/>
          <p:cNvSpPr>
            <a:spLocks noGrp="1"/>
          </p:cNvSpPr>
          <p:nvPr>
            <p:ph type="title"/>
          </p:nvPr>
        </p:nvSpPr>
        <p:spPr>
          <a:xfrm>
            <a:off x="304800" y="762000"/>
            <a:ext cx="8305800" cy="1143000"/>
          </a:xfrm>
        </p:spPr>
        <p:txBody>
          <a:bodyPr>
            <a:normAutofit/>
          </a:bodyPr>
          <a:lstStyle/>
          <a:p>
            <a:pPr algn="ctr">
              <a:lnSpc>
                <a:spcPct val="115000"/>
              </a:lnSpc>
              <a:spcAft>
                <a:spcPts val="1000"/>
              </a:spcAft>
            </a:pPr>
            <a:r>
              <a:rPr lang="en-GB" sz="2000" dirty="0">
                <a:latin typeface="Calibri"/>
                <a:ea typeface="Calibri"/>
                <a:cs typeface="Times New Roman"/>
              </a:rPr>
              <a:t/>
            </a:r>
            <a:br>
              <a:rPr lang="en-GB" sz="2000" dirty="0">
                <a:latin typeface="Calibri"/>
                <a:ea typeface="Calibri"/>
                <a:cs typeface="Times New Roman"/>
              </a:rPr>
            </a:br>
            <a:endParaRPr lang="en-GB" sz="2000" dirty="0"/>
          </a:p>
        </p:txBody>
      </p:sp>
    </p:spTree>
    <p:extLst>
      <p:ext uri="{BB962C8B-B14F-4D97-AF65-F5344CB8AC3E}">
        <p14:creationId xmlns:p14="http://schemas.microsoft.com/office/powerpoint/2010/main" val="4268299815"/>
      </p:ext>
    </p:extLst>
  </p:cSld>
  <p:clrMapOvr>
    <a:masterClrMapping/>
  </p:clrMapOvr>
  <p:timing>
    <p:tnLst>
      <p:par>
        <p:cTn id="1" dur="indefinite" restart="never" nodeType="tmRoot"/>
      </p:par>
    </p:tnLst>
  </p:timing>
</p:sld>
</file>

<file path=ppt/theme/theme1.xml><?xml version="1.0" encoding="utf-8"?>
<a:theme xmlns:a="http://schemas.openxmlformats.org/drawingml/2006/main" name="Thatch">
  <a:themeElements>
    <a:clrScheme name="Thatch">
      <a:dk1>
        <a:sysClr val="windowText" lastClr="000000"/>
      </a:dk1>
      <a:lt1>
        <a:sysClr val="window" lastClr="FFFFFF"/>
      </a:lt1>
      <a:dk2>
        <a:srgbClr val="1D3641"/>
      </a:dk2>
      <a:lt2>
        <a:srgbClr val="DFE6D0"/>
      </a:lt2>
      <a:accent1>
        <a:srgbClr val="759AA5"/>
      </a:accent1>
      <a:accent2>
        <a:srgbClr val="CFC60D"/>
      </a:accent2>
      <a:accent3>
        <a:srgbClr val="99987F"/>
      </a:accent3>
      <a:accent4>
        <a:srgbClr val="90AC97"/>
      </a:accent4>
      <a:accent5>
        <a:srgbClr val="FFAD1C"/>
      </a:accent5>
      <a:accent6>
        <a:srgbClr val="B9AB6F"/>
      </a:accent6>
      <a:hlink>
        <a:srgbClr val="66AACD"/>
      </a:hlink>
      <a:folHlink>
        <a:srgbClr val="809DB3"/>
      </a:folHlink>
    </a:clrScheme>
    <a:fontScheme name="Median">
      <a:maj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創英角ｺﾞｼｯｸUB"/>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hatch">
      <a:fillStyleLst>
        <a:solidFill>
          <a:schemeClr val="phClr"/>
        </a:solidFill>
        <a:gradFill rotWithShape="1">
          <a:gsLst>
            <a:gs pos="0">
              <a:schemeClr val="phClr">
                <a:tint val="79000"/>
                <a:satMod val="180000"/>
              </a:schemeClr>
            </a:gs>
            <a:gs pos="65000">
              <a:schemeClr val="phClr">
                <a:tint val="52000"/>
                <a:satMod val="250000"/>
              </a:schemeClr>
            </a:gs>
            <a:gs pos="100000">
              <a:schemeClr val="phClr">
                <a:tint val="29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15875" cap="flat" cmpd="sng" algn="ctr">
          <a:solidFill>
            <a:schemeClr val="phClr"/>
          </a:solidFill>
          <a:prstDash val="solid"/>
        </a:ln>
        <a:ln w="38100" cap="flat" cmpd="sng" algn="ctr">
          <a:solidFill>
            <a:schemeClr val="phClr"/>
          </a:solidFill>
          <a:prstDash val="solid"/>
        </a:ln>
      </a:lnStyleLst>
      <a:effectStyleLst>
        <a:effectStyle>
          <a:effectLst>
            <a:outerShdw blurRad="63500" dist="25400" dir="5400000" rotWithShape="0">
              <a:srgbClr val="000000">
                <a:alpha val="43000"/>
              </a:srgbClr>
            </a:outerShdw>
          </a:effectLst>
        </a:effectStyle>
        <a:effectStyle>
          <a:effectLst>
            <a:outerShdw blurRad="63500" dist="25400" dir="5400000" rotWithShape="0">
              <a:srgbClr val="000000">
                <a:alpha val="43000"/>
              </a:srgbClr>
            </a:outerShdw>
          </a:effectLst>
          <a:scene3d>
            <a:camera prst="orthographicFront">
              <a:rot lat="0" lon="0" rev="0"/>
            </a:camera>
            <a:lightRig rig="brightRoom" dir="t">
              <a:rot lat="0" lon="0" rev="8700000"/>
            </a:lightRig>
          </a:scene3d>
          <a:sp3d contourW="12700" prstMaterial="dkEdge">
            <a:bevelT w="0" h="0" prst="relaxedInset"/>
            <a:contourClr>
              <a:schemeClr val="phClr">
                <a:shade val="65000"/>
                <a:satMod val="150000"/>
              </a:schemeClr>
            </a:contourClr>
          </a:sp3d>
        </a:effectStyle>
        <a:effectStyle>
          <a:effectLst>
            <a:outerShdw blurRad="63500" dist="25400" dir="5400000" rotWithShape="0">
              <a:srgbClr val="000000">
                <a:alpha val="43000"/>
              </a:srgbClr>
            </a:outerShdw>
          </a:effectLst>
          <a:scene3d>
            <a:camera prst="orthographicFront">
              <a:rot lat="0" lon="0" rev="0"/>
            </a:camera>
            <a:lightRig rig="glow" dir="t">
              <a:rot lat="0" lon="0" rev="13200000"/>
            </a:lightRig>
          </a:scene3d>
          <a:sp3d prstMaterial="dkEdge">
            <a:bevelT w="63500" h="50800" prst="relaxedInset"/>
          </a:sp3d>
        </a:effectStyle>
      </a:effectStyleLst>
      <a:bgFillStyleLst>
        <a:solidFill>
          <a:schemeClr val="phClr"/>
        </a:solidFill>
        <a:gradFill rotWithShape="1">
          <a:gsLst>
            <a:gs pos="0">
              <a:schemeClr val="phClr">
                <a:tint val="85000"/>
                <a:shade val="95000"/>
                <a:satMod val="200000"/>
              </a:schemeClr>
            </a:gs>
            <a:gs pos="53000">
              <a:schemeClr val="phClr">
                <a:shade val="60000"/>
                <a:satMod val="220000"/>
              </a:schemeClr>
            </a:gs>
            <a:gs pos="100000">
              <a:schemeClr val="phClr">
                <a:shade val="45000"/>
                <a:satMod val="220000"/>
              </a:schemeClr>
            </a:gs>
          </a:gsLst>
          <a:lin ang="16200000" scaled="0"/>
        </a:gradFill>
        <a:gradFill rotWithShape="1">
          <a:gsLst>
            <a:gs pos="0">
              <a:schemeClr val="phClr">
                <a:tint val="83000"/>
                <a:shade val="97000"/>
                <a:satMod val="230000"/>
              </a:schemeClr>
            </a:gs>
            <a:gs pos="100000">
              <a:schemeClr val="phClr">
                <a:shade val="35000"/>
                <a:satMod val="250000"/>
              </a:schemeClr>
            </a:gs>
          </a:gsLst>
          <a:path path="circle">
            <a:fillToRect l="15000" t="50000" r="85000" b="6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2927</TotalTime>
  <Words>1319</Words>
  <Application>Microsoft Office PowerPoint</Application>
  <PresentationFormat>On-screen Show (4:3)</PresentationFormat>
  <Paragraphs>100</Paragraphs>
  <Slides>11</Slides>
  <Notes>11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Thatch</vt:lpstr>
      <vt:lpstr>BEL OMBRE  SECURITY SENSITISATION </vt:lpstr>
      <vt:lpstr>PowerPoint Presentation</vt:lpstr>
      <vt:lpstr>METHODOLOGY </vt:lpstr>
      <vt:lpstr>FINDINGS</vt:lpstr>
      <vt:lpstr>CAUSES  OF CRIME IN BEL OMBRE</vt:lpstr>
      <vt:lpstr>NEIGHBOURHOOD WATCH IN BEL OMBRE </vt:lpstr>
      <vt:lpstr>FOCUS GROUP INTERVIEW</vt:lpstr>
      <vt:lpstr>PowerPoint Presentation</vt:lpstr>
      <vt:lpstr>PowerPoint Presentation</vt:lpstr>
      <vt:lpstr>OWN LEARNING </vt:lpstr>
      <vt:lpstr> </vt:lpstr>
    </vt:vector>
  </TitlesOfParts>
  <Company>Naiade Resorts Ltd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BEL OMBRE      SECURITY SENSITISATION</dc:title>
  <dc:creator>Francisco Pirogue - Tamassa</dc:creator>
  <cp:lastModifiedBy>Francisco Pirogue - Tamassa</cp:lastModifiedBy>
  <cp:revision>181</cp:revision>
  <cp:lastPrinted>2019-04-03T12:43:13Z</cp:lastPrinted>
  <dcterms:created xsi:type="dcterms:W3CDTF">2019-03-28T08:22:41Z</dcterms:created>
  <dcterms:modified xsi:type="dcterms:W3CDTF">2019-04-18T10:32:35Z</dcterms:modified>
</cp:coreProperties>
</file>