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841" autoAdjust="0"/>
    <p:restoredTop sz="94660"/>
  </p:normalViewPr>
  <p:slideViewPr>
    <p:cSldViewPr>
      <p:cViewPr>
        <p:scale>
          <a:sx n="46" d="100"/>
          <a:sy n="46" d="100"/>
        </p:scale>
        <p:origin x="3084" y="148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fld id="{1C031D37-A352-4EA8-A08D-00C493C6F7DC}" type="datetimeFigureOut">
              <a:rPr lang="en-US" smtClean="0"/>
              <a:t>8/22/2016</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2133109260"/>
      </p:ext>
    </p:extLst>
  </p:cSld>
  <p:clrMapOvr>
    <a:masterClrMapping/>
  </p:clrMapOvr>
  <p:transition spd="med">
    <p:random/>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969173120"/>
      </p:ext>
    </p:extLst>
  </p:cSld>
  <p:clrMapOvr>
    <a:masterClrMapping/>
  </p:clrMapOvr>
  <p:transition spd="med">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5"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1926344958"/>
      </p:ext>
    </p:extLst>
  </p:cSld>
  <p:clrMapOvr>
    <a:masterClrMapping/>
  </p:clrMapOvr>
  <p:transition spd="med">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6"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2796280285"/>
      </p:ext>
    </p:extLst>
  </p:cSld>
  <p:clrMapOvr>
    <a:masterClrMapping/>
  </p:clrMapOvr>
  <p:transition spd="med">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8"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2835490827"/>
      </p:ext>
    </p:extLst>
  </p:cSld>
  <p:clrMapOvr>
    <a:masterClrMapping/>
  </p:clrMapOvr>
  <p:transition spd="med">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4"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1737444702"/>
      </p:ext>
    </p:extLst>
  </p:cSld>
  <p:clrMapOvr>
    <a:masterClrMapping/>
  </p:clrMapOvr>
  <p:transition spd="med">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3"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1325669117"/>
      </p:ext>
    </p:extLst>
  </p:cSld>
  <p:clrMapOvr>
    <a:masterClrMapping/>
  </p:clrMapOvr>
  <p:transition spd="med">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6"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2235087892"/>
      </p:ext>
    </p:extLst>
  </p:cSld>
  <p:clrMapOvr>
    <a:masterClrMapping/>
  </p:clrMapOvr>
  <p:transition spd="med">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6"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1535513777"/>
      </p:ext>
    </p:extLst>
  </p:cSld>
  <p:clrMapOvr>
    <a:masterClrMapping/>
  </p:clrMapOvr>
  <p:transition spd="med">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5"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772809869"/>
      </p:ext>
    </p:extLst>
  </p:cSld>
  <p:clrMapOvr>
    <a:masterClrMapping/>
  </p:clrMapOvr>
  <p:transition spd="med">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C031D37-A352-4EA8-A08D-00C493C6F7DC}" type="datetimeFigureOut">
              <a:rPr lang="en-US" smtClean="0"/>
              <a:t>8/22/2016</a:t>
            </a:fld>
            <a:endParaRPr lang="en-GB"/>
          </a:p>
        </p:txBody>
      </p:sp>
      <p:sp>
        <p:nvSpPr>
          <p:cNvPr id="5" name="Slide Number Placeholder 5"/>
          <p:cNvSpPr>
            <a:spLocks noGrp="1"/>
          </p:cNvSpPr>
          <p:nvPr>
            <p:ph type="sldNum" sz="quarter" idx="11"/>
          </p:nvPr>
        </p:nvSpPr>
        <p:spPr/>
        <p:txBody>
          <a:bodyPr/>
          <a:lstStyle>
            <a:lvl1pPr>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3648940484"/>
      </p:ext>
    </p:extLst>
  </p:cSld>
  <p:clrMapOvr>
    <a:masterClrMapping/>
  </p:clrMapOvr>
  <p:transition spd="med">
    <p:random/>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fld id="{1C031D37-A352-4EA8-A08D-00C493C6F7DC}" type="datetimeFigureOut">
              <a:rPr lang="en-US" smtClean="0"/>
              <a:t>8/22/2016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a:solidFill>
                  <a:schemeClr val="tx1">
                    <a:tint val="75000"/>
                  </a:schemeClr>
                </a:solidFill>
              </a:defRPr>
            </a:lvl1pPr>
          </a:lstStyle>
          <a:p>
            <a:fld id="{22555DAA-D94D-46BA-92E8-F437FA464E83}" type="slidenum">
              <a:rPr lang="en-GB" smtClean="0"/>
              <a:t>‹#›</a:t>
            </a:fld>
            <a:endParaRPr lang="en-GB"/>
          </a:p>
        </p:txBody>
      </p:sp>
    </p:spTree>
    <p:extLst>
      <p:ext uri="{BB962C8B-B14F-4D97-AF65-F5344CB8AC3E}">
        <p14:creationId xmlns:p14="http://schemas.microsoft.com/office/powerpoint/2010/main" val="26938517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ctrTitle"/>
          </p:nvPr>
        </p:nvSpPr>
        <p:spPr>
          <a:xfrm>
            <a:off x="1653952" y="404664"/>
            <a:ext cx="7772400" cy="1470025"/>
          </a:xfrm>
        </p:spPr>
        <p:txBody>
          <a:bodyPr>
            <a:normAutofit fontScale="90000"/>
          </a:bodyPr>
          <a:lstStyle/>
          <a:p>
            <a:pPr eaLnBrk="1" hangingPunct="1"/>
            <a:r>
              <a:rPr lang="en-GB" sz="3200" dirty="0" smtClean="0"/>
              <a:t>Causation Identification </a:t>
            </a:r>
            <a:r>
              <a:rPr lang="en-GB" sz="3200" dirty="0" smtClean="0"/>
              <a:t/>
            </a:r>
            <a:br>
              <a:rPr lang="en-GB" sz="3200" dirty="0" smtClean="0"/>
            </a:br>
            <a:r>
              <a:rPr lang="en-GB" sz="3200" dirty="0"/>
              <a:t/>
            </a:r>
            <a:br>
              <a:rPr lang="en-GB" sz="3200" dirty="0"/>
            </a:br>
            <a:r>
              <a:rPr lang="en-GB" sz="3200" dirty="0" smtClean="0"/>
              <a:t>Why </a:t>
            </a:r>
            <a:r>
              <a:rPr lang="en-GB" sz="3200" dirty="0" smtClean="0"/>
              <a:t>Tree Creation</a:t>
            </a:r>
          </a:p>
        </p:txBody>
      </p:sp>
      <p:sp>
        <p:nvSpPr>
          <p:cNvPr id="65539" name="Rectangle 3"/>
          <p:cNvSpPr>
            <a:spLocks noGrp="1" noChangeArrowheads="1"/>
          </p:cNvSpPr>
          <p:nvPr>
            <p:ph type="subTitle" idx="1"/>
          </p:nvPr>
        </p:nvSpPr>
        <p:spPr>
          <a:xfrm>
            <a:off x="2339752" y="2060848"/>
            <a:ext cx="6400800" cy="1752600"/>
          </a:xfrm>
        </p:spPr>
        <p:txBody>
          <a:bodyPr/>
          <a:lstStyle/>
          <a:p>
            <a:pPr eaLnBrk="1" hangingPunct="1"/>
            <a:r>
              <a:rPr lang="en-GB" dirty="0" smtClean="0">
                <a:solidFill>
                  <a:schemeClr val="tx1"/>
                </a:solidFill>
              </a:rPr>
              <a:t>DSAW 4068 / 7068</a:t>
            </a:r>
          </a:p>
          <a:p>
            <a:pPr eaLnBrk="1" hangingPunct="1"/>
            <a:r>
              <a:rPr lang="en-GB" dirty="0" err="1" smtClean="0">
                <a:solidFill>
                  <a:schemeClr val="tx1"/>
                </a:solidFill>
              </a:rPr>
              <a:t>Fieldbay</a:t>
            </a:r>
            <a:r>
              <a:rPr lang="en-GB" dirty="0" smtClean="0">
                <a:solidFill>
                  <a:schemeClr val="tx1"/>
                </a:solidFill>
              </a:rPr>
              <a:t> </a:t>
            </a:r>
          </a:p>
          <a:p>
            <a:pPr eaLnBrk="1" hangingPunct="1"/>
            <a:r>
              <a:rPr lang="en-GB" dirty="0" smtClean="0">
                <a:solidFill>
                  <a:schemeClr val="tx1"/>
                </a:solidFill>
              </a:rPr>
              <a:t>August 2016</a:t>
            </a:r>
            <a:endParaRPr lang="en-GB" dirty="0" smtClean="0">
              <a:solidFill>
                <a:schemeClr val="tx1"/>
              </a:solidFill>
            </a:endParaRPr>
          </a:p>
        </p:txBody>
      </p:sp>
    </p:spTree>
  </p:cSld>
  <p:clrMapOvr>
    <a:masterClrMapping/>
  </p:clrMapOvr>
  <p:transition spd="med">
    <p:random/>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Number Placeholder 3"/>
          <p:cNvSpPr>
            <a:spLocks noGrp="1"/>
          </p:cNvSpPr>
          <p:nvPr>
            <p:ph type="sldNum" sz="quarter" idx="11"/>
          </p:nvPr>
        </p:nvSpPr>
        <p:spPr>
          <a:noFill/>
        </p:spPr>
        <p:txBody>
          <a:bodyPr/>
          <a:lstStyle/>
          <a:p>
            <a:fld id="{16A06E46-284C-416C-B804-DA372B6F3EDB}" type="slidenum">
              <a:rPr lang="en-GB" smtClean="0">
                <a:latin typeface="Arial" charset="0"/>
                <a:cs typeface="Arial" charset="0"/>
              </a:rPr>
              <a:pPr/>
              <a:t>2</a:t>
            </a:fld>
            <a:endParaRPr lang="en-GB" smtClean="0">
              <a:latin typeface="Arial" charset="0"/>
              <a:cs typeface="Arial" charset="0"/>
            </a:endParaRPr>
          </a:p>
        </p:txBody>
      </p:sp>
      <p:sp>
        <p:nvSpPr>
          <p:cNvPr id="66563" name="Rectangle 2"/>
          <p:cNvSpPr>
            <a:spLocks noChangeArrowheads="1"/>
          </p:cNvSpPr>
          <p:nvPr/>
        </p:nvSpPr>
        <p:spPr bwMode="auto">
          <a:xfrm>
            <a:off x="250825" y="1077913"/>
            <a:ext cx="8305800" cy="4748212"/>
          </a:xfrm>
          <a:prstGeom prst="rect">
            <a:avLst/>
          </a:prstGeom>
          <a:noFill/>
          <a:ln w="9525">
            <a:noFill/>
            <a:miter lim="800000"/>
            <a:headEnd/>
            <a:tailEnd/>
          </a:ln>
        </p:spPr>
        <p:txBody>
          <a:bodyPr/>
          <a:lstStyle/>
          <a:p>
            <a:pPr marL="376238" indent="-376238">
              <a:lnSpc>
                <a:spcPct val="90000"/>
              </a:lnSpc>
              <a:spcBef>
                <a:spcPct val="30000"/>
              </a:spcBef>
              <a:spcAft>
                <a:spcPct val="30000"/>
              </a:spcAft>
              <a:buClr>
                <a:schemeClr val="tx1"/>
              </a:buClr>
              <a:buFontTx/>
              <a:buChar char="•"/>
            </a:pPr>
            <a:r>
              <a:rPr lang="en-GB" sz="1600" dirty="0"/>
              <a:t>Incidents have many causes, what may appear to be bad luck, can, on analysis, be seen as a chain of failures and errors that lead almost inevitably to the incident (Often called the ‘Domino Effect’)</a:t>
            </a:r>
          </a:p>
          <a:p>
            <a:pPr marL="376238" indent="-376238">
              <a:lnSpc>
                <a:spcPct val="90000"/>
              </a:lnSpc>
              <a:spcBef>
                <a:spcPct val="30000"/>
              </a:spcBef>
              <a:spcAft>
                <a:spcPct val="30000"/>
              </a:spcAft>
              <a:buClr>
                <a:schemeClr val="tx1"/>
              </a:buClr>
              <a:buFontTx/>
              <a:buChar char="•"/>
            </a:pPr>
            <a:endParaRPr lang="en-GB" sz="1600" dirty="0"/>
          </a:p>
          <a:p>
            <a:pPr marL="376238" indent="-376238">
              <a:lnSpc>
                <a:spcPct val="90000"/>
              </a:lnSpc>
              <a:spcBef>
                <a:spcPct val="30000"/>
              </a:spcBef>
              <a:spcAft>
                <a:spcPct val="30000"/>
              </a:spcAft>
              <a:buClr>
                <a:schemeClr val="tx1"/>
              </a:buClr>
              <a:buFontTx/>
              <a:buChar char="•"/>
            </a:pPr>
            <a:r>
              <a:rPr lang="en-GB" sz="1600" dirty="0"/>
              <a:t>Three classifications of causes are:</a:t>
            </a:r>
          </a:p>
          <a:p>
            <a:pPr marL="376238" indent="-376238">
              <a:lnSpc>
                <a:spcPct val="90000"/>
              </a:lnSpc>
              <a:spcBef>
                <a:spcPct val="30000"/>
              </a:spcBef>
              <a:spcAft>
                <a:spcPct val="30000"/>
              </a:spcAft>
              <a:buClr>
                <a:schemeClr val="tx1"/>
              </a:buClr>
            </a:pPr>
            <a:r>
              <a:rPr lang="en-GB" sz="1600" b="1" u="sng" dirty="0"/>
              <a:t>Immediate causes</a:t>
            </a:r>
            <a:r>
              <a:rPr lang="en-GB" sz="1600" dirty="0"/>
              <a:t>; unsafe acts / conditions e.g. Not wearing PPE which led directly to the incident occurring</a:t>
            </a:r>
          </a:p>
          <a:p>
            <a:pPr marL="376238" indent="-376238">
              <a:lnSpc>
                <a:spcPct val="90000"/>
              </a:lnSpc>
              <a:spcBef>
                <a:spcPct val="30000"/>
              </a:spcBef>
              <a:spcAft>
                <a:spcPct val="30000"/>
              </a:spcAft>
              <a:buClr>
                <a:schemeClr val="tx1"/>
              </a:buClr>
            </a:pPr>
            <a:r>
              <a:rPr lang="en-GB" sz="1600" b="1" u="sng" dirty="0"/>
              <a:t>Underlying Causes</a:t>
            </a:r>
            <a:r>
              <a:rPr lang="en-GB" sz="1600" dirty="0"/>
              <a:t>; Personal or Job Factors that led to Immediate cause </a:t>
            </a:r>
            <a:r>
              <a:rPr lang="en-GB" sz="1600" dirty="0" err="1"/>
              <a:t>e.g</a:t>
            </a:r>
            <a:r>
              <a:rPr lang="en-GB" sz="1600" dirty="0"/>
              <a:t> Never told to wear PPE</a:t>
            </a:r>
          </a:p>
          <a:p>
            <a:pPr marL="376238" indent="-376238">
              <a:lnSpc>
                <a:spcPct val="90000"/>
              </a:lnSpc>
              <a:spcBef>
                <a:spcPct val="30000"/>
              </a:spcBef>
              <a:spcAft>
                <a:spcPct val="30000"/>
              </a:spcAft>
              <a:buClr>
                <a:schemeClr val="tx1"/>
              </a:buClr>
            </a:pPr>
            <a:r>
              <a:rPr lang="en-GB" sz="1600" b="1" u="sng" dirty="0"/>
              <a:t>Root causes</a:t>
            </a:r>
            <a:r>
              <a:rPr lang="en-GB" sz="1600" dirty="0"/>
              <a:t>; the failure from which all other failings grow,, e.g. failure to identify training needs and assess competence</a:t>
            </a:r>
          </a:p>
          <a:p>
            <a:pPr marL="376238" indent="-376238">
              <a:lnSpc>
                <a:spcPct val="90000"/>
              </a:lnSpc>
              <a:spcBef>
                <a:spcPct val="30000"/>
              </a:spcBef>
              <a:spcAft>
                <a:spcPct val="30000"/>
              </a:spcAft>
              <a:buClr>
                <a:schemeClr val="tx1"/>
              </a:buClr>
            </a:pPr>
            <a:endParaRPr lang="en-GB" sz="1600" dirty="0"/>
          </a:p>
          <a:p>
            <a:pPr marL="376238" indent="-376238">
              <a:lnSpc>
                <a:spcPct val="90000"/>
              </a:lnSpc>
              <a:spcBef>
                <a:spcPct val="30000"/>
              </a:spcBef>
              <a:spcAft>
                <a:spcPct val="30000"/>
              </a:spcAft>
              <a:buClr>
                <a:schemeClr val="tx1"/>
              </a:buClr>
              <a:buFontTx/>
              <a:buChar char="•"/>
            </a:pPr>
            <a:r>
              <a:rPr lang="en-GB" sz="1600" dirty="0"/>
              <a:t>They are generally management, planning or organizational failings. All root causes will identify a deficiency in the Health and Safety Management System</a:t>
            </a:r>
          </a:p>
        </p:txBody>
      </p:sp>
      <p:sp>
        <p:nvSpPr>
          <p:cNvPr id="66564" name="Rectangle 3"/>
          <p:cNvSpPr>
            <a:spLocks noChangeArrowheads="1"/>
          </p:cNvSpPr>
          <p:nvPr/>
        </p:nvSpPr>
        <p:spPr bwMode="auto">
          <a:xfrm>
            <a:off x="250825" y="145256"/>
            <a:ext cx="7346950"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2100" b="1">
                <a:solidFill>
                  <a:schemeClr val="tx2"/>
                </a:solidFill>
              </a:rPr>
              <a:t/>
            </a:r>
            <a:br>
              <a:rPr lang="en-GB" sz="2100" b="1">
                <a:solidFill>
                  <a:schemeClr val="tx2"/>
                </a:solidFill>
              </a:rPr>
            </a:br>
            <a:r>
              <a:rPr lang="en-GB" sz="2000" b="1"/>
              <a:t>Causes of Incidents and Accidents</a:t>
            </a:r>
          </a:p>
        </p:txBody>
      </p:sp>
    </p:spTree>
  </p:cSld>
  <p:clrMapOvr>
    <a:masterClrMapping/>
  </p:clrMapOvr>
  <p:transition spd="med">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Number Placeholder 3"/>
          <p:cNvSpPr>
            <a:spLocks noGrp="1"/>
          </p:cNvSpPr>
          <p:nvPr>
            <p:ph type="sldNum" sz="quarter" idx="11"/>
          </p:nvPr>
        </p:nvSpPr>
        <p:spPr>
          <a:noFill/>
        </p:spPr>
        <p:txBody>
          <a:bodyPr/>
          <a:lstStyle/>
          <a:p>
            <a:fld id="{63510F33-5592-4242-AA53-E30424BEA392}" type="slidenum">
              <a:rPr lang="en-GB" smtClean="0">
                <a:latin typeface="Arial" charset="0"/>
                <a:cs typeface="Arial" charset="0"/>
              </a:rPr>
              <a:pPr/>
              <a:t>3</a:t>
            </a:fld>
            <a:endParaRPr lang="en-GB" smtClean="0">
              <a:latin typeface="Arial" charset="0"/>
              <a:cs typeface="Arial" charset="0"/>
            </a:endParaRPr>
          </a:p>
        </p:txBody>
      </p:sp>
      <p:sp>
        <p:nvSpPr>
          <p:cNvPr id="67587" name="Text Box 2"/>
          <p:cNvSpPr txBox="1">
            <a:spLocks noChangeArrowheads="1"/>
          </p:cNvSpPr>
          <p:nvPr/>
        </p:nvSpPr>
        <p:spPr bwMode="auto">
          <a:xfrm>
            <a:off x="250825" y="1104901"/>
            <a:ext cx="8763000" cy="641350"/>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Immediate causes are those causes that are related directly to an incident/ accident, they can be classed as:</a:t>
            </a:r>
          </a:p>
        </p:txBody>
      </p:sp>
      <p:sp>
        <p:nvSpPr>
          <p:cNvPr id="67588" name="Text Box 3"/>
          <p:cNvSpPr txBox="1">
            <a:spLocks noChangeArrowheads="1"/>
          </p:cNvSpPr>
          <p:nvPr/>
        </p:nvSpPr>
        <p:spPr bwMode="auto">
          <a:xfrm>
            <a:off x="267771" y="1763931"/>
            <a:ext cx="8321675" cy="366712"/>
          </a:xfrm>
          <a:prstGeom prst="rect">
            <a:avLst/>
          </a:prstGeom>
          <a:noFill/>
          <a:ln w="9525">
            <a:noFill/>
            <a:miter lim="800000"/>
            <a:headEnd/>
            <a:tailEnd/>
          </a:ln>
        </p:spPr>
        <p:txBody>
          <a:bodyPr>
            <a:spAutoFit/>
          </a:bodyPr>
          <a:lstStyle/>
          <a:p>
            <a:r>
              <a:rPr lang="en-GB" dirty="0">
                <a:solidFill>
                  <a:schemeClr val="tx2"/>
                </a:solidFill>
                <a:cs typeface="Times New Roman" pitchFamily="18" charset="0"/>
              </a:rPr>
              <a:t>1. Substandard Acts/ Practices</a:t>
            </a:r>
          </a:p>
        </p:txBody>
      </p:sp>
      <p:sp>
        <p:nvSpPr>
          <p:cNvPr id="67589" name="Text Box 4"/>
          <p:cNvSpPr txBox="1">
            <a:spLocks noChangeArrowheads="1"/>
          </p:cNvSpPr>
          <p:nvPr/>
        </p:nvSpPr>
        <p:spPr bwMode="auto">
          <a:xfrm>
            <a:off x="24764" y="2104379"/>
            <a:ext cx="8321675" cy="1465262"/>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 Failing to use correct PPE</a:t>
            </a:r>
          </a:p>
          <a:p>
            <a:pPr marL="376238" indent="-376238">
              <a:buFontTx/>
              <a:buChar char="•"/>
            </a:pPr>
            <a:r>
              <a:rPr lang="en-GB" dirty="0">
                <a:cs typeface="Times New Roman" pitchFamily="18" charset="0"/>
              </a:rPr>
              <a:t> Failure to follow procedures</a:t>
            </a:r>
          </a:p>
          <a:p>
            <a:pPr marL="376238" indent="-376238">
              <a:buFontTx/>
              <a:buChar char="•"/>
            </a:pPr>
            <a:r>
              <a:rPr lang="en-GB" dirty="0">
                <a:cs typeface="Times New Roman" pitchFamily="18" charset="0"/>
              </a:rPr>
              <a:t> Operating without authority</a:t>
            </a:r>
          </a:p>
          <a:p>
            <a:pPr marL="376238" indent="-376238">
              <a:buFontTx/>
              <a:buChar char="•"/>
            </a:pPr>
            <a:r>
              <a:rPr lang="en-GB" dirty="0">
                <a:cs typeface="Times New Roman" pitchFamily="18" charset="0"/>
              </a:rPr>
              <a:t> Failure to secure</a:t>
            </a:r>
          </a:p>
          <a:p>
            <a:pPr marL="376238" indent="-376238">
              <a:buFontTx/>
              <a:buChar char="•"/>
            </a:pPr>
            <a:r>
              <a:rPr lang="en-GB" dirty="0">
                <a:cs typeface="Times New Roman" pitchFamily="18" charset="0"/>
              </a:rPr>
              <a:t> Improper positioning for the task</a:t>
            </a:r>
          </a:p>
        </p:txBody>
      </p:sp>
      <p:sp>
        <p:nvSpPr>
          <p:cNvPr id="67590" name="Text Box 5"/>
          <p:cNvSpPr txBox="1">
            <a:spLocks noChangeArrowheads="1"/>
          </p:cNvSpPr>
          <p:nvPr/>
        </p:nvSpPr>
        <p:spPr bwMode="auto">
          <a:xfrm>
            <a:off x="344878" y="3605382"/>
            <a:ext cx="8321675" cy="366712"/>
          </a:xfrm>
          <a:prstGeom prst="rect">
            <a:avLst/>
          </a:prstGeom>
          <a:noFill/>
          <a:ln w="9525">
            <a:noFill/>
            <a:miter lim="800000"/>
            <a:headEnd/>
            <a:tailEnd/>
          </a:ln>
        </p:spPr>
        <p:txBody>
          <a:bodyPr>
            <a:spAutoFit/>
          </a:bodyPr>
          <a:lstStyle/>
          <a:p>
            <a:r>
              <a:rPr lang="en-GB" dirty="0">
                <a:solidFill>
                  <a:schemeClr val="tx2"/>
                </a:solidFill>
                <a:cs typeface="Times New Roman" pitchFamily="18" charset="0"/>
              </a:rPr>
              <a:t>2. Substandard Conditions</a:t>
            </a:r>
          </a:p>
        </p:txBody>
      </p:sp>
      <p:sp>
        <p:nvSpPr>
          <p:cNvPr id="67591" name="Text Box 6"/>
          <p:cNvSpPr txBox="1">
            <a:spLocks noChangeArrowheads="1"/>
          </p:cNvSpPr>
          <p:nvPr/>
        </p:nvSpPr>
        <p:spPr bwMode="auto">
          <a:xfrm>
            <a:off x="250825" y="4007835"/>
            <a:ext cx="8321675" cy="1465262"/>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 Defective tools, equipment</a:t>
            </a:r>
          </a:p>
          <a:p>
            <a:pPr marL="376238" indent="-376238">
              <a:buFontTx/>
              <a:buChar char="•"/>
            </a:pPr>
            <a:r>
              <a:rPr lang="en-GB" dirty="0">
                <a:cs typeface="Times New Roman" pitchFamily="18" charset="0"/>
              </a:rPr>
              <a:t> Poor Housekeeping</a:t>
            </a:r>
          </a:p>
          <a:p>
            <a:pPr marL="376238" indent="-376238">
              <a:buFontTx/>
              <a:buChar char="•"/>
            </a:pPr>
            <a:r>
              <a:rPr lang="en-GB" dirty="0">
                <a:cs typeface="Times New Roman" pitchFamily="18" charset="0"/>
              </a:rPr>
              <a:t> Hazardous environment</a:t>
            </a:r>
          </a:p>
          <a:p>
            <a:pPr marL="376238" indent="-376238">
              <a:buFontTx/>
              <a:buChar char="•"/>
            </a:pPr>
            <a:r>
              <a:rPr lang="en-GB" dirty="0">
                <a:cs typeface="Times New Roman" pitchFamily="18" charset="0"/>
              </a:rPr>
              <a:t> Inadequate or excessive illumination</a:t>
            </a:r>
          </a:p>
          <a:p>
            <a:pPr marL="376238" indent="-376238">
              <a:buFontTx/>
              <a:buChar char="•"/>
            </a:pPr>
            <a:r>
              <a:rPr lang="en-GB" dirty="0">
                <a:cs typeface="Times New Roman" pitchFamily="18" charset="0"/>
              </a:rPr>
              <a:t> Inadequate guards or barriers</a:t>
            </a:r>
          </a:p>
        </p:txBody>
      </p:sp>
      <p:sp>
        <p:nvSpPr>
          <p:cNvPr id="67592" name="Rectangle 7"/>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br>
              <a:rPr lang="en-GB" sz="2200" b="1">
                <a:solidFill>
                  <a:srgbClr val="FF0000"/>
                </a:solidFill>
              </a:rPr>
            </a:br>
            <a:r>
              <a:rPr lang="en-GB" sz="1900" b="1"/>
              <a:t>How do we identify Immediate Causes of Incidents/ Accidents?</a:t>
            </a:r>
          </a:p>
        </p:txBody>
      </p:sp>
    </p:spTree>
  </p:cSld>
  <p:clrMapOvr>
    <a:masterClrMapping/>
  </p:clrMapOvr>
  <p:transition spd="med">
    <p:rand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Number Placeholder 3"/>
          <p:cNvSpPr>
            <a:spLocks noGrp="1"/>
          </p:cNvSpPr>
          <p:nvPr>
            <p:ph type="sldNum" sz="quarter" idx="11"/>
          </p:nvPr>
        </p:nvSpPr>
        <p:spPr>
          <a:noFill/>
        </p:spPr>
        <p:txBody>
          <a:bodyPr/>
          <a:lstStyle/>
          <a:p>
            <a:fld id="{6BDC3A4E-2E3A-4CF8-8312-05D800AE9686}" type="slidenum">
              <a:rPr lang="en-GB" smtClean="0">
                <a:latin typeface="Arial" charset="0"/>
                <a:cs typeface="Arial" charset="0"/>
              </a:rPr>
              <a:pPr/>
              <a:t>4</a:t>
            </a:fld>
            <a:endParaRPr lang="en-GB" smtClean="0">
              <a:latin typeface="Arial" charset="0"/>
              <a:cs typeface="Arial" charset="0"/>
            </a:endParaRPr>
          </a:p>
        </p:txBody>
      </p:sp>
      <p:sp>
        <p:nvSpPr>
          <p:cNvPr id="68611" name="Text Box 2"/>
          <p:cNvSpPr txBox="1">
            <a:spLocks noChangeArrowheads="1"/>
          </p:cNvSpPr>
          <p:nvPr/>
        </p:nvSpPr>
        <p:spPr bwMode="auto">
          <a:xfrm>
            <a:off x="228600" y="1076069"/>
            <a:ext cx="8763000" cy="641350"/>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Underlying causes are less obvious to find as they are normally system or organizational reasons, they can be classed as:</a:t>
            </a:r>
          </a:p>
        </p:txBody>
      </p:sp>
      <p:sp>
        <p:nvSpPr>
          <p:cNvPr id="68612" name="Text Box 3"/>
          <p:cNvSpPr txBox="1">
            <a:spLocks noChangeArrowheads="1"/>
          </p:cNvSpPr>
          <p:nvPr/>
        </p:nvSpPr>
        <p:spPr bwMode="auto">
          <a:xfrm>
            <a:off x="250824" y="1863596"/>
            <a:ext cx="8321675" cy="366713"/>
          </a:xfrm>
          <a:prstGeom prst="rect">
            <a:avLst/>
          </a:prstGeom>
          <a:noFill/>
          <a:ln w="9525">
            <a:noFill/>
            <a:miter lim="800000"/>
            <a:headEnd/>
            <a:tailEnd/>
          </a:ln>
        </p:spPr>
        <p:txBody>
          <a:bodyPr>
            <a:spAutoFit/>
          </a:bodyPr>
          <a:lstStyle/>
          <a:p>
            <a:r>
              <a:rPr lang="en-GB" dirty="0">
                <a:solidFill>
                  <a:schemeClr val="tx2"/>
                </a:solidFill>
                <a:cs typeface="Times New Roman" pitchFamily="18" charset="0"/>
              </a:rPr>
              <a:t>1. Job Factors</a:t>
            </a:r>
          </a:p>
        </p:txBody>
      </p:sp>
      <p:sp>
        <p:nvSpPr>
          <p:cNvPr id="68613" name="Text Box 4"/>
          <p:cNvSpPr txBox="1">
            <a:spLocks noChangeArrowheads="1"/>
          </p:cNvSpPr>
          <p:nvPr/>
        </p:nvSpPr>
        <p:spPr bwMode="auto">
          <a:xfrm>
            <a:off x="228599" y="2230309"/>
            <a:ext cx="8321675" cy="1465263"/>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 Inadequate Supervision/ Leadership</a:t>
            </a:r>
          </a:p>
          <a:p>
            <a:pPr marL="376238" indent="-376238">
              <a:buFontTx/>
              <a:buChar char="•"/>
            </a:pPr>
            <a:r>
              <a:rPr lang="en-GB" dirty="0">
                <a:cs typeface="Times New Roman" pitchFamily="18" charset="0"/>
              </a:rPr>
              <a:t> Inadequate Engineering</a:t>
            </a:r>
          </a:p>
          <a:p>
            <a:pPr marL="376238" indent="-376238">
              <a:buFontTx/>
              <a:buChar char="•"/>
            </a:pPr>
            <a:r>
              <a:rPr lang="en-GB" dirty="0">
                <a:cs typeface="Times New Roman" pitchFamily="18" charset="0"/>
              </a:rPr>
              <a:t> Inadequate Maintenance</a:t>
            </a:r>
          </a:p>
          <a:p>
            <a:pPr marL="376238" indent="-376238">
              <a:buFontTx/>
              <a:buChar char="•"/>
            </a:pPr>
            <a:r>
              <a:rPr lang="en-GB" dirty="0">
                <a:cs typeface="Times New Roman" pitchFamily="18" charset="0"/>
              </a:rPr>
              <a:t> Inadequate tools &amp; Equipment</a:t>
            </a:r>
          </a:p>
          <a:p>
            <a:pPr marL="376238" indent="-376238">
              <a:buFontTx/>
              <a:buChar char="•"/>
            </a:pPr>
            <a:r>
              <a:rPr lang="en-GB" dirty="0">
                <a:cs typeface="Times New Roman" pitchFamily="18" charset="0"/>
              </a:rPr>
              <a:t> Wear &amp; Tear</a:t>
            </a:r>
          </a:p>
        </p:txBody>
      </p:sp>
      <p:sp>
        <p:nvSpPr>
          <p:cNvPr id="68614" name="Text Box 5"/>
          <p:cNvSpPr txBox="1">
            <a:spLocks noChangeArrowheads="1"/>
          </p:cNvSpPr>
          <p:nvPr/>
        </p:nvSpPr>
        <p:spPr bwMode="auto">
          <a:xfrm>
            <a:off x="250824" y="3815356"/>
            <a:ext cx="8321675" cy="366713"/>
          </a:xfrm>
          <a:prstGeom prst="rect">
            <a:avLst/>
          </a:prstGeom>
          <a:noFill/>
          <a:ln w="9525">
            <a:noFill/>
            <a:miter lim="800000"/>
            <a:headEnd/>
            <a:tailEnd/>
          </a:ln>
        </p:spPr>
        <p:txBody>
          <a:bodyPr>
            <a:spAutoFit/>
          </a:bodyPr>
          <a:lstStyle/>
          <a:p>
            <a:r>
              <a:rPr lang="en-GB" dirty="0">
                <a:solidFill>
                  <a:schemeClr val="tx2"/>
                </a:solidFill>
                <a:cs typeface="Times New Roman" pitchFamily="18" charset="0"/>
              </a:rPr>
              <a:t>2. Personal Factors</a:t>
            </a:r>
          </a:p>
        </p:txBody>
      </p:sp>
      <p:sp>
        <p:nvSpPr>
          <p:cNvPr id="68615" name="Text Box 6"/>
          <p:cNvSpPr txBox="1">
            <a:spLocks noChangeArrowheads="1"/>
          </p:cNvSpPr>
          <p:nvPr/>
        </p:nvSpPr>
        <p:spPr bwMode="auto">
          <a:xfrm>
            <a:off x="250824" y="4394641"/>
            <a:ext cx="8321675" cy="1190625"/>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 Lack of Skill</a:t>
            </a:r>
          </a:p>
          <a:p>
            <a:pPr marL="376238" indent="-376238">
              <a:buFontTx/>
              <a:buChar char="•"/>
            </a:pPr>
            <a:r>
              <a:rPr lang="en-GB" dirty="0">
                <a:cs typeface="Times New Roman" pitchFamily="18" charset="0"/>
              </a:rPr>
              <a:t> Lack of Knowledge</a:t>
            </a:r>
          </a:p>
          <a:p>
            <a:pPr marL="376238" indent="-376238">
              <a:buFontTx/>
              <a:buChar char="•"/>
            </a:pPr>
            <a:r>
              <a:rPr lang="en-GB" dirty="0">
                <a:cs typeface="Times New Roman" pitchFamily="18" charset="0"/>
              </a:rPr>
              <a:t> Inadequate Physical capability</a:t>
            </a:r>
          </a:p>
          <a:p>
            <a:pPr marL="376238" indent="-376238">
              <a:buFontTx/>
              <a:buChar char="•"/>
            </a:pPr>
            <a:r>
              <a:rPr lang="en-GB" dirty="0">
                <a:cs typeface="Times New Roman" pitchFamily="18" charset="0"/>
              </a:rPr>
              <a:t> Improper Motivation</a:t>
            </a:r>
          </a:p>
        </p:txBody>
      </p:sp>
      <p:sp>
        <p:nvSpPr>
          <p:cNvPr id="68616" name="Rectangle 7"/>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1100">
                <a:solidFill>
                  <a:schemeClr val="tx2"/>
                </a:solidFill>
              </a:rPr>
              <a:t/>
            </a:r>
            <a:br>
              <a:rPr lang="en-GB" sz="1100">
                <a:solidFill>
                  <a:schemeClr val="tx2"/>
                </a:solidFill>
              </a:rPr>
            </a:br>
            <a:r>
              <a:rPr lang="en-GB" sz="1900" b="1"/>
              <a:t>How do we identify Underlying Causes of Incidents/ Accidents?</a:t>
            </a:r>
          </a:p>
        </p:txBody>
      </p:sp>
    </p:spTree>
  </p:cSld>
  <p:clrMapOvr>
    <a:masterClrMapping/>
  </p:clrMapOvr>
  <p:transition spd="med">
    <p:random/>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Number Placeholder 3"/>
          <p:cNvSpPr>
            <a:spLocks noGrp="1"/>
          </p:cNvSpPr>
          <p:nvPr>
            <p:ph type="sldNum" sz="quarter" idx="11"/>
          </p:nvPr>
        </p:nvSpPr>
        <p:spPr>
          <a:noFill/>
        </p:spPr>
        <p:txBody>
          <a:bodyPr/>
          <a:lstStyle/>
          <a:p>
            <a:fld id="{071D13F4-148B-4362-8D93-8CF2B971477B}" type="slidenum">
              <a:rPr lang="en-GB" smtClean="0">
                <a:latin typeface="Arial" charset="0"/>
                <a:cs typeface="Arial" charset="0"/>
              </a:rPr>
              <a:pPr/>
              <a:t>5</a:t>
            </a:fld>
            <a:endParaRPr lang="en-GB" smtClean="0">
              <a:latin typeface="Arial" charset="0"/>
              <a:cs typeface="Arial" charset="0"/>
            </a:endParaRPr>
          </a:p>
        </p:txBody>
      </p:sp>
      <p:sp>
        <p:nvSpPr>
          <p:cNvPr id="69635" name="Text Box 2"/>
          <p:cNvSpPr txBox="1">
            <a:spLocks noChangeArrowheads="1"/>
          </p:cNvSpPr>
          <p:nvPr/>
        </p:nvSpPr>
        <p:spPr bwMode="auto">
          <a:xfrm>
            <a:off x="250825" y="1168400"/>
            <a:ext cx="8763000" cy="641350"/>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Root cause identification takes place once the problem has been defined based on all the facts gathered</a:t>
            </a:r>
          </a:p>
        </p:txBody>
      </p:sp>
      <p:sp>
        <p:nvSpPr>
          <p:cNvPr id="69636" name="Text Box 3"/>
          <p:cNvSpPr txBox="1">
            <a:spLocks noChangeArrowheads="1"/>
          </p:cNvSpPr>
          <p:nvPr/>
        </p:nvSpPr>
        <p:spPr bwMode="auto">
          <a:xfrm>
            <a:off x="250825" y="1812636"/>
            <a:ext cx="7162800" cy="1190625"/>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Root causes are those causes that all other causes or failings arise. They are generally management, planning or organizational failings. All root causes will identify a deficiency in the Tata Health and Safety Management System</a:t>
            </a:r>
          </a:p>
        </p:txBody>
      </p:sp>
      <p:sp>
        <p:nvSpPr>
          <p:cNvPr id="69637" name="Text Box 4"/>
          <p:cNvSpPr txBox="1">
            <a:spLocks noChangeArrowheads="1"/>
          </p:cNvSpPr>
          <p:nvPr/>
        </p:nvSpPr>
        <p:spPr bwMode="auto">
          <a:xfrm>
            <a:off x="212725" y="3100821"/>
            <a:ext cx="6629400" cy="641350"/>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To identify the root causes of an accident we use a technique known as a ‘Why Tree’</a:t>
            </a:r>
          </a:p>
        </p:txBody>
      </p:sp>
      <p:sp>
        <p:nvSpPr>
          <p:cNvPr id="69638" name="Text Box 5"/>
          <p:cNvSpPr txBox="1">
            <a:spLocks noChangeArrowheads="1"/>
          </p:cNvSpPr>
          <p:nvPr/>
        </p:nvSpPr>
        <p:spPr bwMode="auto">
          <a:xfrm>
            <a:off x="250825" y="4054258"/>
            <a:ext cx="6553200" cy="1190625"/>
          </a:xfrm>
          <a:prstGeom prst="rect">
            <a:avLst/>
          </a:prstGeom>
          <a:noFill/>
          <a:ln w="9525">
            <a:noFill/>
            <a:miter lim="800000"/>
            <a:headEnd/>
            <a:tailEnd/>
          </a:ln>
        </p:spPr>
        <p:txBody>
          <a:bodyPr>
            <a:spAutoFit/>
          </a:bodyPr>
          <a:lstStyle/>
          <a:p>
            <a:pPr marL="376238" indent="-376238">
              <a:buFontTx/>
              <a:buChar char="•"/>
            </a:pPr>
            <a:r>
              <a:rPr lang="en-GB" dirty="0">
                <a:cs typeface="Times New Roman" pitchFamily="18" charset="0"/>
              </a:rPr>
              <a:t>Its called a ‘Why tree’ because we keep asking the question “WHY?” and after each Why the options BRANCH off and at the bottom you will find the ROOT Causes</a:t>
            </a:r>
          </a:p>
        </p:txBody>
      </p:sp>
      <p:sp>
        <p:nvSpPr>
          <p:cNvPr id="172038" name="Text Box 6"/>
          <p:cNvSpPr txBox="1">
            <a:spLocks noChangeArrowheads="1"/>
          </p:cNvSpPr>
          <p:nvPr/>
        </p:nvSpPr>
        <p:spPr bwMode="auto">
          <a:xfrm>
            <a:off x="0" y="6027738"/>
            <a:ext cx="9144000" cy="830262"/>
          </a:xfrm>
          <a:prstGeom prst="rect">
            <a:avLst/>
          </a:prstGeom>
          <a:solidFill>
            <a:schemeClr val="tx2"/>
          </a:solidFill>
          <a:ln w="8001">
            <a:solidFill>
              <a:schemeClr val="tx2"/>
            </a:solidFill>
            <a:miter lim="800000"/>
            <a:headEnd/>
            <a:tailEnd/>
          </a:ln>
        </p:spPr>
        <p:txBody>
          <a:bodyPr>
            <a:spAutoFit/>
          </a:bodyPr>
          <a:lstStyle/>
          <a:p>
            <a:pPr algn="ctr" eaLnBrk="0" hangingPunct="0"/>
            <a:r>
              <a:rPr lang="en-GB" sz="2400" b="1" i="1">
                <a:solidFill>
                  <a:schemeClr val="bg1"/>
                </a:solidFill>
              </a:rPr>
              <a:t>To get rid of weeds you must dig up the root, if you only cut off the foliage, the weed will grow again</a:t>
            </a:r>
          </a:p>
        </p:txBody>
      </p:sp>
      <p:pic>
        <p:nvPicPr>
          <p:cNvPr id="69640" name="Picture 7" descr="C:\Documents and Settings\harrisp\Application Data\Microsoft\Media Catalog\Downloaded Clips\cl6c\j0272456.wmf"/>
          <p:cNvPicPr>
            <a:picLocks noChangeAspect="1" noChangeArrowheads="1"/>
          </p:cNvPicPr>
          <p:nvPr/>
        </p:nvPicPr>
        <p:blipFill>
          <a:blip r:embed="rId2" cstate="print"/>
          <a:srcRect/>
          <a:stretch>
            <a:fillRect/>
          </a:stretch>
        </p:blipFill>
        <p:spPr bwMode="auto">
          <a:xfrm>
            <a:off x="6846094" y="2884848"/>
            <a:ext cx="2220912" cy="2657475"/>
          </a:xfrm>
          <a:prstGeom prst="rect">
            <a:avLst/>
          </a:prstGeom>
          <a:noFill/>
          <a:ln w="9525">
            <a:noFill/>
            <a:miter lim="800000"/>
            <a:headEnd/>
            <a:tailEnd/>
          </a:ln>
        </p:spPr>
      </p:pic>
      <p:sp>
        <p:nvSpPr>
          <p:cNvPr id="69641" name="Rectangle 8"/>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2100" b="1">
                <a:solidFill>
                  <a:schemeClr val="tx2"/>
                </a:solidFill>
              </a:rPr>
              <a:t/>
            </a:r>
            <a:br>
              <a:rPr lang="en-GB" sz="2100" b="1">
                <a:solidFill>
                  <a:schemeClr val="tx2"/>
                </a:solidFill>
              </a:rPr>
            </a:br>
            <a:r>
              <a:rPr lang="en-GB" sz="1900" b="1"/>
              <a:t>How do we identify Root Causes of Incidents/ Accidents?</a:t>
            </a: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72038"/>
                                        </p:tgtEl>
                                        <p:attrNameLst>
                                          <p:attrName>style.visibility</p:attrName>
                                        </p:attrNameLst>
                                      </p:cBhvr>
                                      <p:to>
                                        <p:strVal val="visible"/>
                                      </p:to>
                                    </p:set>
                                    <p:anim calcmode="lin" valueType="num">
                                      <p:cBhvr>
                                        <p:cTn id="7" dur="1000" fill="hold"/>
                                        <p:tgtEl>
                                          <p:spTgt spid="172038"/>
                                        </p:tgtEl>
                                        <p:attrNameLst>
                                          <p:attrName>ppt_w</p:attrName>
                                        </p:attrNameLst>
                                      </p:cBhvr>
                                      <p:tavLst>
                                        <p:tav tm="0">
                                          <p:val>
                                            <p:fltVal val="0"/>
                                          </p:val>
                                        </p:tav>
                                        <p:tav tm="100000">
                                          <p:val>
                                            <p:strVal val="#ppt_w"/>
                                          </p:val>
                                        </p:tav>
                                      </p:tavLst>
                                    </p:anim>
                                    <p:anim calcmode="lin" valueType="num">
                                      <p:cBhvr>
                                        <p:cTn id="8" dur="1000" fill="hold"/>
                                        <p:tgtEl>
                                          <p:spTgt spid="172038"/>
                                        </p:tgtEl>
                                        <p:attrNameLst>
                                          <p:attrName>ppt_h</p:attrName>
                                        </p:attrNameLst>
                                      </p:cBhvr>
                                      <p:tavLst>
                                        <p:tav tm="0">
                                          <p:val>
                                            <p:fltVal val="0"/>
                                          </p:val>
                                        </p:tav>
                                        <p:tav tm="100000">
                                          <p:val>
                                            <p:strVal val="#ppt_h"/>
                                          </p:val>
                                        </p:tav>
                                      </p:tavLst>
                                    </p:anim>
                                    <p:anim calcmode="lin" valueType="num">
                                      <p:cBhvr>
                                        <p:cTn id="9" dur="1000" fill="hold"/>
                                        <p:tgtEl>
                                          <p:spTgt spid="17203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7203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8" grpId="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Number Placeholder 3"/>
          <p:cNvSpPr>
            <a:spLocks noGrp="1"/>
          </p:cNvSpPr>
          <p:nvPr>
            <p:ph type="sldNum" sz="quarter" idx="11"/>
          </p:nvPr>
        </p:nvSpPr>
        <p:spPr>
          <a:noFill/>
        </p:spPr>
        <p:txBody>
          <a:bodyPr/>
          <a:lstStyle/>
          <a:p>
            <a:fld id="{6B1C2B04-DA1B-4F68-8681-FD6E67A40026}" type="slidenum">
              <a:rPr lang="en-GB" smtClean="0">
                <a:latin typeface="Arial" charset="0"/>
                <a:cs typeface="Arial" charset="0"/>
              </a:rPr>
              <a:pPr/>
              <a:t>6</a:t>
            </a:fld>
            <a:endParaRPr lang="en-GB" smtClean="0">
              <a:latin typeface="Arial" charset="0"/>
              <a:cs typeface="Arial" charset="0"/>
            </a:endParaRPr>
          </a:p>
        </p:txBody>
      </p:sp>
      <p:sp>
        <p:nvSpPr>
          <p:cNvPr id="70659" name="Text Box 2"/>
          <p:cNvSpPr txBox="1">
            <a:spLocks noChangeArrowheads="1"/>
          </p:cNvSpPr>
          <p:nvPr/>
        </p:nvSpPr>
        <p:spPr bwMode="auto">
          <a:xfrm>
            <a:off x="250825" y="1598613"/>
            <a:ext cx="8763000" cy="1220787"/>
          </a:xfrm>
          <a:prstGeom prst="rect">
            <a:avLst/>
          </a:prstGeom>
          <a:noFill/>
          <a:ln w="9525">
            <a:noFill/>
            <a:miter lim="800000"/>
            <a:headEnd/>
            <a:tailEnd/>
          </a:ln>
        </p:spPr>
        <p:txBody>
          <a:bodyPr>
            <a:spAutoFit/>
          </a:bodyPr>
          <a:lstStyle/>
          <a:p>
            <a:pPr marL="376238" indent="-376238">
              <a:buFontTx/>
              <a:buChar char="•"/>
            </a:pPr>
            <a:r>
              <a:rPr lang="en-GB">
                <a:cs typeface="Times New Roman" pitchFamily="18" charset="0"/>
              </a:rPr>
              <a:t>When carrying out a “Why Tree” investigation it should be done as part of a group and not by individuals this is because a person may have preconceived ideas about what caused the accident and this will drive the way the ‘Why Tree’ is carried out and may not get to the true root cause</a:t>
            </a:r>
            <a:r>
              <a:rPr lang="en-GB" sz="2000">
                <a:cs typeface="Times New Roman" pitchFamily="18" charset="0"/>
              </a:rPr>
              <a:t>  </a:t>
            </a:r>
          </a:p>
        </p:txBody>
      </p:sp>
      <p:sp>
        <p:nvSpPr>
          <p:cNvPr id="70660" name="Text Box 3"/>
          <p:cNvSpPr txBox="1">
            <a:spLocks noChangeArrowheads="1"/>
          </p:cNvSpPr>
          <p:nvPr/>
        </p:nvSpPr>
        <p:spPr bwMode="auto">
          <a:xfrm>
            <a:off x="250825" y="3316288"/>
            <a:ext cx="8763000" cy="671512"/>
          </a:xfrm>
          <a:prstGeom prst="rect">
            <a:avLst/>
          </a:prstGeom>
          <a:noFill/>
          <a:ln w="9525">
            <a:noFill/>
            <a:miter lim="800000"/>
            <a:headEnd/>
            <a:tailEnd/>
          </a:ln>
        </p:spPr>
        <p:txBody>
          <a:bodyPr>
            <a:spAutoFit/>
          </a:bodyPr>
          <a:lstStyle/>
          <a:p>
            <a:pPr marL="376238" indent="-376238">
              <a:buFontTx/>
              <a:buChar char="•"/>
            </a:pPr>
            <a:r>
              <a:rPr lang="en-GB">
                <a:cs typeface="Times New Roman" pitchFamily="18" charset="0"/>
              </a:rPr>
              <a:t>Its important that the “Why Tree” is carried out after all facts and data has been collected if done before it may lead to some root causes being missed</a:t>
            </a:r>
            <a:r>
              <a:rPr lang="en-GB" sz="2000">
                <a:cs typeface="Times New Roman" pitchFamily="18" charset="0"/>
              </a:rPr>
              <a:t>        </a:t>
            </a:r>
          </a:p>
        </p:txBody>
      </p:sp>
      <p:sp>
        <p:nvSpPr>
          <p:cNvPr id="70661" name="Rectangle 4"/>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1100">
                <a:solidFill>
                  <a:schemeClr val="tx2"/>
                </a:solidFill>
              </a:rPr>
              <a:t/>
            </a:r>
            <a:br>
              <a:rPr lang="en-GB" sz="1100">
                <a:solidFill>
                  <a:schemeClr val="tx2"/>
                </a:solidFill>
              </a:rPr>
            </a:br>
            <a:r>
              <a:rPr lang="en-GB" sz="2000" b="1"/>
              <a:t>How do we create a “Why Tree”?</a:t>
            </a:r>
          </a:p>
        </p:txBody>
      </p:sp>
    </p:spTree>
  </p:cSld>
  <p:clrMapOvr>
    <a:masterClrMapping/>
  </p:clrMapOvr>
  <p:transition spd="med">
    <p:random/>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Number Placeholder 3"/>
          <p:cNvSpPr>
            <a:spLocks noGrp="1"/>
          </p:cNvSpPr>
          <p:nvPr>
            <p:ph type="sldNum" sz="quarter" idx="11"/>
          </p:nvPr>
        </p:nvSpPr>
        <p:spPr>
          <a:noFill/>
        </p:spPr>
        <p:txBody>
          <a:bodyPr/>
          <a:lstStyle/>
          <a:p>
            <a:fld id="{2F4A5D00-AE0B-4626-B42D-E89CA93F85CF}" type="slidenum">
              <a:rPr lang="en-GB" smtClean="0">
                <a:latin typeface="Arial" charset="0"/>
                <a:cs typeface="Arial" charset="0"/>
              </a:rPr>
              <a:pPr/>
              <a:t>7</a:t>
            </a:fld>
            <a:endParaRPr lang="en-GB" smtClean="0">
              <a:latin typeface="Arial" charset="0"/>
              <a:cs typeface="Arial" charset="0"/>
            </a:endParaRPr>
          </a:p>
        </p:txBody>
      </p:sp>
      <p:sp>
        <p:nvSpPr>
          <p:cNvPr id="174082" name="Rectangle 2"/>
          <p:cNvSpPr>
            <a:spLocks noChangeArrowheads="1"/>
          </p:cNvSpPr>
          <p:nvPr/>
        </p:nvSpPr>
        <p:spPr bwMode="auto">
          <a:xfrm>
            <a:off x="0" y="1159670"/>
            <a:ext cx="6629400" cy="641350"/>
          </a:xfrm>
          <a:prstGeom prst="rect">
            <a:avLst/>
          </a:prstGeom>
          <a:noFill/>
          <a:ln w="9525">
            <a:noFill/>
            <a:miter lim="800000"/>
            <a:headEnd/>
            <a:tailEnd/>
          </a:ln>
        </p:spPr>
        <p:txBody>
          <a:bodyPr>
            <a:spAutoFit/>
          </a:bodyPr>
          <a:lstStyle/>
          <a:p>
            <a:pPr marL="376238" indent="-376238"/>
            <a:r>
              <a:rPr lang="en-GB" b="1" i="1" dirty="0"/>
              <a:t>Step One</a:t>
            </a:r>
            <a:r>
              <a:rPr lang="en-GB" b="1" dirty="0"/>
              <a:t>:</a:t>
            </a:r>
            <a:r>
              <a:rPr lang="en-GB" sz="1600" dirty="0"/>
              <a:t> </a:t>
            </a:r>
          </a:p>
          <a:p>
            <a:pPr marL="376238" indent="-376238">
              <a:buFontTx/>
              <a:buChar char="•"/>
            </a:pPr>
            <a:r>
              <a:rPr lang="en-GB" dirty="0"/>
              <a:t>The First Box on a “WHY-Tree” is the actual accident</a:t>
            </a:r>
            <a:r>
              <a:rPr lang="en-GB" sz="1600" dirty="0"/>
              <a:t> </a:t>
            </a:r>
            <a:endParaRPr lang="en-GB" sz="1600" dirty="0">
              <a:latin typeface="Times New Roman" pitchFamily="18" charset="0"/>
              <a:cs typeface="Times New Roman" pitchFamily="18" charset="0"/>
            </a:endParaRPr>
          </a:p>
        </p:txBody>
      </p:sp>
      <p:sp>
        <p:nvSpPr>
          <p:cNvPr id="174083" name="Text Box 3"/>
          <p:cNvSpPr txBox="1">
            <a:spLocks noChangeArrowheads="1"/>
          </p:cNvSpPr>
          <p:nvPr/>
        </p:nvSpPr>
        <p:spPr bwMode="auto">
          <a:xfrm>
            <a:off x="3130021" y="1943172"/>
            <a:ext cx="2362200" cy="533400"/>
          </a:xfrm>
          <a:prstGeom prst="rect">
            <a:avLst/>
          </a:prstGeom>
          <a:solidFill>
            <a:srgbClr val="FFFFFF"/>
          </a:solidFill>
          <a:ln w="9525">
            <a:solidFill>
              <a:srgbClr val="000000"/>
            </a:solidFill>
            <a:miter lim="800000"/>
            <a:headEnd/>
            <a:tailEnd/>
          </a:ln>
        </p:spPr>
        <p:txBody>
          <a:bodyPr/>
          <a:lstStyle/>
          <a:p>
            <a:pPr algn="ctr" eaLnBrk="0" hangingPunct="0"/>
            <a:r>
              <a:rPr lang="en-US" sz="1400" dirty="0"/>
              <a:t>Employee Slipped &amp; Broke his leg.</a:t>
            </a:r>
          </a:p>
        </p:txBody>
      </p:sp>
      <p:sp>
        <p:nvSpPr>
          <p:cNvPr id="174084" name="Rectangle 4"/>
          <p:cNvSpPr>
            <a:spLocks noChangeArrowheads="1"/>
          </p:cNvSpPr>
          <p:nvPr/>
        </p:nvSpPr>
        <p:spPr bwMode="auto">
          <a:xfrm>
            <a:off x="0" y="2568610"/>
            <a:ext cx="9144000" cy="915988"/>
          </a:xfrm>
          <a:prstGeom prst="rect">
            <a:avLst/>
          </a:prstGeom>
          <a:noFill/>
          <a:ln w="9525">
            <a:noFill/>
            <a:miter lim="800000"/>
            <a:headEnd/>
            <a:tailEnd/>
          </a:ln>
        </p:spPr>
        <p:txBody>
          <a:bodyPr>
            <a:spAutoFit/>
          </a:bodyPr>
          <a:lstStyle/>
          <a:p>
            <a:pPr marL="376238" indent="-376238"/>
            <a:r>
              <a:rPr lang="en-GB" b="1" i="1" dirty="0"/>
              <a:t>Step Two:</a:t>
            </a:r>
            <a:r>
              <a:rPr lang="en-GB" sz="1600" dirty="0"/>
              <a:t>  </a:t>
            </a:r>
          </a:p>
          <a:p>
            <a:pPr marL="376238" indent="-376238">
              <a:buFontTx/>
              <a:buChar char="•"/>
            </a:pPr>
            <a:r>
              <a:rPr lang="en-GB" dirty="0"/>
              <a:t>Ask yourself </a:t>
            </a:r>
            <a:r>
              <a:rPr lang="en-GB" dirty="0">
                <a:latin typeface="Times New Roman" pitchFamily="18" charset="0"/>
              </a:rPr>
              <a:t>“</a:t>
            </a:r>
            <a:r>
              <a:rPr lang="en-GB" dirty="0"/>
              <a:t>Why</a:t>
            </a:r>
            <a:r>
              <a:rPr lang="en-GB" dirty="0">
                <a:latin typeface="Times New Roman" pitchFamily="18" charset="0"/>
              </a:rPr>
              <a:t>”</a:t>
            </a:r>
            <a:r>
              <a:rPr lang="en-GB" dirty="0"/>
              <a:t> he slipped and broke his leg? This will give you your second level</a:t>
            </a:r>
            <a:endParaRPr lang="en-GB" sz="1600" dirty="0">
              <a:latin typeface="Times New Roman" pitchFamily="18" charset="0"/>
              <a:cs typeface="Times New Roman" pitchFamily="18" charset="0"/>
            </a:endParaRPr>
          </a:p>
        </p:txBody>
      </p:sp>
      <p:sp>
        <p:nvSpPr>
          <p:cNvPr id="174085" name="Text Box 5"/>
          <p:cNvSpPr txBox="1">
            <a:spLocks noChangeArrowheads="1"/>
          </p:cNvSpPr>
          <p:nvPr/>
        </p:nvSpPr>
        <p:spPr bwMode="auto">
          <a:xfrm>
            <a:off x="3130021" y="3447760"/>
            <a:ext cx="2362200" cy="533400"/>
          </a:xfrm>
          <a:prstGeom prst="rect">
            <a:avLst/>
          </a:prstGeom>
          <a:solidFill>
            <a:srgbClr val="FFFFFF"/>
          </a:solidFill>
          <a:ln w="9525">
            <a:solidFill>
              <a:srgbClr val="000000"/>
            </a:solidFill>
            <a:miter lim="800000"/>
            <a:headEnd/>
            <a:tailEnd/>
          </a:ln>
        </p:spPr>
        <p:txBody>
          <a:bodyPr/>
          <a:lstStyle/>
          <a:p>
            <a:pPr algn="ctr" eaLnBrk="0" hangingPunct="0"/>
            <a:r>
              <a:rPr lang="en-US" sz="1400" dirty="0"/>
              <a:t>Slipped on oil on a walkway</a:t>
            </a:r>
          </a:p>
        </p:txBody>
      </p:sp>
      <p:sp>
        <p:nvSpPr>
          <p:cNvPr id="174086" name="Rectangle 6"/>
          <p:cNvSpPr>
            <a:spLocks noChangeArrowheads="1"/>
          </p:cNvSpPr>
          <p:nvPr/>
        </p:nvSpPr>
        <p:spPr bwMode="auto">
          <a:xfrm>
            <a:off x="7818" y="4066396"/>
            <a:ext cx="9144000" cy="915988"/>
          </a:xfrm>
          <a:prstGeom prst="rect">
            <a:avLst/>
          </a:prstGeom>
          <a:noFill/>
          <a:ln w="9525">
            <a:noFill/>
            <a:miter lim="800000"/>
            <a:headEnd/>
            <a:tailEnd/>
          </a:ln>
        </p:spPr>
        <p:txBody>
          <a:bodyPr>
            <a:spAutoFit/>
          </a:bodyPr>
          <a:lstStyle/>
          <a:p>
            <a:pPr marL="376238" indent="-376238"/>
            <a:r>
              <a:rPr lang="en-GB" b="1" i="1" dirty="0"/>
              <a:t>Step Three:</a:t>
            </a:r>
            <a:r>
              <a:rPr lang="en-GB" sz="1600" dirty="0"/>
              <a:t> </a:t>
            </a:r>
          </a:p>
          <a:p>
            <a:pPr marL="376238" indent="-376238">
              <a:buFontTx/>
              <a:buChar char="•"/>
            </a:pPr>
            <a:r>
              <a:rPr lang="en-GB" dirty="0"/>
              <a:t>Ask yourself </a:t>
            </a:r>
            <a:r>
              <a:rPr lang="en-GB" dirty="0">
                <a:latin typeface="Times New Roman" pitchFamily="18" charset="0"/>
              </a:rPr>
              <a:t>“</a:t>
            </a:r>
            <a:r>
              <a:rPr lang="en-GB" dirty="0"/>
              <a:t>Why</a:t>
            </a:r>
            <a:r>
              <a:rPr lang="en-GB" dirty="0">
                <a:latin typeface="Times New Roman" pitchFamily="18" charset="0"/>
              </a:rPr>
              <a:t>”</a:t>
            </a:r>
            <a:r>
              <a:rPr lang="en-GB" dirty="0"/>
              <a:t> did the event above occur. There will probably be a number of reasons at this level of the WHY Tree and this is where it will branch off from box two</a:t>
            </a:r>
            <a:r>
              <a:rPr lang="en-GB" dirty="0">
                <a:latin typeface="Times New Roman" pitchFamily="18" charset="0"/>
                <a:cs typeface="Times New Roman" pitchFamily="18" charset="0"/>
              </a:rPr>
              <a:t> </a:t>
            </a:r>
          </a:p>
        </p:txBody>
      </p:sp>
      <p:grpSp>
        <p:nvGrpSpPr>
          <p:cNvPr id="2" name="Group 7"/>
          <p:cNvGrpSpPr>
            <a:grpSpLocks/>
          </p:cNvGrpSpPr>
          <p:nvPr/>
        </p:nvGrpSpPr>
        <p:grpSpPr bwMode="auto">
          <a:xfrm>
            <a:off x="250825" y="5113826"/>
            <a:ext cx="8305800" cy="533400"/>
            <a:chOff x="144" y="3216"/>
            <a:chExt cx="5232" cy="336"/>
          </a:xfrm>
        </p:grpSpPr>
        <p:sp>
          <p:nvSpPr>
            <p:cNvPr id="71690" name="Text Box 8"/>
            <p:cNvSpPr txBox="1">
              <a:spLocks noChangeArrowheads="1"/>
            </p:cNvSpPr>
            <p:nvPr/>
          </p:nvSpPr>
          <p:spPr bwMode="auto">
            <a:xfrm>
              <a:off x="144" y="3216"/>
              <a:ext cx="1488" cy="336"/>
            </a:xfrm>
            <a:prstGeom prst="rect">
              <a:avLst/>
            </a:prstGeom>
            <a:solidFill>
              <a:srgbClr val="FFFFFF"/>
            </a:solidFill>
            <a:ln w="9525">
              <a:solidFill>
                <a:srgbClr val="000000"/>
              </a:solidFill>
              <a:miter lim="800000"/>
              <a:headEnd/>
              <a:tailEnd/>
            </a:ln>
          </p:spPr>
          <p:txBody>
            <a:bodyPr/>
            <a:lstStyle/>
            <a:p>
              <a:pPr algn="ctr" eaLnBrk="0" hangingPunct="0"/>
              <a:r>
                <a:rPr lang="en-US" sz="1400" dirty="0"/>
                <a:t>Leaking Fork Lift Truck</a:t>
              </a:r>
            </a:p>
          </p:txBody>
        </p:sp>
        <p:sp>
          <p:nvSpPr>
            <p:cNvPr id="71691" name="Text Box 9"/>
            <p:cNvSpPr txBox="1">
              <a:spLocks noChangeArrowheads="1"/>
            </p:cNvSpPr>
            <p:nvPr/>
          </p:nvSpPr>
          <p:spPr bwMode="auto">
            <a:xfrm>
              <a:off x="2016" y="3216"/>
              <a:ext cx="1488" cy="336"/>
            </a:xfrm>
            <a:prstGeom prst="rect">
              <a:avLst/>
            </a:prstGeom>
            <a:solidFill>
              <a:srgbClr val="FFFFFF"/>
            </a:solidFill>
            <a:ln w="9525">
              <a:solidFill>
                <a:srgbClr val="000000"/>
              </a:solidFill>
              <a:miter lim="800000"/>
              <a:headEnd/>
              <a:tailEnd/>
            </a:ln>
          </p:spPr>
          <p:txBody>
            <a:bodyPr/>
            <a:lstStyle/>
            <a:p>
              <a:pPr algn="ctr" eaLnBrk="0" hangingPunct="0"/>
              <a:r>
                <a:rPr lang="en-US" sz="1400"/>
                <a:t>Oil Puddle not barricaded off</a:t>
              </a:r>
            </a:p>
            <a:p>
              <a:pPr eaLnBrk="0" hangingPunct="0"/>
              <a:endParaRPr lang="en-US" sz="1400"/>
            </a:p>
          </p:txBody>
        </p:sp>
        <p:sp>
          <p:nvSpPr>
            <p:cNvPr id="71692" name="Text Box 10"/>
            <p:cNvSpPr txBox="1">
              <a:spLocks noChangeArrowheads="1"/>
            </p:cNvSpPr>
            <p:nvPr/>
          </p:nvSpPr>
          <p:spPr bwMode="auto">
            <a:xfrm>
              <a:off x="3888" y="3216"/>
              <a:ext cx="1488" cy="336"/>
            </a:xfrm>
            <a:prstGeom prst="rect">
              <a:avLst/>
            </a:prstGeom>
            <a:solidFill>
              <a:srgbClr val="FFFFFF"/>
            </a:solidFill>
            <a:ln w="9525">
              <a:solidFill>
                <a:srgbClr val="000000"/>
              </a:solidFill>
              <a:miter lim="800000"/>
              <a:headEnd/>
              <a:tailEnd/>
            </a:ln>
          </p:spPr>
          <p:txBody>
            <a:bodyPr/>
            <a:lstStyle/>
            <a:p>
              <a:pPr algn="ctr" eaLnBrk="0" hangingPunct="0"/>
              <a:r>
                <a:rPr lang="en-US" sz="1400"/>
                <a:t>No correction from previous puddles</a:t>
              </a:r>
            </a:p>
            <a:p>
              <a:pPr eaLnBrk="0" hangingPunct="0"/>
              <a:endParaRPr lang="en-US" sz="1400"/>
            </a:p>
          </p:txBody>
        </p:sp>
      </p:grpSp>
      <p:sp>
        <p:nvSpPr>
          <p:cNvPr id="71689" name="Rectangle 11"/>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2000">
                <a:solidFill>
                  <a:schemeClr val="tx2"/>
                </a:solidFill>
              </a:rPr>
              <a:t/>
            </a:r>
            <a:br>
              <a:rPr lang="en-GB" sz="2000">
                <a:solidFill>
                  <a:schemeClr val="tx2"/>
                </a:solidFill>
              </a:rPr>
            </a:br>
            <a:r>
              <a:rPr lang="en-GB" sz="2000"/>
              <a:t> </a:t>
            </a:r>
            <a:r>
              <a:rPr lang="en-GB" sz="2000" b="1"/>
              <a:t>“Why Tree” Example</a:t>
            </a: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082"/>
                                        </p:tgtEl>
                                        <p:attrNameLst>
                                          <p:attrName>style.visibility</p:attrName>
                                        </p:attrNameLst>
                                      </p:cBhvr>
                                      <p:to>
                                        <p:strVal val="visible"/>
                                      </p:to>
                                    </p:set>
                                    <p:anim calcmode="lin" valueType="num">
                                      <p:cBhvr additive="base">
                                        <p:cTn id="7" dur="500" fill="hold"/>
                                        <p:tgtEl>
                                          <p:spTgt spid="174082"/>
                                        </p:tgtEl>
                                        <p:attrNameLst>
                                          <p:attrName>ppt_x</p:attrName>
                                        </p:attrNameLst>
                                      </p:cBhvr>
                                      <p:tavLst>
                                        <p:tav tm="0">
                                          <p:val>
                                            <p:strVal val="0-#ppt_w/2"/>
                                          </p:val>
                                        </p:tav>
                                        <p:tav tm="100000">
                                          <p:val>
                                            <p:strVal val="#ppt_x"/>
                                          </p:val>
                                        </p:tav>
                                      </p:tavLst>
                                    </p:anim>
                                    <p:anim calcmode="lin" valueType="num">
                                      <p:cBhvr additive="base">
                                        <p:cTn id="8" dur="500" fill="hold"/>
                                        <p:tgtEl>
                                          <p:spTgt spid="17408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74083"/>
                                        </p:tgtEl>
                                        <p:attrNameLst>
                                          <p:attrName>style.visibility</p:attrName>
                                        </p:attrNameLst>
                                      </p:cBhvr>
                                      <p:to>
                                        <p:strVal val="visible"/>
                                      </p:to>
                                    </p:set>
                                    <p:anim calcmode="lin" valueType="num">
                                      <p:cBhvr additive="base">
                                        <p:cTn id="13" dur="500" fill="hold"/>
                                        <p:tgtEl>
                                          <p:spTgt spid="174083"/>
                                        </p:tgtEl>
                                        <p:attrNameLst>
                                          <p:attrName>ppt_x</p:attrName>
                                        </p:attrNameLst>
                                      </p:cBhvr>
                                      <p:tavLst>
                                        <p:tav tm="0">
                                          <p:val>
                                            <p:strVal val="1+#ppt_w/2"/>
                                          </p:val>
                                        </p:tav>
                                        <p:tav tm="100000">
                                          <p:val>
                                            <p:strVal val="#ppt_x"/>
                                          </p:val>
                                        </p:tav>
                                      </p:tavLst>
                                    </p:anim>
                                    <p:anim calcmode="lin" valueType="num">
                                      <p:cBhvr additive="base">
                                        <p:cTn id="14" dur="500" fill="hold"/>
                                        <p:tgtEl>
                                          <p:spTgt spid="17408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4084"/>
                                        </p:tgtEl>
                                        <p:attrNameLst>
                                          <p:attrName>style.visibility</p:attrName>
                                        </p:attrNameLst>
                                      </p:cBhvr>
                                      <p:to>
                                        <p:strVal val="visible"/>
                                      </p:to>
                                    </p:set>
                                    <p:anim calcmode="lin" valueType="num">
                                      <p:cBhvr additive="base">
                                        <p:cTn id="19" dur="500" fill="hold"/>
                                        <p:tgtEl>
                                          <p:spTgt spid="174084"/>
                                        </p:tgtEl>
                                        <p:attrNameLst>
                                          <p:attrName>ppt_x</p:attrName>
                                        </p:attrNameLst>
                                      </p:cBhvr>
                                      <p:tavLst>
                                        <p:tav tm="0">
                                          <p:val>
                                            <p:strVal val="0-#ppt_w/2"/>
                                          </p:val>
                                        </p:tav>
                                        <p:tav tm="100000">
                                          <p:val>
                                            <p:strVal val="#ppt_x"/>
                                          </p:val>
                                        </p:tav>
                                      </p:tavLst>
                                    </p:anim>
                                    <p:anim calcmode="lin" valueType="num">
                                      <p:cBhvr additive="base">
                                        <p:cTn id="20" dur="500" fill="hold"/>
                                        <p:tgtEl>
                                          <p:spTgt spid="17408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74085"/>
                                        </p:tgtEl>
                                        <p:attrNameLst>
                                          <p:attrName>style.visibility</p:attrName>
                                        </p:attrNameLst>
                                      </p:cBhvr>
                                      <p:to>
                                        <p:strVal val="visible"/>
                                      </p:to>
                                    </p:set>
                                    <p:anim calcmode="lin" valueType="num">
                                      <p:cBhvr additive="base">
                                        <p:cTn id="25" dur="500" fill="hold"/>
                                        <p:tgtEl>
                                          <p:spTgt spid="174085"/>
                                        </p:tgtEl>
                                        <p:attrNameLst>
                                          <p:attrName>ppt_x</p:attrName>
                                        </p:attrNameLst>
                                      </p:cBhvr>
                                      <p:tavLst>
                                        <p:tav tm="0">
                                          <p:val>
                                            <p:strVal val="1+#ppt_w/2"/>
                                          </p:val>
                                        </p:tav>
                                        <p:tav tm="100000">
                                          <p:val>
                                            <p:strVal val="#ppt_x"/>
                                          </p:val>
                                        </p:tav>
                                      </p:tavLst>
                                    </p:anim>
                                    <p:anim calcmode="lin" valueType="num">
                                      <p:cBhvr additive="base">
                                        <p:cTn id="26" dur="500" fill="hold"/>
                                        <p:tgtEl>
                                          <p:spTgt spid="174085"/>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4086"/>
                                        </p:tgtEl>
                                        <p:attrNameLst>
                                          <p:attrName>style.visibility</p:attrName>
                                        </p:attrNameLst>
                                      </p:cBhvr>
                                      <p:to>
                                        <p:strVal val="visible"/>
                                      </p:to>
                                    </p:set>
                                    <p:anim calcmode="lin" valueType="num">
                                      <p:cBhvr additive="base">
                                        <p:cTn id="31" dur="500" fill="hold"/>
                                        <p:tgtEl>
                                          <p:spTgt spid="174086"/>
                                        </p:tgtEl>
                                        <p:attrNameLst>
                                          <p:attrName>ppt_x</p:attrName>
                                        </p:attrNameLst>
                                      </p:cBhvr>
                                      <p:tavLst>
                                        <p:tav tm="0">
                                          <p:val>
                                            <p:strVal val="0-#ppt_w/2"/>
                                          </p:val>
                                        </p:tav>
                                        <p:tav tm="100000">
                                          <p:val>
                                            <p:strVal val="#ppt_x"/>
                                          </p:val>
                                        </p:tav>
                                      </p:tavLst>
                                    </p:anim>
                                    <p:anim calcmode="lin" valueType="num">
                                      <p:cBhvr additive="base">
                                        <p:cTn id="32" dur="500" fill="hold"/>
                                        <p:tgtEl>
                                          <p:spTgt spid="174086"/>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1+#ppt_w/2"/>
                                          </p:val>
                                        </p:tav>
                                        <p:tav tm="100000">
                                          <p:val>
                                            <p:strVal val="#ppt_x"/>
                                          </p:val>
                                        </p:tav>
                                      </p:tavLst>
                                    </p:anim>
                                    <p:anim calcmode="lin" valueType="num">
                                      <p:cBhvr additive="base">
                                        <p:cTn id="3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autoUpdateAnimBg="0"/>
      <p:bldP spid="174083" grpId="0" animBg="1" autoUpdateAnimBg="0"/>
      <p:bldP spid="174084" grpId="0" autoUpdateAnimBg="0"/>
      <p:bldP spid="174085" grpId="0" animBg="1" autoUpdateAnimBg="0"/>
      <p:bldP spid="174086"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Number Placeholder 3"/>
          <p:cNvSpPr>
            <a:spLocks noGrp="1"/>
          </p:cNvSpPr>
          <p:nvPr>
            <p:ph type="sldNum" sz="quarter" idx="11"/>
          </p:nvPr>
        </p:nvSpPr>
        <p:spPr>
          <a:noFill/>
        </p:spPr>
        <p:txBody>
          <a:bodyPr/>
          <a:lstStyle/>
          <a:p>
            <a:fld id="{58A08118-CEAC-4E4A-A372-EF6885CA147B}" type="slidenum">
              <a:rPr lang="en-GB" smtClean="0">
                <a:latin typeface="Arial" charset="0"/>
                <a:cs typeface="Arial" charset="0"/>
              </a:rPr>
              <a:pPr/>
              <a:t>8</a:t>
            </a:fld>
            <a:endParaRPr lang="en-GB" smtClean="0">
              <a:latin typeface="Arial" charset="0"/>
              <a:cs typeface="Arial" charset="0"/>
            </a:endParaRPr>
          </a:p>
        </p:txBody>
      </p:sp>
      <p:grpSp>
        <p:nvGrpSpPr>
          <p:cNvPr id="2" name="Group 2"/>
          <p:cNvGrpSpPr>
            <a:grpSpLocks/>
          </p:cNvGrpSpPr>
          <p:nvPr/>
        </p:nvGrpSpPr>
        <p:grpSpPr bwMode="auto">
          <a:xfrm>
            <a:off x="409575" y="1346200"/>
            <a:ext cx="8305800" cy="2362200"/>
            <a:chOff x="432" y="816"/>
            <a:chExt cx="5232" cy="1488"/>
          </a:xfrm>
        </p:grpSpPr>
        <p:sp>
          <p:nvSpPr>
            <p:cNvPr id="72709" name="Text Box 3"/>
            <p:cNvSpPr txBox="1">
              <a:spLocks noChangeArrowheads="1"/>
            </p:cNvSpPr>
            <p:nvPr/>
          </p:nvSpPr>
          <p:spPr bwMode="auto">
            <a:xfrm>
              <a:off x="2016" y="816"/>
              <a:ext cx="1258" cy="296"/>
            </a:xfrm>
            <a:prstGeom prst="rect">
              <a:avLst/>
            </a:prstGeom>
            <a:noFill/>
            <a:ln w="12700">
              <a:solidFill>
                <a:schemeClr val="tx1"/>
              </a:solidFill>
              <a:miter lim="800000"/>
              <a:headEnd/>
              <a:tailEnd/>
            </a:ln>
          </p:spPr>
          <p:txBody>
            <a:bodyPr>
              <a:spAutoFit/>
            </a:bodyPr>
            <a:lstStyle/>
            <a:p>
              <a:pPr algn="ctr" eaLnBrk="0" hangingPunct="0"/>
              <a:r>
                <a:rPr lang="en-GB" sz="1200"/>
                <a:t>Employee slipped and broke his leg</a:t>
              </a:r>
            </a:p>
          </p:txBody>
        </p:sp>
        <p:sp>
          <p:nvSpPr>
            <p:cNvPr id="72710" name="Text Box 4"/>
            <p:cNvSpPr txBox="1">
              <a:spLocks noChangeArrowheads="1"/>
            </p:cNvSpPr>
            <p:nvPr/>
          </p:nvSpPr>
          <p:spPr bwMode="auto">
            <a:xfrm>
              <a:off x="2016" y="1392"/>
              <a:ext cx="1258" cy="278"/>
            </a:xfrm>
            <a:prstGeom prst="rect">
              <a:avLst/>
            </a:prstGeom>
            <a:noFill/>
            <a:ln w="12700">
              <a:solidFill>
                <a:schemeClr val="tx1"/>
              </a:solidFill>
              <a:miter lim="800000"/>
              <a:headEnd/>
              <a:tailEnd/>
            </a:ln>
          </p:spPr>
          <p:txBody>
            <a:bodyPr>
              <a:spAutoFit/>
            </a:bodyPr>
            <a:lstStyle/>
            <a:p>
              <a:pPr algn="ctr" eaLnBrk="0" hangingPunct="0"/>
              <a:r>
                <a:rPr lang="en-GB" sz="1100"/>
                <a:t>Slipped on oil on the walkway</a:t>
              </a:r>
            </a:p>
          </p:txBody>
        </p:sp>
        <p:sp>
          <p:nvSpPr>
            <p:cNvPr id="72711" name="Text Box 5"/>
            <p:cNvSpPr txBox="1">
              <a:spLocks noChangeArrowheads="1"/>
            </p:cNvSpPr>
            <p:nvPr/>
          </p:nvSpPr>
          <p:spPr bwMode="auto">
            <a:xfrm>
              <a:off x="432" y="1920"/>
              <a:ext cx="912" cy="278"/>
            </a:xfrm>
            <a:prstGeom prst="rect">
              <a:avLst/>
            </a:prstGeom>
            <a:noFill/>
            <a:ln w="12700">
              <a:solidFill>
                <a:schemeClr val="tx1"/>
              </a:solidFill>
              <a:miter lim="800000"/>
              <a:headEnd/>
              <a:tailEnd/>
            </a:ln>
          </p:spPr>
          <p:txBody>
            <a:bodyPr>
              <a:spAutoFit/>
            </a:bodyPr>
            <a:lstStyle/>
            <a:p>
              <a:pPr algn="ctr" eaLnBrk="0" hangingPunct="0"/>
              <a:r>
                <a:rPr lang="en-GB" sz="1100"/>
                <a:t>Leaking Fork Lift Truck</a:t>
              </a:r>
            </a:p>
          </p:txBody>
        </p:sp>
        <p:sp>
          <p:nvSpPr>
            <p:cNvPr id="72712" name="Text Box 6"/>
            <p:cNvSpPr txBox="1">
              <a:spLocks noChangeArrowheads="1"/>
            </p:cNvSpPr>
            <p:nvPr/>
          </p:nvSpPr>
          <p:spPr bwMode="auto">
            <a:xfrm>
              <a:off x="3456" y="1920"/>
              <a:ext cx="912" cy="278"/>
            </a:xfrm>
            <a:prstGeom prst="rect">
              <a:avLst/>
            </a:prstGeom>
            <a:noFill/>
            <a:ln w="12700">
              <a:solidFill>
                <a:schemeClr val="tx1"/>
              </a:solidFill>
              <a:miter lim="800000"/>
              <a:headEnd/>
              <a:tailEnd/>
            </a:ln>
          </p:spPr>
          <p:txBody>
            <a:bodyPr>
              <a:spAutoFit/>
            </a:bodyPr>
            <a:lstStyle/>
            <a:p>
              <a:pPr algn="ctr" eaLnBrk="0" hangingPunct="0"/>
              <a:r>
                <a:rPr lang="en-GB" sz="1100"/>
                <a:t>Oil on puddle not barricaded</a:t>
              </a:r>
            </a:p>
          </p:txBody>
        </p:sp>
        <p:sp>
          <p:nvSpPr>
            <p:cNvPr id="72713" name="Text Box 7"/>
            <p:cNvSpPr txBox="1">
              <a:spLocks noChangeArrowheads="1"/>
            </p:cNvSpPr>
            <p:nvPr/>
          </p:nvSpPr>
          <p:spPr bwMode="auto">
            <a:xfrm>
              <a:off x="4848" y="1920"/>
              <a:ext cx="816" cy="384"/>
            </a:xfrm>
            <a:prstGeom prst="rect">
              <a:avLst/>
            </a:prstGeom>
            <a:noFill/>
            <a:ln w="12700">
              <a:solidFill>
                <a:schemeClr val="tx1"/>
              </a:solidFill>
              <a:miter lim="800000"/>
              <a:headEnd/>
              <a:tailEnd/>
            </a:ln>
          </p:spPr>
          <p:txBody>
            <a:bodyPr>
              <a:spAutoFit/>
            </a:bodyPr>
            <a:lstStyle/>
            <a:p>
              <a:pPr algn="ctr" eaLnBrk="0" hangingPunct="0"/>
              <a:r>
                <a:rPr lang="en-GB" sz="1100"/>
                <a:t>No corrective action from previous puddles</a:t>
              </a:r>
            </a:p>
          </p:txBody>
        </p:sp>
        <p:cxnSp>
          <p:nvCxnSpPr>
            <p:cNvPr id="72714" name="AutoShape 8"/>
            <p:cNvCxnSpPr>
              <a:cxnSpLocks noChangeShapeType="1"/>
              <a:stCxn id="72710" idx="0"/>
              <a:endCxn id="72709" idx="2"/>
            </p:cNvCxnSpPr>
            <p:nvPr/>
          </p:nvCxnSpPr>
          <p:spPr bwMode="auto">
            <a:xfrm rot="-5400000">
              <a:off x="2505" y="1252"/>
              <a:ext cx="280" cy="0"/>
            </a:xfrm>
            <a:prstGeom prst="straightConnector1">
              <a:avLst/>
            </a:prstGeom>
            <a:noFill/>
            <a:ln w="9525">
              <a:solidFill>
                <a:schemeClr val="tx1"/>
              </a:solidFill>
              <a:round/>
              <a:headEnd/>
              <a:tailEnd/>
            </a:ln>
          </p:spPr>
        </p:cxnSp>
        <p:cxnSp>
          <p:nvCxnSpPr>
            <p:cNvPr id="72715" name="AutoShape 9"/>
            <p:cNvCxnSpPr>
              <a:cxnSpLocks noChangeShapeType="1"/>
              <a:stCxn id="72711" idx="0"/>
              <a:endCxn id="72710" idx="2"/>
            </p:cNvCxnSpPr>
            <p:nvPr/>
          </p:nvCxnSpPr>
          <p:spPr bwMode="auto">
            <a:xfrm rot="-5400000">
              <a:off x="1642" y="916"/>
              <a:ext cx="250" cy="1757"/>
            </a:xfrm>
            <a:prstGeom prst="bentConnector3">
              <a:avLst>
                <a:gd name="adj1" fmla="val 50000"/>
              </a:avLst>
            </a:prstGeom>
            <a:noFill/>
            <a:ln w="9525">
              <a:solidFill>
                <a:schemeClr val="tx1"/>
              </a:solidFill>
              <a:miter lim="800000"/>
              <a:headEnd/>
              <a:tailEnd/>
            </a:ln>
          </p:spPr>
        </p:cxnSp>
        <p:cxnSp>
          <p:nvCxnSpPr>
            <p:cNvPr id="72716" name="AutoShape 10"/>
            <p:cNvCxnSpPr>
              <a:cxnSpLocks noChangeShapeType="1"/>
              <a:stCxn id="72712" idx="0"/>
              <a:endCxn id="72710" idx="2"/>
            </p:cNvCxnSpPr>
            <p:nvPr/>
          </p:nvCxnSpPr>
          <p:spPr bwMode="auto">
            <a:xfrm rot="5400000" flipH="1">
              <a:off x="3154" y="1161"/>
              <a:ext cx="250" cy="1267"/>
            </a:xfrm>
            <a:prstGeom prst="bentConnector3">
              <a:avLst>
                <a:gd name="adj1" fmla="val 50000"/>
              </a:avLst>
            </a:prstGeom>
            <a:noFill/>
            <a:ln w="9525">
              <a:solidFill>
                <a:schemeClr val="tx1"/>
              </a:solidFill>
              <a:miter lim="800000"/>
              <a:headEnd/>
              <a:tailEnd/>
            </a:ln>
          </p:spPr>
        </p:cxnSp>
        <p:cxnSp>
          <p:nvCxnSpPr>
            <p:cNvPr id="72717" name="AutoShape 11"/>
            <p:cNvCxnSpPr>
              <a:cxnSpLocks noChangeShapeType="1"/>
              <a:stCxn id="72713" idx="0"/>
              <a:endCxn id="72710" idx="2"/>
            </p:cNvCxnSpPr>
            <p:nvPr/>
          </p:nvCxnSpPr>
          <p:spPr bwMode="auto">
            <a:xfrm rot="5400000" flipH="1">
              <a:off x="3826" y="489"/>
              <a:ext cx="250" cy="2611"/>
            </a:xfrm>
            <a:prstGeom prst="bentConnector3">
              <a:avLst>
                <a:gd name="adj1" fmla="val 50000"/>
              </a:avLst>
            </a:prstGeom>
            <a:noFill/>
            <a:ln w="9525">
              <a:solidFill>
                <a:schemeClr val="tx1"/>
              </a:solidFill>
              <a:miter lim="800000"/>
              <a:headEnd/>
              <a:tailEnd/>
            </a:ln>
          </p:spPr>
        </p:cxnSp>
      </p:grpSp>
      <p:sp>
        <p:nvSpPr>
          <p:cNvPr id="72708" name="Rectangle 12"/>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2000">
                <a:solidFill>
                  <a:schemeClr val="tx2"/>
                </a:solidFill>
              </a:rPr>
              <a:t/>
            </a:r>
            <a:br>
              <a:rPr lang="en-GB" sz="2000">
                <a:solidFill>
                  <a:schemeClr val="tx2"/>
                </a:solidFill>
              </a:rPr>
            </a:br>
            <a:r>
              <a:rPr lang="en-GB" sz="2000"/>
              <a:t> </a:t>
            </a:r>
            <a:r>
              <a:rPr lang="en-GB" sz="2000" b="1"/>
              <a:t>“Why Tree” Example</a:t>
            </a:r>
          </a:p>
        </p:txBody>
      </p:sp>
    </p:spTree>
  </p:cSld>
  <p:clrMapOvr>
    <a:masterClrMapping/>
  </p:clrMapOvr>
  <p:transition spd="med">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Number Placeholder 3"/>
          <p:cNvSpPr>
            <a:spLocks noGrp="1"/>
          </p:cNvSpPr>
          <p:nvPr>
            <p:ph type="sldNum" sz="quarter" idx="11"/>
          </p:nvPr>
        </p:nvSpPr>
        <p:spPr>
          <a:noFill/>
        </p:spPr>
        <p:txBody>
          <a:bodyPr/>
          <a:lstStyle/>
          <a:p>
            <a:fld id="{39BF2046-8A7A-4360-AD12-9137AC1F90B5}" type="slidenum">
              <a:rPr lang="en-GB" smtClean="0">
                <a:latin typeface="Arial" charset="0"/>
                <a:cs typeface="Arial" charset="0"/>
              </a:rPr>
              <a:pPr/>
              <a:t>9</a:t>
            </a:fld>
            <a:endParaRPr lang="en-GB" smtClean="0">
              <a:latin typeface="Arial" charset="0"/>
              <a:cs typeface="Arial" charset="0"/>
            </a:endParaRPr>
          </a:p>
        </p:txBody>
      </p:sp>
      <p:sp>
        <p:nvSpPr>
          <p:cNvPr id="176130" name="Rectangle 2"/>
          <p:cNvSpPr>
            <a:spLocks noChangeArrowheads="1"/>
          </p:cNvSpPr>
          <p:nvPr/>
        </p:nvSpPr>
        <p:spPr bwMode="auto">
          <a:xfrm>
            <a:off x="0" y="917863"/>
            <a:ext cx="9144000" cy="1190625"/>
          </a:xfrm>
          <a:prstGeom prst="rect">
            <a:avLst/>
          </a:prstGeom>
          <a:noFill/>
          <a:ln w="9525">
            <a:noFill/>
            <a:miter lim="800000"/>
            <a:headEnd/>
            <a:tailEnd/>
          </a:ln>
        </p:spPr>
        <p:txBody>
          <a:bodyPr>
            <a:spAutoFit/>
          </a:bodyPr>
          <a:lstStyle/>
          <a:p>
            <a:pPr marL="376238" indent="-376238">
              <a:tabLst>
                <a:tab pos="457200" algn="r"/>
                <a:tab pos="2743200" algn="ctr"/>
                <a:tab pos="5486400" algn="r"/>
              </a:tabLst>
            </a:pPr>
            <a:r>
              <a:rPr lang="en-GB" b="1" i="1" dirty="0"/>
              <a:t>Step Four:</a:t>
            </a:r>
            <a:r>
              <a:rPr lang="en-GB" dirty="0"/>
              <a:t> </a:t>
            </a:r>
          </a:p>
          <a:p>
            <a:pPr marL="376238" indent="-376238">
              <a:buFontTx/>
              <a:buChar char="•"/>
              <a:tabLst>
                <a:tab pos="457200" algn="r"/>
                <a:tab pos="2743200" algn="ctr"/>
                <a:tab pos="5486400" algn="r"/>
              </a:tabLst>
            </a:pPr>
            <a:r>
              <a:rPr lang="en-GB" dirty="0"/>
              <a:t>For each of the above boxes ask </a:t>
            </a:r>
            <a:r>
              <a:rPr lang="en-GB" dirty="0">
                <a:latin typeface="Times New Roman" pitchFamily="18" charset="0"/>
              </a:rPr>
              <a:t>“</a:t>
            </a:r>
            <a:r>
              <a:rPr lang="en-GB" dirty="0"/>
              <a:t>Why</a:t>
            </a:r>
            <a:r>
              <a:rPr lang="en-GB" dirty="0">
                <a:latin typeface="Times New Roman" pitchFamily="18" charset="0"/>
              </a:rPr>
              <a:t>”</a:t>
            </a:r>
            <a:r>
              <a:rPr lang="en-GB" dirty="0"/>
              <a:t> each of these events occurred. There again may be a number of reasons that will branch out from each box. We will concentrate on the Leaking Fork Lift Truck box option to keep it simple</a:t>
            </a:r>
            <a:endParaRPr lang="en-GB" dirty="0">
              <a:latin typeface="Times New Roman" pitchFamily="18" charset="0"/>
              <a:cs typeface="Times New Roman" pitchFamily="18" charset="0"/>
            </a:endParaRPr>
          </a:p>
        </p:txBody>
      </p:sp>
      <p:grpSp>
        <p:nvGrpSpPr>
          <p:cNvPr id="2" name="Group 3"/>
          <p:cNvGrpSpPr>
            <a:grpSpLocks/>
          </p:cNvGrpSpPr>
          <p:nvPr/>
        </p:nvGrpSpPr>
        <p:grpSpPr bwMode="auto">
          <a:xfrm>
            <a:off x="720717" y="2296464"/>
            <a:ext cx="7467600" cy="533400"/>
            <a:chOff x="384" y="1632"/>
            <a:chExt cx="4704" cy="336"/>
          </a:xfrm>
        </p:grpSpPr>
        <p:sp>
          <p:nvSpPr>
            <p:cNvPr id="73740" name="Text Box 4"/>
            <p:cNvSpPr txBox="1">
              <a:spLocks noChangeArrowheads="1"/>
            </p:cNvSpPr>
            <p:nvPr/>
          </p:nvSpPr>
          <p:spPr bwMode="auto">
            <a:xfrm>
              <a:off x="384" y="1632"/>
              <a:ext cx="1200" cy="336"/>
            </a:xfrm>
            <a:prstGeom prst="rect">
              <a:avLst/>
            </a:prstGeom>
            <a:solidFill>
              <a:srgbClr val="FFFFFF"/>
            </a:solidFill>
            <a:ln w="9525">
              <a:solidFill>
                <a:srgbClr val="000000"/>
              </a:solidFill>
              <a:miter lim="800000"/>
              <a:headEnd/>
              <a:tailEnd/>
            </a:ln>
          </p:spPr>
          <p:txBody>
            <a:bodyPr/>
            <a:lstStyle/>
            <a:p>
              <a:pPr algn="ctr" eaLnBrk="0" hangingPunct="0"/>
              <a:r>
                <a:rPr lang="en-US" sz="1400" dirty="0"/>
                <a:t>New Valve not correct</a:t>
              </a:r>
            </a:p>
          </p:txBody>
        </p:sp>
        <p:sp>
          <p:nvSpPr>
            <p:cNvPr id="73741" name="Text Box 5"/>
            <p:cNvSpPr txBox="1">
              <a:spLocks noChangeArrowheads="1"/>
            </p:cNvSpPr>
            <p:nvPr/>
          </p:nvSpPr>
          <p:spPr bwMode="auto">
            <a:xfrm>
              <a:off x="2112" y="1632"/>
              <a:ext cx="1200" cy="336"/>
            </a:xfrm>
            <a:prstGeom prst="rect">
              <a:avLst/>
            </a:prstGeom>
            <a:solidFill>
              <a:srgbClr val="FFFFFF"/>
            </a:solidFill>
            <a:ln w="9525">
              <a:solidFill>
                <a:srgbClr val="000000"/>
              </a:solidFill>
              <a:miter lim="800000"/>
              <a:headEnd/>
              <a:tailEnd/>
            </a:ln>
          </p:spPr>
          <p:txBody>
            <a:bodyPr/>
            <a:lstStyle/>
            <a:p>
              <a:pPr algn="ctr" eaLnBrk="0" hangingPunct="0"/>
              <a:r>
                <a:rPr lang="en-US" sz="1400"/>
                <a:t>Valve not correctly installed</a:t>
              </a:r>
            </a:p>
          </p:txBody>
        </p:sp>
        <p:sp>
          <p:nvSpPr>
            <p:cNvPr id="73742" name="Text Box 6"/>
            <p:cNvSpPr txBox="1">
              <a:spLocks noChangeArrowheads="1"/>
            </p:cNvSpPr>
            <p:nvPr/>
          </p:nvSpPr>
          <p:spPr bwMode="auto">
            <a:xfrm>
              <a:off x="3888" y="1632"/>
              <a:ext cx="1200" cy="336"/>
            </a:xfrm>
            <a:prstGeom prst="rect">
              <a:avLst/>
            </a:prstGeom>
            <a:solidFill>
              <a:srgbClr val="FFFFFF"/>
            </a:solidFill>
            <a:ln w="9525">
              <a:solidFill>
                <a:srgbClr val="000000"/>
              </a:solidFill>
              <a:miter lim="800000"/>
              <a:headEnd/>
              <a:tailEnd/>
            </a:ln>
          </p:spPr>
          <p:txBody>
            <a:bodyPr/>
            <a:lstStyle/>
            <a:p>
              <a:pPr algn="ctr" eaLnBrk="0" hangingPunct="0"/>
              <a:r>
                <a:rPr lang="en-US" sz="1400"/>
                <a:t>Other leak on the Fork Lift Truck</a:t>
              </a:r>
            </a:p>
          </p:txBody>
        </p:sp>
      </p:grpSp>
      <p:sp>
        <p:nvSpPr>
          <p:cNvPr id="176135" name="Rectangle 7"/>
          <p:cNvSpPr>
            <a:spLocks noChangeArrowheads="1"/>
          </p:cNvSpPr>
          <p:nvPr/>
        </p:nvSpPr>
        <p:spPr bwMode="auto">
          <a:xfrm>
            <a:off x="0" y="2924976"/>
            <a:ext cx="9144000" cy="2563813"/>
          </a:xfrm>
          <a:prstGeom prst="rect">
            <a:avLst/>
          </a:prstGeom>
          <a:noFill/>
          <a:ln w="9525">
            <a:noFill/>
            <a:miter lim="800000"/>
            <a:headEnd/>
            <a:tailEnd/>
          </a:ln>
        </p:spPr>
        <p:txBody>
          <a:bodyPr>
            <a:spAutoFit/>
          </a:bodyPr>
          <a:lstStyle/>
          <a:p>
            <a:pPr marL="376238" indent="-376238">
              <a:tabLst>
                <a:tab pos="457200" algn="r"/>
                <a:tab pos="2743200" algn="ctr"/>
                <a:tab pos="5486400" algn="r"/>
              </a:tabLst>
            </a:pPr>
            <a:r>
              <a:rPr lang="en-GB" b="1" i="1" dirty="0"/>
              <a:t>Step Five:</a:t>
            </a:r>
            <a:r>
              <a:rPr lang="en-GB" sz="1600" dirty="0"/>
              <a:t> </a:t>
            </a:r>
          </a:p>
          <a:p>
            <a:pPr marL="376238" indent="-376238">
              <a:buFontTx/>
              <a:buChar char="•"/>
              <a:tabLst>
                <a:tab pos="457200" algn="r"/>
                <a:tab pos="2743200" algn="ctr"/>
                <a:tab pos="5486400" algn="r"/>
              </a:tabLst>
            </a:pPr>
            <a:r>
              <a:rPr lang="en-GB" dirty="0"/>
              <a:t>Ask “WHY” each of the events above occurred. You may find that the event above did not occur so this will be eliminated as a cause </a:t>
            </a:r>
          </a:p>
          <a:p>
            <a:pPr marL="376238" indent="-376238">
              <a:buFontTx/>
              <a:buChar char="•"/>
              <a:tabLst>
                <a:tab pos="457200" algn="r"/>
                <a:tab pos="2743200" algn="ctr"/>
                <a:tab pos="5486400" algn="r"/>
              </a:tabLst>
            </a:pPr>
            <a:endParaRPr lang="en-GB" dirty="0"/>
          </a:p>
          <a:p>
            <a:pPr marL="376238" indent="-376238">
              <a:buFontTx/>
              <a:buChar char="•"/>
              <a:tabLst>
                <a:tab pos="457200" algn="r"/>
                <a:tab pos="2743200" algn="ctr"/>
                <a:tab pos="5486400" algn="r"/>
              </a:tabLst>
            </a:pPr>
            <a:r>
              <a:rPr lang="en-GB" dirty="0"/>
              <a:t>When a line of enquiry is finished you cap it off by stating the reason its not and place the text in a green diamond</a:t>
            </a:r>
          </a:p>
          <a:p>
            <a:pPr marL="376238" indent="-376238">
              <a:tabLst>
                <a:tab pos="457200" algn="r"/>
                <a:tab pos="2743200" algn="ctr"/>
                <a:tab pos="5486400" algn="r"/>
              </a:tabLst>
            </a:pPr>
            <a:endParaRPr lang="en-GB" dirty="0">
              <a:cs typeface="Times New Roman" pitchFamily="18" charset="0"/>
            </a:endParaRPr>
          </a:p>
          <a:p>
            <a:pPr marL="376238" indent="-376238" eaLnBrk="0" hangingPunct="0">
              <a:buFontTx/>
              <a:buChar char="•"/>
              <a:tabLst>
                <a:tab pos="457200" algn="r"/>
                <a:tab pos="2743200" algn="ctr"/>
                <a:tab pos="5486400" algn="r"/>
              </a:tabLst>
            </a:pPr>
            <a:r>
              <a:rPr lang="en-GB" dirty="0"/>
              <a:t>There is still one line of enquiry still open to follow and that is the New Valve not correct. Why?</a:t>
            </a:r>
            <a:endParaRPr lang="en-GB" dirty="0">
              <a:cs typeface="Times New Roman" pitchFamily="18" charset="0"/>
            </a:endParaRPr>
          </a:p>
        </p:txBody>
      </p:sp>
      <p:grpSp>
        <p:nvGrpSpPr>
          <p:cNvPr id="3" name="Group 8"/>
          <p:cNvGrpSpPr>
            <a:grpSpLocks/>
          </p:cNvGrpSpPr>
          <p:nvPr/>
        </p:nvGrpSpPr>
        <p:grpSpPr bwMode="auto">
          <a:xfrm>
            <a:off x="419100" y="5715005"/>
            <a:ext cx="7796213" cy="1143001"/>
            <a:chOff x="240" y="3336"/>
            <a:chExt cx="4911" cy="720"/>
          </a:xfrm>
        </p:grpSpPr>
        <p:sp>
          <p:nvSpPr>
            <p:cNvPr id="73736" name="Text Box 9"/>
            <p:cNvSpPr txBox="1">
              <a:spLocks noChangeArrowheads="1"/>
            </p:cNvSpPr>
            <p:nvPr/>
          </p:nvSpPr>
          <p:spPr bwMode="auto">
            <a:xfrm>
              <a:off x="240" y="3504"/>
              <a:ext cx="1152" cy="456"/>
            </a:xfrm>
            <a:prstGeom prst="rect">
              <a:avLst/>
            </a:prstGeom>
            <a:solidFill>
              <a:srgbClr val="FFFFFF"/>
            </a:solidFill>
            <a:ln w="9525">
              <a:solidFill>
                <a:srgbClr val="000000"/>
              </a:solidFill>
              <a:miter lim="800000"/>
              <a:headEnd/>
              <a:tailEnd/>
            </a:ln>
          </p:spPr>
          <p:txBody>
            <a:bodyPr/>
            <a:lstStyle/>
            <a:p>
              <a:pPr algn="ctr" eaLnBrk="0" hangingPunct="0"/>
              <a:r>
                <a:rPr lang="en-US" sz="1400"/>
                <a:t>No action by maintenance on the difference.</a:t>
              </a:r>
            </a:p>
          </p:txBody>
        </p:sp>
        <p:sp>
          <p:nvSpPr>
            <p:cNvPr id="73737" name="Text Box 10"/>
            <p:cNvSpPr txBox="1">
              <a:spLocks noChangeArrowheads="1"/>
            </p:cNvSpPr>
            <p:nvPr/>
          </p:nvSpPr>
          <p:spPr bwMode="auto">
            <a:xfrm>
              <a:off x="1680" y="3504"/>
              <a:ext cx="1152" cy="456"/>
            </a:xfrm>
            <a:prstGeom prst="rect">
              <a:avLst/>
            </a:prstGeom>
            <a:solidFill>
              <a:srgbClr val="FFFFFF"/>
            </a:solidFill>
            <a:ln w="9525">
              <a:solidFill>
                <a:srgbClr val="000000"/>
              </a:solidFill>
              <a:miter lim="800000"/>
              <a:headEnd/>
              <a:tailEnd/>
            </a:ln>
          </p:spPr>
          <p:txBody>
            <a:bodyPr/>
            <a:lstStyle/>
            <a:p>
              <a:pPr algn="ctr" eaLnBrk="0" hangingPunct="0"/>
              <a:r>
                <a:rPr lang="en-US" sz="1400"/>
                <a:t>No action through Management of Change</a:t>
              </a:r>
            </a:p>
          </p:txBody>
        </p:sp>
        <p:sp>
          <p:nvSpPr>
            <p:cNvPr id="73738" name="AutoShape 11"/>
            <p:cNvSpPr>
              <a:spLocks noChangeArrowheads="1"/>
            </p:cNvSpPr>
            <p:nvPr/>
          </p:nvSpPr>
          <p:spPr bwMode="auto">
            <a:xfrm>
              <a:off x="3081" y="3336"/>
              <a:ext cx="945" cy="720"/>
            </a:xfrm>
            <a:prstGeom prst="diamond">
              <a:avLst/>
            </a:prstGeom>
            <a:solidFill>
              <a:srgbClr val="99CC00"/>
            </a:solidFill>
            <a:ln w="9525">
              <a:solidFill>
                <a:srgbClr val="000000"/>
              </a:solidFill>
              <a:miter lim="800000"/>
              <a:headEnd/>
              <a:tailEnd/>
            </a:ln>
          </p:spPr>
          <p:txBody>
            <a:bodyPr/>
            <a:lstStyle/>
            <a:p>
              <a:pPr algn="ctr" eaLnBrk="0" hangingPunct="0"/>
              <a:r>
                <a:rPr lang="en-US" sz="1200" dirty="0"/>
                <a:t>Valve installed correctly</a:t>
              </a:r>
            </a:p>
          </p:txBody>
        </p:sp>
        <p:sp>
          <p:nvSpPr>
            <p:cNvPr id="73739" name="AutoShape 12"/>
            <p:cNvSpPr>
              <a:spLocks noChangeArrowheads="1"/>
            </p:cNvSpPr>
            <p:nvPr/>
          </p:nvSpPr>
          <p:spPr bwMode="auto">
            <a:xfrm>
              <a:off x="4224" y="3381"/>
              <a:ext cx="927" cy="675"/>
            </a:xfrm>
            <a:prstGeom prst="diamond">
              <a:avLst/>
            </a:prstGeom>
            <a:solidFill>
              <a:srgbClr val="99CC00"/>
            </a:solidFill>
            <a:ln w="9525">
              <a:solidFill>
                <a:srgbClr val="000000"/>
              </a:solidFill>
              <a:miter lim="800000"/>
              <a:headEnd/>
              <a:tailEnd/>
            </a:ln>
          </p:spPr>
          <p:txBody>
            <a:bodyPr/>
            <a:lstStyle/>
            <a:p>
              <a:pPr algn="ctr" eaLnBrk="0" hangingPunct="0"/>
              <a:r>
                <a:rPr lang="en-US" sz="1100" dirty="0"/>
                <a:t>No other leak</a:t>
              </a:r>
            </a:p>
          </p:txBody>
        </p:sp>
      </p:grpSp>
      <p:sp>
        <p:nvSpPr>
          <p:cNvPr id="73735" name="Rectangle 13"/>
          <p:cNvSpPr>
            <a:spLocks noChangeArrowheads="1"/>
          </p:cNvSpPr>
          <p:nvPr/>
        </p:nvSpPr>
        <p:spPr bwMode="auto">
          <a:xfrm>
            <a:off x="190783" y="205076"/>
            <a:ext cx="7316788" cy="754063"/>
          </a:xfrm>
          <a:prstGeom prst="rect">
            <a:avLst/>
          </a:prstGeom>
          <a:noFill/>
          <a:ln w="9525">
            <a:noFill/>
            <a:miter lim="800000"/>
            <a:headEnd/>
            <a:tailEnd/>
          </a:ln>
        </p:spPr>
        <p:txBody>
          <a:bodyPr lIns="0" tIns="0" rIns="0" bIns="0"/>
          <a:lstStyle/>
          <a:p>
            <a:r>
              <a:rPr lang="en-GB" sz="2200" b="1" dirty="0">
                <a:solidFill>
                  <a:schemeClr val="tx2"/>
                </a:solidFill>
              </a:rPr>
              <a:t>Causation Identification</a:t>
            </a:r>
            <a:r>
              <a:rPr lang="en-GB" sz="2200" b="1" dirty="0">
                <a:solidFill>
                  <a:srgbClr val="FF0000"/>
                </a:solidFill>
              </a:rPr>
              <a:t> </a:t>
            </a:r>
            <a:r>
              <a:rPr lang="en-GB" sz="2000" dirty="0">
                <a:solidFill>
                  <a:schemeClr val="tx2"/>
                </a:solidFill>
              </a:rPr>
              <a:t/>
            </a:r>
            <a:br>
              <a:rPr lang="en-GB" sz="2000" dirty="0">
                <a:solidFill>
                  <a:schemeClr val="tx2"/>
                </a:solidFill>
              </a:rPr>
            </a:br>
            <a:r>
              <a:rPr lang="en-GB" sz="2000" dirty="0"/>
              <a:t> </a:t>
            </a:r>
            <a:r>
              <a:rPr lang="en-GB" sz="2000" b="1" dirty="0"/>
              <a:t>“Why Tree” Example</a:t>
            </a: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1+#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5"/>
                                        </p:tgtEl>
                                        <p:attrNameLst>
                                          <p:attrName>style.visibility</p:attrName>
                                        </p:attrNameLst>
                                      </p:cBhvr>
                                      <p:to>
                                        <p:strVal val="visible"/>
                                      </p:to>
                                    </p:set>
                                    <p:anim calcmode="lin" valueType="num">
                                      <p:cBhvr additive="base">
                                        <p:cTn id="19" dur="500" fill="hold"/>
                                        <p:tgtEl>
                                          <p:spTgt spid="176135"/>
                                        </p:tgtEl>
                                        <p:attrNameLst>
                                          <p:attrName>ppt_x</p:attrName>
                                        </p:attrNameLst>
                                      </p:cBhvr>
                                      <p:tavLst>
                                        <p:tav tm="0">
                                          <p:val>
                                            <p:strVal val="0-#ppt_w/2"/>
                                          </p:val>
                                        </p:tav>
                                        <p:tav tm="100000">
                                          <p:val>
                                            <p:strVal val="#ppt_x"/>
                                          </p:val>
                                        </p:tav>
                                      </p:tavLst>
                                    </p:anim>
                                    <p:anim calcmode="lin" valueType="num">
                                      <p:cBhvr additive="base">
                                        <p:cTn id="20" dur="500" fill="hold"/>
                                        <p:tgtEl>
                                          <p:spTgt spid="17613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1+#ppt_w/2"/>
                                          </p:val>
                                        </p:tav>
                                        <p:tav tm="100000">
                                          <p:val>
                                            <p:strVal val="#ppt_x"/>
                                          </p:val>
                                        </p:tav>
                                      </p:tavLst>
                                    </p:anim>
                                    <p:anim calcmode="lin" valueType="num">
                                      <p:cBhvr additive="base">
                                        <p:cTn id="26"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5"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Number Placeholder 3"/>
          <p:cNvSpPr>
            <a:spLocks noGrp="1"/>
          </p:cNvSpPr>
          <p:nvPr>
            <p:ph type="sldNum" sz="quarter" idx="11"/>
          </p:nvPr>
        </p:nvSpPr>
        <p:spPr>
          <a:noFill/>
        </p:spPr>
        <p:txBody>
          <a:bodyPr/>
          <a:lstStyle/>
          <a:p>
            <a:fld id="{AEE23787-A077-481F-97C5-AB7089013F25}" type="slidenum">
              <a:rPr lang="en-GB" smtClean="0">
                <a:latin typeface="Arial" charset="0"/>
                <a:cs typeface="Arial" charset="0"/>
              </a:rPr>
              <a:pPr/>
              <a:t>10</a:t>
            </a:fld>
            <a:endParaRPr lang="en-GB" smtClean="0">
              <a:latin typeface="Arial" charset="0"/>
              <a:cs typeface="Arial" charset="0"/>
            </a:endParaRPr>
          </a:p>
        </p:txBody>
      </p:sp>
      <p:sp>
        <p:nvSpPr>
          <p:cNvPr id="74755" name="Text Box 2"/>
          <p:cNvSpPr txBox="1">
            <a:spLocks noChangeArrowheads="1"/>
          </p:cNvSpPr>
          <p:nvPr/>
        </p:nvSpPr>
        <p:spPr bwMode="auto">
          <a:xfrm>
            <a:off x="3200400" y="797792"/>
            <a:ext cx="1997075" cy="469900"/>
          </a:xfrm>
          <a:prstGeom prst="rect">
            <a:avLst/>
          </a:prstGeom>
          <a:noFill/>
          <a:ln w="12700">
            <a:solidFill>
              <a:schemeClr val="tx1"/>
            </a:solidFill>
            <a:miter lim="800000"/>
            <a:headEnd/>
            <a:tailEnd/>
          </a:ln>
        </p:spPr>
        <p:txBody>
          <a:bodyPr>
            <a:spAutoFit/>
          </a:bodyPr>
          <a:lstStyle/>
          <a:p>
            <a:pPr algn="ctr" eaLnBrk="0" hangingPunct="0"/>
            <a:r>
              <a:rPr lang="en-GB" sz="1200"/>
              <a:t>Employee slipped and broke his leg</a:t>
            </a:r>
          </a:p>
        </p:txBody>
      </p:sp>
      <p:sp>
        <p:nvSpPr>
          <p:cNvPr id="74756" name="Text Box 3"/>
          <p:cNvSpPr txBox="1">
            <a:spLocks noChangeArrowheads="1"/>
          </p:cNvSpPr>
          <p:nvPr/>
        </p:nvSpPr>
        <p:spPr bwMode="auto">
          <a:xfrm>
            <a:off x="3228109" y="1607417"/>
            <a:ext cx="1997075" cy="441325"/>
          </a:xfrm>
          <a:prstGeom prst="rect">
            <a:avLst/>
          </a:prstGeom>
          <a:noFill/>
          <a:ln w="12700">
            <a:solidFill>
              <a:schemeClr val="tx1"/>
            </a:solidFill>
            <a:miter lim="800000"/>
            <a:headEnd/>
            <a:tailEnd/>
          </a:ln>
        </p:spPr>
        <p:txBody>
          <a:bodyPr>
            <a:spAutoFit/>
          </a:bodyPr>
          <a:lstStyle/>
          <a:p>
            <a:pPr algn="ctr" eaLnBrk="0" hangingPunct="0"/>
            <a:r>
              <a:rPr lang="en-GB" sz="1100"/>
              <a:t>Slipped on oil on the walkway</a:t>
            </a:r>
          </a:p>
        </p:txBody>
      </p:sp>
      <p:sp>
        <p:nvSpPr>
          <p:cNvPr id="74757" name="Text Box 4"/>
          <p:cNvSpPr txBox="1">
            <a:spLocks noChangeArrowheads="1"/>
          </p:cNvSpPr>
          <p:nvPr/>
        </p:nvSpPr>
        <p:spPr bwMode="auto">
          <a:xfrm>
            <a:off x="685800" y="3048000"/>
            <a:ext cx="1447800" cy="441325"/>
          </a:xfrm>
          <a:prstGeom prst="rect">
            <a:avLst/>
          </a:prstGeom>
          <a:noFill/>
          <a:ln w="12700">
            <a:solidFill>
              <a:schemeClr val="tx1"/>
            </a:solidFill>
            <a:miter lim="800000"/>
            <a:headEnd/>
            <a:tailEnd/>
          </a:ln>
        </p:spPr>
        <p:txBody>
          <a:bodyPr>
            <a:spAutoFit/>
          </a:bodyPr>
          <a:lstStyle/>
          <a:p>
            <a:pPr algn="ctr" eaLnBrk="0" hangingPunct="0"/>
            <a:r>
              <a:rPr lang="en-GB" sz="1100"/>
              <a:t>Leaking Fork Lift Truck</a:t>
            </a:r>
          </a:p>
        </p:txBody>
      </p:sp>
      <p:sp>
        <p:nvSpPr>
          <p:cNvPr id="74758" name="Text Box 5"/>
          <p:cNvSpPr txBox="1">
            <a:spLocks noChangeArrowheads="1"/>
          </p:cNvSpPr>
          <p:nvPr/>
        </p:nvSpPr>
        <p:spPr bwMode="auto">
          <a:xfrm>
            <a:off x="5486400" y="3048000"/>
            <a:ext cx="1447800" cy="441325"/>
          </a:xfrm>
          <a:prstGeom prst="rect">
            <a:avLst/>
          </a:prstGeom>
          <a:noFill/>
          <a:ln w="12700">
            <a:solidFill>
              <a:schemeClr val="tx1"/>
            </a:solidFill>
            <a:miter lim="800000"/>
            <a:headEnd/>
            <a:tailEnd/>
          </a:ln>
        </p:spPr>
        <p:txBody>
          <a:bodyPr>
            <a:spAutoFit/>
          </a:bodyPr>
          <a:lstStyle/>
          <a:p>
            <a:pPr algn="ctr" eaLnBrk="0" hangingPunct="0"/>
            <a:r>
              <a:rPr lang="en-GB" sz="1100"/>
              <a:t>Oil on puddle not barricaded</a:t>
            </a:r>
          </a:p>
        </p:txBody>
      </p:sp>
      <p:sp>
        <p:nvSpPr>
          <p:cNvPr id="74759" name="Text Box 6"/>
          <p:cNvSpPr txBox="1">
            <a:spLocks noChangeArrowheads="1"/>
          </p:cNvSpPr>
          <p:nvPr/>
        </p:nvSpPr>
        <p:spPr bwMode="auto">
          <a:xfrm>
            <a:off x="7696200" y="3048000"/>
            <a:ext cx="1295400" cy="609600"/>
          </a:xfrm>
          <a:prstGeom prst="rect">
            <a:avLst/>
          </a:prstGeom>
          <a:noFill/>
          <a:ln w="12700">
            <a:solidFill>
              <a:schemeClr val="tx1"/>
            </a:solidFill>
            <a:miter lim="800000"/>
            <a:headEnd/>
            <a:tailEnd/>
          </a:ln>
        </p:spPr>
        <p:txBody>
          <a:bodyPr>
            <a:spAutoFit/>
          </a:bodyPr>
          <a:lstStyle/>
          <a:p>
            <a:pPr algn="ctr" eaLnBrk="0" hangingPunct="0"/>
            <a:r>
              <a:rPr lang="en-GB" sz="1100"/>
              <a:t>No corrective action from previous puddles</a:t>
            </a:r>
          </a:p>
        </p:txBody>
      </p:sp>
      <p:cxnSp>
        <p:nvCxnSpPr>
          <p:cNvPr id="74760" name="AutoShape 7"/>
          <p:cNvCxnSpPr>
            <a:cxnSpLocks noChangeShapeType="1"/>
            <a:stCxn id="74756" idx="0"/>
            <a:endCxn id="74755" idx="2"/>
          </p:cNvCxnSpPr>
          <p:nvPr/>
        </p:nvCxnSpPr>
        <p:spPr bwMode="auto">
          <a:xfrm flipH="1" flipV="1">
            <a:off x="4198938" y="1267692"/>
            <a:ext cx="27709" cy="339725"/>
          </a:xfrm>
          <a:prstGeom prst="straightConnector1">
            <a:avLst/>
          </a:prstGeom>
          <a:noFill/>
          <a:ln w="9525">
            <a:solidFill>
              <a:schemeClr val="tx1"/>
            </a:solidFill>
            <a:round/>
            <a:headEnd/>
            <a:tailEnd/>
          </a:ln>
        </p:spPr>
      </p:cxnSp>
      <p:cxnSp>
        <p:nvCxnSpPr>
          <p:cNvPr id="74761" name="AutoShape 8"/>
          <p:cNvCxnSpPr>
            <a:cxnSpLocks noChangeShapeType="1"/>
            <a:stCxn id="74757" idx="0"/>
            <a:endCxn id="74756" idx="2"/>
          </p:cNvCxnSpPr>
          <p:nvPr/>
        </p:nvCxnSpPr>
        <p:spPr bwMode="auto">
          <a:xfrm rot="5400000" flipH="1" flipV="1">
            <a:off x="2318544" y="1139898"/>
            <a:ext cx="999258" cy="2816947"/>
          </a:xfrm>
          <a:prstGeom prst="bentConnector3">
            <a:avLst>
              <a:gd name="adj1" fmla="val 50000"/>
            </a:avLst>
          </a:prstGeom>
          <a:noFill/>
          <a:ln w="9525">
            <a:solidFill>
              <a:schemeClr val="tx1"/>
            </a:solidFill>
            <a:miter lim="800000"/>
            <a:headEnd/>
            <a:tailEnd/>
          </a:ln>
        </p:spPr>
      </p:cxnSp>
      <p:cxnSp>
        <p:nvCxnSpPr>
          <p:cNvPr id="74762" name="AutoShape 9"/>
          <p:cNvCxnSpPr>
            <a:cxnSpLocks noChangeShapeType="1"/>
            <a:stCxn id="74758" idx="0"/>
            <a:endCxn id="74756" idx="2"/>
          </p:cNvCxnSpPr>
          <p:nvPr/>
        </p:nvCxnSpPr>
        <p:spPr bwMode="auto">
          <a:xfrm rot="16200000" flipV="1">
            <a:off x="4718845" y="1556544"/>
            <a:ext cx="999258" cy="1983653"/>
          </a:xfrm>
          <a:prstGeom prst="bentConnector3">
            <a:avLst>
              <a:gd name="adj1" fmla="val 50000"/>
            </a:avLst>
          </a:prstGeom>
          <a:noFill/>
          <a:ln w="9525">
            <a:solidFill>
              <a:schemeClr val="tx1"/>
            </a:solidFill>
            <a:miter lim="800000"/>
            <a:headEnd/>
            <a:tailEnd/>
          </a:ln>
        </p:spPr>
      </p:cxnSp>
      <p:cxnSp>
        <p:nvCxnSpPr>
          <p:cNvPr id="74763" name="AutoShape 10"/>
          <p:cNvCxnSpPr>
            <a:cxnSpLocks noChangeShapeType="1"/>
          </p:cNvCxnSpPr>
          <p:nvPr/>
        </p:nvCxnSpPr>
        <p:spPr bwMode="auto">
          <a:xfrm rot="16200000" flipV="1">
            <a:off x="5771789" y="489742"/>
            <a:ext cx="999258" cy="4117253"/>
          </a:xfrm>
          <a:prstGeom prst="bentConnector3">
            <a:avLst>
              <a:gd name="adj1" fmla="val 50000"/>
            </a:avLst>
          </a:prstGeom>
          <a:noFill/>
          <a:ln w="9525">
            <a:solidFill>
              <a:schemeClr val="tx1"/>
            </a:solidFill>
            <a:miter lim="800000"/>
            <a:headEnd/>
            <a:tailEnd/>
          </a:ln>
        </p:spPr>
      </p:cxnSp>
      <p:sp>
        <p:nvSpPr>
          <p:cNvPr id="74764" name="Text Box 11"/>
          <p:cNvSpPr txBox="1">
            <a:spLocks noChangeArrowheads="1"/>
          </p:cNvSpPr>
          <p:nvPr/>
        </p:nvSpPr>
        <p:spPr bwMode="auto">
          <a:xfrm>
            <a:off x="304800" y="3886200"/>
            <a:ext cx="1371600" cy="441325"/>
          </a:xfrm>
          <a:prstGeom prst="rect">
            <a:avLst/>
          </a:prstGeom>
          <a:noFill/>
          <a:ln w="12700">
            <a:solidFill>
              <a:schemeClr val="tx1"/>
            </a:solidFill>
            <a:miter lim="800000"/>
            <a:headEnd/>
            <a:tailEnd/>
          </a:ln>
        </p:spPr>
        <p:txBody>
          <a:bodyPr>
            <a:spAutoFit/>
          </a:bodyPr>
          <a:lstStyle/>
          <a:p>
            <a:pPr algn="ctr" eaLnBrk="0" hangingPunct="0"/>
            <a:r>
              <a:rPr lang="en-GB" sz="1100"/>
              <a:t>New Valve not correct</a:t>
            </a:r>
          </a:p>
        </p:txBody>
      </p:sp>
      <p:sp>
        <p:nvSpPr>
          <p:cNvPr id="74765" name="Text Box 12"/>
          <p:cNvSpPr txBox="1">
            <a:spLocks noChangeArrowheads="1"/>
          </p:cNvSpPr>
          <p:nvPr/>
        </p:nvSpPr>
        <p:spPr bwMode="auto">
          <a:xfrm>
            <a:off x="2057400" y="3886200"/>
            <a:ext cx="1371600" cy="441325"/>
          </a:xfrm>
          <a:prstGeom prst="rect">
            <a:avLst/>
          </a:prstGeom>
          <a:noFill/>
          <a:ln w="12700">
            <a:solidFill>
              <a:schemeClr val="tx1"/>
            </a:solidFill>
            <a:miter lim="800000"/>
            <a:headEnd/>
            <a:tailEnd/>
          </a:ln>
        </p:spPr>
        <p:txBody>
          <a:bodyPr>
            <a:spAutoFit/>
          </a:bodyPr>
          <a:lstStyle/>
          <a:p>
            <a:pPr algn="ctr" eaLnBrk="0" hangingPunct="0"/>
            <a:r>
              <a:rPr lang="en-GB" sz="1100"/>
              <a:t>Valve not fitted correctly</a:t>
            </a:r>
          </a:p>
        </p:txBody>
      </p:sp>
      <p:sp>
        <p:nvSpPr>
          <p:cNvPr id="74766" name="Text Box 13"/>
          <p:cNvSpPr txBox="1">
            <a:spLocks noChangeArrowheads="1"/>
          </p:cNvSpPr>
          <p:nvPr/>
        </p:nvSpPr>
        <p:spPr bwMode="auto">
          <a:xfrm>
            <a:off x="3657600" y="3886200"/>
            <a:ext cx="1295400" cy="441325"/>
          </a:xfrm>
          <a:prstGeom prst="rect">
            <a:avLst/>
          </a:prstGeom>
          <a:noFill/>
          <a:ln w="12700">
            <a:solidFill>
              <a:schemeClr val="tx1"/>
            </a:solidFill>
            <a:miter lim="800000"/>
            <a:headEnd/>
            <a:tailEnd/>
          </a:ln>
        </p:spPr>
        <p:txBody>
          <a:bodyPr>
            <a:spAutoFit/>
          </a:bodyPr>
          <a:lstStyle/>
          <a:p>
            <a:pPr algn="ctr" eaLnBrk="0" hangingPunct="0"/>
            <a:r>
              <a:rPr lang="en-GB" sz="1100"/>
              <a:t>Other Leak on Fork Lift Truck</a:t>
            </a:r>
          </a:p>
        </p:txBody>
      </p:sp>
      <p:cxnSp>
        <p:nvCxnSpPr>
          <p:cNvPr id="74767" name="AutoShape 14"/>
          <p:cNvCxnSpPr>
            <a:cxnSpLocks noChangeShapeType="1"/>
            <a:stCxn id="74764" idx="0"/>
            <a:endCxn id="74757" idx="2"/>
          </p:cNvCxnSpPr>
          <p:nvPr/>
        </p:nvCxnSpPr>
        <p:spPr bwMode="auto">
          <a:xfrm rot="-5400000">
            <a:off x="1001712" y="3478213"/>
            <a:ext cx="396875" cy="419100"/>
          </a:xfrm>
          <a:prstGeom prst="bentConnector3">
            <a:avLst>
              <a:gd name="adj1" fmla="val 50000"/>
            </a:avLst>
          </a:prstGeom>
          <a:noFill/>
          <a:ln w="9525">
            <a:solidFill>
              <a:schemeClr val="tx1"/>
            </a:solidFill>
            <a:miter lim="800000"/>
            <a:headEnd/>
            <a:tailEnd/>
          </a:ln>
        </p:spPr>
      </p:cxnSp>
      <p:cxnSp>
        <p:nvCxnSpPr>
          <p:cNvPr id="74768" name="AutoShape 15"/>
          <p:cNvCxnSpPr>
            <a:cxnSpLocks noChangeShapeType="1"/>
            <a:stCxn id="74765" idx="0"/>
            <a:endCxn id="74757" idx="2"/>
          </p:cNvCxnSpPr>
          <p:nvPr/>
        </p:nvCxnSpPr>
        <p:spPr bwMode="auto">
          <a:xfrm rot="5400000" flipH="1">
            <a:off x="1878012" y="3021013"/>
            <a:ext cx="396875" cy="1333500"/>
          </a:xfrm>
          <a:prstGeom prst="bentConnector3">
            <a:avLst>
              <a:gd name="adj1" fmla="val 50000"/>
            </a:avLst>
          </a:prstGeom>
          <a:noFill/>
          <a:ln w="9525">
            <a:solidFill>
              <a:schemeClr val="tx1"/>
            </a:solidFill>
            <a:miter lim="800000"/>
            <a:headEnd/>
            <a:tailEnd/>
          </a:ln>
        </p:spPr>
      </p:cxnSp>
      <p:cxnSp>
        <p:nvCxnSpPr>
          <p:cNvPr id="74769" name="AutoShape 16"/>
          <p:cNvCxnSpPr>
            <a:cxnSpLocks noChangeShapeType="1"/>
            <a:stCxn id="74766" idx="0"/>
            <a:endCxn id="74757" idx="2"/>
          </p:cNvCxnSpPr>
          <p:nvPr/>
        </p:nvCxnSpPr>
        <p:spPr bwMode="auto">
          <a:xfrm rot="5400000" flipH="1">
            <a:off x="2659062" y="2239963"/>
            <a:ext cx="396875" cy="2895600"/>
          </a:xfrm>
          <a:prstGeom prst="bentConnector3">
            <a:avLst>
              <a:gd name="adj1" fmla="val 50000"/>
            </a:avLst>
          </a:prstGeom>
          <a:noFill/>
          <a:ln w="9525">
            <a:solidFill>
              <a:schemeClr val="tx1"/>
            </a:solidFill>
            <a:miter lim="800000"/>
            <a:headEnd/>
            <a:tailEnd/>
          </a:ln>
        </p:spPr>
      </p:cxnSp>
      <p:sp>
        <p:nvSpPr>
          <p:cNvPr id="74770" name="Text Box 17"/>
          <p:cNvSpPr txBox="1">
            <a:spLocks noChangeArrowheads="1"/>
          </p:cNvSpPr>
          <p:nvPr/>
        </p:nvSpPr>
        <p:spPr bwMode="auto">
          <a:xfrm>
            <a:off x="171448" y="4911436"/>
            <a:ext cx="1295400" cy="609600"/>
          </a:xfrm>
          <a:prstGeom prst="rect">
            <a:avLst/>
          </a:prstGeom>
          <a:noFill/>
          <a:ln w="12700">
            <a:solidFill>
              <a:schemeClr val="tx1"/>
            </a:solidFill>
            <a:miter lim="800000"/>
            <a:headEnd/>
            <a:tailEnd/>
          </a:ln>
        </p:spPr>
        <p:txBody>
          <a:bodyPr>
            <a:spAutoFit/>
          </a:bodyPr>
          <a:lstStyle/>
          <a:p>
            <a:pPr algn="ctr" eaLnBrk="0" hangingPunct="0"/>
            <a:r>
              <a:rPr lang="en-GB" sz="1100"/>
              <a:t>No action by maintenance on the difference</a:t>
            </a:r>
          </a:p>
        </p:txBody>
      </p:sp>
      <p:sp>
        <p:nvSpPr>
          <p:cNvPr id="74771" name="Text Box 18"/>
          <p:cNvSpPr txBox="1">
            <a:spLocks noChangeArrowheads="1"/>
          </p:cNvSpPr>
          <p:nvPr/>
        </p:nvSpPr>
        <p:spPr bwMode="auto">
          <a:xfrm>
            <a:off x="1568160" y="4923849"/>
            <a:ext cx="1371600" cy="609600"/>
          </a:xfrm>
          <a:prstGeom prst="rect">
            <a:avLst/>
          </a:prstGeom>
          <a:noFill/>
          <a:ln w="12700">
            <a:solidFill>
              <a:schemeClr val="tx1"/>
            </a:solidFill>
            <a:miter lim="800000"/>
            <a:headEnd/>
            <a:tailEnd/>
          </a:ln>
        </p:spPr>
        <p:txBody>
          <a:bodyPr>
            <a:spAutoFit/>
          </a:bodyPr>
          <a:lstStyle/>
          <a:p>
            <a:pPr algn="ctr" eaLnBrk="0" hangingPunct="0"/>
            <a:r>
              <a:rPr lang="en-GB" sz="1100"/>
              <a:t>No action through Management of Change</a:t>
            </a:r>
          </a:p>
        </p:txBody>
      </p:sp>
      <p:sp>
        <p:nvSpPr>
          <p:cNvPr id="74772" name="AutoShape 19"/>
          <p:cNvSpPr>
            <a:spLocks noChangeArrowheads="1"/>
          </p:cNvSpPr>
          <p:nvPr/>
        </p:nvSpPr>
        <p:spPr bwMode="auto">
          <a:xfrm>
            <a:off x="2971800" y="4876800"/>
            <a:ext cx="1066800" cy="990600"/>
          </a:xfrm>
          <a:prstGeom prst="diamond">
            <a:avLst/>
          </a:prstGeom>
          <a:solidFill>
            <a:srgbClr val="99CC00"/>
          </a:solidFill>
          <a:ln w="9525">
            <a:solidFill>
              <a:schemeClr val="tx1"/>
            </a:solidFill>
            <a:miter lim="800000"/>
            <a:headEnd/>
            <a:tailEnd/>
          </a:ln>
        </p:spPr>
        <p:txBody>
          <a:bodyPr wrap="none" anchor="ctr"/>
          <a:lstStyle/>
          <a:p>
            <a:pPr algn="ctr" eaLnBrk="0" hangingPunct="0"/>
            <a:r>
              <a:rPr lang="en-GB" sz="1000"/>
              <a:t>Valve installed </a:t>
            </a:r>
          </a:p>
          <a:p>
            <a:pPr algn="ctr" eaLnBrk="0" hangingPunct="0"/>
            <a:r>
              <a:rPr lang="en-GB" sz="1000"/>
              <a:t>correctly</a:t>
            </a:r>
          </a:p>
        </p:txBody>
      </p:sp>
      <p:sp>
        <p:nvSpPr>
          <p:cNvPr id="74773" name="AutoShape 20"/>
          <p:cNvSpPr>
            <a:spLocks noChangeArrowheads="1"/>
          </p:cNvSpPr>
          <p:nvPr/>
        </p:nvSpPr>
        <p:spPr bwMode="auto">
          <a:xfrm>
            <a:off x="4191000" y="4876800"/>
            <a:ext cx="1066800" cy="990600"/>
          </a:xfrm>
          <a:prstGeom prst="diamond">
            <a:avLst/>
          </a:prstGeom>
          <a:solidFill>
            <a:srgbClr val="99CC00"/>
          </a:solidFill>
          <a:ln w="9525">
            <a:solidFill>
              <a:schemeClr val="tx1"/>
            </a:solidFill>
            <a:miter lim="800000"/>
            <a:headEnd/>
            <a:tailEnd/>
          </a:ln>
        </p:spPr>
        <p:txBody>
          <a:bodyPr wrap="none" anchor="ctr"/>
          <a:lstStyle/>
          <a:p>
            <a:pPr algn="ctr" eaLnBrk="0" hangingPunct="0"/>
            <a:r>
              <a:rPr lang="en-GB" sz="1000"/>
              <a:t>No other leak</a:t>
            </a:r>
          </a:p>
        </p:txBody>
      </p:sp>
      <p:cxnSp>
        <p:nvCxnSpPr>
          <p:cNvPr id="74774" name="AutoShape 21"/>
          <p:cNvCxnSpPr>
            <a:cxnSpLocks noChangeShapeType="1"/>
            <a:stCxn id="74770" idx="0"/>
            <a:endCxn id="74764" idx="2"/>
          </p:cNvCxnSpPr>
          <p:nvPr/>
        </p:nvCxnSpPr>
        <p:spPr bwMode="auto">
          <a:xfrm rot="5400000" flipH="1" flipV="1">
            <a:off x="612919" y="4533755"/>
            <a:ext cx="583911" cy="171452"/>
          </a:xfrm>
          <a:prstGeom prst="bentConnector3">
            <a:avLst>
              <a:gd name="adj1" fmla="val 50000"/>
            </a:avLst>
          </a:prstGeom>
          <a:noFill/>
          <a:ln w="9525">
            <a:solidFill>
              <a:schemeClr val="tx1"/>
            </a:solidFill>
            <a:miter lim="800000"/>
            <a:headEnd/>
            <a:tailEnd/>
          </a:ln>
        </p:spPr>
      </p:cxnSp>
      <p:cxnSp>
        <p:nvCxnSpPr>
          <p:cNvPr id="74775" name="AutoShape 22"/>
          <p:cNvCxnSpPr>
            <a:cxnSpLocks noChangeShapeType="1"/>
            <a:stCxn id="74771" idx="0"/>
            <a:endCxn id="74764" idx="2"/>
          </p:cNvCxnSpPr>
          <p:nvPr/>
        </p:nvCxnSpPr>
        <p:spPr bwMode="auto">
          <a:xfrm rot="16200000" flipV="1">
            <a:off x="1324118" y="3994007"/>
            <a:ext cx="596324" cy="1263360"/>
          </a:xfrm>
          <a:prstGeom prst="bentConnector3">
            <a:avLst>
              <a:gd name="adj1" fmla="val 50000"/>
            </a:avLst>
          </a:prstGeom>
          <a:noFill/>
          <a:ln w="9525">
            <a:solidFill>
              <a:schemeClr val="tx1"/>
            </a:solidFill>
            <a:miter lim="800000"/>
            <a:headEnd/>
            <a:tailEnd/>
          </a:ln>
        </p:spPr>
      </p:cxnSp>
      <p:cxnSp>
        <p:nvCxnSpPr>
          <p:cNvPr id="74776" name="AutoShape 23"/>
          <p:cNvCxnSpPr>
            <a:cxnSpLocks noChangeShapeType="1"/>
            <a:stCxn id="74772" idx="0"/>
            <a:endCxn id="74765" idx="2"/>
          </p:cNvCxnSpPr>
          <p:nvPr/>
        </p:nvCxnSpPr>
        <p:spPr bwMode="auto">
          <a:xfrm rot="5400000" flipH="1">
            <a:off x="2849562" y="4221163"/>
            <a:ext cx="549275" cy="762000"/>
          </a:xfrm>
          <a:prstGeom prst="bentConnector3">
            <a:avLst>
              <a:gd name="adj1" fmla="val 50000"/>
            </a:avLst>
          </a:prstGeom>
          <a:noFill/>
          <a:ln w="9525">
            <a:solidFill>
              <a:schemeClr val="tx1"/>
            </a:solidFill>
            <a:miter lim="800000"/>
            <a:headEnd/>
            <a:tailEnd/>
          </a:ln>
        </p:spPr>
      </p:cxnSp>
      <p:cxnSp>
        <p:nvCxnSpPr>
          <p:cNvPr id="74777" name="AutoShape 24"/>
          <p:cNvCxnSpPr>
            <a:cxnSpLocks noChangeShapeType="1"/>
            <a:stCxn id="74773" idx="0"/>
            <a:endCxn id="74766" idx="2"/>
          </p:cNvCxnSpPr>
          <p:nvPr/>
        </p:nvCxnSpPr>
        <p:spPr bwMode="auto">
          <a:xfrm rot="5400000" flipH="1">
            <a:off x="4240212" y="4392613"/>
            <a:ext cx="549275" cy="419100"/>
          </a:xfrm>
          <a:prstGeom prst="bentConnector3">
            <a:avLst>
              <a:gd name="adj1" fmla="val 50000"/>
            </a:avLst>
          </a:prstGeom>
          <a:noFill/>
          <a:ln w="9525">
            <a:solidFill>
              <a:schemeClr val="tx1"/>
            </a:solidFill>
            <a:miter lim="800000"/>
            <a:headEnd/>
            <a:tailEnd/>
          </a:ln>
        </p:spPr>
      </p:cxnSp>
      <p:sp>
        <p:nvSpPr>
          <p:cNvPr id="74778" name="Rectangle 25"/>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2000">
                <a:solidFill>
                  <a:schemeClr val="tx2"/>
                </a:solidFill>
              </a:rPr>
              <a:t/>
            </a:r>
            <a:br>
              <a:rPr lang="en-GB" sz="2000">
                <a:solidFill>
                  <a:schemeClr val="tx2"/>
                </a:solidFill>
              </a:rPr>
            </a:br>
            <a:r>
              <a:rPr lang="en-GB" sz="2000"/>
              <a:t> </a:t>
            </a:r>
            <a:r>
              <a:rPr lang="en-GB" sz="2000" b="1"/>
              <a:t>“Why Tree” Example</a:t>
            </a:r>
          </a:p>
        </p:txBody>
      </p:sp>
    </p:spTree>
  </p:cSld>
  <p:clrMapOvr>
    <a:masterClrMapping/>
  </p:clrMapOvr>
  <p:transition spd="med">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Number Placeholder 3"/>
          <p:cNvSpPr>
            <a:spLocks noGrp="1"/>
          </p:cNvSpPr>
          <p:nvPr>
            <p:ph type="sldNum" sz="quarter" idx="11"/>
          </p:nvPr>
        </p:nvSpPr>
        <p:spPr>
          <a:noFill/>
        </p:spPr>
        <p:txBody>
          <a:bodyPr/>
          <a:lstStyle/>
          <a:p>
            <a:fld id="{DC098DE1-15DE-499E-8FB4-273E360D7885}" type="slidenum">
              <a:rPr lang="en-GB" smtClean="0">
                <a:latin typeface="Arial" charset="0"/>
                <a:cs typeface="Arial" charset="0"/>
              </a:rPr>
              <a:pPr/>
              <a:t>11</a:t>
            </a:fld>
            <a:endParaRPr lang="en-GB" smtClean="0">
              <a:latin typeface="Arial" charset="0"/>
              <a:cs typeface="Arial" charset="0"/>
            </a:endParaRPr>
          </a:p>
        </p:txBody>
      </p:sp>
      <p:sp>
        <p:nvSpPr>
          <p:cNvPr id="178178" name="Rectangle 2"/>
          <p:cNvSpPr>
            <a:spLocks noChangeArrowheads="1"/>
          </p:cNvSpPr>
          <p:nvPr/>
        </p:nvSpPr>
        <p:spPr bwMode="auto">
          <a:xfrm>
            <a:off x="71509" y="873273"/>
            <a:ext cx="9144000" cy="2289175"/>
          </a:xfrm>
          <a:prstGeom prst="rect">
            <a:avLst/>
          </a:prstGeom>
          <a:noFill/>
          <a:ln w="9525">
            <a:noFill/>
            <a:miter lim="800000"/>
            <a:headEnd/>
            <a:tailEnd/>
          </a:ln>
        </p:spPr>
        <p:txBody>
          <a:bodyPr>
            <a:spAutoFit/>
          </a:bodyPr>
          <a:lstStyle/>
          <a:p>
            <a:pPr marL="376238" indent="-376238">
              <a:tabLst>
                <a:tab pos="457200" algn="r"/>
                <a:tab pos="2743200" algn="ctr"/>
                <a:tab pos="5486400" algn="r"/>
              </a:tabLst>
            </a:pPr>
            <a:r>
              <a:rPr lang="en-GB" b="1" i="1" dirty="0"/>
              <a:t>Step Six:</a:t>
            </a:r>
            <a:r>
              <a:rPr lang="en-GB" sz="1600" dirty="0"/>
              <a:t> </a:t>
            </a:r>
          </a:p>
          <a:p>
            <a:pPr marL="376238" indent="-376238">
              <a:buFontTx/>
              <a:buChar char="•"/>
              <a:tabLst>
                <a:tab pos="457200" algn="r"/>
                <a:tab pos="2743200" algn="ctr"/>
                <a:tab pos="5486400" algn="r"/>
              </a:tabLst>
            </a:pPr>
            <a:r>
              <a:rPr lang="en-GB" dirty="0"/>
              <a:t>You keep asking the question </a:t>
            </a:r>
            <a:r>
              <a:rPr lang="en-GB" dirty="0">
                <a:latin typeface="Times New Roman" pitchFamily="18" charset="0"/>
              </a:rPr>
              <a:t>“</a:t>
            </a:r>
            <a:r>
              <a:rPr lang="en-GB" dirty="0"/>
              <a:t>WHY</a:t>
            </a:r>
            <a:r>
              <a:rPr lang="en-GB" dirty="0">
                <a:latin typeface="Times New Roman" pitchFamily="18" charset="0"/>
              </a:rPr>
              <a:t>”</a:t>
            </a:r>
            <a:r>
              <a:rPr lang="en-GB" dirty="0"/>
              <a:t> until you establish the root cause/s. </a:t>
            </a:r>
          </a:p>
          <a:p>
            <a:pPr marL="376238" indent="-376238">
              <a:buFontTx/>
              <a:buChar char="•"/>
              <a:tabLst>
                <a:tab pos="457200" algn="r"/>
                <a:tab pos="2743200" algn="ctr"/>
                <a:tab pos="5486400" algn="r"/>
              </a:tabLst>
            </a:pPr>
            <a:endParaRPr lang="en-GB" dirty="0"/>
          </a:p>
          <a:p>
            <a:pPr marL="376238" indent="-376238">
              <a:buFontTx/>
              <a:buChar char="•"/>
              <a:tabLst>
                <a:tab pos="457200" algn="r"/>
                <a:tab pos="2743200" algn="ctr"/>
                <a:tab pos="5486400" algn="r"/>
              </a:tabLst>
            </a:pPr>
            <a:r>
              <a:rPr lang="en-GB" dirty="0"/>
              <a:t>These can then be classified as a failure in one of the Tata key principles of the Health and Safety Management System, when this is the case the Principle can be placed in a red box, highlighting the gap in the management system </a:t>
            </a:r>
          </a:p>
          <a:p>
            <a:pPr marL="376238" indent="-376238">
              <a:tabLst>
                <a:tab pos="457200" algn="r"/>
                <a:tab pos="2743200" algn="ctr"/>
                <a:tab pos="5486400" algn="r"/>
              </a:tabLst>
            </a:pPr>
            <a:endParaRPr lang="en-GB" dirty="0"/>
          </a:p>
          <a:p>
            <a:pPr marL="376238" indent="-376238">
              <a:buFontTx/>
              <a:buChar char="•"/>
              <a:tabLst>
                <a:tab pos="457200" algn="r"/>
                <a:tab pos="2743200" algn="ctr"/>
                <a:tab pos="5486400" algn="r"/>
              </a:tabLst>
            </a:pPr>
            <a:r>
              <a:rPr lang="en-GB" dirty="0"/>
              <a:t>There is a chance to add any other information that may have been discovered.</a:t>
            </a:r>
            <a:r>
              <a:rPr lang="en-GB" dirty="0">
                <a:latin typeface="Times New Roman" pitchFamily="18" charset="0"/>
                <a:cs typeface="Times New Roman" pitchFamily="18" charset="0"/>
              </a:rPr>
              <a:t> </a:t>
            </a:r>
          </a:p>
        </p:txBody>
      </p:sp>
      <p:grpSp>
        <p:nvGrpSpPr>
          <p:cNvPr id="2" name="Group 3"/>
          <p:cNvGrpSpPr>
            <a:grpSpLocks/>
          </p:cNvGrpSpPr>
          <p:nvPr/>
        </p:nvGrpSpPr>
        <p:grpSpPr bwMode="auto">
          <a:xfrm>
            <a:off x="549275" y="3432175"/>
            <a:ext cx="7772400" cy="1409700"/>
            <a:chOff x="384" y="2208"/>
            <a:chExt cx="4896" cy="888"/>
          </a:xfrm>
        </p:grpSpPr>
        <p:sp>
          <p:nvSpPr>
            <p:cNvPr id="75783" name="Text Box 4"/>
            <p:cNvSpPr txBox="1">
              <a:spLocks noChangeArrowheads="1"/>
            </p:cNvSpPr>
            <p:nvPr/>
          </p:nvSpPr>
          <p:spPr bwMode="auto">
            <a:xfrm>
              <a:off x="384" y="2208"/>
              <a:ext cx="1104" cy="360"/>
            </a:xfrm>
            <a:prstGeom prst="rect">
              <a:avLst/>
            </a:prstGeom>
            <a:solidFill>
              <a:srgbClr val="FFFFFF"/>
            </a:solidFill>
            <a:ln w="9525">
              <a:solidFill>
                <a:srgbClr val="000000"/>
              </a:solidFill>
              <a:miter lim="800000"/>
              <a:headEnd/>
              <a:tailEnd/>
            </a:ln>
          </p:spPr>
          <p:txBody>
            <a:bodyPr/>
            <a:lstStyle/>
            <a:p>
              <a:pPr algn="ctr" eaLnBrk="0" hangingPunct="0"/>
              <a:r>
                <a:rPr lang="en-US" sz="1100"/>
                <a:t>No action by maintenance on the difference</a:t>
              </a:r>
            </a:p>
          </p:txBody>
        </p:sp>
        <p:sp>
          <p:nvSpPr>
            <p:cNvPr id="75784" name="Text Box 5"/>
            <p:cNvSpPr txBox="1">
              <a:spLocks noChangeArrowheads="1"/>
            </p:cNvSpPr>
            <p:nvPr/>
          </p:nvSpPr>
          <p:spPr bwMode="auto">
            <a:xfrm>
              <a:off x="384" y="2736"/>
              <a:ext cx="1104" cy="360"/>
            </a:xfrm>
            <a:prstGeom prst="rect">
              <a:avLst/>
            </a:prstGeom>
            <a:solidFill>
              <a:srgbClr val="FF0000"/>
            </a:solidFill>
            <a:ln w="9525">
              <a:solidFill>
                <a:srgbClr val="000000"/>
              </a:solidFill>
              <a:miter lim="800000"/>
              <a:headEnd/>
              <a:tailEnd/>
            </a:ln>
          </p:spPr>
          <p:txBody>
            <a:bodyPr/>
            <a:lstStyle/>
            <a:p>
              <a:pPr algn="ctr" eaLnBrk="0" hangingPunct="0"/>
              <a:r>
                <a:rPr lang="en-US" sz="1100" b="1"/>
                <a:t>P7: Asset Management </a:t>
              </a:r>
              <a:r>
                <a:rPr lang="en-US" sz="1100" b="1" u="sng"/>
                <a:t>Requirement 9,10,11</a:t>
              </a:r>
            </a:p>
          </p:txBody>
        </p:sp>
        <p:sp>
          <p:nvSpPr>
            <p:cNvPr id="75785" name="Text Box 6"/>
            <p:cNvSpPr txBox="1">
              <a:spLocks noChangeArrowheads="1"/>
            </p:cNvSpPr>
            <p:nvPr/>
          </p:nvSpPr>
          <p:spPr bwMode="auto">
            <a:xfrm>
              <a:off x="2256" y="2208"/>
              <a:ext cx="1104" cy="360"/>
            </a:xfrm>
            <a:prstGeom prst="rect">
              <a:avLst/>
            </a:prstGeom>
            <a:solidFill>
              <a:srgbClr val="FFFFFF"/>
            </a:solidFill>
            <a:ln w="9525">
              <a:solidFill>
                <a:srgbClr val="000000"/>
              </a:solidFill>
              <a:miter lim="800000"/>
              <a:headEnd/>
              <a:tailEnd/>
            </a:ln>
          </p:spPr>
          <p:txBody>
            <a:bodyPr/>
            <a:lstStyle/>
            <a:p>
              <a:pPr algn="ctr" eaLnBrk="0" hangingPunct="0"/>
              <a:r>
                <a:rPr lang="en-US" sz="1100"/>
                <a:t>No action through Management of Change</a:t>
              </a:r>
            </a:p>
          </p:txBody>
        </p:sp>
        <p:sp>
          <p:nvSpPr>
            <p:cNvPr id="75786" name="Text Box 7"/>
            <p:cNvSpPr txBox="1">
              <a:spLocks noChangeArrowheads="1"/>
            </p:cNvSpPr>
            <p:nvPr/>
          </p:nvSpPr>
          <p:spPr bwMode="auto">
            <a:xfrm>
              <a:off x="2256" y="2736"/>
              <a:ext cx="1104" cy="360"/>
            </a:xfrm>
            <a:prstGeom prst="rect">
              <a:avLst/>
            </a:prstGeom>
            <a:solidFill>
              <a:srgbClr val="FF0000"/>
            </a:solidFill>
            <a:ln w="9525">
              <a:solidFill>
                <a:srgbClr val="000000"/>
              </a:solidFill>
              <a:miter lim="800000"/>
              <a:headEnd/>
              <a:tailEnd/>
            </a:ln>
          </p:spPr>
          <p:txBody>
            <a:bodyPr/>
            <a:lstStyle/>
            <a:p>
              <a:pPr algn="ctr" eaLnBrk="0" hangingPunct="0"/>
              <a:r>
                <a:rPr lang="en-US" sz="1100" b="1"/>
                <a:t>P8: Management of Change </a:t>
              </a:r>
            </a:p>
            <a:p>
              <a:pPr algn="ctr" eaLnBrk="0" hangingPunct="0"/>
              <a:r>
                <a:rPr lang="en-US" sz="1100" b="1" u="sng"/>
                <a:t>Requirement 2</a:t>
              </a:r>
            </a:p>
          </p:txBody>
        </p:sp>
        <p:sp>
          <p:nvSpPr>
            <p:cNvPr id="75787" name="Text Box 8"/>
            <p:cNvSpPr txBox="1">
              <a:spLocks noChangeArrowheads="1"/>
            </p:cNvSpPr>
            <p:nvPr/>
          </p:nvSpPr>
          <p:spPr bwMode="auto">
            <a:xfrm>
              <a:off x="4176" y="2208"/>
              <a:ext cx="1104" cy="360"/>
            </a:xfrm>
            <a:prstGeom prst="rect">
              <a:avLst/>
            </a:prstGeom>
            <a:solidFill>
              <a:srgbClr val="FFFFFF"/>
            </a:solidFill>
            <a:ln w="9525">
              <a:solidFill>
                <a:srgbClr val="000000"/>
              </a:solidFill>
              <a:miter lim="800000"/>
              <a:headEnd/>
              <a:tailEnd/>
            </a:ln>
          </p:spPr>
          <p:txBody>
            <a:bodyPr/>
            <a:lstStyle/>
            <a:p>
              <a:pPr algn="ctr" eaLnBrk="0" hangingPunct="0"/>
              <a:r>
                <a:rPr lang="en-US" sz="1100"/>
                <a:t>Employee was not alert: in a hurry to get home</a:t>
              </a:r>
            </a:p>
          </p:txBody>
        </p:sp>
        <p:sp>
          <p:nvSpPr>
            <p:cNvPr id="75788" name="Text Box 9"/>
            <p:cNvSpPr txBox="1">
              <a:spLocks noChangeArrowheads="1"/>
            </p:cNvSpPr>
            <p:nvPr/>
          </p:nvSpPr>
          <p:spPr bwMode="auto">
            <a:xfrm>
              <a:off x="4176" y="2736"/>
              <a:ext cx="1104" cy="360"/>
            </a:xfrm>
            <a:prstGeom prst="rect">
              <a:avLst/>
            </a:prstGeom>
            <a:solidFill>
              <a:srgbClr val="FF0000"/>
            </a:solidFill>
            <a:ln w="9525">
              <a:solidFill>
                <a:srgbClr val="000000"/>
              </a:solidFill>
              <a:miter lim="800000"/>
              <a:headEnd/>
              <a:tailEnd/>
            </a:ln>
          </p:spPr>
          <p:txBody>
            <a:bodyPr/>
            <a:lstStyle/>
            <a:p>
              <a:pPr algn="ctr" eaLnBrk="0" hangingPunct="0"/>
              <a:r>
                <a:rPr lang="en-US" sz="1100" b="1"/>
                <a:t>P2: Competent people </a:t>
              </a:r>
              <a:r>
                <a:rPr lang="en-US" sz="1100" b="1" u="sng"/>
                <a:t>Requirement 10,12</a:t>
              </a:r>
            </a:p>
          </p:txBody>
        </p:sp>
      </p:grpSp>
      <p:sp>
        <p:nvSpPr>
          <p:cNvPr id="178186" name="Rectangle 10"/>
          <p:cNvSpPr>
            <a:spLocks noChangeArrowheads="1"/>
          </p:cNvSpPr>
          <p:nvPr/>
        </p:nvSpPr>
        <p:spPr bwMode="auto">
          <a:xfrm>
            <a:off x="0" y="5106049"/>
            <a:ext cx="9144000" cy="641350"/>
          </a:xfrm>
          <a:prstGeom prst="rect">
            <a:avLst/>
          </a:prstGeom>
          <a:noFill/>
          <a:ln w="9525">
            <a:noFill/>
            <a:miter lim="800000"/>
            <a:headEnd/>
            <a:tailEnd/>
          </a:ln>
        </p:spPr>
        <p:txBody>
          <a:bodyPr>
            <a:spAutoFit/>
          </a:bodyPr>
          <a:lstStyle/>
          <a:p>
            <a:pPr marL="376238" indent="-376238">
              <a:buFontTx/>
              <a:buChar char="•"/>
              <a:tabLst>
                <a:tab pos="457200" algn="r"/>
                <a:tab pos="2743200" algn="ctr"/>
                <a:tab pos="5486400" algn="r"/>
              </a:tabLst>
            </a:pPr>
            <a:r>
              <a:rPr lang="en-GB" dirty="0"/>
              <a:t>On the next page you can see the </a:t>
            </a:r>
            <a:r>
              <a:rPr lang="en-GB" dirty="0">
                <a:latin typeface="Times New Roman" pitchFamily="18" charset="0"/>
              </a:rPr>
              <a:t>“</a:t>
            </a:r>
            <a:r>
              <a:rPr lang="en-GB" dirty="0"/>
              <a:t>WHY-Tree</a:t>
            </a:r>
            <a:r>
              <a:rPr lang="en-GB" dirty="0">
                <a:latin typeface="Times New Roman" pitchFamily="18" charset="0"/>
              </a:rPr>
              <a:t>”</a:t>
            </a:r>
            <a:r>
              <a:rPr lang="en-GB" dirty="0"/>
              <a:t> in its entirety, as it should be presented including the outcomes of the other branches of the tree</a:t>
            </a:r>
            <a:endParaRPr lang="en-GB" dirty="0">
              <a:latin typeface="Times New Roman" pitchFamily="18" charset="0"/>
              <a:cs typeface="Times New Roman" pitchFamily="18" charset="0"/>
            </a:endParaRPr>
          </a:p>
        </p:txBody>
      </p:sp>
      <p:sp>
        <p:nvSpPr>
          <p:cNvPr id="75782" name="Rectangle 11"/>
          <p:cNvSpPr>
            <a:spLocks noChangeArrowheads="1"/>
          </p:cNvSpPr>
          <p:nvPr/>
        </p:nvSpPr>
        <p:spPr bwMode="auto">
          <a:xfrm>
            <a:off x="201612" y="109685"/>
            <a:ext cx="7316788" cy="754063"/>
          </a:xfrm>
          <a:prstGeom prst="rect">
            <a:avLst/>
          </a:prstGeom>
          <a:noFill/>
          <a:ln w="9525">
            <a:noFill/>
            <a:miter lim="800000"/>
            <a:headEnd/>
            <a:tailEnd/>
          </a:ln>
        </p:spPr>
        <p:txBody>
          <a:bodyPr lIns="0" tIns="0" rIns="0" bIns="0"/>
          <a:lstStyle/>
          <a:p>
            <a:r>
              <a:rPr lang="en-GB" sz="2200" b="1" dirty="0">
                <a:solidFill>
                  <a:schemeClr val="tx2"/>
                </a:solidFill>
              </a:rPr>
              <a:t>Causation Identification</a:t>
            </a:r>
            <a:br>
              <a:rPr lang="en-GB" sz="2200" b="1" dirty="0">
                <a:solidFill>
                  <a:schemeClr val="tx2"/>
                </a:solidFill>
              </a:rPr>
            </a:br>
            <a:r>
              <a:rPr lang="en-GB" sz="2000" dirty="0"/>
              <a:t> </a:t>
            </a:r>
            <a:r>
              <a:rPr lang="en-GB" sz="2000" b="1" dirty="0"/>
              <a:t>“Why Tree” Example</a:t>
            </a: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8178"/>
                                        </p:tgtEl>
                                        <p:attrNameLst>
                                          <p:attrName>style.visibility</p:attrName>
                                        </p:attrNameLst>
                                      </p:cBhvr>
                                      <p:to>
                                        <p:strVal val="visible"/>
                                      </p:to>
                                    </p:set>
                                    <p:anim calcmode="lin" valueType="num">
                                      <p:cBhvr additive="base">
                                        <p:cTn id="7" dur="500" fill="hold"/>
                                        <p:tgtEl>
                                          <p:spTgt spid="178178"/>
                                        </p:tgtEl>
                                        <p:attrNameLst>
                                          <p:attrName>ppt_x</p:attrName>
                                        </p:attrNameLst>
                                      </p:cBhvr>
                                      <p:tavLst>
                                        <p:tav tm="0">
                                          <p:val>
                                            <p:strVal val="0-#ppt_w/2"/>
                                          </p:val>
                                        </p:tav>
                                        <p:tav tm="100000">
                                          <p:val>
                                            <p:strVal val="#ppt_x"/>
                                          </p:val>
                                        </p:tav>
                                      </p:tavLst>
                                    </p:anim>
                                    <p:anim calcmode="lin" valueType="num">
                                      <p:cBhvr additive="base">
                                        <p:cTn id="8" dur="500" fill="hold"/>
                                        <p:tgtEl>
                                          <p:spTgt spid="17817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1+#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8186"/>
                                        </p:tgtEl>
                                        <p:attrNameLst>
                                          <p:attrName>style.visibility</p:attrName>
                                        </p:attrNameLst>
                                      </p:cBhvr>
                                      <p:to>
                                        <p:strVal val="visible"/>
                                      </p:to>
                                    </p:set>
                                    <p:anim calcmode="lin" valueType="num">
                                      <p:cBhvr additive="base">
                                        <p:cTn id="19" dur="500" fill="hold"/>
                                        <p:tgtEl>
                                          <p:spTgt spid="178186"/>
                                        </p:tgtEl>
                                        <p:attrNameLst>
                                          <p:attrName>ppt_x</p:attrName>
                                        </p:attrNameLst>
                                      </p:cBhvr>
                                      <p:tavLst>
                                        <p:tav tm="0">
                                          <p:val>
                                            <p:strVal val="0-#ppt_w/2"/>
                                          </p:val>
                                        </p:tav>
                                        <p:tav tm="100000">
                                          <p:val>
                                            <p:strVal val="#ppt_x"/>
                                          </p:val>
                                        </p:tav>
                                      </p:tavLst>
                                    </p:anim>
                                    <p:anim calcmode="lin" valueType="num">
                                      <p:cBhvr additive="base">
                                        <p:cTn id="20" dur="500" fill="hold"/>
                                        <p:tgtEl>
                                          <p:spTgt spid="17818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178" grpId="0" autoUpdateAnimBg="0"/>
      <p:bldP spid="178186"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Number Placeholder 3"/>
          <p:cNvSpPr>
            <a:spLocks noGrp="1"/>
          </p:cNvSpPr>
          <p:nvPr>
            <p:ph type="sldNum" sz="quarter" idx="11"/>
          </p:nvPr>
        </p:nvSpPr>
        <p:spPr>
          <a:noFill/>
        </p:spPr>
        <p:txBody>
          <a:bodyPr/>
          <a:lstStyle/>
          <a:p>
            <a:fld id="{485DA292-3FE5-459C-BF8A-21428D938CE3}" type="slidenum">
              <a:rPr lang="en-GB" smtClean="0">
                <a:latin typeface="Arial" charset="0"/>
                <a:cs typeface="Arial" charset="0"/>
              </a:rPr>
              <a:pPr/>
              <a:t>12</a:t>
            </a:fld>
            <a:endParaRPr lang="en-GB" smtClean="0">
              <a:latin typeface="Arial" charset="0"/>
              <a:cs typeface="Arial" charset="0"/>
            </a:endParaRPr>
          </a:p>
        </p:txBody>
      </p:sp>
      <p:sp>
        <p:nvSpPr>
          <p:cNvPr id="76803" name="Text Box 2"/>
          <p:cNvSpPr txBox="1">
            <a:spLocks noChangeArrowheads="1"/>
          </p:cNvSpPr>
          <p:nvPr/>
        </p:nvSpPr>
        <p:spPr bwMode="auto">
          <a:xfrm>
            <a:off x="3200400" y="825500"/>
            <a:ext cx="1997075" cy="469900"/>
          </a:xfrm>
          <a:prstGeom prst="rect">
            <a:avLst/>
          </a:prstGeom>
          <a:noFill/>
          <a:ln w="12700">
            <a:solidFill>
              <a:schemeClr val="tx1"/>
            </a:solidFill>
            <a:miter lim="800000"/>
            <a:headEnd/>
            <a:tailEnd/>
          </a:ln>
        </p:spPr>
        <p:txBody>
          <a:bodyPr>
            <a:spAutoFit/>
          </a:bodyPr>
          <a:lstStyle/>
          <a:p>
            <a:pPr algn="ctr" eaLnBrk="0" hangingPunct="0"/>
            <a:r>
              <a:rPr lang="en-GB" sz="1200"/>
              <a:t>Employee slipped and broke his leg</a:t>
            </a:r>
          </a:p>
        </p:txBody>
      </p:sp>
      <p:sp>
        <p:nvSpPr>
          <p:cNvPr id="76804" name="Text Box 3"/>
          <p:cNvSpPr txBox="1">
            <a:spLocks noChangeArrowheads="1"/>
          </p:cNvSpPr>
          <p:nvPr/>
        </p:nvSpPr>
        <p:spPr bwMode="auto">
          <a:xfrm>
            <a:off x="5410200" y="1130300"/>
            <a:ext cx="1447800" cy="609600"/>
          </a:xfrm>
          <a:prstGeom prst="rect">
            <a:avLst/>
          </a:prstGeom>
          <a:noFill/>
          <a:ln w="12700">
            <a:solidFill>
              <a:schemeClr val="tx1"/>
            </a:solidFill>
            <a:miter lim="800000"/>
            <a:headEnd/>
            <a:tailEnd/>
          </a:ln>
        </p:spPr>
        <p:txBody>
          <a:bodyPr>
            <a:spAutoFit/>
          </a:bodyPr>
          <a:lstStyle/>
          <a:p>
            <a:pPr algn="ctr" eaLnBrk="0" hangingPunct="0"/>
            <a:r>
              <a:rPr lang="en-GB" sz="1100"/>
              <a:t>Employee was not alert in a hurry to get home</a:t>
            </a:r>
          </a:p>
        </p:txBody>
      </p:sp>
      <p:sp>
        <p:nvSpPr>
          <p:cNvPr id="76805" name="Text Box 4"/>
          <p:cNvSpPr txBox="1">
            <a:spLocks noChangeArrowheads="1"/>
          </p:cNvSpPr>
          <p:nvPr/>
        </p:nvSpPr>
        <p:spPr bwMode="auto">
          <a:xfrm>
            <a:off x="3200400" y="1739900"/>
            <a:ext cx="1997075" cy="441325"/>
          </a:xfrm>
          <a:prstGeom prst="rect">
            <a:avLst/>
          </a:prstGeom>
          <a:noFill/>
          <a:ln w="12700">
            <a:solidFill>
              <a:schemeClr val="tx1"/>
            </a:solidFill>
            <a:miter lim="800000"/>
            <a:headEnd/>
            <a:tailEnd/>
          </a:ln>
        </p:spPr>
        <p:txBody>
          <a:bodyPr>
            <a:spAutoFit/>
          </a:bodyPr>
          <a:lstStyle/>
          <a:p>
            <a:pPr algn="ctr" eaLnBrk="0" hangingPunct="0"/>
            <a:r>
              <a:rPr lang="en-GB" sz="1100"/>
              <a:t>Slipped on oil on the walkway</a:t>
            </a:r>
          </a:p>
        </p:txBody>
      </p:sp>
      <p:sp>
        <p:nvSpPr>
          <p:cNvPr id="76806" name="Text Box 5"/>
          <p:cNvSpPr txBox="1">
            <a:spLocks noChangeArrowheads="1"/>
          </p:cNvSpPr>
          <p:nvPr/>
        </p:nvSpPr>
        <p:spPr bwMode="auto">
          <a:xfrm>
            <a:off x="7239000" y="1130300"/>
            <a:ext cx="1524000" cy="609600"/>
          </a:xfrm>
          <a:prstGeom prst="rect">
            <a:avLst/>
          </a:prstGeom>
          <a:solidFill>
            <a:srgbClr val="FF0000"/>
          </a:solidFill>
          <a:ln w="12700">
            <a:solidFill>
              <a:schemeClr val="tx1"/>
            </a:solidFill>
            <a:miter lim="800000"/>
            <a:headEnd/>
            <a:tailEnd/>
          </a:ln>
        </p:spPr>
        <p:txBody>
          <a:bodyPr>
            <a:spAutoFit/>
          </a:bodyPr>
          <a:lstStyle/>
          <a:p>
            <a:pPr algn="ctr" eaLnBrk="0" hangingPunct="0"/>
            <a:r>
              <a:rPr lang="en-GB" sz="1100"/>
              <a:t>P2: Competent people</a:t>
            </a:r>
            <a:endParaRPr lang="en-GB" sz="1100">
              <a:cs typeface="Times New Roman" pitchFamily="18" charset="0"/>
            </a:endParaRPr>
          </a:p>
          <a:p>
            <a:pPr algn="ctr" eaLnBrk="0" hangingPunct="0"/>
            <a:r>
              <a:rPr lang="en-GB" sz="1100" b="1" u="sng"/>
              <a:t>Requirement 10, 12</a:t>
            </a:r>
            <a:endParaRPr lang="en-GB" sz="1100" b="1">
              <a:cs typeface="Times New Roman" pitchFamily="18" charset="0"/>
            </a:endParaRPr>
          </a:p>
        </p:txBody>
      </p:sp>
      <p:sp>
        <p:nvSpPr>
          <p:cNvPr id="76807" name="Text Box 6"/>
          <p:cNvSpPr txBox="1">
            <a:spLocks noChangeArrowheads="1"/>
          </p:cNvSpPr>
          <p:nvPr/>
        </p:nvSpPr>
        <p:spPr bwMode="auto">
          <a:xfrm>
            <a:off x="762000" y="2578100"/>
            <a:ext cx="1447800" cy="441325"/>
          </a:xfrm>
          <a:prstGeom prst="rect">
            <a:avLst/>
          </a:prstGeom>
          <a:noFill/>
          <a:ln w="12700">
            <a:solidFill>
              <a:schemeClr val="tx1"/>
            </a:solidFill>
            <a:miter lim="800000"/>
            <a:headEnd/>
            <a:tailEnd/>
          </a:ln>
        </p:spPr>
        <p:txBody>
          <a:bodyPr>
            <a:spAutoFit/>
          </a:bodyPr>
          <a:lstStyle/>
          <a:p>
            <a:pPr algn="ctr" eaLnBrk="0" hangingPunct="0"/>
            <a:r>
              <a:rPr lang="en-GB" sz="1100"/>
              <a:t>Leaking Fork Lift Truck</a:t>
            </a:r>
          </a:p>
        </p:txBody>
      </p:sp>
      <p:sp>
        <p:nvSpPr>
          <p:cNvPr id="76808" name="Text Box 7"/>
          <p:cNvSpPr txBox="1">
            <a:spLocks noChangeArrowheads="1"/>
          </p:cNvSpPr>
          <p:nvPr/>
        </p:nvSpPr>
        <p:spPr bwMode="auto">
          <a:xfrm>
            <a:off x="304800" y="3416300"/>
            <a:ext cx="1371600" cy="441325"/>
          </a:xfrm>
          <a:prstGeom prst="rect">
            <a:avLst/>
          </a:prstGeom>
          <a:noFill/>
          <a:ln w="12700">
            <a:solidFill>
              <a:schemeClr val="tx1"/>
            </a:solidFill>
            <a:miter lim="800000"/>
            <a:headEnd/>
            <a:tailEnd/>
          </a:ln>
        </p:spPr>
        <p:txBody>
          <a:bodyPr>
            <a:spAutoFit/>
          </a:bodyPr>
          <a:lstStyle/>
          <a:p>
            <a:pPr algn="ctr" eaLnBrk="0" hangingPunct="0"/>
            <a:r>
              <a:rPr lang="en-GB" sz="1100"/>
              <a:t>New Valve not correct</a:t>
            </a:r>
          </a:p>
        </p:txBody>
      </p:sp>
      <p:sp>
        <p:nvSpPr>
          <p:cNvPr id="76809" name="Text Box 8"/>
          <p:cNvSpPr txBox="1">
            <a:spLocks noChangeArrowheads="1"/>
          </p:cNvSpPr>
          <p:nvPr/>
        </p:nvSpPr>
        <p:spPr bwMode="auto">
          <a:xfrm>
            <a:off x="2057400" y="3416300"/>
            <a:ext cx="1371600" cy="441325"/>
          </a:xfrm>
          <a:prstGeom prst="rect">
            <a:avLst/>
          </a:prstGeom>
          <a:noFill/>
          <a:ln w="12700">
            <a:solidFill>
              <a:schemeClr val="tx1"/>
            </a:solidFill>
            <a:miter lim="800000"/>
            <a:headEnd/>
            <a:tailEnd/>
          </a:ln>
        </p:spPr>
        <p:txBody>
          <a:bodyPr>
            <a:spAutoFit/>
          </a:bodyPr>
          <a:lstStyle/>
          <a:p>
            <a:pPr algn="ctr" eaLnBrk="0" hangingPunct="0"/>
            <a:r>
              <a:rPr lang="en-GB" sz="1100"/>
              <a:t>Valve not fitted correctly</a:t>
            </a:r>
          </a:p>
        </p:txBody>
      </p:sp>
      <p:sp>
        <p:nvSpPr>
          <p:cNvPr id="76810" name="Text Box 9"/>
          <p:cNvSpPr txBox="1">
            <a:spLocks noChangeArrowheads="1"/>
          </p:cNvSpPr>
          <p:nvPr/>
        </p:nvSpPr>
        <p:spPr bwMode="auto">
          <a:xfrm>
            <a:off x="3657600" y="3416300"/>
            <a:ext cx="1295400" cy="441325"/>
          </a:xfrm>
          <a:prstGeom prst="rect">
            <a:avLst/>
          </a:prstGeom>
          <a:noFill/>
          <a:ln w="12700">
            <a:solidFill>
              <a:schemeClr val="tx1"/>
            </a:solidFill>
            <a:miter lim="800000"/>
            <a:headEnd/>
            <a:tailEnd/>
          </a:ln>
        </p:spPr>
        <p:txBody>
          <a:bodyPr>
            <a:spAutoFit/>
          </a:bodyPr>
          <a:lstStyle/>
          <a:p>
            <a:pPr algn="ctr" eaLnBrk="0" hangingPunct="0"/>
            <a:r>
              <a:rPr lang="en-GB" sz="1100"/>
              <a:t>Other Leak on Fork Lift Truck</a:t>
            </a:r>
          </a:p>
        </p:txBody>
      </p:sp>
      <p:sp>
        <p:nvSpPr>
          <p:cNvPr id="76811" name="Text Box 10"/>
          <p:cNvSpPr txBox="1">
            <a:spLocks noChangeArrowheads="1"/>
          </p:cNvSpPr>
          <p:nvPr/>
        </p:nvSpPr>
        <p:spPr bwMode="auto">
          <a:xfrm>
            <a:off x="152400" y="4635500"/>
            <a:ext cx="1295400" cy="609600"/>
          </a:xfrm>
          <a:prstGeom prst="rect">
            <a:avLst/>
          </a:prstGeom>
          <a:noFill/>
          <a:ln w="12700">
            <a:solidFill>
              <a:schemeClr val="tx1"/>
            </a:solidFill>
            <a:miter lim="800000"/>
            <a:headEnd/>
            <a:tailEnd/>
          </a:ln>
        </p:spPr>
        <p:txBody>
          <a:bodyPr>
            <a:spAutoFit/>
          </a:bodyPr>
          <a:lstStyle/>
          <a:p>
            <a:pPr algn="ctr" eaLnBrk="0" hangingPunct="0"/>
            <a:r>
              <a:rPr lang="en-GB" sz="1100"/>
              <a:t>No action by maintenance on the difference</a:t>
            </a:r>
          </a:p>
        </p:txBody>
      </p:sp>
      <p:sp>
        <p:nvSpPr>
          <p:cNvPr id="76812" name="Text Box 11"/>
          <p:cNvSpPr txBox="1">
            <a:spLocks noChangeArrowheads="1"/>
          </p:cNvSpPr>
          <p:nvPr/>
        </p:nvSpPr>
        <p:spPr bwMode="auto">
          <a:xfrm>
            <a:off x="1524000" y="4635500"/>
            <a:ext cx="1371600" cy="609600"/>
          </a:xfrm>
          <a:prstGeom prst="rect">
            <a:avLst/>
          </a:prstGeom>
          <a:noFill/>
          <a:ln w="12700">
            <a:solidFill>
              <a:schemeClr val="tx1"/>
            </a:solidFill>
            <a:miter lim="800000"/>
            <a:headEnd/>
            <a:tailEnd/>
          </a:ln>
        </p:spPr>
        <p:txBody>
          <a:bodyPr>
            <a:spAutoFit/>
          </a:bodyPr>
          <a:lstStyle/>
          <a:p>
            <a:pPr algn="ctr" eaLnBrk="0" hangingPunct="0"/>
            <a:r>
              <a:rPr lang="en-GB" sz="1100"/>
              <a:t>No action through Management of Change</a:t>
            </a:r>
          </a:p>
        </p:txBody>
      </p:sp>
      <p:sp>
        <p:nvSpPr>
          <p:cNvPr id="76813" name="Text Box 12"/>
          <p:cNvSpPr txBox="1">
            <a:spLocks noChangeArrowheads="1"/>
          </p:cNvSpPr>
          <p:nvPr/>
        </p:nvSpPr>
        <p:spPr bwMode="auto">
          <a:xfrm>
            <a:off x="152400" y="5473700"/>
            <a:ext cx="1295400" cy="777875"/>
          </a:xfrm>
          <a:prstGeom prst="rect">
            <a:avLst/>
          </a:prstGeom>
          <a:solidFill>
            <a:srgbClr val="FF0000"/>
          </a:solidFill>
          <a:ln w="12700">
            <a:solidFill>
              <a:schemeClr val="tx1"/>
            </a:solidFill>
            <a:miter lim="800000"/>
            <a:headEnd/>
            <a:tailEnd/>
          </a:ln>
        </p:spPr>
        <p:txBody>
          <a:bodyPr>
            <a:spAutoFit/>
          </a:bodyPr>
          <a:lstStyle/>
          <a:p>
            <a:pPr algn="ctr" eaLnBrk="0" hangingPunct="0"/>
            <a:r>
              <a:rPr lang="en-GB" sz="1100" dirty="0"/>
              <a:t>P7: Asset Management</a:t>
            </a:r>
            <a:endParaRPr lang="en-GB" sz="1100" dirty="0">
              <a:cs typeface="Times New Roman" pitchFamily="18" charset="0"/>
            </a:endParaRPr>
          </a:p>
          <a:p>
            <a:pPr algn="ctr" eaLnBrk="0" hangingPunct="0"/>
            <a:r>
              <a:rPr lang="en-GB" sz="1100" b="1" u="sng" dirty="0"/>
              <a:t>Requirement 9 10, 11</a:t>
            </a:r>
            <a:endParaRPr lang="en-GB" sz="1100" dirty="0">
              <a:cs typeface="Times New Roman" pitchFamily="18" charset="0"/>
            </a:endParaRPr>
          </a:p>
        </p:txBody>
      </p:sp>
      <p:sp>
        <p:nvSpPr>
          <p:cNvPr id="76814" name="Text Box 13"/>
          <p:cNvSpPr txBox="1">
            <a:spLocks noChangeArrowheads="1"/>
          </p:cNvSpPr>
          <p:nvPr/>
        </p:nvSpPr>
        <p:spPr bwMode="auto">
          <a:xfrm>
            <a:off x="1524000" y="5473700"/>
            <a:ext cx="1371600" cy="609600"/>
          </a:xfrm>
          <a:prstGeom prst="rect">
            <a:avLst/>
          </a:prstGeom>
          <a:solidFill>
            <a:srgbClr val="FF0000"/>
          </a:solidFill>
          <a:ln w="12700">
            <a:solidFill>
              <a:schemeClr val="tx1"/>
            </a:solidFill>
            <a:miter lim="800000"/>
            <a:headEnd/>
            <a:tailEnd/>
          </a:ln>
        </p:spPr>
        <p:txBody>
          <a:bodyPr>
            <a:spAutoFit/>
          </a:bodyPr>
          <a:lstStyle/>
          <a:p>
            <a:pPr algn="ctr" eaLnBrk="0" hangingPunct="0"/>
            <a:r>
              <a:rPr lang="en-GB" sz="1100"/>
              <a:t>P8: Management of Change</a:t>
            </a:r>
            <a:endParaRPr lang="en-GB" sz="1100">
              <a:cs typeface="Times New Roman" pitchFamily="18" charset="0"/>
            </a:endParaRPr>
          </a:p>
          <a:p>
            <a:pPr algn="ctr" eaLnBrk="0" hangingPunct="0"/>
            <a:r>
              <a:rPr lang="en-GB" sz="1100" b="1" u="sng"/>
              <a:t>Requirement 2</a:t>
            </a:r>
          </a:p>
        </p:txBody>
      </p:sp>
      <p:cxnSp>
        <p:nvCxnSpPr>
          <p:cNvPr id="76815" name="AutoShape 14"/>
          <p:cNvCxnSpPr>
            <a:cxnSpLocks noChangeShapeType="1"/>
            <a:stCxn id="76813" idx="0"/>
            <a:endCxn id="76811" idx="2"/>
          </p:cNvCxnSpPr>
          <p:nvPr/>
        </p:nvCxnSpPr>
        <p:spPr bwMode="auto">
          <a:xfrm rot="-5400000">
            <a:off x="685800" y="5359400"/>
            <a:ext cx="228600" cy="0"/>
          </a:xfrm>
          <a:prstGeom prst="straightConnector1">
            <a:avLst/>
          </a:prstGeom>
          <a:noFill/>
          <a:ln w="9525">
            <a:solidFill>
              <a:schemeClr val="tx1"/>
            </a:solidFill>
            <a:round/>
            <a:headEnd/>
            <a:tailEnd/>
          </a:ln>
        </p:spPr>
      </p:cxnSp>
      <p:cxnSp>
        <p:nvCxnSpPr>
          <p:cNvPr id="76816" name="AutoShape 15"/>
          <p:cNvCxnSpPr>
            <a:cxnSpLocks noChangeShapeType="1"/>
            <a:stCxn id="76814" idx="0"/>
            <a:endCxn id="76812" idx="2"/>
          </p:cNvCxnSpPr>
          <p:nvPr/>
        </p:nvCxnSpPr>
        <p:spPr bwMode="auto">
          <a:xfrm rot="-5400000">
            <a:off x="2095500" y="5359400"/>
            <a:ext cx="228600" cy="0"/>
          </a:xfrm>
          <a:prstGeom prst="straightConnector1">
            <a:avLst/>
          </a:prstGeom>
          <a:noFill/>
          <a:ln w="9525">
            <a:solidFill>
              <a:schemeClr val="tx1"/>
            </a:solidFill>
            <a:round/>
            <a:headEnd/>
            <a:tailEnd/>
          </a:ln>
        </p:spPr>
      </p:cxnSp>
      <p:cxnSp>
        <p:nvCxnSpPr>
          <p:cNvPr id="76817" name="AutoShape 16"/>
          <p:cNvCxnSpPr>
            <a:cxnSpLocks noChangeShapeType="1"/>
            <a:stCxn id="76808" idx="2"/>
            <a:endCxn id="76811" idx="0"/>
          </p:cNvCxnSpPr>
          <p:nvPr/>
        </p:nvCxnSpPr>
        <p:spPr bwMode="auto">
          <a:xfrm rot="5400000">
            <a:off x="506412" y="4151313"/>
            <a:ext cx="777875" cy="190500"/>
          </a:xfrm>
          <a:prstGeom prst="bentConnector3">
            <a:avLst>
              <a:gd name="adj1" fmla="val 50000"/>
            </a:avLst>
          </a:prstGeom>
          <a:noFill/>
          <a:ln w="9525">
            <a:solidFill>
              <a:schemeClr val="tx1"/>
            </a:solidFill>
            <a:miter lim="800000"/>
            <a:headEnd/>
            <a:tailEnd/>
          </a:ln>
        </p:spPr>
      </p:cxnSp>
      <p:cxnSp>
        <p:nvCxnSpPr>
          <p:cNvPr id="76818" name="AutoShape 17"/>
          <p:cNvCxnSpPr>
            <a:cxnSpLocks noChangeShapeType="1"/>
            <a:stCxn id="76812" idx="0"/>
            <a:endCxn id="76808" idx="2"/>
          </p:cNvCxnSpPr>
          <p:nvPr/>
        </p:nvCxnSpPr>
        <p:spPr bwMode="auto">
          <a:xfrm rot="5400000" flipH="1">
            <a:off x="1211262" y="3636963"/>
            <a:ext cx="777875" cy="1219200"/>
          </a:xfrm>
          <a:prstGeom prst="bentConnector3">
            <a:avLst>
              <a:gd name="adj1" fmla="val 50000"/>
            </a:avLst>
          </a:prstGeom>
          <a:noFill/>
          <a:ln w="9525">
            <a:solidFill>
              <a:schemeClr val="tx1"/>
            </a:solidFill>
            <a:miter lim="800000"/>
            <a:headEnd/>
            <a:tailEnd/>
          </a:ln>
        </p:spPr>
      </p:cxnSp>
      <p:sp>
        <p:nvSpPr>
          <p:cNvPr id="76819" name="AutoShape 18"/>
          <p:cNvSpPr>
            <a:spLocks noChangeArrowheads="1"/>
          </p:cNvSpPr>
          <p:nvPr/>
        </p:nvSpPr>
        <p:spPr bwMode="auto">
          <a:xfrm>
            <a:off x="2971800" y="4406900"/>
            <a:ext cx="1066800" cy="990600"/>
          </a:xfrm>
          <a:prstGeom prst="diamond">
            <a:avLst/>
          </a:prstGeom>
          <a:solidFill>
            <a:srgbClr val="99CC00"/>
          </a:solidFill>
          <a:ln w="9525">
            <a:solidFill>
              <a:schemeClr val="tx1"/>
            </a:solidFill>
            <a:miter lim="800000"/>
            <a:headEnd/>
            <a:tailEnd/>
          </a:ln>
        </p:spPr>
        <p:txBody>
          <a:bodyPr wrap="none" anchor="ctr"/>
          <a:lstStyle/>
          <a:p>
            <a:pPr algn="ctr" eaLnBrk="0" hangingPunct="0"/>
            <a:r>
              <a:rPr lang="en-GB" sz="1000"/>
              <a:t>Valve installed </a:t>
            </a:r>
          </a:p>
          <a:p>
            <a:pPr algn="ctr" eaLnBrk="0" hangingPunct="0"/>
            <a:r>
              <a:rPr lang="en-GB" sz="1000"/>
              <a:t>correctly</a:t>
            </a:r>
          </a:p>
        </p:txBody>
      </p:sp>
      <p:cxnSp>
        <p:nvCxnSpPr>
          <p:cNvPr id="76820" name="AutoShape 19"/>
          <p:cNvCxnSpPr>
            <a:cxnSpLocks noChangeShapeType="1"/>
            <a:stCxn id="76808" idx="0"/>
            <a:endCxn id="76807" idx="2"/>
          </p:cNvCxnSpPr>
          <p:nvPr/>
        </p:nvCxnSpPr>
        <p:spPr bwMode="auto">
          <a:xfrm rot="-5400000">
            <a:off x="1039812" y="2970213"/>
            <a:ext cx="396875" cy="495300"/>
          </a:xfrm>
          <a:prstGeom prst="bentConnector3">
            <a:avLst>
              <a:gd name="adj1" fmla="val 50000"/>
            </a:avLst>
          </a:prstGeom>
          <a:noFill/>
          <a:ln w="9525">
            <a:solidFill>
              <a:schemeClr val="tx1"/>
            </a:solidFill>
            <a:miter lim="800000"/>
            <a:headEnd/>
            <a:tailEnd/>
          </a:ln>
        </p:spPr>
      </p:cxnSp>
      <p:sp>
        <p:nvSpPr>
          <p:cNvPr id="76821" name="AutoShape 20"/>
          <p:cNvSpPr>
            <a:spLocks noChangeArrowheads="1"/>
          </p:cNvSpPr>
          <p:nvPr/>
        </p:nvSpPr>
        <p:spPr bwMode="auto">
          <a:xfrm>
            <a:off x="4191000" y="4406900"/>
            <a:ext cx="1066800" cy="990600"/>
          </a:xfrm>
          <a:prstGeom prst="diamond">
            <a:avLst/>
          </a:prstGeom>
          <a:solidFill>
            <a:srgbClr val="99CC00"/>
          </a:solidFill>
          <a:ln w="9525">
            <a:solidFill>
              <a:schemeClr val="tx1"/>
            </a:solidFill>
            <a:miter lim="800000"/>
            <a:headEnd/>
            <a:tailEnd/>
          </a:ln>
        </p:spPr>
        <p:txBody>
          <a:bodyPr wrap="none" anchor="ctr"/>
          <a:lstStyle/>
          <a:p>
            <a:pPr algn="ctr" eaLnBrk="0" hangingPunct="0"/>
            <a:r>
              <a:rPr lang="en-GB" sz="1000"/>
              <a:t>No other leak</a:t>
            </a:r>
          </a:p>
        </p:txBody>
      </p:sp>
      <p:cxnSp>
        <p:nvCxnSpPr>
          <p:cNvPr id="76822" name="AutoShape 21"/>
          <p:cNvCxnSpPr>
            <a:cxnSpLocks noChangeShapeType="1"/>
            <a:stCxn id="76819" idx="0"/>
            <a:endCxn id="76809" idx="2"/>
          </p:cNvCxnSpPr>
          <p:nvPr/>
        </p:nvCxnSpPr>
        <p:spPr bwMode="auto">
          <a:xfrm rot="5400000" flipH="1">
            <a:off x="2849562" y="3751263"/>
            <a:ext cx="549275" cy="762000"/>
          </a:xfrm>
          <a:prstGeom prst="bentConnector3">
            <a:avLst>
              <a:gd name="adj1" fmla="val 50000"/>
            </a:avLst>
          </a:prstGeom>
          <a:noFill/>
          <a:ln w="9525">
            <a:solidFill>
              <a:schemeClr val="tx1"/>
            </a:solidFill>
            <a:miter lim="800000"/>
            <a:headEnd/>
            <a:tailEnd/>
          </a:ln>
        </p:spPr>
      </p:cxnSp>
      <p:cxnSp>
        <p:nvCxnSpPr>
          <p:cNvPr id="76823" name="AutoShape 22"/>
          <p:cNvCxnSpPr>
            <a:cxnSpLocks noChangeShapeType="1"/>
            <a:stCxn id="76821" idx="0"/>
            <a:endCxn id="76810" idx="2"/>
          </p:cNvCxnSpPr>
          <p:nvPr/>
        </p:nvCxnSpPr>
        <p:spPr bwMode="auto">
          <a:xfrm rot="5400000" flipH="1">
            <a:off x="4240212" y="3922713"/>
            <a:ext cx="549275" cy="419100"/>
          </a:xfrm>
          <a:prstGeom prst="bentConnector3">
            <a:avLst>
              <a:gd name="adj1" fmla="val 50000"/>
            </a:avLst>
          </a:prstGeom>
          <a:noFill/>
          <a:ln w="9525">
            <a:solidFill>
              <a:schemeClr val="tx1"/>
            </a:solidFill>
            <a:miter lim="800000"/>
            <a:headEnd/>
            <a:tailEnd/>
          </a:ln>
        </p:spPr>
      </p:cxnSp>
      <p:cxnSp>
        <p:nvCxnSpPr>
          <p:cNvPr id="76824" name="AutoShape 23"/>
          <p:cNvCxnSpPr>
            <a:cxnSpLocks noChangeShapeType="1"/>
            <a:stCxn id="76809" idx="0"/>
            <a:endCxn id="76807" idx="2"/>
          </p:cNvCxnSpPr>
          <p:nvPr/>
        </p:nvCxnSpPr>
        <p:spPr bwMode="auto">
          <a:xfrm rot="5400000" flipH="1">
            <a:off x="1916112" y="2589213"/>
            <a:ext cx="396875" cy="1257300"/>
          </a:xfrm>
          <a:prstGeom prst="bentConnector3">
            <a:avLst>
              <a:gd name="adj1" fmla="val 50000"/>
            </a:avLst>
          </a:prstGeom>
          <a:noFill/>
          <a:ln w="9525">
            <a:solidFill>
              <a:schemeClr val="tx1"/>
            </a:solidFill>
            <a:miter lim="800000"/>
            <a:headEnd/>
            <a:tailEnd/>
          </a:ln>
        </p:spPr>
      </p:cxnSp>
      <p:cxnSp>
        <p:nvCxnSpPr>
          <p:cNvPr id="76825" name="AutoShape 24"/>
          <p:cNvCxnSpPr>
            <a:cxnSpLocks noChangeShapeType="1"/>
            <a:stCxn id="76810" idx="0"/>
            <a:endCxn id="76807" idx="2"/>
          </p:cNvCxnSpPr>
          <p:nvPr/>
        </p:nvCxnSpPr>
        <p:spPr bwMode="auto">
          <a:xfrm rot="5400000" flipH="1">
            <a:off x="2697162" y="1808163"/>
            <a:ext cx="396875" cy="2819400"/>
          </a:xfrm>
          <a:prstGeom prst="bentConnector3">
            <a:avLst>
              <a:gd name="adj1" fmla="val 50000"/>
            </a:avLst>
          </a:prstGeom>
          <a:noFill/>
          <a:ln w="9525">
            <a:solidFill>
              <a:schemeClr val="tx1"/>
            </a:solidFill>
            <a:miter lim="800000"/>
            <a:headEnd/>
            <a:tailEnd/>
          </a:ln>
        </p:spPr>
      </p:cxnSp>
      <p:cxnSp>
        <p:nvCxnSpPr>
          <p:cNvPr id="76826" name="AutoShape 25"/>
          <p:cNvCxnSpPr>
            <a:cxnSpLocks noChangeShapeType="1"/>
            <a:stCxn id="76807" idx="0"/>
            <a:endCxn id="76805" idx="2"/>
          </p:cNvCxnSpPr>
          <p:nvPr/>
        </p:nvCxnSpPr>
        <p:spPr bwMode="auto">
          <a:xfrm rot="-5400000">
            <a:off x="2643981" y="1023144"/>
            <a:ext cx="396875" cy="2713038"/>
          </a:xfrm>
          <a:prstGeom prst="bentConnector3">
            <a:avLst>
              <a:gd name="adj1" fmla="val 50000"/>
            </a:avLst>
          </a:prstGeom>
          <a:noFill/>
          <a:ln w="9525">
            <a:solidFill>
              <a:schemeClr val="tx1"/>
            </a:solidFill>
            <a:miter lim="800000"/>
            <a:headEnd/>
            <a:tailEnd/>
          </a:ln>
        </p:spPr>
      </p:cxnSp>
      <p:sp>
        <p:nvSpPr>
          <p:cNvPr id="76827" name="Text Box 26"/>
          <p:cNvSpPr txBox="1">
            <a:spLocks noChangeArrowheads="1"/>
          </p:cNvSpPr>
          <p:nvPr/>
        </p:nvSpPr>
        <p:spPr bwMode="auto">
          <a:xfrm>
            <a:off x="5486400" y="2578100"/>
            <a:ext cx="1447800" cy="441325"/>
          </a:xfrm>
          <a:prstGeom prst="rect">
            <a:avLst/>
          </a:prstGeom>
          <a:noFill/>
          <a:ln w="12700">
            <a:solidFill>
              <a:schemeClr val="tx1"/>
            </a:solidFill>
            <a:miter lim="800000"/>
            <a:headEnd/>
            <a:tailEnd/>
          </a:ln>
        </p:spPr>
        <p:txBody>
          <a:bodyPr>
            <a:spAutoFit/>
          </a:bodyPr>
          <a:lstStyle/>
          <a:p>
            <a:pPr algn="ctr" eaLnBrk="0" hangingPunct="0"/>
            <a:r>
              <a:rPr lang="en-GB" sz="1100"/>
              <a:t>Oil on puddle not barricaded</a:t>
            </a:r>
          </a:p>
        </p:txBody>
      </p:sp>
      <p:sp>
        <p:nvSpPr>
          <p:cNvPr id="76828" name="Text Box 27"/>
          <p:cNvSpPr txBox="1">
            <a:spLocks noChangeArrowheads="1"/>
          </p:cNvSpPr>
          <p:nvPr/>
        </p:nvSpPr>
        <p:spPr bwMode="auto">
          <a:xfrm>
            <a:off x="7696200" y="2578100"/>
            <a:ext cx="1295400" cy="609600"/>
          </a:xfrm>
          <a:prstGeom prst="rect">
            <a:avLst/>
          </a:prstGeom>
          <a:noFill/>
          <a:ln w="12700">
            <a:solidFill>
              <a:schemeClr val="tx1"/>
            </a:solidFill>
            <a:miter lim="800000"/>
            <a:headEnd/>
            <a:tailEnd/>
          </a:ln>
        </p:spPr>
        <p:txBody>
          <a:bodyPr>
            <a:spAutoFit/>
          </a:bodyPr>
          <a:lstStyle/>
          <a:p>
            <a:pPr algn="ctr" eaLnBrk="0" hangingPunct="0"/>
            <a:r>
              <a:rPr lang="en-GB" sz="1100"/>
              <a:t>No corrective action from previous puddles</a:t>
            </a:r>
          </a:p>
        </p:txBody>
      </p:sp>
      <p:cxnSp>
        <p:nvCxnSpPr>
          <p:cNvPr id="76829" name="AutoShape 28"/>
          <p:cNvCxnSpPr>
            <a:cxnSpLocks noChangeShapeType="1"/>
            <a:stCxn id="76805" idx="2"/>
            <a:endCxn id="76827" idx="0"/>
          </p:cNvCxnSpPr>
          <p:nvPr/>
        </p:nvCxnSpPr>
        <p:spPr bwMode="auto">
          <a:xfrm rot="16200000" flipH="1">
            <a:off x="5006181" y="1373982"/>
            <a:ext cx="396875" cy="2011362"/>
          </a:xfrm>
          <a:prstGeom prst="bentConnector3">
            <a:avLst>
              <a:gd name="adj1" fmla="val 50000"/>
            </a:avLst>
          </a:prstGeom>
          <a:noFill/>
          <a:ln w="9525">
            <a:solidFill>
              <a:schemeClr val="tx1"/>
            </a:solidFill>
            <a:miter lim="800000"/>
            <a:headEnd/>
            <a:tailEnd/>
          </a:ln>
        </p:spPr>
      </p:cxnSp>
      <p:cxnSp>
        <p:nvCxnSpPr>
          <p:cNvPr id="76830" name="AutoShape 29"/>
          <p:cNvCxnSpPr>
            <a:cxnSpLocks noChangeShapeType="1"/>
            <a:stCxn id="76805" idx="2"/>
            <a:endCxn id="76828" idx="0"/>
          </p:cNvCxnSpPr>
          <p:nvPr/>
        </p:nvCxnSpPr>
        <p:spPr bwMode="auto">
          <a:xfrm rot="16200000" flipH="1">
            <a:off x="6072981" y="307182"/>
            <a:ext cx="396875" cy="4144962"/>
          </a:xfrm>
          <a:prstGeom prst="bentConnector3">
            <a:avLst>
              <a:gd name="adj1" fmla="val 50000"/>
            </a:avLst>
          </a:prstGeom>
          <a:noFill/>
          <a:ln w="9525">
            <a:solidFill>
              <a:schemeClr val="tx1"/>
            </a:solidFill>
            <a:miter lim="800000"/>
            <a:headEnd/>
            <a:tailEnd/>
          </a:ln>
        </p:spPr>
      </p:cxnSp>
      <p:cxnSp>
        <p:nvCxnSpPr>
          <p:cNvPr id="76831" name="AutoShape 30"/>
          <p:cNvCxnSpPr>
            <a:cxnSpLocks noChangeShapeType="1"/>
            <a:stCxn id="76805" idx="0"/>
            <a:endCxn id="76803" idx="2"/>
          </p:cNvCxnSpPr>
          <p:nvPr/>
        </p:nvCxnSpPr>
        <p:spPr bwMode="auto">
          <a:xfrm rot="-5400000">
            <a:off x="3976688" y="1517650"/>
            <a:ext cx="444500" cy="0"/>
          </a:xfrm>
          <a:prstGeom prst="straightConnector1">
            <a:avLst/>
          </a:prstGeom>
          <a:noFill/>
          <a:ln w="9525">
            <a:solidFill>
              <a:schemeClr val="tx1"/>
            </a:solidFill>
            <a:round/>
            <a:headEnd/>
            <a:tailEnd/>
          </a:ln>
        </p:spPr>
      </p:cxnSp>
      <p:cxnSp>
        <p:nvCxnSpPr>
          <p:cNvPr id="76832" name="AutoShape 31"/>
          <p:cNvCxnSpPr>
            <a:cxnSpLocks noChangeShapeType="1"/>
            <a:stCxn id="76805" idx="3"/>
            <a:endCxn id="76804" idx="2"/>
          </p:cNvCxnSpPr>
          <p:nvPr/>
        </p:nvCxnSpPr>
        <p:spPr bwMode="auto">
          <a:xfrm flipV="1">
            <a:off x="5197475" y="1739900"/>
            <a:ext cx="936625" cy="220663"/>
          </a:xfrm>
          <a:prstGeom prst="bentConnector2">
            <a:avLst/>
          </a:prstGeom>
          <a:noFill/>
          <a:ln w="9525">
            <a:solidFill>
              <a:schemeClr val="tx1"/>
            </a:solidFill>
            <a:miter lim="800000"/>
            <a:headEnd/>
            <a:tailEnd/>
          </a:ln>
        </p:spPr>
      </p:cxnSp>
      <p:cxnSp>
        <p:nvCxnSpPr>
          <p:cNvPr id="76833" name="AutoShape 32"/>
          <p:cNvCxnSpPr>
            <a:cxnSpLocks noChangeShapeType="1"/>
            <a:stCxn id="76804" idx="3"/>
            <a:endCxn id="76806" idx="1"/>
          </p:cNvCxnSpPr>
          <p:nvPr/>
        </p:nvCxnSpPr>
        <p:spPr bwMode="auto">
          <a:xfrm>
            <a:off x="6858000" y="1435100"/>
            <a:ext cx="381000" cy="0"/>
          </a:xfrm>
          <a:prstGeom prst="straightConnector1">
            <a:avLst/>
          </a:prstGeom>
          <a:noFill/>
          <a:ln w="9525">
            <a:solidFill>
              <a:schemeClr val="tx1"/>
            </a:solidFill>
            <a:round/>
            <a:headEnd/>
            <a:tailEnd/>
          </a:ln>
        </p:spPr>
      </p:cxnSp>
      <p:sp>
        <p:nvSpPr>
          <p:cNvPr id="76834" name="Text Box 33"/>
          <p:cNvSpPr txBox="1">
            <a:spLocks noChangeArrowheads="1"/>
          </p:cNvSpPr>
          <p:nvPr/>
        </p:nvSpPr>
        <p:spPr bwMode="auto">
          <a:xfrm>
            <a:off x="5486400" y="3492500"/>
            <a:ext cx="1447800" cy="441325"/>
          </a:xfrm>
          <a:prstGeom prst="rect">
            <a:avLst/>
          </a:prstGeom>
          <a:noFill/>
          <a:ln w="12700">
            <a:solidFill>
              <a:schemeClr val="tx1"/>
            </a:solidFill>
            <a:miter lim="800000"/>
            <a:headEnd/>
            <a:tailEnd/>
          </a:ln>
        </p:spPr>
        <p:txBody>
          <a:bodyPr>
            <a:spAutoFit/>
          </a:bodyPr>
          <a:lstStyle/>
          <a:p>
            <a:pPr algn="ctr" eaLnBrk="0" hangingPunct="0"/>
            <a:r>
              <a:rPr lang="en-GB" sz="1100"/>
              <a:t>Oil puddle was seen but ignored</a:t>
            </a:r>
          </a:p>
        </p:txBody>
      </p:sp>
      <p:sp>
        <p:nvSpPr>
          <p:cNvPr id="76835" name="Text Box 34"/>
          <p:cNvSpPr txBox="1">
            <a:spLocks noChangeArrowheads="1"/>
          </p:cNvSpPr>
          <p:nvPr/>
        </p:nvSpPr>
        <p:spPr bwMode="auto">
          <a:xfrm>
            <a:off x="5486400" y="4406900"/>
            <a:ext cx="1447800" cy="609600"/>
          </a:xfrm>
          <a:prstGeom prst="rect">
            <a:avLst/>
          </a:prstGeom>
          <a:noFill/>
          <a:ln w="12700">
            <a:solidFill>
              <a:schemeClr val="tx1"/>
            </a:solidFill>
            <a:miter lim="800000"/>
            <a:headEnd/>
            <a:tailEnd/>
          </a:ln>
        </p:spPr>
        <p:txBody>
          <a:bodyPr>
            <a:spAutoFit/>
          </a:bodyPr>
          <a:lstStyle/>
          <a:p>
            <a:pPr algn="ctr" eaLnBrk="0" hangingPunct="0"/>
            <a:r>
              <a:rPr lang="en-GB" sz="1100"/>
              <a:t>People thought others would clean it up</a:t>
            </a:r>
          </a:p>
        </p:txBody>
      </p:sp>
      <p:sp>
        <p:nvSpPr>
          <p:cNvPr id="76836" name="Text Box 35"/>
          <p:cNvSpPr txBox="1">
            <a:spLocks noChangeArrowheads="1"/>
          </p:cNvSpPr>
          <p:nvPr/>
        </p:nvSpPr>
        <p:spPr bwMode="auto">
          <a:xfrm>
            <a:off x="5486400" y="5397500"/>
            <a:ext cx="1447800" cy="609600"/>
          </a:xfrm>
          <a:prstGeom prst="rect">
            <a:avLst/>
          </a:prstGeom>
          <a:solidFill>
            <a:srgbClr val="FF0000"/>
          </a:solidFill>
          <a:ln w="12700">
            <a:solidFill>
              <a:schemeClr val="tx1"/>
            </a:solidFill>
            <a:miter lim="800000"/>
            <a:headEnd/>
            <a:tailEnd/>
          </a:ln>
        </p:spPr>
        <p:txBody>
          <a:bodyPr>
            <a:spAutoFit/>
          </a:bodyPr>
          <a:lstStyle/>
          <a:p>
            <a:pPr algn="ctr" eaLnBrk="0" hangingPunct="0"/>
            <a:r>
              <a:rPr lang="en-GB" sz="1100"/>
              <a:t>P1:Leadership and Accountability</a:t>
            </a:r>
          </a:p>
          <a:p>
            <a:pPr algn="ctr" eaLnBrk="0" hangingPunct="0"/>
            <a:r>
              <a:rPr lang="en-GB" sz="1100" b="1" u="sng"/>
              <a:t>Requirement 1 </a:t>
            </a:r>
          </a:p>
        </p:txBody>
      </p:sp>
      <p:sp>
        <p:nvSpPr>
          <p:cNvPr id="76837" name="AutoShape 36"/>
          <p:cNvSpPr>
            <a:spLocks noChangeArrowheads="1"/>
          </p:cNvSpPr>
          <p:nvPr/>
        </p:nvSpPr>
        <p:spPr bwMode="auto">
          <a:xfrm>
            <a:off x="6781800" y="3644900"/>
            <a:ext cx="1066800" cy="990600"/>
          </a:xfrm>
          <a:prstGeom prst="diamond">
            <a:avLst/>
          </a:prstGeom>
          <a:solidFill>
            <a:srgbClr val="99CC00"/>
          </a:solidFill>
          <a:ln w="9525">
            <a:solidFill>
              <a:schemeClr val="tx1"/>
            </a:solidFill>
            <a:miter lim="800000"/>
            <a:headEnd/>
            <a:tailEnd/>
          </a:ln>
        </p:spPr>
        <p:txBody>
          <a:bodyPr wrap="none" anchor="ctr"/>
          <a:lstStyle/>
          <a:p>
            <a:pPr algn="ctr" eaLnBrk="0" hangingPunct="0"/>
            <a:r>
              <a:rPr lang="en-GB" sz="1000"/>
              <a:t>Oil puddle</a:t>
            </a:r>
          </a:p>
          <a:p>
            <a:pPr algn="ctr" eaLnBrk="0" hangingPunct="0"/>
            <a:r>
              <a:rPr lang="en-GB" sz="1000"/>
              <a:t>Not seen</a:t>
            </a:r>
          </a:p>
        </p:txBody>
      </p:sp>
      <p:cxnSp>
        <p:nvCxnSpPr>
          <p:cNvPr id="76838" name="AutoShape 37"/>
          <p:cNvCxnSpPr>
            <a:cxnSpLocks noChangeShapeType="1"/>
            <a:stCxn id="76837" idx="0"/>
            <a:endCxn id="76827" idx="2"/>
          </p:cNvCxnSpPr>
          <p:nvPr/>
        </p:nvCxnSpPr>
        <p:spPr bwMode="auto">
          <a:xfrm rot="5400000" flipH="1">
            <a:off x="6450012" y="2779713"/>
            <a:ext cx="625475" cy="1104900"/>
          </a:xfrm>
          <a:prstGeom prst="bentConnector3">
            <a:avLst>
              <a:gd name="adj1" fmla="val 50000"/>
            </a:avLst>
          </a:prstGeom>
          <a:noFill/>
          <a:ln w="9525">
            <a:solidFill>
              <a:schemeClr val="tx1"/>
            </a:solidFill>
            <a:miter lim="800000"/>
            <a:headEnd/>
            <a:tailEnd/>
          </a:ln>
        </p:spPr>
      </p:cxnSp>
      <p:cxnSp>
        <p:nvCxnSpPr>
          <p:cNvPr id="76839" name="AutoShape 38"/>
          <p:cNvCxnSpPr>
            <a:cxnSpLocks noChangeShapeType="1"/>
            <a:stCxn id="76834" idx="0"/>
            <a:endCxn id="76827" idx="2"/>
          </p:cNvCxnSpPr>
          <p:nvPr/>
        </p:nvCxnSpPr>
        <p:spPr bwMode="auto">
          <a:xfrm rot="-5400000">
            <a:off x="5973762" y="3255963"/>
            <a:ext cx="473075" cy="0"/>
          </a:xfrm>
          <a:prstGeom prst="straightConnector1">
            <a:avLst/>
          </a:prstGeom>
          <a:noFill/>
          <a:ln w="9525">
            <a:solidFill>
              <a:schemeClr val="tx1"/>
            </a:solidFill>
            <a:round/>
            <a:headEnd/>
            <a:tailEnd/>
          </a:ln>
        </p:spPr>
      </p:cxnSp>
      <p:cxnSp>
        <p:nvCxnSpPr>
          <p:cNvPr id="76840" name="AutoShape 39"/>
          <p:cNvCxnSpPr>
            <a:cxnSpLocks noChangeShapeType="1"/>
            <a:stCxn id="76835" idx="0"/>
            <a:endCxn id="76834" idx="2"/>
          </p:cNvCxnSpPr>
          <p:nvPr/>
        </p:nvCxnSpPr>
        <p:spPr bwMode="auto">
          <a:xfrm rot="-5400000">
            <a:off x="5973762" y="4170363"/>
            <a:ext cx="473075" cy="0"/>
          </a:xfrm>
          <a:prstGeom prst="straightConnector1">
            <a:avLst/>
          </a:prstGeom>
          <a:noFill/>
          <a:ln w="9525">
            <a:solidFill>
              <a:schemeClr val="tx1"/>
            </a:solidFill>
            <a:round/>
            <a:headEnd/>
            <a:tailEnd/>
          </a:ln>
        </p:spPr>
      </p:cxnSp>
      <p:cxnSp>
        <p:nvCxnSpPr>
          <p:cNvPr id="76841" name="AutoShape 40"/>
          <p:cNvCxnSpPr>
            <a:cxnSpLocks noChangeShapeType="1"/>
            <a:stCxn id="76836" idx="0"/>
            <a:endCxn id="76835" idx="2"/>
          </p:cNvCxnSpPr>
          <p:nvPr/>
        </p:nvCxnSpPr>
        <p:spPr bwMode="auto">
          <a:xfrm rot="-5400000">
            <a:off x="6019800" y="5207000"/>
            <a:ext cx="381000" cy="0"/>
          </a:xfrm>
          <a:prstGeom prst="straightConnector1">
            <a:avLst/>
          </a:prstGeom>
          <a:noFill/>
          <a:ln w="9525">
            <a:solidFill>
              <a:schemeClr val="tx1"/>
            </a:solidFill>
            <a:round/>
            <a:headEnd/>
            <a:tailEnd/>
          </a:ln>
        </p:spPr>
      </p:cxnSp>
      <p:sp>
        <p:nvSpPr>
          <p:cNvPr id="76842" name="Text Box 41"/>
          <p:cNvSpPr txBox="1">
            <a:spLocks noChangeArrowheads="1"/>
          </p:cNvSpPr>
          <p:nvPr/>
        </p:nvSpPr>
        <p:spPr bwMode="auto">
          <a:xfrm>
            <a:off x="7696200" y="4406900"/>
            <a:ext cx="1295400" cy="441325"/>
          </a:xfrm>
          <a:prstGeom prst="rect">
            <a:avLst/>
          </a:prstGeom>
          <a:noFill/>
          <a:ln w="12700">
            <a:solidFill>
              <a:schemeClr val="tx1"/>
            </a:solidFill>
            <a:miter lim="800000"/>
            <a:headEnd/>
            <a:tailEnd/>
          </a:ln>
        </p:spPr>
        <p:txBody>
          <a:bodyPr>
            <a:spAutoFit/>
          </a:bodyPr>
          <a:lstStyle/>
          <a:p>
            <a:pPr algn="ctr" eaLnBrk="0" hangingPunct="0"/>
            <a:r>
              <a:rPr lang="en-GB" sz="1100"/>
              <a:t>Not realised to be a regular problem</a:t>
            </a:r>
          </a:p>
        </p:txBody>
      </p:sp>
      <p:sp>
        <p:nvSpPr>
          <p:cNvPr id="76843" name="Text Box 42"/>
          <p:cNvSpPr txBox="1">
            <a:spLocks noChangeArrowheads="1"/>
          </p:cNvSpPr>
          <p:nvPr/>
        </p:nvSpPr>
        <p:spPr bwMode="auto">
          <a:xfrm>
            <a:off x="7696200" y="5016500"/>
            <a:ext cx="1295400" cy="609600"/>
          </a:xfrm>
          <a:prstGeom prst="rect">
            <a:avLst/>
          </a:prstGeom>
          <a:noFill/>
          <a:ln w="12700">
            <a:solidFill>
              <a:schemeClr val="tx1"/>
            </a:solidFill>
            <a:miter lim="800000"/>
            <a:headEnd/>
            <a:tailEnd/>
          </a:ln>
        </p:spPr>
        <p:txBody>
          <a:bodyPr>
            <a:spAutoFit/>
          </a:bodyPr>
          <a:lstStyle/>
          <a:p>
            <a:pPr algn="ctr" eaLnBrk="0" hangingPunct="0"/>
            <a:r>
              <a:rPr lang="en-GB" sz="1100"/>
              <a:t>No regular hazards kept on record</a:t>
            </a:r>
          </a:p>
        </p:txBody>
      </p:sp>
      <p:sp>
        <p:nvSpPr>
          <p:cNvPr id="76844" name="Text Box 43"/>
          <p:cNvSpPr txBox="1">
            <a:spLocks noChangeArrowheads="1"/>
          </p:cNvSpPr>
          <p:nvPr/>
        </p:nvSpPr>
        <p:spPr bwMode="auto">
          <a:xfrm>
            <a:off x="7696200" y="5702300"/>
            <a:ext cx="1295400" cy="609600"/>
          </a:xfrm>
          <a:prstGeom prst="rect">
            <a:avLst/>
          </a:prstGeom>
          <a:solidFill>
            <a:srgbClr val="FF0000"/>
          </a:solidFill>
          <a:ln w="12700">
            <a:solidFill>
              <a:schemeClr val="tx1"/>
            </a:solidFill>
            <a:miter lim="800000"/>
            <a:headEnd/>
            <a:tailEnd/>
          </a:ln>
        </p:spPr>
        <p:txBody>
          <a:bodyPr>
            <a:spAutoFit/>
          </a:bodyPr>
          <a:lstStyle/>
          <a:p>
            <a:pPr algn="ctr" eaLnBrk="0" hangingPunct="0"/>
            <a:r>
              <a:rPr lang="en-GB" sz="1100"/>
              <a:t>P3: Hazard Identification</a:t>
            </a:r>
          </a:p>
          <a:p>
            <a:pPr algn="ctr" eaLnBrk="0" hangingPunct="0"/>
            <a:r>
              <a:rPr lang="en-GB" sz="1100" b="1" u="sng"/>
              <a:t>Requirement 4</a:t>
            </a:r>
          </a:p>
        </p:txBody>
      </p:sp>
      <p:cxnSp>
        <p:nvCxnSpPr>
          <p:cNvPr id="76845" name="AutoShape 44"/>
          <p:cNvCxnSpPr>
            <a:cxnSpLocks noChangeShapeType="1"/>
            <a:stCxn id="76842" idx="0"/>
            <a:endCxn id="76828" idx="2"/>
          </p:cNvCxnSpPr>
          <p:nvPr/>
        </p:nvCxnSpPr>
        <p:spPr bwMode="auto">
          <a:xfrm rot="-5400000">
            <a:off x="7734300" y="3797300"/>
            <a:ext cx="1219200" cy="0"/>
          </a:xfrm>
          <a:prstGeom prst="straightConnector1">
            <a:avLst/>
          </a:prstGeom>
          <a:noFill/>
          <a:ln w="9525">
            <a:solidFill>
              <a:schemeClr val="tx1"/>
            </a:solidFill>
            <a:round/>
            <a:headEnd/>
            <a:tailEnd/>
          </a:ln>
        </p:spPr>
      </p:cxnSp>
      <p:cxnSp>
        <p:nvCxnSpPr>
          <p:cNvPr id="76846" name="AutoShape 45"/>
          <p:cNvCxnSpPr>
            <a:cxnSpLocks noChangeShapeType="1"/>
            <a:stCxn id="76843" idx="0"/>
            <a:endCxn id="76842" idx="2"/>
          </p:cNvCxnSpPr>
          <p:nvPr/>
        </p:nvCxnSpPr>
        <p:spPr bwMode="auto">
          <a:xfrm rot="-5400000">
            <a:off x="8259762" y="4932363"/>
            <a:ext cx="168275" cy="0"/>
          </a:xfrm>
          <a:prstGeom prst="straightConnector1">
            <a:avLst/>
          </a:prstGeom>
          <a:noFill/>
          <a:ln w="9525">
            <a:solidFill>
              <a:schemeClr val="tx1"/>
            </a:solidFill>
            <a:round/>
            <a:headEnd/>
            <a:tailEnd/>
          </a:ln>
        </p:spPr>
      </p:cxnSp>
      <p:cxnSp>
        <p:nvCxnSpPr>
          <p:cNvPr id="76847" name="AutoShape 46"/>
          <p:cNvCxnSpPr>
            <a:cxnSpLocks noChangeShapeType="1"/>
            <a:stCxn id="76844" idx="0"/>
            <a:endCxn id="76843" idx="2"/>
          </p:cNvCxnSpPr>
          <p:nvPr/>
        </p:nvCxnSpPr>
        <p:spPr bwMode="auto">
          <a:xfrm rot="-5400000">
            <a:off x="8305800" y="5664200"/>
            <a:ext cx="76200" cy="0"/>
          </a:xfrm>
          <a:prstGeom prst="straightConnector1">
            <a:avLst/>
          </a:prstGeom>
          <a:noFill/>
          <a:ln w="9525">
            <a:solidFill>
              <a:schemeClr val="tx1"/>
            </a:solidFill>
            <a:round/>
            <a:headEnd/>
            <a:tailEnd/>
          </a:ln>
        </p:spPr>
      </p:cxnSp>
      <p:sp>
        <p:nvSpPr>
          <p:cNvPr id="76848" name="Rectangle 47"/>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r>
              <a:rPr lang="en-GB" sz="2200" b="1">
                <a:solidFill>
                  <a:srgbClr val="FF0000"/>
                </a:solidFill>
              </a:rPr>
              <a:t> </a:t>
            </a:r>
            <a:r>
              <a:rPr lang="en-GB" sz="2000">
                <a:solidFill>
                  <a:schemeClr val="tx2"/>
                </a:solidFill>
              </a:rPr>
              <a:t/>
            </a:r>
            <a:br>
              <a:rPr lang="en-GB" sz="2000">
                <a:solidFill>
                  <a:schemeClr val="tx2"/>
                </a:solidFill>
              </a:rPr>
            </a:br>
            <a:r>
              <a:rPr lang="en-GB" sz="2000"/>
              <a:t> </a:t>
            </a:r>
            <a:r>
              <a:rPr lang="en-GB" sz="2000" b="1"/>
              <a:t>“Why Tree” Example</a:t>
            </a:r>
          </a:p>
        </p:txBody>
      </p:sp>
    </p:spTree>
  </p:cSld>
  <p:clrMapOvr>
    <a:masterClrMapping/>
  </p:clrMapOvr>
  <p:transition spd="med">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Number Placeholder 3"/>
          <p:cNvSpPr>
            <a:spLocks noGrp="1"/>
          </p:cNvSpPr>
          <p:nvPr>
            <p:ph type="sldNum" sz="quarter" idx="11"/>
          </p:nvPr>
        </p:nvSpPr>
        <p:spPr>
          <a:noFill/>
        </p:spPr>
        <p:txBody>
          <a:bodyPr/>
          <a:lstStyle/>
          <a:p>
            <a:fld id="{5983AF5E-3968-4E87-B222-65A3D0E9BF01}" type="slidenum">
              <a:rPr lang="en-GB" smtClean="0">
                <a:latin typeface="Arial" charset="0"/>
                <a:cs typeface="Arial" charset="0"/>
              </a:rPr>
              <a:pPr/>
              <a:t>13</a:t>
            </a:fld>
            <a:endParaRPr lang="en-GB" smtClean="0">
              <a:latin typeface="Arial" charset="0"/>
              <a:cs typeface="Arial" charset="0"/>
            </a:endParaRPr>
          </a:p>
        </p:txBody>
      </p:sp>
      <p:sp>
        <p:nvSpPr>
          <p:cNvPr id="77827" name="Text Box 2"/>
          <p:cNvSpPr txBox="1">
            <a:spLocks noChangeArrowheads="1"/>
          </p:cNvSpPr>
          <p:nvPr/>
        </p:nvSpPr>
        <p:spPr bwMode="auto">
          <a:xfrm>
            <a:off x="152400" y="1447800"/>
            <a:ext cx="8686800" cy="915988"/>
          </a:xfrm>
          <a:prstGeom prst="rect">
            <a:avLst/>
          </a:prstGeom>
          <a:noFill/>
          <a:ln w="9525">
            <a:noFill/>
            <a:miter lim="800000"/>
            <a:headEnd/>
            <a:tailEnd/>
          </a:ln>
        </p:spPr>
        <p:txBody>
          <a:bodyPr>
            <a:spAutoFit/>
          </a:bodyPr>
          <a:lstStyle/>
          <a:p>
            <a:pPr marL="376238" indent="-376238">
              <a:buFontTx/>
              <a:buChar char="•"/>
            </a:pPr>
            <a:r>
              <a:rPr lang="en-GB">
                <a:cs typeface="Times New Roman" pitchFamily="18" charset="0"/>
              </a:rPr>
              <a:t>From the completed Why Tree you can see there were five red, root causes that led ultimately to the accident occurring each identifying a failure in the Tata Health and Safety Management system    </a:t>
            </a:r>
            <a:r>
              <a:rPr lang="en-GB">
                <a:latin typeface="Times New Roman" pitchFamily="18" charset="0"/>
                <a:cs typeface="Times New Roman" pitchFamily="18" charset="0"/>
              </a:rPr>
              <a:t> </a:t>
            </a:r>
          </a:p>
        </p:txBody>
      </p:sp>
      <p:sp>
        <p:nvSpPr>
          <p:cNvPr id="77828" name="Rectangle 3"/>
          <p:cNvSpPr>
            <a:spLocks noChangeArrowheads="1"/>
          </p:cNvSpPr>
          <p:nvPr/>
        </p:nvSpPr>
        <p:spPr bwMode="auto">
          <a:xfrm>
            <a:off x="152400" y="2551113"/>
            <a:ext cx="8763000" cy="3113087"/>
          </a:xfrm>
          <a:prstGeom prst="rect">
            <a:avLst/>
          </a:prstGeom>
          <a:noFill/>
          <a:ln w="9525">
            <a:noFill/>
            <a:miter lim="800000"/>
            <a:headEnd/>
            <a:tailEnd/>
          </a:ln>
        </p:spPr>
        <p:txBody>
          <a:bodyPr>
            <a:spAutoFit/>
          </a:bodyPr>
          <a:lstStyle/>
          <a:p>
            <a:pPr marL="457200" indent="-457200">
              <a:buFontTx/>
              <a:buAutoNum type="arabicPeriod"/>
            </a:pPr>
            <a:r>
              <a:rPr lang="en-GB"/>
              <a:t>There was a failure in the Asset Management Principle, as there was no action taken by maintenance staff on the different valve, so the risk was never identified</a:t>
            </a:r>
          </a:p>
          <a:p>
            <a:pPr marL="457200" indent="-457200">
              <a:buFontTx/>
              <a:buAutoNum type="arabicPeriod"/>
            </a:pPr>
            <a:r>
              <a:rPr lang="en-GB"/>
              <a:t>There was no Management of Change carried out, which is a failure in this principle</a:t>
            </a:r>
            <a:endParaRPr lang="en-GB">
              <a:latin typeface="Times New Roman" pitchFamily="18" charset="0"/>
              <a:cs typeface="Times New Roman" pitchFamily="18" charset="0"/>
            </a:endParaRPr>
          </a:p>
          <a:p>
            <a:pPr marL="457200" indent="-457200">
              <a:buFontTx/>
              <a:buAutoNum type="arabicPeriod"/>
            </a:pPr>
            <a:r>
              <a:rPr lang="en-GB">
                <a:cs typeface="Times New Roman" pitchFamily="18" charset="0"/>
              </a:rPr>
              <a:t>People left the oil for others to clean up, which showed a lack of Leadership and Accountability </a:t>
            </a:r>
            <a:endParaRPr lang="en-GB">
              <a:latin typeface="Times New Roman" pitchFamily="18" charset="0"/>
              <a:cs typeface="Times New Roman" pitchFamily="18" charset="0"/>
            </a:endParaRPr>
          </a:p>
          <a:p>
            <a:pPr marL="457200" indent="-457200">
              <a:buFontTx/>
              <a:buAutoNum type="arabicPeriod"/>
            </a:pPr>
            <a:r>
              <a:rPr lang="en-GB">
                <a:cs typeface="Times New Roman" pitchFamily="18" charset="0"/>
              </a:rPr>
              <a:t>There was no record of regular hazards that occurred, which showed a failure in Hazard Identification</a:t>
            </a:r>
          </a:p>
          <a:p>
            <a:pPr marL="457200" indent="-457200">
              <a:buFontTx/>
              <a:buAutoNum type="arabicPeriod"/>
            </a:pPr>
            <a:r>
              <a:rPr lang="en-GB">
                <a:cs typeface="Times New Roman" pitchFamily="18" charset="0"/>
              </a:rPr>
              <a:t>The employee was rushing to get home so didn’t see the hazard, which shows a failure in Competent People </a:t>
            </a:r>
          </a:p>
        </p:txBody>
      </p:sp>
      <p:sp>
        <p:nvSpPr>
          <p:cNvPr id="77829" name="Rectangle 4"/>
          <p:cNvSpPr>
            <a:spLocks noChangeArrowheads="1"/>
          </p:cNvSpPr>
          <p:nvPr/>
        </p:nvSpPr>
        <p:spPr bwMode="auto">
          <a:xfrm>
            <a:off x="250825" y="323850"/>
            <a:ext cx="7316788" cy="754063"/>
          </a:xfrm>
          <a:prstGeom prst="rect">
            <a:avLst/>
          </a:prstGeom>
          <a:noFill/>
          <a:ln w="9525">
            <a:noFill/>
            <a:miter lim="800000"/>
            <a:headEnd/>
            <a:tailEnd/>
          </a:ln>
        </p:spPr>
        <p:txBody>
          <a:bodyPr lIns="0" tIns="0" rIns="0" bIns="0"/>
          <a:lstStyle/>
          <a:p>
            <a:r>
              <a:rPr lang="en-GB" sz="2200" b="1">
                <a:solidFill>
                  <a:schemeClr val="tx2"/>
                </a:solidFill>
              </a:rPr>
              <a:t>Causation Identification</a:t>
            </a:r>
            <a:br>
              <a:rPr lang="en-GB" sz="2200" b="1">
                <a:solidFill>
                  <a:schemeClr val="tx2"/>
                </a:solidFill>
              </a:rPr>
            </a:br>
            <a:r>
              <a:rPr lang="en-GB" sz="2000" b="1"/>
              <a:t> “Why Tree” Example</a:t>
            </a:r>
          </a:p>
        </p:txBody>
      </p:sp>
    </p:spTree>
  </p:cSld>
  <p:clrMapOvr>
    <a:masterClrMapping/>
  </p:clrMapOvr>
  <p:transition spd="med">
    <p:rand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Number Placeholder 3"/>
          <p:cNvSpPr>
            <a:spLocks noGrp="1"/>
          </p:cNvSpPr>
          <p:nvPr>
            <p:ph type="sldNum" sz="quarter" idx="11"/>
          </p:nvPr>
        </p:nvSpPr>
        <p:spPr>
          <a:noFill/>
        </p:spPr>
        <p:txBody>
          <a:bodyPr/>
          <a:lstStyle/>
          <a:p>
            <a:fld id="{686B651F-F13C-47F2-9CA8-E2928446A6A5}" type="slidenum">
              <a:rPr lang="en-GB" smtClean="0">
                <a:latin typeface="Arial" charset="0"/>
                <a:cs typeface="Arial" charset="0"/>
              </a:rPr>
              <a:pPr/>
              <a:t>14</a:t>
            </a:fld>
            <a:endParaRPr lang="en-GB" smtClean="0">
              <a:latin typeface="Arial" charset="0"/>
              <a:cs typeface="Arial" charset="0"/>
            </a:endParaRPr>
          </a:p>
        </p:txBody>
      </p:sp>
      <p:sp>
        <p:nvSpPr>
          <p:cNvPr id="78851" name="Text Box 2"/>
          <p:cNvSpPr txBox="1">
            <a:spLocks noChangeArrowheads="1"/>
          </p:cNvSpPr>
          <p:nvPr/>
        </p:nvSpPr>
        <p:spPr bwMode="auto">
          <a:xfrm>
            <a:off x="542925" y="3328988"/>
            <a:ext cx="8305800" cy="1066800"/>
          </a:xfrm>
          <a:prstGeom prst="rect">
            <a:avLst/>
          </a:prstGeom>
          <a:noFill/>
          <a:ln w="9525">
            <a:noFill/>
            <a:miter lim="800000"/>
            <a:headEnd/>
            <a:tailEnd/>
          </a:ln>
        </p:spPr>
        <p:txBody>
          <a:bodyPr>
            <a:spAutoFit/>
          </a:bodyPr>
          <a:lstStyle/>
          <a:p>
            <a:r>
              <a:rPr lang="en-GB" sz="3200">
                <a:cs typeface="Times New Roman" pitchFamily="18" charset="0"/>
              </a:rPr>
              <a:t>How do we establish the root causes using a “WHY Tree”?</a:t>
            </a:r>
          </a:p>
        </p:txBody>
      </p:sp>
      <p:grpSp>
        <p:nvGrpSpPr>
          <p:cNvPr id="2" name="Group 3"/>
          <p:cNvGrpSpPr>
            <a:grpSpLocks/>
          </p:cNvGrpSpPr>
          <p:nvPr/>
        </p:nvGrpSpPr>
        <p:grpSpPr bwMode="auto">
          <a:xfrm>
            <a:off x="471488" y="1900238"/>
            <a:ext cx="5562600" cy="990600"/>
            <a:chOff x="425" y="1700"/>
            <a:chExt cx="2437" cy="458"/>
          </a:xfrm>
        </p:grpSpPr>
        <p:sp>
          <p:nvSpPr>
            <p:cNvPr id="78854" name="Line 4"/>
            <p:cNvSpPr>
              <a:spLocks noChangeShapeType="1"/>
            </p:cNvSpPr>
            <p:nvPr/>
          </p:nvSpPr>
          <p:spPr bwMode="auto">
            <a:xfrm>
              <a:off x="425" y="2158"/>
              <a:ext cx="2437" cy="0"/>
            </a:xfrm>
            <a:prstGeom prst="line">
              <a:avLst/>
            </a:prstGeom>
            <a:noFill/>
            <a:ln w="6350">
              <a:solidFill>
                <a:schemeClr val="tx2"/>
              </a:solidFill>
              <a:round/>
              <a:headEnd/>
              <a:tailEnd/>
            </a:ln>
          </p:spPr>
          <p:txBody>
            <a:bodyPr wrap="none" anchor="ctr"/>
            <a:lstStyle/>
            <a:p>
              <a:endParaRPr lang="en-GB"/>
            </a:p>
          </p:txBody>
        </p:sp>
        <p:sp>
          <p:nvSpPr>
            <p:cNvPr id="78855" name="Line 5"/>
            <p:cNvSpPr>
              <a:spLocks noChangeShapeType="1"/>
            </p:cNvSpPr>
            <p:nvPr/>
          </p:nvSpPr>
          <p:spPr bwMode="auto">
            <a:xfrm>
              <a:off x="425" y="1700"/>
              <a:ext cx="2437" cy="0"/>
            </a:xfrm>
            <a:prstGeom prst="line">
              <a:avLst/>
            </a:prstGeom>
            <a:noFill/>
            <a:ln w="6350">
              <a:solidFill>
                <a:schemeClr val="tx2"/>
              </a:solidFill>
              <a:round/>
              <a:headEnd/>
              <a:tailEnd/>
            </a:ln>
          </p:spPr>
          <p:txBody>
            <a:bodyPr wrap="none" anchor="ctr"/>
            <a:lstStyle/>
            <a:p>
              <a:endParaRPr lang="en-GB"/>
            </a:p>
          </p:txBody>
        </p:sp>
      </p:grpSp>
      <p:sp>
        <p:nvSpPr>
          <p:cNvPr id="78853" name="Rectangle 6"/>
          <p:cNvSpPr>
            <a:spLocks noChangeArrowheads="1"/>
          </p:cNvSpPr>
          <p:nvPr/>
        </p:nvSpPr>
        <p:spPr bwMode="auto">
          <a:xfrm>
            <a:off x="431800" y="2089150"/>
            <a:ext cx="8012113" cy="593725"/>
          </a:xfrm>
          <a:prstGeom prst="rect">
            <a:avLst/>
          </a:prstGeom>
          <a:noFill/>
          <a:ln w="9525">
            <a:noFill/>
            <a:miter lim="800000"/>
            <a:headEnd/>
            <a:tailEnd/>
          </a:ln>
        </p:spPr>
        <p:txBody>
          <a:bodyPr anchor="ctr"/>
          <a:lstStyle/>
          <a:p>
            <a:r>
              <a:rPr lang="en-GB" sz="2900" b="1">
                <a:solidFill>
                  <a:schemeClr val="tx2"/>
                </a:solidFill>
              </a:rPr>
              <a:t>Exercise  – Why Tree Creation</a:t>
            </a:r>
          </a:p>
        </p:txBody>
      </p:sp>
    </p:spTree>
  </p:cSld>
  <p:clrMapOvr>
    <a:masterClrMapping/>
  </p:clrMapOvr>
  <p:transition spd="med">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Number Placeholder 3"/>
          <p:cNvSpPr>
            <a:spLocks noGrp="1"/>
          </p:cNvSpPr>
          <p:nvPr>
            <p:ph type="sldNum" sz="quarter" idx="11"/>
          </p:nvPr>
        </p:nvSpPr>
        <p:spPr>
          <a:noFill/>
        </p:spPr>
        <p:txBody>
          <a:bodyPr/>
          <a:lstStyle/>
          <a:p>
            <a:fld id="{896B2C23-81FC-4952-8FE2-3D3406138C5B}" type="slidenum">
              <a:rPr lang="en-GB" smtClean="0">
                <a:latin typeface="Arial" charset="0"/>
                <a:cs typeface="Arial" charset="0"/>
              </a:rPr>
              <a:pPr/>
              <a:t>15</a:t>
            </a:fld>
            <a:endParaRPr lang="en-GB" smtClean="0">
              <a:latin typeface="Arial" charset="0"/>
              <a:cs typeface="Arial" charset="0"/>
            </a:endParaRPr>
          </a:p>
        </p:txBody>
      </p:sp>
      <p:sp>
        <p:nvSpPr>
          <p:cNvPr id="79875" name="Text Box 2"/>
          <p:cNvSpPr txBox="1">
            <a:spLocks noChangeArrowheads="1"/>
          </p:cNvSpPr>
          <p:nvPr/>
        </p:nvSpPr>
        <p:spPr bwMode="auto">
          <a:xfrm>
            <a:off x="355600" y="1057275"/>
            <a:ext cx="8534400" cy="1311275"/>
          </a:xfrm>
          <a:prstGeom prst="rect">
            <a:avLst/>
          </a:prstGeom>
          <a:solidFill>
            <a:schemeClr val="tx2"/>
          </a:solidFill>
          <a:ln w="9525">
            <a:noFill/>
            <a:miter lim="800000"/>
            <a:headEnd/>
            <a:tailEnd/>
          </a:ln>
        </p:spPr>
        <p:txBody>
          <a:bodyPr>
            <a:spAutoFit/>
          </a:bodyPr>
          <a:lstStyle/>
          <a:p>
            <a:pPr algn="ctr"/>
            <a:r>
              <a:rPr lang="en-GB" sz="4000">
                <a:solidFill>
                  <a:schemeClr val="bg1"/>
                </a:solidFill>
                <a:cs typeface="Times New Roman" pitchFamily="18" charset="0"/>
              </a:rPr>
              <a:t>Exercise – How do we establish the root causes using a WHY Tree?</a:t>
            </a:r>
          </a:p>
        </p:txBody>
      </p:sp>
      <p:sp>
        <p:nvSpPr>
          <p:cNvPr id="79876" name="Text Box 3"/>
          <p:cNvSpPr txBox="1">
            <a:spLocks noChangeArrowheads="1"/>
          </p:cNvSpPr>
          <p:nvPr/>
        </p:nvSpPr>
        <p:spPr bwMode="auto">
          <a:xfrm>
            <a:off x="203200" y="3114675"/>
            <a:ext cx="8763000" cy="1736725"/>
          </a:xfrm>
          <a:prstGeom prst="rect">
            <a:avLst/>
          </a:prstGeom>
          <a:noFill/>
          <a:ln w="9525">
            <a:noFill/>
            <a:miter lim="800000"/>
            <a:headEnd/>
            <a:tailEnd/>
          </a:ln>
        </p:spPr>
        <p:txBody>
          <a:bodyPr>
            <a:spAutoFit/>
          </a:bodyPr>
          <a:lstStyle/>
          <a:p>
            <a:r>
              <a:rPr lang="en-GB">
                <a:cs typeface="Times New Roman" pitchFamily="18" charset="0"/>
              </a:rPr>
              <a:t>You are involved in an Incident-Accident investigation tasked with identifying the root cause(s)</a:t>
            </a:r>
            <a:r>
              <a:rPr lang="en-GB" sz="2400">
                <a:cs typeface="Times New Roman" pitchFamily="18" charset="0"/>
              </a:rPr>
              <a:t> </a:t>
            </a:r>
          </a:p>
          <a:p>
            <a:pPr algn="ctr"/>
            <a:endParaRPr lang="en-GB" sz="2400">
              <a:cs typeface="Times New Roman" pitchFamily="18" charset="0"/>
            </a:endParaRPr>
          </a:p>
          <a:p>
            <a:r>
              <a:rPr lang="en-GB">
                <a:cs typeface="Times New Roman" pitchFamily="18" charset="0"/>
              </a:rPr>
              <a:t>Using one of the Incident-Accident scenarios complete a Why Tree and identify the root cause(s)</a:t>
            </a:r>
            <a:r>
              <a:rPr lang="en-GB" sz="2400">
                <a:cs typeface="Times New Roman" pitchFamily="18" charset="0"/>
              </a:rPr>
              <a:t> </a:t>
            </a:r>
          </a:p>
        </p:txBody>
      </p:sp>
    </p:spTree>
  </p:cSld>
  <p:clrMapOvr>
    <a:masterClrMapping/>
  </p:clrMapOvr>
  <p:transition spd="med">
    <p:rand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Number Placeholder 3"/>
          <p:cNvSpPr>
            <a:spLocks noGrp="1"/>
          </p:cNvSpPr>
          <p:nvPr>
            <p:ph type="sldNum" sz="quarter" idx="11"/>
          </p:nvPr>
        </p:nvSpPr>
        <p:spPr>
          <a:noFill/>
        </p:spPr>
        <p:txBody>
          <a:bodyPr/>
          <a:lstStyle/>
          <a:p>
            <a:fld id="{2C847EEC-BC85-48A5-99CB-8930444428F8}" type="slidenum">
              <a:rPr lang="en-GB" smtClean="0">
                <a:latin typeface="Arial" charset="0"/>
                <a:cs typeface="Arial" charset="0"/>
              </a:rPr>
              <a:pPr/>
              <a:t>16</a:t>
            </a:fld>
            <a:endParaRPr lang="en-GB" smtClean="0">
              <a:latin typeface="Arial" charset="0"/>
              <a:cs typeface="Arial" charset="0"/>
            </a:endParaRPr>
          </a:p>
        </p:txBody>
      </p:sp>
      <p:sp>
        <p:nvSpPr>
          <p:cNvPr id="80899" name="Rectangle 2"/>
          <p:cNvSpPr>
            <a:spLocks noChangeArrowheads="1"/>
          </p:cNvSpPr>
          <p:nvPr/>
        </p:nvSpPr>
        <p:spPr bwMode="auto">
          <a:xfrm>
            <a:off x="195666" y="620688"/>
            <a:ext cx="8556625" cy="5080494"/>
          </a:xfrm>
          <a:prstGeom prst="rect">
            <a:avLst/>
          </a:prstGeom>
          <a:solidFill>
            <a:schemeClr val="bg1"/>
          </a:solidFill>
          <a:ln w="12700">
            <a:noFill/>
            <a:miter lim="800000"/>
            <a:headEnd/>
            <a:tailEnd/>
          </a:ln>
        </p:spPr>
        <p:txBody>
          <a:bodyPr lIns="90000" tIns="46800" rIns="90000" bIns="46800">
            <a:spAutoFit/>
          </a:bodyPr>
          <a:lstStyle/>
          <a:p>
            <a:pPr eaLnBrk="0" hangingPunct="0">
              <a:spcBef>
                <a:spcPct val="50000"/>
              </a:spcBef>
            </a:pPr>
            <a:r>
              <a:rPr lang="en-GB" dirty="0">
                <a:ea typeface="MS PGothic" pitchFamily="34" charset="-128"/>
              </a:rPr>
              <a:t>At 14:10pm on Monday January 1</a:t>
            </a:r>
            <a:r>
              <a:rPr lang="en-GB" baseline="30000" dirty="0">
                <a:ea typeface="MS PGothic" pitchFamily="34" charset="-128"/>
              </a:rPr>
              <a:t>st</a:t>
            </a:r>
            <a:r>
              <a:rPr lang="en-GB" dirty="0">
                <a:ea typeface="MS PGothic" pitchFamily="34" charset="-128"/>
              </a:rPr>
              <a:t> 2009 </a:t>
            </a:r>
            <a:r>
              <a:rPr lang="en-GB" dirty="0" smtClean="0">
                <a:ea typeface="MS PGothic" pitchFamily="34" charset="-128"/>
              </a:rPr>
              <a:t>an employee </a:t>
            </a:r>
            <a:r>
              <a:rPr lang="en-GB" dirty="0">
                <a:ea typeface="MS PGothic" pitchFamily="34" charset="-128"/>
              </a:rPr>
              <a:t>was walking through the main offices </a:t>
            </a:r>
            <a:r>
              <a:rPr lang="en-GB" dirty="0" smtClean="0">
                <a:ea typeface="MS PGothic" pitchFamily="34" charset="-128"/>
              </a:rPr>
              <a:t>to </a:t>
            </a:r>
            <a:r>
              <a:rPr lang="en-GB" dirty="0">
                <a:ea typeface="MS PGothic" pitchFamily="34" charset="-128"/>
              </a:rPr>
              <a:t>attend a meeting in the conference room. </a:t>
            </a:r>
            <a:r>
              <a:rPr lang="en-GB" dirty="0" smtClean="0">
                <a:ea typeface="MS PGothic" pitchFamily="34" charset="-128"/>
              </a:rPr>
              <a:t>Passing through </a:t>
            </a:r>
            <a:r>
              <a:rPr lang="en-GB" dirty="0">
                <a:ea typeface="MS PGothic" pitchFamily="34" charset="-128"/>
              </a:rPr>
              <a:t>the corridor leading to the conference room </a:t>
            </a:r>
            <a:r>
              <a:rPr lang="en-GB" dirty="0" smtClean="0">
                <a:ea typeface="MS PGothic" pitchFamily="34" charset="-128"/>
              </a:rPr>
              <a:t>they have </a:t>
            </a:r>
            <a:r>
              <a:rPr lang="en-GB" dirty="0">
                <a:ea typeface="MS PGothic" pitchFamily="34" charset="-128"/>
              </a:rPr>
              <a:t>slipped and twisted </a:t>
            </a:r>
            <a:r>
              <a:rPr lang="en-GB" dirty="0" smtClean="0">
                <a:ea typeface="MS PGothic" pitchFamily="34" charset="-128"/>
              </a:rPr>
              <a:t>their</a:t>
            </a:r>
            <a:r>
              <a:rPr lang="en-GB" dirty="0" smtClean="0">
                <a:ea typeface="MS PGothic" pitchFamily="34" charset="-128"/>
              </a:rPr>
              <a:t> </a:t>
            </a:r>
            <a:r>
              <a:rPr lang="en-GB" dirty="0">
                <a:ea typeface="MS PGothic" pitchFamily="34" charset="-128"/>
              </a:rPr>
              <a:t>knee. </a:t>
            </a:r>
          </a:p>
          <a:p>
            <a:pPr eaLnBrk="0" hangingPunct="0">
              <a:spcBef>
                <a:spcPct val="50000"/>
              </a:spcBef>
            </a:pPr>
            <a:r>
              <a:rPr lang="en-GB" dirty="0">
                <a:ea typeface="MS PGothic" pitchFamily="34" charset="-128"/>
              </a:rPr>
              <a:t>At the time of this incident the main corridor that leads to the conference room was being mopped by a </a:t>
            </a:r>
            <a:r>
              <a:rPr lang="en-GB" dirty="0" smtClean="0">
                <a:ea typeface="MS PGothic" pitchFamily="34" charset="-128"/>
              </a:rPr>
              <a:t>contract cleaner after </a:t>
            </a:r>
            <a:r>
              <a:rPr lang="en-GB" dirty="0">
                <a:ea typeface="MS PGothic" pitchFamily="34" charset="-128"/>
              </a:rPr>
              <a:t>someone had spilt a pot of paint earlier in the day. People in adjacent offices heard what had happened and attended to the employee and immediately called </a:t>
            </a:r>
            <a:r>
              <a:rPr lang="en-GB" dirty="0" smtClean="0">
                <a:ea typeface="MS PGothic" pitchFamily="34" charset="-128"/>
              </a:rPr>
              <a:t>for medical assistance. </a:t>
            </a:r>
            <a:endParaRPr lang="en-GB" dirty="0">
              <a:ea typeface="MS PGothic" pitchFamily="34" charset="-128"/>
            </a:endParaRPr>
          </a:p>
          <a:p>
            <a:pPr eaLnBrk="0" hangingPunct="0">
              <a:spcBef>
                <a:spcPct val="50000"/>
              </a:spcBef>
            </a:pPr>
            <a:r>
              <a:rPr lang="en-GB" dirty="0">
                <a:ea typeface="MS PGothic" pitchFamily="34" charset="-128"/>
              </a:rPr>
              <a:t>At the time off the incident the area was left unattended by </a:t>
            </a:r>
            <a:r>
              <a:rPr lang="en-GB" dirty="0" smtClean="0">
                <a:ea typeface="MS PGothic" pitchFamily="34" charset="-128"/>
              </a:rPr>
              <a:t>the cleaner </a:t>
            </a:r>
            <a:r>
              <a:rPr lang="en-GB" dirty="0">
                <a:ea typeface="MS PGothic" pitchFamily="34" charset="-128"/>
              </a:rPr>
              <a:t>who had gone to fill up </a:t>
            </a:r>
            <a:r>
              <a:rPr lang="en-GB" dirty="0" smtClean="0">
                <a:ea typeface="MS PGothic" pitchFamily="34" charset="-128"/>
              </a:rPr>
              <a:t>their </a:t>
            </a:r>
            <a:r>
              <a:rPr lang="en-GB" dirty="0">
                <a:ea typeface="MS PGothic" pitchFamily="34" charset="-128"/>
              </a:rPr>
              <a:t>bucket to continue the cleaning, there was a warning sign in the area stating that there was cleaning in progress but it was at the other end of the corridor so the </a:t>
            </a:r>
            <a:r>
              <a:rPr lang="en-GB" dirty="0" smtClean="0">
                <a:ea typeface="MS PGothic" pitchFamily="34" charset="-128"/>
              </a:rPr>
              <a:t>injured </a:t>
            </a:r>
            <a:r>
              <a:rPr lang="en-GB" dirty="0">
                <a:ea typeface="MS PGothic" pitchFamily="34" charset="-128"/>
              </a:rPr>
              <a:t>p</a:t>
            </a:r>
            <a:r>
              <a:rPr lang="en-GB" dirty="0" smtClean="0">
                <a:ea typeface="MS PGothic" pitchFamily="34" charset="-128"/>
              </a:rPr>
              <a:t>erson </a:t>
            </a:r>
            <a:r>
              <a:rPr lang="en-GB" dirty="0">
                <a:ea typeface="MS PGothic" pitchFamily="34" charset="-128"/>
              </a:rPr>
              <a:t>wouldn’t have seen it. The corridor is </a:t>
            </a:r>
            <a:r>
              <a:rPr lang="en-GB" dirty="0" smtClean="0">
                <a:ea typeface="MS PGothic" pitchFamily="34" charset="-128"/>
              </a:rPr>
              <a:t>covered by ceramic floor tiles - when </a:t>
            </a:r>
            <a:r>
              <a:rPr lang="en-GB" dirty="0">
                <a:ea typeface="MS PGothic" pitchFamily="34" charset="-128"/>
              </a:rPr>
              <a:t>wet </a:t>
            </a:r>
            <a:r>
              <a:rPr lang="en-GB" dirty="0" smtClean="0">
                <a:ea typeface="MS PGothic" pitchFamily="34" charset="-128"/>
              </a:rPr>
              <a:t>these are </a:t>
            </a:r>
            <a:r>
              <a:rPr lang="en-GB" dirty="0">
                <a:ea typeface="MS PGothic" pitchFamily="34" charset="-128"/>
              </a:rPr>
              <a:t>extremely slippery.</a:t>
            </a:r>
          </a:p>
          <a:p>
            <a:pPr eaLnBrk="0" hangingPunct="0">
              <a:spcBef>
                <a:spcPct val="50000"/>
              </a:spcBef>
            </a:pPr>
            <a:r>
              <a:rPr lang="en-GB" dirty="0">
                <a:ea typeface="MS PGothic" pitchFamily="34" charset="-128"/>
              </a:rPr>
              <a:t>The </a:t>
            </a:r>
            <a:r>
              <a:rPr lang="en-GB" dirty="0" smtClean="0">
                <a:ea typeface="MS PGothic" pitchFamily="34" charset="-128"/>
              </a:rPr>
              <a:t>injured </a:t>
            </a:r>
            <a:r>
              <a:rPr lang="en-GB" dirty="0">
                <a:ea typeface="MS PGothic" pitchFamily="34" charset="-128"/>
              </a:rPr>
              <a:t>person was late </a:t>
            </a:r>
            <a:r>
              <a:rPr lang="en-GB" dirty="0" smtClean="0">
                <a:ea typeface="MS PGothic" pitchFamily="34" charset="-128"/>
              </a:rPr>
              <a:t>for their meeting and </a:t>
            </a:r>
            <a:r>
              <a:rPr lang="en-GB" dirty="0">
                <a:ea typeface="MS PGothic" pitchFamily="34" charset="-128"/>
              </a:rPr>
              <a:t>admitted that </a:t>
            </a:r>
            <a:r>
              <a:rPr lang="en-GB" dirty="0" smtClean="0">
                <a:ea typeface="MS PGothic" pitchFamily="34" charset="-128"/>
              </a:rPr>
              <a:t>they were </a:t>
            </a:r>
            <a:r>
              <a:rPr lang="en-GB" dirty="0">
                <a:ea typeface="MS PGothic" pitchFamily="34" charset="-128"/>
              </a:rPr>
              <a:t>rushing to get there </a:t>
            </a:r>
            <a:r>
              <a:rPr lang="en-GB" dirty="0" smtClean="0">
                <a:ea typeface="MS PGothic" pitchFamily="34" charset="-128"/>
              </a:rPr>
              <a:t>when they </a:t>
            </a:r>
            <a:r>
              <a:rPr lang="en-GB" dirty="0">
                <a:ea typeface="MS PGothic" pitchFamily="34" charset="-128"/>
              </a:rPr>
              <a:t>slipped.</a:t>
            </a:r>
          </a:p>
          <a:p>
            <a:pPr eaLnBrk="0" hangingPunct="0">
              <a:spcBef>
                <a:spcPct val="50000"/>
              </a:spcBef>
            </a:pPr>
            <a:r>
              <a:rPr lang="en-GB" dirty="0">
                <a:ea typeface="MS PGothic" pitchFamily="34" charset="-128"/>
              </a:rPr>
              <a:t>The </a:t>
            </a:r>
            <a:r>
              <a:rPr lang="en-GB" dirty="0" smtClean="0">
                <a:ea typeface="MS PGothic" pitchFamily="34" charset="-128"/>
              </a:rPr>
              <a:t>contract cleaner was </a:t>
            </a:r>
            <a:r>
              <a:rPr lang="en-GB" dirty="0">
                <a:ea typeface="MS PGothic" pitchFamily="34" charset="-128"/>
              </a:rPr>
              <a:t>new to </a:t>
            </a:r>
            <a:r>
              <a:rPr lang="en-GB" dirty="0" smtClean="0">
                <a:ea typeface="MS PGothic" pitchFamily="34" charset="-128"/>
              </a:rPr>
              <a:t>the job and </a:t>
            </a:r>
            <a:r>
              <a:rPr lang="en-GB" dirty="0">
                <a:ea typeface="MS PGothic" pitchFamily="34" charset="-128"/>
              </a:rPr>
              <a:t>didn’t realise the procedure to use when cleaning floor tiles.  </a:t>
            </a:r>
          </a:p>
        </p:txBody>
      </p:sp>
      <p:sp>
        <p:nvSpPr>
          <p:cNvPr id="80900" name="Rectangle 3"/>
          <p:cNvSpPr>
            <a:spLocks noChangeArrowheads="1"/>
          </p:cNvSpPr>
          <p:nvPr/>
        </p:nvSpPr>
        <p:spPr bwMode="auto">
          <a:xfrm>
            <a:off x="195666" y="65581"/>
            <a:ext cx="7316788" cy="555107"/>
          </a:xfrm>
          <a:prstGeom prst="rect">
            <a:avLst/>
          </a:prstGeom>
          <a:noFill/>
          <a:ln w="9525">
            <a:noFill/>
            <a:miter lim="800000"/>
            <a:headEnd/>
            <a:tailEnd/>
          </a:ln>
        </p:spPr>
        <p:txBody>
          <a:bodyPr lIns="0" tIns="0" rIns="0" bIns="0"/>
          <a:lstStyle/>
          <a:p>
            <a:r>
              <a:rPr lang="en-GB" sz="2200" b="1" dirty="0">
                <a:solidFill>
                  <a:schemeClr val="tx2"/>
                </a:solidFill>
              </a:rPr>
              <a:t>Causation Identification</a:t>
            </a:r>
            <a:r>
              <a:rPr lang="en-GB" sz="2200" b="1" dirty="0">
                <a:solidFill>
                  <a:srgbClr val="FF0000"/>
                </a:solidFill>
              </a:rPr>
              <a:t> </a:t>
            </a:r>
            <a:r>
              <a:rPr lang="en-GB" sz="2200" b="1" dirty="0" smtClean="0">
                <a:solidFill>
                  <a:srgbClr val="FF0000"/>
                </a:solidFill>
              </a:rPr>
              <a:t> </a:t>
            </a:r>
            <a:r>
              <a:rPr lang="en-GB" sz="2000" b="1" dirty="0" smtClean="0"/>
              <a:t> </a:t>
            </a:r>
            <a:r>
              <a:rPr lang="en-GB" sz="2000" b="1" dirty="0"/>
              <a:t>“Why Tree” Scenario</a:t>
            </a:r>
          </a:p>
        </p:txBody>
      </p:sp>
    </p:spTree>
  </p:cSld>
  <p:clrMapOvr>
    <a:masterClrMapping/>
  </p:clrMapOvr>
  <p:transition spd="med">
    <p:random/>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PPT_leadership Feb 2016</Template>
  <TotalTime>55</TotalTime>
  <Words>1603</Words>
  <Application>Microsoft Office PowerPoint</Application>
  <PresentationFormat>On-screen Show (4:3)</PresentationFormat>
  <Paragraphs>177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MS PGothic</vt:lpstr>
      <vt:lpstr>Arial</vt:lpstr>
      <vt:lpstr>Myriad Pro</vt:lpstr>
      <vt:lpstr>Times New Roman</vt:lpstr>
      <vt:lpstr>20140311PresentationUWTSDTemplate</vt:lpstr>
      <vt:lpstr>Causation Identification   Why Tree Creation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Corus.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Causation Identification – Why Tree Creation</dc:title>
  <dc:creator>Mason, Andrew D</dc:creator>
  <cp:lastModifiedBy>Stephen Darnell</cp:lastModifiedBy>
  <cp:revision>12</cp:revision>
  <cp:lastPrinted>2014-07-29T08:15:03Z</cp:lastPrinted>
  <dcterms:created xsi:type="dcterms:W3CDTF">2014-07-28T12:10:26Z</dcterms:created>
  <dcterms:modified xsi:type="dcterms:W3CDTF">2016-08-22T10:33:45Z</dcterms:modified>
</cp:coreProperties>
</file>