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5C404A8-E6CC-B08C-2DA0-3ED03C04F2C5}" v="2535" dt="2026-04-19T17:26:11.1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1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4/19/2026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4/19/2026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4/19/2026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4/19/2026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4/19/2026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4/19/2026</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engineerfix.com/are-rally-cars-street-legal-the-full-explanation/" TargetMode="External"/><Relationship Id="rId13" Type="http://schemas.openxmlformats.org/officeDocument/2006/relationships/image" Target="../media/image6.jpeg"/><Relationship Id="rId18" Type="http://schemas.openxmlformats.org/officeDocument/2006/relationships/image" Target="../media/image11.jpeg"/><Relationship Id="rId3" Type="http://schemas.openxmlformats.org/officeDocument/2006/relationships/image" Target="../media/image2.png"/><Relationship Id="rId7" Type="http://schemas.openxmlformats.org/officeDocument/2006/relationships/hyperlink" Target="https://www.gran-turismo.com/gb/gt7/apex/settings/08" TargetMode="External"/><Relationship Id="rId12" Type="http://schemas.openxmlformats.org/officeDocument/2006/relationships/image" Target="../media/image5.jpeg"/><Relationship Id="rId17" Type="http://schemas.openxmlformats.org/officeDocument/2006/relationships/image" Target="../media/image10.jpeg"/><Relationship Id="rId2" Type="http://schemas.openxmlformats.org/officeDocument/2006/relationships/image" Target="../media/image1.jpg"/><Relationship Id="rId16" Type="http://schemas.openxmlformats.org/officeDocument/2006/relationships/image" Target="../media/image9.png"/><Relationship Id="rId20" Type="http://schemas.openxmlformats.org/officeDocument/2006/relationships/image" Target="../media/image13.jpeg"/><Relationship Id="rId1" Type="http://schemas.openxmlformats.org/officeDocument/2006/relationships/slideLayout" Target="../slideLayouts/slideLayout1.xml"/><Relationship Id="rId6" Type="http://schemas.openxmlformats.org/officeDocument/2006/relationships/hyperlink" Target="https://silodrome.com/group-b-the-ultimate-rally/" TargetMode="External"/><Relationship Id="rId11" Type="http://schemas.openxmlformats.org/officeDocument/2006/relationships/image" Target="../media/image4.png"/><Relationship Id="rId5" Type="http://schemas.openxmlformats.org/officeDocument/2006/relationships/hyperlink" Target="https://www.caranddriver.com/features/a16578010/how-ken-block-jumps-a-subaru-impreza-wrx-sti-news/" TargetMode="External"/><Relationship Id="rId15" Type="http://schemas.openxmlformats.org/officeDocument/2006/relationships/image" Target="../media/image8.png"/><Relationship Id="rId10" Type="http://schemas.openxmlformats.org/officeDocument/2006/relationships/image" Target="../media/image3.png"/><Relationship Id="rId19" Type="http://schemas.openxmlformats.org/officeDocument/2006/relationships/image" Target="../media/image12.png"/><Relationship Id="rId4" Type="http://schemas.openxmlformats.org/officeDocument/2006/relationships/hyperlink" Target="https://www.rallye054.be/wrc-liste-des-engages-du-wales-rally-gb/" TargetMode="External"/><Relationship Id="rId9" Type="http://schemas.openxmlformats.org/officeDocument/2006/relationships/hyperlink" Target="https://www.slashgear.com/1636667/what-do-numbers-rally-mean-understanding-co-driver-pace-notes/" TargetMode="External"/><Relationship Id="rId1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a:ea typeface="Calibri"/>
                <a:cs typeface="Calibri"/>
              </a:rPr>
              <a:t>Technical Lecture review</a:t>
            </a:r>
            <a:endParaRPr lang="en-GB" altLang="en-US" sz="4800" dirty="0">
              <a:solidFill>
                <a:srgbClr val="002060"/>
              </a:solidFill>
              <a:latin typeface="Calibri" charset="0"/>
              <a:ea typeface="Calibri" charset="0"/>
              <a:cs typeface="Calibri" charset="0"/>
            </a:endParaRPr>
          </a:p>
          <a:p>
            <a:pPr>
              <a:lnSpc>
                <a:spcPct val="110000"/>
              </a:lnSpc>
              <a:spcBef>
                <a:spcPct val="0"/>
              </a:spcBef>
              <a:buNone/>
            </a:pPr>
            <a:r>
              <a:rPr lang="en-GB" altLang="en-US" sz="4000" b="1" dirty="0">
                <a:solidFill>
                  <a:srgbClr val="002060"/>
                </a:solidFill>
                <a:latin typeface="Calibri"/>
                <a:ea typeface="Calibri"/>
                <a:cs typeface="Calibri"/>
              </a:rPr>
              <a:t>Oliver Hall</a:t>
            </a:r>
            <a:endParaRPr lang="en-GB" altLang="en-US" sz="4000" b="1" dirty="0">
              <a:solidFill>
                <a:srgbClr val="002060"/>
              </a:solidFill>
              <a:latin typeface="Calibri" charset="0"/>
              <a:ea typeface="Calibri" charset="0"/>
              <a:cs typeface="Calibri" charset="0"/>
            </a:endParaRPr>
          </a:p>
          <a:p>
            <a:pPr>
              <a:lnSpc>
                <a:spcPct val="110000"/>
              </a:lnSpc>
              <a:spcBef>
                <a:spcPct val="0"/>
              </a:spcBef>
              <a:buNone/>
            </a:pPr>
            <a:r>
              <a:rPr lang="en-GB" altLang="en-US" sz="3600">
                <a:solidFill>
                  <a:srgbClr val="002060"/>
                </a:solidFill>
                <a:latin typeface="Calibri"/>
                <a:ea typeface="Calibri"/>
                <a:cs typeface="Calibri"/>
              </a:rPr>
              <a:t>Andrew Harrison</a:t>
            </a:r>
            <a:endParaRPr lang="en-GB" altLang="en-US" sz="360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Wales Institute for Science &amp; Art</a:t>
            </a:r>
            <a:endParaRPr lang="en-GB" altLang="en-US" sz="3600" b="1" dirty="0">
              <a:solidFill>
                <a:srgbClr val="002060"/>
              </a:solidFill>
              <a:latin typeface="Calibri" charset="0"/>
              <a:ea typeface="Calibri" charset="0"/>
              <a:cs typeface="Calibri" charset="0"/>
            </a:endParaRPr>
          </a:p>
          <a:p>
            <a:pPr>
              <a:lnSpc>
                <a:spcPct val="110000"/>
              </a:lnSpc>
              <a:spcBef>
                <a:spcPct val="0"/>
              </a:spcBef>
              <a:buNone/>
            </a:pPr>
            <a:r>
              <a:rPr lang="en-GB" altLang="en-US" sz="3600" dirty="0">
                <a:solidFill>
                  <a:srgbClr val="002060"/>
                </a:solidFill>
                <a:latin typeface="Calibri"/>
                <a:ea typeface="Calibri"/>
                <a:cs typeface="Calibri"/>
              </a:rPr>
              <a:t>BEng Motorsport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552162"/>
            <a:ext cx="6529437" cy="10568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FF0000"/>
                </a:solidFill>
                <a:latin typeface="Arial"/>
                <a:ea typeface="ＭＳ Ｐゴシック"/>
                <a:cs typeface="Arial"/>
              </a:rPr>
              <a:t>Introduction</a:t>
            </a:r>
          </a:p>
          <a:p>
            <a:pPr>
              <a:spcBef>
                <a:spcPct val="50000"/>
              </a:spcBef>
            </a:pPr>
            <a:r>
              <a:rPr lang="en-AU" altLang="en-US" sz="2800" dirty="0">
                <a:latin typeface="Arial"/>
                <a:ea typeface="ＭＳ Ｐゴシック"/>
                <a:cs typeface="Arial"/>
              </a:rPr>
              <a:t>The engineering behind rally is extremely interesting as it is effectively trying to defy most concepts from normal motorsports, grip is important, however, slip is also necessary, downforce is needed to keep grip but also needs balance for the harsh jumps. Keeping the cars balanced </a:t>
            </a:r>
            <a:r>
              <a:rPr lang="en-AU" altLang="en-US" sz="2800">
                <a:latin typeface="Arial"/>
                <a:ea typeface="ＭＳ Ｐゴシック"/>
                <a:cs typeface="Arial"/>
              </a:rPr>
              <a:t>is also critical when jumps come </a:t>
            </a:r>
            <a:r>
              <a:rPr lang="en-AU" altLang="en-US" sz="2800" dirty="0">
                <a:latin typeface="Arial"/>
                <a:ea typeface="ＭＳ Ｐゴシック"/>
                <a:cs typeface="Arial"/>
              </a:rPr>
              <a:t>into the equation.</a:t>
            </a:r>
            <a:endParaRPr lang="en-AU" altLang="en-US" sz="2800" dirty="0">
              <a:cs typeface="Arial"/>
            </a:endParaRPr>
          </a:p>
          <a:p>
            <a:pPr>
              <a:spcBef>
                <a:spcPct val="50000"/>
              </a:spcBef>
            </a:pPr>
            <a:r>
              <a:rPr lang="en-US" altLang="en-US" sz="2800" dirty="0">
                <a:latin typeface="Arial"/>
                <a:ea typeface="ＭＳ Ｐゴシック"/>
                <a:cs typeface="Arial"/>
              </a:rPr>
              <a:t>Ken Block was a huge innovator to the rally world with his lack of fear and clear distinction within the industry, no one dared to do the type of things he did, for example his world record jump in a car which is shown </a:t>
            </a:r>
            <a:r>
              <a:rPr lang="en-US" altLang="en-US" sz="2800">
                <a:latin typeface="Arial"/>
                <a:ea typeface="ＭＳ Ｐゴシック"/>
                <a:cs typeface="Arial"/>
              </a:rPr>
              <a:t>in image 2. The data shown below is </a:t>
            </a:r>
            <a:r>
              <a:rPr lang="en-US" altLang="en-US" sz="2800" dirty="0">
                <a:latin typeface="Arial"/>
                <a:ea typeface="ＭＳ Ｐゴシック"/>
                <a:cs typeface="Arial"/>
              </a:rPr>
              <a:t>one of the calculations his team carried out to work out the speed needed to cover the huge 171ft gap </a:t>
            </a:r>
            <a:r>
              <a:rPr lang="en-US" altLang="en-US" sz="2800">
                <a:latin typeface="Arial"/>
                <a:ea typeface="ＭＳ Ｐゴシック"/>
                <a:cs typeface="Arial"/>
              </a:rPr>
              <a:t>jump. </a:t>
            </a:r>
            <a:endParaRPr lang="en-US" altLang="en-US" sz="2800" dirty="0">
              <a:cs typeface="Arial"/>
            </a:endParaRPr>
          </a:p>
        </p:txBody>
      </p:sp>
      <p:sp>
        <p:nvSpPr>
          <p:cNvPr id="12" name="Text Box 8"/>
          <p:cNvSpPr txBox="1">
            <a:spLocks noChangeArrowheads="1"/>
          </p:cNvSpPr>
          <p:nvPr/>
        </p:nvSpPr>
        <p:spPr bwMode="auto">
          <a:xfrm>
            <a:off x="249125" y="16314083"/>
            <a:ext cx="6506861" cy="13448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solidFill>
                  <a:srgbClr val="FF0000"/>
                </a:solidFill>
                <a:latin typeface="Arial"/>
                <a:ea typeface="ＭＳ Ｐゴシック"/>
                <a:cs typeface="Arial"/>
              </a:rPr>
              <a:t>What makes rally so interesting?</a:t>
            </a:r>
            <a:endParaRPr lang="en-US" dirty="0">
              <a:solidFill>
                <a:srgbClr val="FF0000"/>
              </a:solidFill>
              <a:latin typeface="Arial"/>
              <a:ea typeface="ＭＳ Ｐゴシック"/>
              <a:cs typeface="Arial"/>
            </a:endParaRPr>
          </a:p>
          <a:p>
            <a:pPr>
              <a:spcBef>
                <a:spcPct val="20000"/>
              </a:spcBef>
            </a:pPr>
            <a:r>
              <a:rPr lang="en-AU" altLang="en-US" sz="2800" dirty="0">
                <a:latin typeface="Arial"/>
                <a:ea typeface="ＭＳ Ｐゴシック"/>
                <a:cs typeface="Arial"/>
              </a:rPr>
              <a:t>Rally has so many interesting quirks and features involved to make the events and teams run smoothly, most notably, its own separate language. Rally uses pace notes to help the drivers get around the stages. These notes are short and snappy phrases that signal distance and severity of obstacles and </a:t>
            </a:r>
            <a:r>
              <a:rPr lang="en-AU" altLang="en-US" sz="2800">
                <a:latin typeface="Arial"/>
                <a:ea typeface="ＭＳ Ｐゴシック"/>
                <a:cs typeface="Arial"/>
              </a:rPr>
              <a:t>corners in the track (Schmid, S 2024). </a:t>
            </a:r>
            <a:r>
              <a:rPr lang="en-AU" altLang="en-US" sz="2800" dirty="0">
                <a:latin typeface="Arial"/>
                <a:ea typeface="ＭＳ Ｐゴシック"/>
                <a:cs typeface="Arial"/>
              </a:rPr>
              <a:t>The best thing about them is there is often no set language as different drivers receive data differently from others.</a:t>
            </a:r>
            <a:endParaRPr lang="en-US" dirty="0">
              <a:latin typeface="Arial"/>
              <a:ea typeface="ＭＳ Ｐゴシック"/>
              <a:cs typeface="Arial"/>
            </a:endParaRPr>
          </a:p>
          <a:p>
            <a:pPr>
              <a:spcBef>
                <a:spcPct val="40000"/>
              </a:spcBef>
            </a:pPr>
            <a:r>
              <a:rPr lang="en-AU" altLang="en-US" sz="2800" dirty="0">
                <a:latin typeface="Arial"/>
                <a:ea typeface="ＭＳ Ｐゴシック"/>
                <a:cs typeface="Arial"/>
              </a:rPr>
              <a:t>Checklist of why rally is good:</a:t>
            </a:r>
          </a:p>
          <a:p>
            <a:pPr>
              <a:spcBef>
                <a:spcPct val="40000"/>
              </a:spcBef>
              <a:buFontTx/>
              <a:buChar char="•"/>
            </a:pPr>
            <a:r>
              <a:rPr lang="en-AU" altLang="en-US" sz="2800" dirty="0">
                <a:latin typeface="Arial"/>
                <a:ea typeface="ＭＳ Ｐゴシック"/>
                <a:cs typeface="Arial"/>
              </a:rPr>
              <a:t> High speed, low grip</a:t>
            </a:r>
          </a:p>
          <a:p>
            <a:pPr>
              <a:spcBef>
                <a:spcPct val="40000"/>
              </a:spcBef>
              <a:buFontTx/>
              <a:buChar char="•"/>
            </a:pPr>
            <a:r>
              <a:rPr lang="en-AU" altLang="en-US" sz="2800" dirty="0">
                <a:latin typeface="Arial"/>
                <a:ea typeface="ＭＳ Ｐゴシック"/>
                <a:cs typeface="Arial"/>
              </a:rPr>
              <a:t> Airtime (not seen anywhere else) </a:t>
            </a:r>
          </a:p>
          <a:p>
            <a:pPr>
              <a:spcBef>
                <a:spcPct val="40000"/>
              </a:spcBef>
              <a:buFontTx/>
              <a:buChar char="•"/>
            </a:pPr>
            <a:r>
              <a:rPr lang="en-AU" altLang="en-US" sz="2800" dirty="0">
                <a:latin typeface="Arial"/>
                <a:ea typeface="ＭＳ Ｐゴシック"/>
                <a:cs typeface="Arial"/>
              </a:rPr>
              <a:t> High standard cars due to safety and regulations</a:t>
            </a:r>
          </a:p>
          <a:p>
            <a:pPr>
              <a:spcBef>
                <a:spcPct val="40000"/>
              </a:spcBef>
              <a:buFontTx/>
              <a:buChar char="•"/>
            </a:pPr>
            <a:r>
              <a:rPr lang="en-AU" altLang="en-US" sz="2800" dirty="0">
                <a:latin typeface="Arial"/>
                <a:ea typeface="ＭＳ Ｐゴシック"/>
                <a:cs typeface="Arial"/>
              </a:rPr>
              <a:t> Technical driving skills</a:t>
            </a:r>
          </a:p>
          <a:p>
            <a:pPr>
              <a:spcBef>
                <a:spcPct val="40000"/>
              </a:spcBef>
              <a:buFontTx/>
              <a:buChar char="•"/>
            </a:pPr>
            <a:r>
              <a:rPr lang="en-AU" altLang="en-US" sz="2800" dirty="0">
                <a:latin typeface="Arial"/>
                <a:ea typeface="ＭＳ Ｐゴシック"/>
                <a:cs typeface="Arial"/>
              </a:rPr>
              <a:t> Close split times mean entertaining racing</a:t>
            </a:r>
          </a:p>
          <a:p>
            <a:pPr>
              <a:spcBef>
                <a:spcPct val="40000"/>
              </a:spcBef>
              <a:buChar char="•"/>
            </a:pPr>
            <a:r>
              <a:rPr lang="en-AU" altLang="en-US" sz="2800" dirty="0">
                <a:latin typeface="Arial"/>
                <a:ea typeface="ＭＳ Ｐゴシック"/>
                <a:cs typeface="Arial"/>
              </a:rPr>
              <a:t>Manufacturer battles (</a:t>
            </a:r>
            <a:r>
              <a:rPr lang="en-AU" altLang="en-US" sz="2800" dirty="0" err="1">
                <a:latin typeface="Arial"/>
                <a:ea typeface="ＭＳ Ｐゴシック"/>
                <a:cs typeface="Arial"/>
              </a:rPr>
              <a:t>mitsubishi</a:t>
            </a:r>
            <a:r>
              <a:rPr lang="en-AU" altLang="en-US" sz="2800" dirty="0">
                <a:latin typeface="Arial"/>
                <a:ea typeface="ＭＳ Ｐゴシック"/>
                <a:cs typeface="Arial"/>
              </a:rPr>
              <a:t> vs Subaru)</a:t>
            </a:r>
            <a:endParaRPr lang="en-AU" altLang="en-US" sz="2800" dirty="0">
              <a:cs typeface="Arial" charset="0"/>
            </a:endParaRPr>
          </a:p>
          <a:p>
            <a:pPr>
              <a:spcBef>
                <a:spcPct val="40000"/>
              </a:spcBef>
            </a:pPr>
            <a:endParaRPr lang="en-AU" altLang="en-US" sz="2800" dirty="0">
              <a:cs typeface="Arial" charset="0"/>
            </a:endParaRPr>
          </a:p>
        </p:txBody>
      </p:sp>
      <p:sp>
        <p:nvSpPr>
          <p:cNvPr id="14" name="Text Box 19"/>
          <p:cNvSpPr txBox="1">
            <a:spLocks noChangeArrowheads="1"/>
          </p:cNvSpPr>
          <p:nvPr/>
        </p:nvSpPr>
        <p:spPr bwMode="auto">
          <a:xfrm>
            <a:off x="7422293" y="21588148"/>
            <a:ext cx="6410325" cy="20735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a:ea typeface="ＭＳ Ｐゴシック"/>
                <a:cs typeface="Times New Roman"/>
              </a:rPr>
              <a:t>Above is an example of a rally cars gear ratios, they are designed to go through gears quickly as top speed is not important. As a result they are able to select a perfect gear for every corner. Graph found at gran-turismo.com (Graph 2)</a:t>
            </a:r>
          </a:p>
        </p:txBody>
      </p:sp>
      <p:sp>
        <p:nvSpPr>
          <p:cNvPr id="16" name="Text Box 16"/>
          <p:cNvSpPr txBox="1">
            <a:spLocks noChangeArrowheads="1"/>
          </p:cNvSpPr>
          <p:nvPr/>
        </p:nvSpPr>
        <p:spPr bwMode="auto">
          <a:xfrm>
            <a:off x="7414396" y="13198012"/>
            <a:ext cx="5638800"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a:ea typeface="ＭＳ Ｐゴシック"/>
                <a:cs typeface="Times New Roman"/>
              </a:rPr>
              <a:t>Image of the late ken block completing the world record for longest jump in a car measured at 171ft.. </a:t>
            </a:r>
            <a:r>
              <a:rPr lang="en-AU" altLang="en-US" sz="2000" i="1">
                <a:latin typeface="Times New Roman"/>
                <a:ea typeface="ＭＳ Ｐゴシック"/>
                <a:cs typeface="Times New Roman"/>
              </a:rPr>
              <a:t>Photo reproduced from Jordan Brown (Image 2).</a:t>
            </a:r>
          </a:p>
        </p:txBody>
      </p:sp>
      <p:sp>
        <p:nvSpPr>
          <p:cNvPr id="17" name="Text Box 21"/>
          <p:cNvSpPr txBox="1">
            <a:spLocks noChangeArrowheads="1"/>
          </p:cNvSpPr>
          <p:nvPr/>
        </p:nvSpPr>
        <p:spPr bwMode="auto">
          <a:xfrm>
            <a:off x="10627749" y="6218429"/>
            <a:ext cx="2825750" cy="14984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Shown here is a picture of the Welsh stage of GB Rally (Photo courtesy of </a:t>
            </a:r>
            <a:r>
              <a:rPr lang="en-AU" altLang="en-US" sz="2000" i="1">
                <a:latin typeface="Times New Roman"/>
                <a:ea typeface="ＭＳ Ｐゴシック"/>
                <a:cs typeface="Times New Roman"/>
              </a:rPr>
              <a:t>Rallye054, Image 1)</a:t>
            </a:r>
            <a:endParaRPr lang="en-AU" altLang="en-US" sz="2000" i="1" dirty="0">
              <a:latin typeface="Times New Roman"/>
              <a:ea typeface="ＭＳ Ｐゴシック"/>
              <a:cs typeface="Times New Roman"/>
            </a:endParaRPr>
          </a:p>
        </p:txBody>
      </p:sp>
      <p:sp>
        <p:nvSpPr>
          <p:cNvPr id="18" name="Text Box 27"/>
          <p:cNvSpPr txBox="1">
            <a:spLocks noChangeArrowheads="1"/>
          </p:cNvSpPr>
          <p:nvPr/>
        </p:nvSpPr>
        <p:spPr bwMode="auto">
          <a:xfrm>
            <a:off x="10889301" y="14988182"/>
            <a:ext cx="2613025" cy="21139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dirty="0">
                <a:latin typeface="Times New Roman"/>
                <a:ea typeface="ＭＳ Ｐゴシック"/>
                <a:cs typeface="Times New Roman"/>
              </a:rPr>
              <a:t>Early 1990s Group B rally car flying through a crowd on full speed stage (picture from </a:t>
            </a:r>
            <a:r>
              <a:rPr lang="en-AU" altLang="en-US" sz="2000" i="1" dirty="0" err="1">
                <a:latin typeface="Times New Roman"/>
                <a:ea typeface="ＭＳ Ｐゴシック"/>
                <a:cs typeface="Times New Roman"/>
              </a:rPr>
              <a:t>silodrome</a:t>
            </a:r>
            <a:r>
              <a:rPr lang="en-AU" altLang="en-US" sz="2000" i="1" dirty="0">
                <a:latin typeface="Times New Roman"/>
                <a:ea typeface="ＭＳ Ｐゴシック"/>
                <a:cs typeface="Times New Roman"/>
              </a:rPr>
              <a:t>, Image 3))</a:t>
            </a:r>
            <a:endParaRPr lang="en-AU" altLang="en-US" sz="2000" i="1" dirty="0">
              <a:latin typeface="Times New Roman" charset="0"/>
              <a:cs typeface="Times New Roman"/>
            </a:endParaRPr>
          </a:p>
        </p:txBody>
      </p:sp>
      <p:sp>
        <p:nvSpPr>
          <p:cNvPr id="22" name="Text Box 10"/>
          <p:cNvSpPr txBox="1">
            <a:spLocks noChangeArrowheads="1"/>
          </p:cNvSpPr>
          <p:nvPr/>
        </p:nvSpPr>
        <p:spPr bwMode="auto">
          <a:xfrm>
            <a:off x="14301974" y="18342054"/>
            <a:ext cx="6415088" cy="3304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solidFill>
                  <a:srgbClr val="FF0000"/>
                </a:solidFill>
                <a:latin typeface="Arial"/>
                <a:ea typeface="ＭＳ Ｐゴシック"/>
                <a:cs typeface="Arial"/>
              </a:rPr>
              <a:t>Acknowledgements</a:t>
            </a:r>
          </a:p>
          <a:p>
            <a:pPr>
              <a:spcBef>
                <a:spcPct val="50000"/>
              </a:spcBef>
            </a:pPr>
            <a:r>
              <a:rPr lang="en-AU" altLang="en-US" dirty="0">
                <a:latin typeface="Arial"/>
                <a:ea typeface="ＭＳ Ｐゴシック"/>
                <a:cs typeface="Arial"/>
              </a:rPr>
              <a:t>There are many </a:t>
            </a:r>
            <a:r>
              <a:rPr lang="en-AU" altLang="en-US" err="1">
                <a:latin typeface="Arial"/>
                <a:ea typeface="ＭＳ Ｐゴシック"/>
                <a:cs typeface="Arial"/>
              </a:rPr>
              <a:t>usefu</a:t>
            </a:r>
            <a:r>
              <a:rPr lang="en-AU" altLang="en-US">
                <a:latin typeface="Arial"/>
                <a:ea typeface="ＭＳ Ｐゴシック"/>
                <a:cs typeface="Arial"/>
              </a:rPr>
              <a:t>l sources, some of which will be listed below </a:t>
            </a:r>
            <a:endParaRPr lang="en-AU" altLang="en-US" dirty="0">
              <a:latin typeface="Arial"/>
              <a:ea typeface="ＭＳ Ｐゴシック"/>
              <a:cs typeface="Arial"/>
            </a:endParaRPr>
          </a:p>
          <a:p>
            <a:pPr>
              <a:spcBef>
                <a:spcPct val="50000"/>
              </a:spcBef>
            </a:pPr>
            <a:r>
              <a:rPr lang="en-US" dirty="0" err="1">
                <a:latin typeface="Arial"/>
                <a:ea typeface="ＭＳ Ｐゴシック"/>
                <a:cs typeface="Arial"/>
              </a:rPr>
              <a:t>Youtube</a:t>
            </a:r>
            <a:r>
              <a:rPr lang="en-US" dirty="0">
                <a:latin typeface="Arial"/>
                <a:ea typeface="ＭＳ Ｐゴシック"/>
                <a:cs typeface="Arial"/>
              </a:rPr>
              <a:t> videos have been a good learning source </a:t>
            </a:r>
            <a:r>
              <a:rPr lang="en-US" dirty="0" err="1">
                <a:latin typeface="Arial"/>
                <a:ea typeface="ＭＳ Ｐゴシック"/>
                <a:cs typeface="Arial"/>
              </a:rPr>
              <a:t>notab</a:t>
            </a:r>
            <a:r>
              <a:rPr lang="en-US" dirty="0">
                <a:latin typeface="Arial"/>
                <a:ea typeface="ＭＳ Ｐゴシック"/>
                <a:cs typeface="Arial"/>
              </a:rPr>
              <a:t>ly </a:t>
            </a:r>
            <a:r>
              <a:rPr lang="en-US" dirty="0" err="1">
                <a:latin typeface="Arial"/>
                <a:ea typeface="ＭＳ Ｐゴシック"/>
                <a:cs typeface="Arial"/>
              </a:rPr>
              <a:t>hoonigan</a:t>
            </a:r>
            <a:r>
              <a:rPr lang="en-US" dirty="0">
                <a:latin typeface="Arial"/>
                <a:ea typeface="ＭＳ Ｐゴシック"/>
                <a:cs typeface="Arial"/>
              </a:rPr>
              <a:t>, </a:t>
            </a:r>
            <a:r>
              <a:rPr lang="en-US" dirty="0" err="1">
                <a:latin typeface="Arial"/>
                <a:ea typeface="ＭＳ Ｐゴシック"/>
                <a:cs typeface="Arial"/>
              </a:rPr>
              <a:t>redbull</a:t>
            </a:r>
            <a:r>
              <a:rPr lang="en-US" dirty="0">
                <a:latin typeface="Arial"/>
                <a:ea typeface="ＭＳ Ｐゴシック"/>
                <a:cs typeface="Arial"/>
              </a:rPr>
              <a:t> and WRC.</a:t>
            </a:r>
          </a:p>
        </p:txBody>
      </p:sp>
      <p:sp>
        <p:nvSpPr>
          <p:cNvPr id="23" name="Text Box 11"/>
          <p:cNvSpPr txBox="1">
            <a:spLocks noChangeArrowheads="1"/>
          </p:cNvSpPr>
          <p:nvPr/>
        </p:nvSpPr>
        <p:spPr bwMode="auto">
          <a:xfrm>
            <a:off x="14067243" y="21139758"/>
            <a:ext cx="6415087" cy="93524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a:solidFill>
                  <a:srgbClr val="FF0000"/>
                </a:solidFill>
                <a:latin typeface="Arial"/>
                <a:ea typeface="ＭＳ Ｐゴシック"/>
                <a:cs typeface="Arial"/>
              </a:rPr>
              <a:t>References</a:t>
            </a:r>
            <a:endParaRPr lang="en-US"/>
          </a:p>
          <a:p>
            <a:pPr marL="0" indent="0">
              <a:spcBef>
                <a:spcPct val="50000"/>
              </a:spcBef>
            </a:pPr>
            <a:r>
              <a:rPr lang="en-AU" altLang="en-US" sz="1800" dirty="0">
                <a:solidFill>
                  <a:srgbClr val="000000"/>
                </a:solidFill>
                <a:latin typeface="Arial"/>
                <a:ea typeface="ＭＳ Ｐゴシック"/>
                <a:cs typeface="Arial"/>
              </a:rPr>
              <a:t>Image 1: Rallye054 </a:t>
            </a:r>
            <a:r>
              <a:rPr lang="en-AU" sz="1800" dirty="0">
                <a:solidFill>
                  <a:srgbClr val="000000"/>
                </a:solidFill>
                <a:latin typeface="Arial"/>
                <a:ea typeface="ＭＳ Ｐゴシック"/>
                <a:cs typeface="Arial"/>
                <a:hlinkClick r:id="rId4"/>
              </a:rPr>
              <a:t>WRC: Liste des engagés du Wales Rally GB. - rallye054</a:t>
            </a:r>
            <a:endParaRPr lang="en-AU" altLang="en-US" sz="1800" dirty="0">
              <a:solidFill>
                <a:srgbClr val="000000"/>
              </a:solidFill>
              <a:latin typeface="Arial"/>
              <a:ea typeface="ＭＳ Ｐゴシック"/>
              <a:cs typeface="Arial"/>
            </a:endParaRPr>
          </a:p>
          <a:p>
            <a:pPr marL="0" indent="0">
              <a:spcBef>
                <a:spcPct val="50000"/>
              </a:spcBef>
            </a:pPr>
            <a:r>
              <a:rPr lang="en-AU" altLang="en-US" sz="1800" dirty="0">
                <a:solidFill>
                  <a:srgbClr val="000000"/>
                </a:solidFill>
                <a:latin typeface="Arial"/>
                <a:ea typeface="ＭＳ Ｐゴシック"/>
                <a:cs typeface="Arial"/>
              </a:rPr>
              <a:t>Image 2: Huffman, J (2009) 'How to throw a Subaru Impreza WRX STI into the atmosphere' </a:t>
            </a:r>
            <a:r>
              <a:rPr lang="en-AU" altLang="en-US" sz="1800" i="1" dirty="0">
                <a:solidFill>
                  <a:srgbClr val="000000"/>
                </a:solidFill>
                <a:latin typeface="Arial"/>
                <a:ea typeface="ＭＳ Ｐゴシック"/>
                <a:cs typeface="Arial"/>
              </a:rPr>
              <a:t>Caranddriver </a:t>
            </a:r>
            <a:r>
              <a:rPr lang="en-AU" sz="1800" dirty="0">
                <a:solidFill>
                  <a:srgbClr val="000000"/>
                </a:solidFill>
                <a:latin typeface="Arial"/>
                <a:ea typeface="ＭＳ Ｐゴシック"/>
                <a:cs typeface="Arial"/>
                <a:hlinkClick r:id="rId5"/>
              </a:rPr>
              <a:t>How Ken Block Jumps a Subaru Impreza WRX STI &amp;#8211; News &amp;#8211; Car and Driver</a:t>
            </a:r>
            <a:endParaRPr lang="en-AU" altLang="en-US" sz="1800" i="1" dirty="0">
              <a:solidFill>
                <a:srgbClr val="000000"/>
              </a:solidFill>
              <a:latin typeface="Arial"/>
              <a:ea typeface="ＭＳ Ｐゴシック"/>
              <a:cs typeface="Arial"/>
            </a:endParaRPr>
          </a:p>
          <a:p>
            <a:pPr marL="0" indent="0">
              <a:spcBef>
                <a:spcPct val="50000"/>
              </a:spcBef>
            </a:pPr>
            <a:r>
              <a:rPr lang="en-AU" sz="1800" dirty="0">
                <a:solidFill>
                  <a:srgbClr val="000000"/>
                </a:solidFill>
                <a:latin typeface="Arial"/>
                <a:ea typeface="ＭＳ Ｐゴシック"/>
                <a:cs typeface="Arial"/>
              </a:rPr>
              <a:t>Image 3: Branch, B (2015) 'Group B: The Ultimate Rally' </a:t>
            </a:r>
            <a:r>
              <a:rPr lang="en-AU" sz="1800" i="1" dirty="0">
                <a:solidFill>
                  <a:srgbClr val="000000"/>
                </a:solidFill>
                <a:latin typeface="Arial"/>
                <a:ea typeface="ＭＳ Ｐゴシック"/>
                <a:cs typeface="Arial"/>
              </a:rPr>
              <a:t>Silodrome </a:t>
            </a:r>
            <a:r>
              <a:rPr lang="en-AU" sz="1800" dirty="0">
                <a:solidFill>
                  <a:srgbClr val="000000"/>
                </a:solidFill>
                <a:latin typeface="Arial"/>
                <a:ea typeface="ＭＳ Ｐゴシック"/>
                <a:cs typeface="Arial"/>
                <a:hlinkClick r:id="rId6"/>
              </a:rPr>
              <a:t>Group B: The Ultimate Rally</a:t>
            </a:r>
            <a:endParaRPr lang="en-AU">
              <a:solidFill>
                <a:srgbClr val="000000"/>
              </a:solidFill>
              <a:latin typeface="Arial"/>
              <a:ea typeface="ＭＳ Ｐゴシック"/>
              <a:cs typeface="Arial"/>
            </a:endParaRPr>
          </a:p>
          <a:p>
            <a:pPr marL="0" indent="0">
              <a:spcBef>
                <a:spcPct val="50000"/>
              </a:spcBef>
            </a:pPr>
            <a:r>
              <a:rPr lang="en-AU" sz="1800" dirty="0">
                <a:solidFill>
                  <a:srgbClr val="000000"/>
                </a:solidFill>
                <a:latin typeface="Arial"/>
                <a:ea typeface="ＭＳ Ｐゴシック"/>
                <a:cs typeface="Arial"/>
              </a:rPr>
              <a:t>Graph 1: Red Bull </a:t>
            </a:r>
            <a:r>
              <a:rPr lang="en-AU" sz="1800">
                <a:solidFill>
                  <a:srgbClr val="000000"/>
                </a:solidFill>
                <a:latin typeface="Arial"/>
                <a:ea typeface="ＭＳ Ｐゴシック"/>
                <a:cs typeface="Arial"/>
              </a:rPr>
              <a:t>Motorsport , science of rallying</a:t>
            </a:r>
            <a:endParaRPr lang="en-AU" sz="1800" dirty="0">
              <a:solidFill>
                <a:srgbClr val="000000"/>
              </a:solidFill>
              <a:latin typeface="Arial"/>
              <a:ea typeface="ＭＳ Ｐゴシック"/>
              <a:cs typeface="Arial"/>
            </a:endParaRPr>
          </a:p>
          <a:p>
            <a:pPr marL="0" indent="0">
              <a:spcBef>
                <a:spcPct val="50000"/>
              </a:spcBef>
            </a:pPr>
            <a:r>
              <a:rPr lang="en-AU" sz="1800">
                <a:solidFill>
                  <a:srgbClr val="000000"/>
                </a:solidFill>
                <a:latin typeface="Arial"/>
                <a:ea typeface="ＭＳ Ｐゴシック"/>
                <a:cs typeface="Arial"/>
              </a:rPr>
              <a:t>Graph 2: Grand Turismo </a:t>
            </a:r>
            <a:r>
              <a:rPr lang="en-US" sz="1800" dirty="0">
                <a:solidFill>
                  <a:srgbClr val="000000"/>
                </a:solidFill>
                <a:latin typeface="Arial"/>
                <a:ea typeface="ＭＳ Ｐゴシック"/>
                <a:cs typeface="Arial"/>
                <a:hlinkClick r:id="rId7"/>
              </a:rPr>
              <a:t>Beyond the Apex - gran-turismo.com</a:t>
            </a:r>
            <a:endParaRPr lang="en-AU" sz="1800" dirty="0">
              <a:solidFill>
                <a:srgbClr val="000000"/>
              </a:solidFill>
              <a:latin typeface="Arial"/>
              <a:ea typeface="ＭＳ Ｐゴシック"/>
              <a:cs typeface="Arial"/>
            </a:endParaRPr>
          </a:p>
          <a:p>
            <a:pPr marL="0" indent="0">
              <a:spcBef>
                <a:spcPct val="50000"/>
              </a:spcBef>
            </a:pPr>
            <a:r>
              <a:rPr lang="en-AU" altLang="en-US" sz="1800">
                <a:solidFill>
                  <a:srgbClr val="000000"/>
                </a:solidFill>
                <a:latin typeface="Arial"/>
                <a:ea typeface="ＭＳ Ｐゴシック"/>
                <a:cs typeface="Arial"/>
              </a:rPr>
              <a:t>Graph 3: WRC, "World Rally Championship" website</a:t>
            </a:r>
            <a:endParaRPr lang="en-AU"/>
          </a:p>
          <a:p>
            <a:pPr marL="0" indent="0">
              <a:spcBef>
                <a:spcPct val="50000"/>
              </a:spcBef>
            </a:pPr>
            <a:r>
              <a:rPr lang="en-AU" altLang="en-US" sz="1800">
                <a:solidFill>
                  <a:srgbClr val="000000"/>
                </a:solidFill>
                <a:latin typeface="Arial"/>
                <a:ea typeface="ＭＳ Ｐゴシック"/>
                <a:cs typeface="Arial"/>
              </a:rPr>
              <a:t>Redbull ."Redbull Science Of Rallying"</a:t>
            </a:r>
            <a:endParaRPr lang="en-AU">
              <a:solidFill>
                <a:srgbClr val="000000"/>
              </a:solidFill>
              <a:latin typeface="Arial"/>
              <a:ea typeface="ＭＳ Ｐゴシック"/>
              <a:cs typeface="Arial"/>
            </a:endParaRPr>
          </a:p>
          <a:p>
            <a:pPr marL="0" indent="0">
              <a:spcBef>
                <a:spcPct val="50000"/>
              </a:spcBef>
            </a:pPr>
            <a:r>
              <a:rPr lang="en-US" sz="1800" dirty="0">
                <a:solidFill>
                  <a:srgbClr val="000000"/>
                </a:solidFill>
                <a:latin typeface="Arial"/>
                <a:ea typeface="Calibri"/>
                <a:cs typeface="Arial"/>
              </a:rPr>
              <a:t>Cope, L (2025) 'Are Rally Cars Street Legal?  The Full Explanation' </a:t>
            </a:r>
            <a:r>
              <a:rPr lang="en-US" sz="1800" i="1">
                <a:solidFill>
                  <a:srgbClr val="000000"/>
                </a:solidFill>
                <a:latin typeface="Arial"/>
                <a:ea typeface="Calibri"/>
                <a:cs typeface="Arial"/>
              </a:rPr>
              <a:t>Engineer Fix </a:t>
            </a:r>
            <a:r>
              <a:rPr lang="en-US" sz="1800" dirty="0">
                <a:solidFill>
                  <a:srgbClr val="000000"/>
                </a:solidFill>
                <a:latin typeface="Arial"/>
                <a:ea typeface="Calibri"/>
                <a:cs typeface="Arial"/>
                <a:hlinkClick r:id="rId8"/>
              </a:rPr>
              <a:t>Are Rally Cars Street Legal? The Full Explanation - Engineer Fix</a:t>
            </a:r>
            <a:r>
              <a:rPr lang="en-AU" dirty="0">
                <a:solidFill>
                  <a:srgbClr val="000000"/>
                </a:solidFill>
                <a:latin typeface="Arial"/>
                <a:ea typeface="ＭＳ Ｐゴシック"/>
                <a:cs typeface="Arial"/>
              </a:rPr>
              <a:t> </a:t>
            </a:r>
            <a:endParaRPr lang="en-AU" dirty="0">
              <a:cs typeface="Arial"/>
            </a:endParaRPr>
          </a:p>
          <a:p>
            <a:pPr marL="0" indent="0">
              <a:spcBef>
                <a:spcPct val="50000"/>
              </a:spcBef>
            </a:pPr>
            <a:r>
              <a:rPr lang="en-AU" sz="1800" dirty="0">
                <a:solidFill>
                  <a:srgbClr val="000000"/>
                </a:solidFill>
                <a:latin typeface="Arial"/>
                <a:ea typeface="ＭＳ Ｐゴシック"/>
                <a:cs typeface="Arial"/>
              </a:rPr>
              <a:t>Schmid, S. (2024) 'What do the numbers in rally mean? Understanding the chaos of co-drivers pace notes'  </a:t>
            </a:r>
            <a:r>
              <a:rPr lang="en-AU" sz="1800" i="1" dirty="0" err="1">
                <a:solidFill>
                  <a:srgbClr val="000000"/>
                </a:solidFill>
                <a:latin typeface="Arial"/>
                <a:ea typeface="ＭＳ Ｐゴシック"/>
                <a:cs typeface="Arial"/>
              </a:rPr>
              <a:t>Slashgear</a:t>
            </a:r>
            <a:r>
              <a:rPr lang="en-AU" sz="1800" i="1" dirty="0">
                <a:solidFill>
                  <a:srgbClr val="000000"/>
                </a:solidFill>
                <a:latin typeface="Arial"/>
                <a:ea typeface="ＭＳ Ｐゴシック"/>
                <a:cs typeface="Arial"/>
              </a:rPr>
              <a:t>  </a:t>
            </a:r>
            <a:r>
              <a:rPr lang="en-AU" sz="1800" dirty="0">
                <a:solidFill>
                  <a:srgbClr val="000000"/>
                </a:solidFill>
                <a:latin typeface="Arial"/>
                <a:ea typeface="ＭＳ Ｐゴシック"/>
                <a:cs typeface="Arial"/>
                <a:hlinkClick r:id="rId9"/>
              </a:rPr>
              <a:t>What Do The Numbers In Rally Mean? Understanding The Chaos Of Co-Drivers' Pace Notes</a:t>
            </a:r>
          </a:p>
          <a:p>
            <a:pPr marL="0" indent="0">
              <a:spcBef>
                <a:spcPct val="50000"/>
              </a:spcBef>
            </a:pPr>
            <a:endParaRPr lang="en-AU" dirty="0">
              <a:cs typeface="Arial"/>
            </a:endParaRPr>
          </a:p>
          <a:p>
            <a:pPr marL="0" indent="0">
              <a:spcBef>
                <a:spcPct val="50000"/>
              </a:spcBef>
            </a:pPr>
            <a:endParaRPr lang="en-US" sz="1800" dirty="0">
              <a:cs typeface="Arial"/>
            </a:endParaRPr>
          </a:p>
          <a:p>
            <a:pPr marL="0" indent="0">
              <a:spcBef>
                <a:spcPct val="50000"/>
              </a:spcBef>
            </a:pPr>
            <a:endParaRPr lang="en-US" sz="1800" dirty="0">
              <a:cs typeface="Arial"/>
            </a:endParaRPr>
          </a:p>
        </p:txBody>
      </p:sp>
      <p:sp>
        <p:nvSpPr>
          <p:cNvPr id="24" name="Text Box 22"/>
          <p:cNvSpPr txBox="1">
            <a:spLocks noChangeArrowheads="1"/>
          </p:cNvSpPr>
          <p:nvPr/>
        </p:nvSpPr>
        <p:spPr bwMode="auto">
          <a:xfrm>
            <a:off x="14073058" y="1856287"/>
            <a:ext cx="6415087" cy="44126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a:ea typeface="ＭＳ Ｐゴシック"/>
                <a:cs typeface="Arial"/>
              </a:rPr>
              <a:t>Rally is a standout sport in Wales due to the challenging and scenic rally stages which make for great driving and incredible viewing, Wales is also home to many world class drivers and co drivers most notably Nicky Grist who pushed Colin McRae to many of his wins. See image 1 for </a:t>
            </a:r>
            <a:r>
              <a:rPr lang="en-AU" altLang="en-US" sz="2800">
                <a:latin typeface="Arial"/>
                <a:ea typeface="ＭＳ Ｐゴシック"/>
                <a:cs typeface="Arial"/>
              </a:rPr>
              <a:t>examples of Wales</a:t>
            </a:r>
            <a:r>
              <a:rPr lang="en-AU" altLang="en-US" sz="2800" dirty="0">
                <a:latin typeface="Arial"/>
                <a:ea typeface="ＭＳ Ｐゴシック"/>
                <a:cs typeface="Arial"/>
              </a:rPr>
              <a:t> at its best </a:t>
            </a:r>
          </a:p>
        </p:txBody>
      </p:sp>
      <p:sp>
        <p:nvSpPr>
          <p:cNvPr id="25" name="Text Box 25"/>
          <p:cNvSpPr txBox="1">
            <a:spLocks noChangeArrowheads="1"/>
          </p:cNvSpPr>
          <p:nvPr/>
        </p:nvSpPr>
        <p:spPr bwMode="auto">
          <a:xfrm>
            <a:off x="14365496" y="5643994"/>
            <a:ext cx="6410325" cy="14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a:ea typeface="ＭＳ Ｐゴシック"/>
                <a:cs typeface="Times New Roman"/>
              </a:rPr>
              <a:t>Table to show information of WRC season overview  (</a:t>
            </a:r>
            <a:r>
              <a:rPr lang="en-AU" altLang="en-US" sz="2000" i="1" dirty="0" err="1">
                <a:latin typeface="Times New Roman"/>
                <a:ea typeface="ＭＳ Ｐゴシック"/>
                <a:cs typeface="Times New Roman"/>
              </a:rPr>
              <a:t>Redbull</a:t>
            </a:r>
            <a:r>
              <a:rPr lang="en-AU" altLang="en-US" sz="2000" i="1" dirty="0">
                <a:latin typeface="Times New Roman"/>
                <a:ea typeface="ＭＳ Ｐゴシック"/>
                <a:cs typeface="Times New Roman"/>
              </a:rPr>
              <a:t> motorsport science of rallying, Graph 1)</a:t>
            </a:r>
            <a:endParaRPr lang="en-US" dirty="0"/>
          </a:p>
        </p:txBody>
      </p:sp>
      <p:sp>
        <p:nvSpPr>
          <p:cNvPr id="26" name="Text Box 28"/>
          <p:cNvSpPr txBox="1">
            <a:spLocks noChangeArrowheads="1"/>
          </p:cNvSpPr>
          <p:nvPr/>
        </p:nvSpPr>
        <p:spPr bwMode="auto">
          <a:xfrm>
            <a:off x="13532036" y="13166494"/>
            <a:ext cx="7953941"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800" dirty="0">
                <a:latin typeface="Arial"/>
                <a:ea typeface="ＭＳ Ｐゴシック"/>
                <a:cs typeface="Arial"/>
              </a:rPr>
              <a:t>Rally cars are special and unique, despite them being fast and performance oriented they also need to be road legal, and mass produced (Cope, L 2025). The most modern example of a homologation car is the Toyota Yaris GR which is a smaller version of the WRC car.</a:t>
            </a:r>
            <a:r>
              <a:rPr lang="en-AU" altLang="en-US" sz="2800" dirty="0">
                <a:solidFill>
                  <a:srgbClr val="000000"/>
                </a:solidFill>
                <a:latin typeface="Arial"/>
                <a:ea typeface="ＭＳ Ｐゴシック"/>
                <a:cs typeface="Arial"/>
              </a:rPr>
              <a:t> The fact that rally cars need to be road legal also means that between stages the drivers are not able to make up time on the roads due to penalties and deductions for dangerous driving on the roads. These rules cannot be applied to any other motorsports. </a:t>
            </a:r>
            <a:endParaRPr lang="en-AU" altLang="en-US" sz="2800" b="1" dirty="0">
              <a:solidFill>
                <a:srgbClr val="FF0000"/>
              </a:solidFill>
              <a:cs typeface="Arial"/>
            </a:endParaRPr>
          </a:p>
        </p:txBody>
      </p:sp>
      <p:cxnSp>
        <p:nvCxnSpPr>
          <p:cNvPr id="36" name="Straight Connector 35"/>
          <p:cNvCxnSpPr/>
          <p:nvPr/>
        </p:nvCxnSpPr>
        <p:spPr>
          <a:xfrm>
            <a:off x="-239222" y="2884873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93879" y="28995977"/>
            <a:ext cx="1967734" cy="983867"/>
          </a:xfrm>
          <a:prstGeom prst="rect">
            <a:avLst/>
          </a:prstGeom>
          <a:noFill/>
          <a:extLst>
            <a:ext uri="{909E8E84-426E-40dd-AFC4-6F175D3DCCD1}">
              <a14:hiddenFill xmlns:a14="http://schemas.microsoft.com/office/drawing/2010/main" xmlns="">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Wales Institute for </a:t>
            </a:r>
            <a:r>
              <a:rPr lang="en-GB" altLang="en-US" sz="3200" dirty="0">
                <a:solidFill>
                  <a:srgbClr val="002060"/>
                </a:solidFill>
                <a:latin typeface="Eras Bold ITC" panose="020B0907030504020204" pitchFamily="34" charset="0"/>
                <a:ea typeface="Calibri" charset="0"/>
                <a:cs typeface="Calibri" charset="0"/>
              </a:rPr>
              <a:t>Science &amp; Art</a:t>
            </a:r>
            <a:endParaRPr lang="en-GB" sz="3200" dirty="0">
              <a:latin typeface="Eras Bold ITC" panose="020B0907030504020204" pitchFamily="34" charset="0"/>
            </a:endParaRPr>
          </a:p>
        </p:txBody>
      </p:sp>
      <p:sp>
        <p:nvSpPr>
          <p:cNvPr id="45" name="Text Box 19"/>
          <p:cNvSpPr txBox="1">
            <a:spLocks noChangeArrowheads="1"/>
          </p:cNvSpPr>
          <p:nvPr/>
        </p:nvSpPr>
        <p:spPr bwMode="auto">
          <a:xfrm>
            <a:off x="7740046" y="2747662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nchor="t">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a:latin typeface="Times New Roman"/>
                <a:ea typeface="ＭＳ Ｐゴシック"/>
                <a:cs typeface="Times New Roman"/>
              </a:rPr>
              <a:t>Rally wins by nation as of February 2025- WRC.com (Graph 3)</a:t>
            </a:r>
            <a:endParaRPr lang="en-GB" altLang="en-US" sz="2000" i="1" dirty="0">
              <a:latin typeface="Times New Roman" charset="0"/>
              <a:cs typeface="Times New Roman"/>
            </a:endParaRPr>
          </a:p>
        </p:txBody>
      </p:sp>
      <p:pic>
        <p:nvPicPr>
          <p:cNvPr id="33" name="Picture 32">
            <a:extLst>
              <a:ext uri="{FF2B5EF4-FFF2-40B4-BE49-F238E27FC236}">
                <a16:creationId xmlns:a16="http://schemas.microsoft.com/office/drawing/2014/main" id="{0A65724C-051B-5EB5-1CD3-5BC7B554D17D}"/>
              </a:ext>
            </a:extLst>
          </p:cNvPr>
          <p:cNvPicPr>
            <a:picLocks noChangeAspect="1"/>
          </p:cNvPicPr>
          <p:nvPr/>
        </p:nvPicPr>
        <p:blipFill>
          <a:blip r:embed="rId11"/>
          <a:stretch>
            <a:fillRect/>
          </a:stretch>
        </p:blipFill>
        <p:spPr>
          <a:xfrm>
            <a:off x="1675793" y="15519563"/>
            <a:ext cx="4649258" cy="476181"/>
          </a:xfrm>
          <a:prstGeom prst="rect">
            <a:avLst/>
          </a:prstGeom>
        </p:spPr>
      </p:pic>
      <p:pic>
        <p:nvPicPr>
          <p:cNvPr id="34" name="Picture 33" descr="How Ken Block Jumps a Subaru Impreza WRX STI | News | Car and Driver">
            <a:extLst>
              <a:ext uri="{FF2B5EF4-FFF2-40B4-BE49-F238E27FC236}">
                <a16:creationId xmlns:a16="http://schemas.microsoft.com/office/drawing/2014/main" id="{37DE9173-368A-3A71-225E-3DC0F44A67DF}"/>
              </a:ext>
            </a:extLst>
          </p:cNvPr>
          <p:cNvPicPr>
            <a:picLocks noChangeAspect="1"/>
          </p:cNvPicPr>
          <p:nvPr/>
        </p:nvPicPr>
        <p:blipFill>
          <a:blip r:embed="rId12"/>
          <a:stretch>
            <a:fillRect/>
          </a:stretch>
        </p:blipFill>
        <p:spPr>
          <a:xfrm>
            <a:off x="7193786" y="9925393"/>
            <a:ext cx="6116549" cy="3276373"/>
          </a:xfrm>
          <a:prstGeom prst="rect">
            <a:avLst/>
          </a:prstGeom>
        </p:spPr>
      </p:pic>
      <p:pic>
        <p:nvPicPr>
          <p:cNvPr id="3" name="Picture 2" descr="WRC: Wales Rally GB 2019 - rallye054">
            <a:extLst>
              <a:ext uri="{FF2B5EF4-FFF2-40B4-BE49-F238E27FC236}">
                <a16:creationId xmlns:a16="http://schemas.microsoft.com/office/drawing/2014/main" id="{50568B9D-2534-7F82-364A-CBBA9B593702}"/>
              </a:ext>
            </a:extLst>
          </p:cNvPr>
          <p:cNvPicPr>
            <a:picLocks noChangeAspect="1"/>
          </p:cNvPicPr>
          <p:nvPr/>
        </p:nvPicPr>
        <p:blipFill>
          <a:blip r:embed="rId13"/>
          <a:stretch>
            <a:fillRect/>
          </a:stretch>
        </p:blipFill>
        <p:spPr>
          <a:xfrm>
            <a:off x="6603623" y="6400715"/>
            <a:ext cx="4068889" cy="2324944"/>
          </a:xfrm>
          <a:prstGeom prst="rect">
            <a:avLst/>
          </a:prstGeom>
        </p:spPr>
      </p:pic>
      <p:pic>
        <p:nvPicPr>
          <p:cNvPr id="11" name="Picture 10" descr="Collection of Subaru Logo PNG. | PlusPNG">
            <a:extLst>
              <a:ext uri="{FF2B5EF4-FFF2-40B4-BE49-F238E27FC236}">
                <a16:creationId xmlns:a16="http://schemas.microsoft.com/office/drawing/2014/main" id="{708E9006-9C11-18D5-8EFA-8E361E213911}"/>
              </a:ext>
            </a:extLst>
          </p:cNvPr>
          <p:cNvPicPr>
            <a:picLocks noChangeAspect="1"/>
          </p:cNvPicPr>
          <p:nvPr/>
        </p:nvPicPr>
        <p:blipFill>
          <a:blip r:embed="rId14"/>
          <a:stretch>
            <a:fillRect/>
          </a:stretch>
        </p:blipFill>
        <p:spPr>
          <a:xfrm>
            <a:off x="3050955" y="28844081"/>
            <a:ext cx="2743200" cy="1543050"/>
          </a:xfrm>
          <a:prstGeom prst="rect">
            <a:avLst/>
          </a:prstGeom>
        </p:spPr>
      </p:pic>
      <p:pic>
        <p:nvPicPr>
          <p:cNvPr id="20" name="Picture 19" descr="World Rally Championship (WRC) Logo [EPS File] | ? logo, Rally, Logo psd">
            <a:extLst>
              <a:ext uri="{FF2B5EF4-FFF2-40B4-BE49-F238E27FC236}">
                <a16:creationId xmlns:a16="http://schemas.microsoft.com/office/drawing/2014/main" id="{4101C1AA-3803-56D7-96F3-7136DD8546A4}"/>
              </a:ext>
            </a:extLst>
          </p:cNvPr>
          <p:cNvPicPr>
            <a:picLocks noChangeAspect="1"/>
          </p:cNvPicPr>
          <p:nvPr/>
        </p:nvPicPr>
        <p:blipFill>
          <a:blip r:embed="rId15"/>
          <a:stretch>
            <a:fillRect/>
          </a:stretch>
        </p:blipFill>
        <p:spPr>
          <a:xfrm>
            <a:off x="440354" y="28952511"/>
            <a:ext cx="2743198" cy="1135691"/>
          </a:xfrm>
          <a:prstGeom prst="rect">
            <a:avLst/>
          </a:prstGeom>
        </p:spPr>
      </p:pic>
      <p:pic>
        <p:nvPicPr>
          <p:cNvPr id="29" name="Picture 28" descr="Ralliart Logo, symbol, meaning, history, PNG, brand">
            <a:extLst>
              <a:ext uri="{FF2B5EF4-FFF2-40B4-BE49-F238E27FC236}">
                <a16:creationId xmlns:a16="http://schemas.microsoft.com/office/drawing/2014/main" id="{853D4683-5F6C-BCC5-4899-313E2C757289}"/>
              </a:ext>
            </a:extLst>
          </p:cNvPr>
          <p:cNvPicPr>
            <a:picLocks noChangeAspect="1"/>
          </p:cNvPicPr>
          <p:nvPr/>
        </p:nvPicPr>
        <p:blipFill>
          <a:blip r:embed="rId16"/>
          <a:stretch>
            <a:fillRect/>
          </a:stretch>
        </p:blipFill>
        <p:spPr>
          <a:xfrm>
            <a:off x="8119716" y="28844081"/>
            <a:ext cx="2743200" cy="1543050"/>
          </a:xfrm>
          <a:prstGeom prst="rect">
            <a:avLst/>
          </a:prstGeom>
        </p:spPr>
      </p:pic>
      <p:pic>
        <p:nvPicPr>
          <p:cNvPr id="35" name="Picture 34" descr="Group B: The Ultimate Rally">
            <a:extLst>
              <a:ext uri="{FF2B5EF4-FFF2-40B4-BE49-F238E27FC236}">
                <a16:creationId xmlns:a16="http://schemas.microsoft.com/office/drawing/2014/main" id="{8225C1A6-03A2-3FA6-6F15-E7A212AE0DD1}"/>
              </a:ext>
            </a:extLst>
          </p:cNvPr>
          <p:cNvPicPr>
            <a:picLocks noChangeAspect="1"/>
          </p:cNvPicPr>
          <p:nvPr/>
        </p:nvPicPr>
        <p:blipFill>
          <a:blip r:embed="rId17"/>
          <a:stretch>
            <a:fillRect/>
          </a:stretch>
        </p:blipFill>
        <p:spPr>
          <a:xfrm>
            <a:off x="6900165" y="15238290"/>
            <a:ext cx="3791415" cy="2732220"/>
          </a:xfrm>
          <a:prstGeom prst="rect">
            <a:avLst/>
          </a:prstGeom>
        </p:spPr>
      </p:pic>
      <p:graphicFrame>
        <p:nvGraphicFramePr>
          <p:cNvPr id="13" name="Table 12">
            <a:extLst>
              <a:ext uri="{FF2B5EF4-FFF2-40B4-BE49-F238E27FC236}">
                <a16:creationId xmlns:a16="http://schemas.microsoft.com/office/drawing/2014/main" id="{A863A9F2-AFC3-631B-2EF3-3C80EC258A50}"/>
              </a:ext>
            </a:extLst>
          </p:cNvPr>
          <p:cNvGraphicFramePr>
            <a:graphicFrameLocks noGrp="1"/>
          </p:cNvGraphicFramePr>
          <p:nvPr>
            <p:extLst>
              <p:ext uri="{D42A27DB-BD31-4B8C-83A1-F6EECF244321}">
                <p14:modId xmlns:p14="http://schemas.microsoft.com/office/powerpoint/2010/main" val="1654949176"/>
              </p:ext>
            </p:extLst>
          </p:nvPr>
        </p:nvGraphicFramePr>
        <p:xfrm>
          <a:off x="13798524" y="6972407"/>
          <a:ext cx="7201076" cy="6065857"/>
        </p:xfrm>
        <a:graphic>
          <a:graphicData uri="http://schemas.openxmlformats.org/drawingml/2006/table">
            <a:tbl>
              <a:tblPr firstRow="1" bandRow="1">
                <a:tableStyleId>{5C22544A-7EE6-4342-B048-85BDC9FD1C3A}</a:tableStyleId>
              </a:tblPr>
              <a:tblGrid>
                <a:gridCol w="3600538">
                  <a:extLst>
                    <a:ext uri="{9D8B030D-6E8A-4147-A177-3AD203B41FA5}">
                      <a16:colId xmlns:a16="http://schemas.microsoft.com/office/drawing/2014/main" val="357433300"/>
                    </a:ext>
                  </a:extLst>
                </a:gridCol>
                <a:gridCol w="3600538">
                  <a:extLst>
                    <a:ext uri="{9D8B030D-6E8A-4147-A177-3AD203B41FA5}">
                      <a16:colId xmlns:a16="http://schemas.microsoft.com/office/drawing/2014/main" val="1882503100"/>
                    </a:ext>
                  </a:extLst>
                </a:gridCol>
              </a:tblGrid>
              <a:tr h="1588676">
                <a:tc>
                  <a:txBody>
                    <a:bodyPr/>
                    <a:lstStyle/>
                    <a:p>
                      <a:r>
                        <a:rPr lang="en-GB" dirty="0"/>
                        <a:t>Category</a:t>
                      </a:r>
                    </a:p>
                  </a:txBody>
                  <a:tcPr/>
                </a:tc>
                <a:tc>
                  <a:txBody>
                    <a:bodyPr/>
                    <a:lstStyle/>
                    <a:p>
                      <a:r>
                        <a:rPr lang="en-GB" dirty="0"/>
                        <a:t>Statistic</a:t>
                      </a:r>
                    </a:p>
                  </a:txBody>
                  <a:tcPr/>
                </a:tc>
                <a:extLst>
                  <a:ext uri="{0D108BD9-81ED-4DB2-BD59-A6C34878D82A}">
                    <a16:rowId xmlns:a16="http://schemas.microsoft.com/office/drawing/2014/main" val="1414601626"/>
                  </a:ext>
                </a:extLst>
              </a:tr>
              <a:tr h="1588676">
                <a:tc>
                  <a:txBody>
                    <a:bodyPr/>
                    <a:lstStyle/>
                    <a:p>
                      <a:r>
                        <a:rPr lang="en-GB" sz="2800" b="1" dirty="0"/>
                        <a:t>Average Stage Length</a:t>
                      </a:r>
                    </a:p>
                  </a:txBody>
                  <a:tcPr/>
                </a:tc>
                <a:tc>
                  <a:txBody>
                    <a:bodyPr/>
                    <a:lstStyle/>
                    <a:p>
                      <a:r>
                        <a:rPr lang="en-GB" sz="2800" dirty="0"/>
                        <a:t>Approximately 15-20km  per stage</a:t>
                      </a:r>
                    </a:p>
                  </a:txBody>
                  <a:tcPr/>
                </a:tc>
                <a:extLst>
                  <a:ext uri="{0D108BD9-81ED-4DB2-BD59-A6C34878D82A}">
                    <a16:rowId xmlns:a16="http://schemas.microsoft.com/office/drawing/2014/main" val="2208372108"/>
                  </a:ext>
                </a:extLst>
              </a:tr>
              <a:tr h="1588676">
                <a:tc>
                  <a:txBody>
                    <a:bodyPr/>
                    <a:lstStyle/>
                    <a:p>
                      <a:r>
                        <a:rPr lang="en-GB" sz="2800" b="1" dirty="0"/>
                        <a:t>Driver Heart Rate during the race</a:t>
                      </a:r>
                    </a:p>
                  </a:txBody>
                  <a:tcPr/>
                </a:tc>
                <a:tc>
                  <a:txBody>
                    <a:bodyPr/>
                    <a:lstStyle/>
                    <a:p>
                      <a:r>
                        <a:rPr lang="en-GB" sz="2800" dirty="0"/>
                        <a:t>Peaks of 170-180 bpm during high-intensity stages</a:t>
                      </a:r>
                    </a:p>
                  </a:txBody>
                  <a:tcPr/>
                </a:tc>
                <a:extLst>
                  <a:ext uri="{0D108BD9-81ED-4DB2-BD59-A6C34878D82A}">
                    <a16:rowId xmlns:a16="http://schemas.microsoft.com/office/drawing/2014/main" val="886562379"/>
                  </a:ext>
                </a:extLst>
              </a:tr>
              <a:tr h="1299829">
                <a:tc>
                  <a:txBody>
                    <a:bodyPr/>
                    <a:lstStyle/>
                    <a:p>
                      <a:r>
                        <a:rPr lang="en-GB" sz="2800" b="1" dirty="0"/>
                        <a:t>WRC Cars 0-100 km/h</a:t>
                      </a:r>
                    </a:p>
                  </a:txBody>
                  <a:tcPr/>
                </a:tc>
                <a:tc>
                  <a:txBody>
                    <a:bodyPr/>
                    <a:lstStyle/>
                    <a:p>
                      <a:r>
                        <a:rPr lang="en-GB" sz="2800" dirty="0"/>
                        <a:t>Approximately 3.0-3.5 seconds</a:t>
                      </a:r>
                    </a:p>
                  </a:txBody>
                  <a:tcPr/>
                </a:tc>
                <a:extLst>
                  <a:ext uri="{0D108BD9-81ED-4DB2-BD59-A6C34878D82A}">
                    <a16:rowId xmlns:a16="http://schemas.microsoft.com/office/drawing/2014/main" val="4136680512"/>
                  </a:ext>
                </a:extLst>
              </a:tr>
            </a:tbl>
          </a:graphicData>
        </a:graphic>
      </p:graphicFrame>
      <p:pic>
        <p:nvPicPr>
          <p:cNvPr id="19" name="Picture 18" descr="Beyond the Apex - gran-turismo.com">
            <a:extLst>
              <a:ext uri="{FF2B5EF4-FFF2-40B4-BE49-F238E27FC236}">
                <a16:creationId xmlns:a16="http://schemas.microsoft.com/office/drawing/2014/main" id="{6931E1FB-5F99-2953-D15D-66CC5FA33247}"/>
              </a:ext>
            </a:extLst>
          </p:cNvPr>
          <p:cNvPicPr>
            <a:picLocks noChangeAspect="1"/>
          </p:cNvPicPr>
          <p:nvPr/>
        </p:nvPicPr>
        <p:blipFill>
          <a:blip r:embed="rId18"/>
          <a:stretch>
            <a:fillRect/>
          </a:stretch>
        </p:blipFill>
        <p:spPr>
          <a:xfrm>
            <a:off x="7141062" y="18361443"/>
            <a:ext cx="6375236" cy="3264256"/>
          </a:xfrm>
          <a:prstGeom prst="rect">
            <a:avLst/>
          </a:prstGeom>
        </p:spPr>
      </p:pic>
      <p:pic>
        <p:nvPicPr>
          <p:cNvPr id="15" name="Picture 14">
            <a:extLst>
              <a:ext uri="{FF2B5EF4-FFF2-40B4-BE49-F238E27FC236}">
                <a16:creationId xmlns:a16="http://schemas.microsoft.com/office/drawing/2014/main" id="{75BCCD59-BC86-0884-27D0-F9C7BAE7EB3B}"/>
              </a:ext>
            </a:extLst>
          </p:cNvPr>
          <p:cNvPicPr>
            <a:picLocks noChangeAspect="1"/>
          </p:cNvPicPr>
          <p:nvPr/>
        </p:nvPicPr>
        <p:blipFill>
          <a:blip r:embed="rId19"/>
          <a:stretch>
            <a:fillRect/>
          </a:stretch>
        </p:blipFill>
        <p:spPr>
          <a:xfrm>
            <a:off x="7157490" y="23420711"/>
            <a:ext cx="6383100" cy="4032959"/>
          </a:xfrm>
          <a:prstGeom prst="rect">
            <a:avLst/>
          </a:prstGeom>
        </p:spPr>
      </p:pic>
      <p:pic>
        <p:nvPicPr>
          <p:cNvPr id="21" name="Picture 20" descr="A person with nice hair&#10;&#10;AI-generated content may be incorrect.">
            <a:extLst>
              <a:ext uri="{FF2B5EF4-FFF2-40B4-BE49-F238E27FC236}">
                <a16:creationId xmlns:a16="http://schemas.microsoft.com/office/drawing/2014/main" id="{4D59AF19-3D84-A803-0568-004544E0169E}"/>
              </a:ext>
            </a:extLst>
          </p:cNvPr>
          <p:cNvPicPr>
            <a:picLocks noChangeAspect="1"/>
          </p:cNvPicPr>
          <p:nvPr/>
        </p:nvPicPr>
        <p:blipFill>
          <a:blip r:embed="rId20"/>
          <a:stretch>
            <a:fillRect/>
          </a:stretch>
        </p:blipFill>
        <p:spPr>
          <a:xfrm>
            <a:off x="369217" y="2043584"/>
            <a:ext cx="2619281" cy="3491577"/>
          </a:xfrm>
          <a:prstGeom prst="rect">
            <a:avLst/>
          </a:prstGeom>
        </p:spPr>
      </p:pic>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2c7c707af1c8c0c28aed74a539c137b0">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338d808b2e269ca01ce8fadea1244192"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lcf76f155ced4ddcb4097134ff3c332f" ma:index="13"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4" nillable="true" ma:displayName="Taxonomy Catch All Column" ma:hidden="true" ma:list="{1d19a78a-70e4-426d-ab3d-d6a0d6bda715}"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B687D36-0FC2-4295-A780-590997288791}">
  <ds:schemaRefs>
    <ds:schemaRef ds:uri="http://schemas.microsoft.com/office/2006/metadata/properties"/>
    <ds:schemaRef ds:uri="http://schemas.microsoft.com/office/infopath/2007/PartnerControls"/>
    <ds:schemaRef ds:uri="d9a8f111-f499-48a8-b724-064b0d7e51ee"/>
    <ds:schemaRef ds:uri="9f8b6bd3-658c-499b-a11d-eb1fd1b1a001"/>
  </ds:schemaRefs>
</ds:datastoreItem>
</file>

<file path=customXml/itemProps2.xml><?xml version="1.0" encoding="utf-8"?>
<ds:datastoreItem xmlns:ds="http://schemas.openxmlformats.org/officeDocument/2006/customXml" ds:itemID="{C6F73BFC-C7E3-4FDA-9EBD-C2C1D5C465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d9a8f111-f499-48a8-b724-064b0d7e5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B798FE8-F25D-4DFB-8579-E07AFE59D00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169</TotalTime>
  <Words>757</Words>
  <Application>Microsoft Office PowerPoint</Application>
  <PresentationFormat>Custom</PresentationFormat>
  <Paragraphs>66</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Andrew Noble</cp:lastModifiedBy>
  <cp:revision>760</cp:revision>
  <dcterms:created xsi:type="dcterms:W3CDTF">2016-02-25T08:27:32Z</dcterms:created>
  <dcterms:modified xsi:type="dcterms:W3CDTF">2026-04-19T17:31:23Z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0x0101004645A90D4AF1594DA85FD2E0F7B5AA8E</vt:lpwstr>
  </property>
</Properties>
</file>