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5" r:id="rId4"/>
    <p:sldId id="266" r:id="rId5"/>
    <p:sldId id="264" r:id="rId6"/>
    <p:sldId id="257" r:id="rId7"/>
    <p:sldId id="260" r:id="rId8"/>
    <p:sldId id="258" r:id="rId9"/>
    <p:sldId id="259" r:id="rId10"/>
    <p:sldId id="263" r:id="rId11"/>
    <p:sldId id="261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7.svg"/><Relationship Id="rId1" Type="http://schemas.openxmlformats.org/officeDocument/2006/relationships/image" Target="../media/image16.png"/><Relationship Id="rId6" Type="http://schemas.openxmlformats.org/officeDocument/2006/relationships/image" Target="../media/image11.svg"/><Relationship Id="rId5" Type="http://schemas.openxmlformats.org/officeDocument/2006/relationships/image" Target="../media/image18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66F7F8-1F91-4023-AC8E-D944F4B6344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89073D6-ED35-46E7-BD85-22099B0223DC}">
      <dgm:prSet/>
      <dgm:spPr/>
      <dgm:t>
        <a:bodyPr/>
        <a:lstStyle/>
        <a:p>
          <a:r>
            <a:rPr lang="en-GB"/>
            <a:t>Change all fluorescent lightbulbs over to LED</a:t>
          </a:r>
          <a:endParaRPr lang="en-US"/>
        </a:p>
      </dgm:t>
    </dgm:pt>
    <dgm:pt modelId="{A3501262-6B92-4577-9D4F-90666E331B63}" type="parTrans" cxnId="{A21785B8-2306-4670-B26E-71F757A49737}">
      <dgm:prSet/>
      <dgm:spPr/>
      <dgm:t>
        <a:bodyPr/>
        <a:lstStyle/>
        <a:p>
          <a:endParaRPr lang="en-US"/>
        </a:p>
      </dgm:t>
    </dgm:pt>
    <dgm:pt modelId="{B09F0836-D97D-4CD9-A661-66A6381A79C4}" type="sibTrans" cxnId="{A21785B8-2306-4670-B26E-71F757A49737}">
      <dgm:prSet/>
      <dgm:spPr/>
      <dgm:t>
        <a:bodyPr/>
        <a:lstStyle/>
        <a:p>
          <a:endParaRPr lang="en-US"/>
        </a:p>
      </dgm:t>
    </dgm:pt>
    <dgm:pt modelId="{FAB564EE-A180-417D-855C-B23185126BB7}">
      <dgm:prSet/>
      <dgm:spPr/>
      <dgm:t>
        <a:bodyPr/>
        <a:lstStyle/>
        <a:p>
          <a:r>
            <a:rPr lang="en-GB"/>
            <a:t>Timescale – 5 years</a:t>
          </a:r>
          <a:endParaRPr lang="en-US"/>
        </a:p>
      </dgm:t>
    </dgm:pt>
    <dgm:pt modelId="{48622E6A-7A72-4421-A762-9B8289763EBA}" type="parTrans" cxnId="{0CDE6665-8E5B-48F4-8FFB-4A0853F7D092}">
      <dgm:prSet/>
      <dgm:spPr/>
      <dgm:t>
        <a:bodyPr/>
        <a:lstStyle/>
        <a:p>
          <a:endParaRPr lang="en-US"/>
        </a:p>
      </dgm:t>
    </dgm:pt>
    <dgm:pt modelId="{EA7E74F2-C85C-4E60-8F29-BD2A70D1B5ED}" type="sibTrans" cxnId="{0CDE6665-8E5B-48F4-8FFB-4A0853F7D092}">
      <dgm:prSet/>
      <dgm:spPr/>
      <dgm:t>
        <a:bodyPr/>
        <a:lstStyle/>
        <a:p>
          <a:endParaRPr lang="en-US"/>
        </a:p>
      </dgm:t>
    </dgm:pt>
    <dgm:pt modelId="{1CC1AF03-9B6F-45A3-966F-68385FC4106D}">
      <dgm:prSet/>
      <dgm:spPr/>
      <dgm:t>
        <a:bodyPr/>
        <a:lstStyle/>
        <a:p>
          <a:r>
            <a:rPr lang="en-GB"/>
            <a:t>Phasing in over time replacing worn lighting fixtures</a:t>
          </a:r>
          <a:endParaRPr lang="en-US"/>
        </a:p>
      </dgm:t>
    </dgm:pt>
    <dgm:pt modelId="{299C6B4B-68B7-4BA9-A2D3-F13ECB880A23}" type="parTrans" cxnId="{1DFC8498-91BD-4CCE-879E-EC1E6E6AF17D}">
      <dgm:prSet/>
      <dgm:spPr/>
      <dgm:t>
        <a:bodyPr/>
        <a:lstStyle/>
        <a:p>
          <a:endParaRPr lang="en-US"/>
        </a:p>
      </dgm:t>
    </dgm:pt>
    <dgm:pt modelId="{DA32C2B7-8BD1-4489-9293-F2FABCEEB5BA}" type="sibTrans" cxnId="{1DFC8498-91BD-4CCE-879E-EC1E6E6AF17D}">
      <dgm:prSet/>
      <dgm:spPr/>
      <dgm:t>
        <a:bodyPr/>
        <a:lstStyle/>
        <a:p>
          <a:endParaRPr lang="en-US"/>
        </a:p>
      </dgm:t>
    </dgm:pt>
    <dgm:pt modelId="{259F2BAF-EB0D-41B6-B837-2DDE1378D946}">
      <dgm:prSet/>
      <dgm:spPr/>
      <dgm:t>
        <a:bodyPr/>
        <a:lstStyle/>
        <a:p>
          <a:r>
            <a:rPr lang="en-GB"/>
            <a:t>An initial survey needs to be carried out to estimate costs</a:t>
          </a:r>
          <a:endParaRPr lang="en-US"/>
        </a:p>
      </dgm:t>
    </dgm:pt>
    <dgm:pt modelId="{57C2F6A8-7D9B-4E32-B7DA-6BAF8EBB5124}" type="parTrans" cxnId="{3523557B-01FB-4D68-B4E2-E383A2FDA57E}">
      <dgm:prSet/>
      <dgm:spPr/>
      <dgm:t>
        <a:bodyPr/>
        <a:lstStyle/>
        <a:p>
          <a:endParaRPr lang="en-US"/>
        </a:p>
      </dgm:t>
    </dgm:pt>
    <dgm:pt modelId="{4DBBE988-BA78-428A-8D83-5CE7E52D563C}" type="sibTrans" cxnId="{3523557B-01FB-4D68-B4E2-E383A2FDA57E}">
      <dgm:prSet/>
      <dgm:spPr/>
      <dgm:t>
        <a:bodyPr/>
        <a:lstStyle/>
        <a:p>
          <a:endParaRPr lang="en-US"/>
        </a:p>
      </dgm:t>
    </dgm:pt>
    <dgm:pt modelId="{F2E9D2E4-476B-407F-9D29-E6B50EE2D5E9}">
      <dgm:prSet/>
      <dgm:spPr/>
      <dgm:t>
        <a:bodyPr/>
        <a:lstStyle/>
        <a:p>
          <a:r>
            <a:rPr lang="en-GB"/>
            <a:t>Approximate investment of £500,000 however this depends on buildings surveys</a:t>
          </a:r>
          <a:endParaRPr lang="en-US"/>
        </a:p>
      </dgm:t>
    </dgm:pt>
    <dgm:pt modelId="{9C065134-4F93-4E55-9BAB-EDF01F5B8EBA}" type="parTrans" cxnId="{E04F495C-343C-48CA-A713-B72BA6A989D4}">
      <dgm:prSet/>
      <dgm:spPr/>
      <dgm:t>
        <a:bodyPr/>
        <a:lstStyle/>
        <a:p>
          <a:endParaRPr lang="en-US"/>
        </a:p>
      </dgm:t>
    </dgm:pt>
    <dgm:pt modelId="{0F370B01-1D8F-4505-90C7-A0CA6C4FCFAC}" type="sibTrans" cxnId="{E04F495C-343C-48CA-A713-B72BA6A989D4}">
      <dgm:prSet/>
      <dgm:spPr/>
      <dgm:t>
        <a:bodyPr/>
        <a:lstStyle/>
        <a:p>
          <a:endParaRPr lang="en-US"/>
        </a:p>
      </dgm:t>
    </dgm:pt>
    <dgm:pt modelId="{F908D86A-7DE5-4750-BC74-92CF9306D35F}" type="pres">
      <dgm:prSet presAssocID="{D466F7F8-1F91-4023-AC8E-D944F4B6344E}" presName="root" presStyleCnt="0">
        <dgm:presLayoutVars>
          <dgm:dir/>
          <dgm:resizeHandles val="exact"/>
        </dgm:presLayoutVars>
      </dgm:prSet>
      <dgm:spPr/>
    </dgm:pt>
    <dgm:pt modelId="{C1FADF8C-652A-446B-B5E4-7700F764E424}" type="pres">
      <dgm:prSet presAssocID="{C89073D6-ED35-46E7-BD85-22099B0223DC}" presName="compNode" presStyleCnt="0"/>
      <dgm:spPr/>
    </dgm:pt>
    <dgm:pt modelId="{EA19759E-0A36-446A-9FEF-4D461AF7CBFE}" type="pres">
      <dgm:prSet presAssocID="{C89073D6-ED35-46E7-BD85-22099B0223DC}" presName="bgRect" presStyleLbl="bgShp" presStyleIdx="0" presStyleCnt="5"/>
      <dgm:spPr/>
    </dgm:pt>
    <dgm:pt modelId="{DA9C06F2-1587-4FFB-AD62-F555FFE4DDF4}" type="pres">
      <dgm:prSet presAssocID="{C89073D6-ED35-46E7-BD85-22099B0223DC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FCE5B90D-73E4-4488-9952-8103026C7235}" type="pres">
      <dgm:prSet presAssocID="{C89073D6-ED35-46E7-BD85-22099B0223DC}" presName="spaceRect" presStyleCnt="0"/>
      <dgm:spPr/>
    </dgm:pt>
    <dgm:pt modelId="{438EB9D6-D0E5-4417-813E-87120A13F77D}" type="pres">
      <dgm:prSet presAssocID="{C89073D6-ED35-46E7-BD85-22099B0223DC}" presName="parTx" presStyleLbl="revTx" presStyleIdx="0" presStyleCnt="5">
        <dgm:presLayoutVars>
          <dgm:chMax val="0"/>
          <dgm:chPref val="0"/>
        </dgm:presLayoutVars>
      </dgm:prSet>
      <dgm:spPr/>
    </dgm:pt>
    <dgm:pt modelId="{A3DAA7BA-6F6D-4716-A825-C78435647F7C}" type="pres">
      <dgm:prSet presAssocID="{B09F0836-D97D-4CD9-A661-66A6381A79C4}" presName="sibTrans" presStyleCnt="0"/>
      <dgm:spPr/>
    </dgm:pt>
    <dgm:pt modelId="{E9750BFE-F732-41BD-8C1B-43EBA897F370}" type="pres">
      <dgm:prSet presAssocID="{FAB564EE-A180-417D-855C-B23185126BB7}" presName="compNode" presStyleCnt="0"/>
      <dgm:spPr/>
    </dgm:pt>
    <dgm:pt modelId="{B32C0360-E8C5-4794-8EA9-EFC7FF6D0979}" type="pres">
      <dgm:prSet presAssocID="{FAB564EE-A180-417D-855C-B23185126BB7}" presName="bgRect" presStyleLbl="bgShp" presStyleIdx="1" presStyleCnt="5"/>
      <dgm:spPr/>
    </dgm:pt>
    <dgm:pt modelId="{D0D6E5B1-D359-4057-B161-C15082F6D430}" type="pres">
      <dgm:prSet presAssocID="{FAB564EE-A180-417D-855C-B23185126BB7}" presName="iconRect" presStyleLbl="node1" presStyleIdx="1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piration2"/>
        </a:ext>
      </dgm:extLst>
    </dgm:pt>
    <dgm:pt modelId="{1346F6CA-373A-4C70-ACE3-8DE7DF087573}" type="pres">
      <dgm:prSet presAssocID="{FAB564EE-A180-417D-855C-B23185126BB7}" presName="spaceRect" presStyleCnt="0"/>
      <dgm:spPr/>
    </dgm:pt>
    <dgm:pt modelId="{46FA6EBF-7A6D-4245-9F68-EE837A03418D}" type="pres">
      <dgm:prSet presAssocID="{FAB564EE-A180-417D-855C-B23185126BB7}" presName="parTx" presStyleLbl="revTx" presStyleIdx="1" presStyleCnt="5">
        <dgm:presLayoutVars>
          <dgm:chMax val="0"/>
          <dgm:chPref val="0"/>
        </dgm:presLayoutVars>
      </dgm:prSet>
      <dgm:spPr/>
    </dgm:pt>
    <dgm:pt modelId="{B21A4C45-8CB8-4C92-BBBF-4C04F369A0C3}" type="pres">
      <dgm:prSet presAssocID="{EA7E74F2-C85C-4E60-8F29-BD2A70D1B5ED}" presName="sibTrans" presStyleCnt="0"/>
      <dgm:spPr/>
    </dgm:pt>
    <dgm:pt modelId="{CDB6996D-B708-4417-96A9-72B2654496E0}" type="pres">
      <dgm:prSet presAssocID="{1CC1AF03-9B6F-45A3-966F-68385FC4106D}" presName="compNode" presStyleCnt="0"/>
      <dgm:spPr/>
    </dgm:pt>
    <dgm:pt modelId="{64193618-1E43-42C7-8441-C53AA8C5A030}" type="pres">
      <dgm:prSet presAssocID="{1CC1AF03-9B6F-45A3-966F-68385FC4106D}" presName="bgRect" presStyleLbl="bgShp" presStyleIdx="2" presStyleCnt="5"/>
      <dgm:spPr/>
    </dgm:pt>
    <dgm:pt modelId="{0CA1DA65-7414-4F86-9E0A-ECB28B27EC45}" type="pres">
      <dgm:prSet presAssocID="{1CC1AF03-9B6F-45A3-966F-68385FC4106D}" presName="iconRect" presStyleLbl="node1" presStyleIdx="2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etlight"/>
        </a:ext>
      </dgm:extLst>
    </dgm:pt>
    <dgm:pt modelId="{A2636CF7-73DD-463D-98FF-C9623E2DEC16}" type="pres">
      <dgm:prSet presAssocID="{1CC1AF03-9B6F-45A3-966F-68385FC4106D}" presName="spaceRect" presStyleCnt="0"/>
      <dgm:spPr/>
    </dgm:pt>
    <dgm:pt modelId="{0151F13F-BA71-4FB3-B5FB-4923AE831B24}" type="pres">
      <dgm:prSet presAssocID="{1CC1AF03-9B6F-45A3-966F-68385FC4106D}" presName="parTx" presStyleLbl="revTx" presStyleIdx="2" presStyleCnt="5">
        <dgm:presLayoutVars>
          <dgm:chMax val="0"/>
          <dgm:chPref val="0"/>
        </dgm:presLayoutVars>
      </dgm:prSet>
      <dgm:spPr/>
    </dgm:pt>
    <dgm:pt modelId="{A96A5CE8-9D97-435D-8C46-55545B74E8B0}" type="pres">
      <dgm:prSet presAssocID="{DA32C2B7-8BD1-4489-9293-F2FABCEEB5BA}" presName="sibTrans" presStyleCnt="0"/>
      <dgm:spPr/>
    </dgm:pt>
    <dgm:pt modelId="{D221245C-3697-4802-9338-EDCE84B57707}" type="pres">
      <dgm:prSet presAssocID="{259F2BAF-EB0D-41B6-B837-2DDE1378D946}" presName="compNode" presStyleCnt="0"/>
      <dgm:spPr/>
    </dgm:pt>
    <dgm:pt modelId="{813DCD3C-5B87-475A-80FD-3C316FACD1BE}" type="pres">
      <dgm:prSet presAssocID="{259F2BAF-EB0D-41B6-B837-2DDE1378D946}" presName="bgRect" presStyleLbl="bgShp" presStyleIdx="3" presStyleCnt="5"/>
      <dgm:spPr/>
    </dgm:pt>
    <dgm:pt modelId="{E1872378-EF65-4828-96D2-559B113E25C7}" type="pres">
      <dgm:prSet presAssocID="{259F2BAF-EB0D-41B6-B837-2DDE1378D946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7BC31B10-4BBF-459B-8876-8D046B343D12}" type="pres">
      <dgm:prSet presAssocID="{259F2BAF-EB0D-41B6-B837-2DDE1378D946}" presName="spaceRect" presStyleCnt="0"/>
      <dgm:spPr/>
    </dgm:pt>
    <dgm:pt modelId="{E44875EC-315F-4B41-B601-05C12417892C}" type="pres">
      <dgm:prSet presAssocID="{259F2BAF-EB0D-41B6-B837-2DDE1378D946}" presName="parTx" presStyleLbl="revTx" presStyleIdx="3" presStyleCnt="5">
        <dgm:presLayoutVars>
          <dgm:chMax val="0"/>
          <dgm:chPref val="0"/>
        </dgm:presLayoutVars>
      </dgm:prSet>
      <dgm:spPr/>
    </dgm:pt>
    <dgm:pt modelId="{8B16C41E-4B6E-4AC6-956F-F798C2599C42}" type="pres">
      <dgm:prSet presAssocID="{4DBBE988-BA78-428A-8D83-5CE7E52D563C}" presName="sibTrans" presStyleCnt="0"/>
      <dgm:spPr/>
    </dgm:pt>
    <dgm:pt modelId="{07F7C597-8E8F-42D3-AB1E-58E52712E39B}" type="pres">
      <dgm:prSet presAssocID="{F2E9D2E4-476B-407F-9D29-E6B50EE2D5E9}" presName="compNode" presStyleCnt="0"/>
      <dgm:spPr/>
    </dgm:pt>
    <dgm:pt modelId="{5CB2C4C8-041C-4709-B091-03CB4116D961}" type="pres">
      <dgm:prSet presAssocID="{F2E9D2E4-476B-407F-9D29-E6B50EE2D5E9}" presName="bgRect" presStyleLbl="bgShp" presStyleIdx="4" presStyleCnt="5"/>
      <dgm:spPr/>
    </dgm:pt>
    <dgm:pt modelId="{30B990CB-B055-459A-87B8-3E1F3BC57C5F}" type="pres">
      <dgm:prSet presAssocID="{F2E9D2E4-476B-407F-9D29-E6B50EE2D5E9}" presName="iconRect" presStyleLbl="node1" presStyleIdx="4" presStyleCnt="5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FEDD7CFF-A819-4FA6-9B4C-20AB5013095F}" type="pres">
      <dgm:prSet presAssocID="{F2E9D2E4-476B-407F-9D29-E6B50EE2D5E9}" presName="spaceRect" presStyleCnt="0"/>
      <dgm:spPr/>
    </dgm:pt>
    <dgm:pt modelId="{3A1DF2A6-99F4-47C4-91E7-1F7A6A23B002}" type="pres">
      <dgm:prSet presAssocID="{F2E9D2E4-476B-407F-9D29-E6B50EE2D5E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04F495C-343C-48CA-A713-B72BA6A989D4}" srcId="{D466F7F8-1F91-4023-AC8E-D944F4B6344E}" destId="{F2E9D2E4-476B-407F-9D29-E6B50EE2D5E9}" srcOrd="4" destOrd="0" parTransId="{9C065134-4F93-4E55-9BAB-EDF01F5B8EBA}" sibTransId="{0F370B01-1D8F-4505-90C7-A0CA6C4FCFAC}"/>
    <dgm:cxn modelId="{A0436560-C63F-4205-8EB7-BD497C972D29}" type="presOf" srcId="{D466F7F8-1F91-4023-AC8E-D944F4B6344E}" destId="{F908D86A-7DE5-4750-BC74-92CF9306D35F}" srcOrd="0" destOrd="0" presId="urn:microsoft.com/office/officeart/2018/2/layout/IconVerticalSolidList"/>
    <dgm:cxn modelId="{0CDE6665-8E5B-48F4-8FFB-4A0853F7D092}" srcId="{D466F7F8-1F91-4023-AC8E-D944F4B6344E}" destId="{FAB564EE-A180-417D-855C-B23185126BB7}" srcOrd="1" destOrd="0" parTransId="{48622E6A-7A72-4421-A762-9B8289763EBA}" sibTransId="{EA7E74F2-C85C-4E60-8F29-BD2A70D1B5ED}"/>
    <dgm:cxn modelId="{19FDB057-7109-49C6-8DE9-B57C7B15C854}" type="presOf" srcId="{FAB564EE-A180-417D-855C-B23185126BB7}" destId="{46FA6EBF-7A6D-4245-9F68-EE837A03418D}" srcOrd="0" destOrd="0" presId="urn:microsoft.com/office/officeart/2018/2/layout/IconVerticalSolidList"/>
    <dgm:cxn modelId="{3523557B-01FB-4D68-B4E2-E383A2FDA57E}" srcId="{D466F7F8-1F91-4023-AC8E-D944F4B6344E}" destId="{259F2BAF-EB0D-41B6-B837-2DDE1378D946}" srcOrd="3" destOrd="0" parTransId="{57C2F6A8-7D9B-4E32-B7DA-6BAF8EBB5124}" sibTransId="{4DBBE988-BA78-428A-8D83-5CE7E52D563C}"/>
    <dgm:cxn modelId="{AA3A867F-53D9-47FB-86BF-741FE15258E2}" type="presOf" srcId="{259F2BAF-EB0D-41B6-B837-2DDE1378D946}" destId="{E44875EC-315F-4B41-B601-05C12417892C}" srcOrd="0" destOrd="0" presId="urn:microsoft.com/office/officeart/2018/2/layout/IconVerticalSolidList"/>
    <dgm:cxn modelId="{1DFC8498-91BD-4CCE-879E-EC1E6E6AF17D}" srcId="{D466F7F8-1F91-4023-AC8E-D944F4B6344E}" destId="{1CC1AF03-9B6F-45A3-966F-68385FC4106D}" srcOrd="2" destOrd="0" parTransId="{299C6B4B-68B7-4BA9-A2D3-F13ECB880A23}" sibTransId="{DA32C2B7-8BD1-4489-9293-F2FABCEEB5BA}"/>
    <dgm:cxn modelId="{2A25B19F-8253-41E5-8CEE-EC4965E8B300}" type="presOf" srcId="{F2E9D2E4-476B-407F-9D29-E6B50EE2D5E9}" destId="{3A1DF2A6-99F4-47C4-91E7-1F7A6A23B002}" srcOrd="0" destOrd="0" presId="urn:microsoft.com/office/officeart/2018/2/layout/IconVerticalSolidList"/>
    <dgm:cxn modelId="{B2BC4DB5-7E9D-43A7-A041-F51925DC32E6}" type="presOf" srcId="{1CC1AF03-9B6F-45A3-966F-68385FC4106D}" destId="{0151F13F-BA71-4FB3-B5FB-4923AE831B24}" srcOrd="0" destOrd="0" presId="urn:microsoft.com/office/officeart/2018/2/layout/IconVerticalSolidList"/>
    <dgm:cxn modelId="{A21785B8-2306-4670-B26E-71F757A49737}" srcId="{D466F7F8-1F91-4023-AC8E-D944F4B6344E}" destId="{C89073D6-ED35-46E7-BD85-22099B0223DC}" srcOrd="0" destOrd="0" parTransId="{A3501262-6B92-4577-9D4F-90666E331B63}" sibTransId="{B09F0836-D97D-4CD9-A661-66A6381A79C4}"/>
    <dgm:cxn modelId="{46C7CCE9-253D-4A4B-971C-F46E06740298}" type="presOf" srcId="{C89073D6-ED35-46E7-BD85-22099B0223DC}" destId="{438EB9D6-D0E5-4417-813E-87120A13F77D}" srcOrd="0" destOrd="0" presId="urn:microsoft.com/office/officeart/2018/2/layout/IconVerticalSolidList"/>
    <dgm:cxn modelId="{86D72328-0278-484F-92F3-A90130FBF15D}" type="presParOf" srcId="{F908D86A-7DE5-4750-BC74-92CF9306D35F}" destId="{C1FADF8C-652A-446B-B5E4-7700F764E424}" srcOrd="0" destOrd="0" presId="urn:microsoft.com/office/officeart/2018/2/layout/IconVerticalSolidList"/>
    <dgm:cxn modelId="{035583DD-5791-49C1-A628-2CCBBFE238DE}" type="presParOf" srcId="{C1FADF8C-652A-446B-B5E4-7700F764E424}" destId="{EA19759E-0A36-446A-9FEF-4D461AF7CBFE}" srcOrd="0" destOrd="0" presId="urn:microsoft.com/office/officeart/2018/2/layout/IconVerticalSolidList"/>
    <dgm:cxn modelId="{AB9F7D25-27CF-4771-999F-C1AEF63929C1}" type="presParOf" srcId="{C1FADF8C-652A-446B-B5E4-7700F764E424}" destId="{DA9C06F2-1587-4FFB-AD62-F555FFE4DDF4}" srcOrd="1" destOrd="0" presId="urn:microsoft.com/office/officeart/2018/2/layout/IconVerticalSolidList"/>
    <dgm:cxn modelId="{C7BC9C70-FF3D-4831-9B6F-8ED7130D3381}" type="presParOf" srcId="{C1FADF8C-652A-446B-B5E4-7700F764E424}" destId="{FCE5B90D-73E4-4488-9952-8103026C7235}" srcOrd="2" destOrd="0" presId="urn:microsoft.com/office/officeart/2018/2/layout/IconVerticalSolidList"/>
    <dgm:cxn modelId="{EA05F4C1-B8FE-458A-A75B-AEFAD30D8F05}" type="presParOf" srcId="{C1FADF8C-652A-446B-B5E4-7700F764E424}" destId="{438EB9D6-D0E5-4417-813E-87120A13F77D}" srcOrd="3" destOrd="0" presId="urn:microsoft.com/office/officeart/2018/2/layout/IconVerticalSolidList"/>
    <dgm:cxn modelId="{6347C921-5F8A-450C-84F5-DFD0BF9ECC5E}" type="presParOf" srcId="{F908D86A-7DE5-4750-BC74-92CF9306D35F}" destId="{A3DAA7BA-6F6D-4716-A825-C78435647F7C}" srcOrd="1" destOrd="0" presId="urn:microsoft.com/office/officeart/2018/2/layout/IconVerticalSolidList"/>
    <dgm:cxn modelId="{9B9012D7-B638-4ADC-8803-47CBB56E2EAE}" type="presParOf" srcId="{F908D86A-7DE5-4750-BC74-92CF9306D35F}" destId="{E9750BFE-F732-41BD-8C1B-43EBA897F370}" srcOrd="2" destOrd="0" presId="urn:microsoft.com/office/officeart/2018/2/layout/IconVerticalSolidList"/>
    <dgm:cxn modelId="{B55CA960-5A50-4496-9245-A7F0E3F5E584}" type="presParOf" srcId="{E9750BFE-F732-41BD-8C1B-43EBA897F370}" destId="{B32C0360-E8C5-4794-8EA9-EFC7FF6D0979}" srcOrd="0" destOrd="0" presId="urn:microsoft.com/office/officeart/2018/2/layout/IconVerticalSolidList"/>
    <dgm:cxn modelId="{97B91CBB-D47E-41D7-A53A-0EB0AFB13BC3}" type="presParOf" srcId="{E9750BFE-F732-41BD-8C1B-43EBA897F370}" destId="{D0D6E5B1-D359-4057-B161-C15082F6D430}" srcOrd="1" destOrd="0" presId="urn:microsoft.com/office/officeart/2018/2/layout/IconVerticalSolidList"/>
    <dgm:cxn modelId="{5DA4880B-3A10-4FAC-ADF8-1A320FEE52F7}" type="presParOf" srcId="{E9750BFE-F732-41BD-8C1B-43EBA897F370}" destId="{1346F6CA-373A-4C70-ACE3-8DE7DF087573}" srcOrd="2" destOrd="0" presId="urn:microsoft.com/office/officeart/2018/2/layout/IconVerticalSolidList"/>
    <dgm:cxn modelId="{02A33F91-4926-441C-BB3C-F3A3BFC43665}" type="presParOf" srcId="{E9750BFE-F732-41BD-8C1B-43EBA897F370}" destId="{46FA6EBF-7A6D-4245-9F68-EE837A03418D}" srcOrd="3" destOrd="0" presId="urn:microsoft.com/office/officeart/2018/2/layout/IconVerticalSolidList"/>
    <dgm:cxn modelId="{8E805F4E-98B3-4695-9804-4181AD2C7567}" type="presParOf" srcId="{F908D86A-7DE5-4750-BC74-92CF9306D35F}" destId="{B21A4C45-8CB8-4C92-BBBF-4C04F369A0C3}" srcOrd="3" destOrd="0" presId="urn:microsoft.com/office/officeart/2018/2/layout/IconVerticalSolidList"/>
    <dgm:cxn modelId="{CA75C068-A650-4DE9-972C-659B2EDC742D}" type="presParOf" srcId="{F908D86A-7DE5-4750-BC74-92CF9306D35F}" destId="{CDB6996D-B708-4417-96A9-72B2654496E0}" srcOrd="4" destOrd="0" presId="urn:microsoft.com/office/officeart/2018/2/layout/IconVerticalSolidList"/>
    <dgm:cxn modelId="{660DBC5E-A299-42B6-B357-08C93A00D94C}" type="presParOf" srcId="{CDB6996D-B708-4417-96A9-72B2654496E0}" destId="{64193618-1E43-42C7-8441-C53AA8C5A030}" srcOrd="0" destOrd="0" presId="urn:microsoft.com/office/officeart/2018/2/layout/IconVerticalSolidList"/>
    <dgm:cxn modelId="{9E5EEFB8-9F66-4CE4-BB16-24485E072AA9}" type="presParOf" srcId="{CDB6996D-B708-4417-96A9-72B2654496E0}" destId="{0CA1DA65-7414-4F86-9E0A-ECB28B27EC45}" srcOrd="1" destOrd="0" presId="urn:microsoft.com/office/officeart/2018/2/layout/IconVerticalSolidList"/>
    <dgm:cxn modelId="{68976C0F-E61C-479C-8101-CE49AC4594F6}" type="presParOf" srcId="{CDB6996D-B708-4417-96A9-72B2654496E0}" destId="{A2636CF7-73DD-463D-98FF-C9623E2DEC16}" srcOrd="2" destOrd="0" presId="urn:microsoft.com/office/officeart/2018/2/layout/IconVerticalSolidList"/>
    <dgm:cxn modelId="{F03D1C8D-F52A-466A-BF6A-9C258DDCE3E8}" type="presParOf" srcId="{CDB6996D-B708-4417-96A9-72B2654496E0}" destId="{0151F13F-BA71-4FB3-B5FB-4923AE831B24}" srcOrd="3" destOrd="0" presId="urn:microsoft.com/office/officeart/2018/2/layout/IconVerticalSolidList"/>
    <dgm:cxn modelId="{A8AD054C-BD67-4238-84FF-FB937FF1F60F}" type="presParOf" srcId="{F908D86A-7DE5-4750-BC74-92CF9306D35F}" destId="{A96A5CE8-9D97-435D-8C46-55545B74E8B0}" srcOrd="5" destOrd="0" presId="urn:microsoft.com/office/officeart/2018/2/layout/IconVerticalSolidList"/>
    <dgm:cxn modelId="{DF6A7CB9-2848-4CC3-B4DC-604FE2EB39DE}" type="presParOf" srcId="{F908D86A-7DE5-4750-BC74-92CF9306D35F}" destId="{D221245C-3697-4802-9338-EDCE84B57707}" srcOrd="6" destOrd="0" presId="urn:microsoft.com/office/officeart/2018/2/layout/IconVerticalSolidList"/>
    <dgm:cxn modelId="{ABA97020-F041-47A6-A693-3AD1B907A2C5}" type="presParOf" srcId="{D221245C-3697-4802-9338-EDCE84B57707}" destId="{813DCD3C-5B87-475A-80FD-3C316FACD1BE}" srcOrd="0" destOrd="0" presId="urn:microsoft.com/office/officeart/2018/2/layout/IconVerticalSolidList"/>
    <dgm:cxn modelId="{9D2EF342-C230-4E9C-9B8B-7AE8B5BB23E0}" type="presParOf" srcId="{D221245C-3697-4802-9338-EDCE84B57707}" destId="{E1872378-EF65-4828-96D2-559B113E25C7}" srcOrd="1" destOrd="0" presId="urn:microsoft.com/office/officeart/2018/2/layout/IconVerticalSolidList"/>
    <dgm:cxn modelId="{663C2CC1-B116-4CF4-BC77-C6C8C891B492}" type="presParOf" srcId="{D221245C-3697-4802-9338-EDCE84B57707}" destId="{7BC31B10-4BBF-459B-8876-8D046B343D12}" srcOrd="2" destOrd="0" presId="urn:microsoft.com/office/officeart/2018/2/layout/IconVerticalSolidList"/>
    <dgm:cxn modelId="{13456C7F-94FA-437E-8BC6-0F3E1AEE7186}" type="presParOf" srcId="{D221245C-3697-4802-9338-EDCE84B57707}" destId="{E44875EC-315F-4B41-B601-05C12417892C}" srcOrd="3" destOrd="0" presId="urn:microsoft.com/office/officeart/2018/2/layout/IconVerticalSolidList"/>
    <dgm:cxn modelId="{CE4300AA-14F2-4996-BC95-F6F3777AD854}" type="presParOf" srcId="{F908D86A-7DE5-4750-BC74-92CF9306D35F}" destId="{8B16C41E-4B6E-4AC6-956F-F798C2599C42}" srcOrd="7" destOrd="0" presId="urn:microsoft.com/office/officeart/2018/2/layout/IconVerticalSolidList"/>
    <dgm:cxn modelId="{C2E7BBCE-17E7-47B7-8F69-220FD0CF5D3F}" type="presParOf" srcId="{F908D86A-7DE5-4750-BC74-92CF9306D35F}" destId="{07F7C597-8E8F-42D3-AB1E-58E52712E39B}" srcOrd="8" destOrd="0" presId="urn:microsoft.com/office/officeart/2018/2/layout/IconVerticalSolidList"/>
    <dgm:cxn modelId="{0F447B6A-F97A-462E-831D-713B4E6BEB94}" type="presParOf" srcId="{07F7C597-8E8F-42D3-AB1E-58E52712E39B}" destId="{5CB2C4C8-041C-4709-B091-03CB4116D961}" srcOrd="0" destOrd="0" presId="urn:microsoft.com/office/officeart/2018/2/layout/IconVerticalSolidList"/>
    <dgm:cxn modelId="{B950D737-9208-4614-9C6A-48B17CA1845B}" type="presParOf" srcId="{07F7C597-8E8F-42D3-AB1E-58E52712E39B}" destId="{30B990CB-B055-459A-87B8-3E1F3BC57C5F}" srcOrd="1" destOrd="0" presId="urn:microsoft.com/office/officeart/2018/2/layout/IconVerticalSolidList"/>
    <dgm:cxn modelId="{7FCBDDC5-3C8E-48DF-AB72-40FA98829C8F}" type="presParOf" srcId="{07F7C597-8E8F-42D3-AB1E-58E52712E39B}" destId="{FEDD7CFF-A819-4FA6-9B4C-20AB5013095F}" srcOrd="2" destOrd="0" presId="urn:microsoft.com/office/officeart/2018/2/layout/IconVerticalSolidList"/>
    <dgm:cxn modelId="{44E378FC-3545-4F42-B517-D4794465C6CF}" type="presParOf" srcId="{07F7C597-8E8F-42D3-AB1E-58E52712E39B}" destId="{3A1DF2A6-99F4-47C4-91E7-1F7A6A23B0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9759E-0A36-446A-9FEF-4D461AF7CBFE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9C06F2-1587-4FFB-AD62-F555FFE4DDF4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EB9D6-D0E5-4417-813E-87120A13F77D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Change all fluorescent lightbulbs over to LED</a:t>
          </a:r>
          <a:endParaRPr lang="en-US" sz="1900" kern="1200"/>
        </a:p>
      </dsp:txBody>
      <dsp:txXfrm>
        <a:off x="1131174" y="4597"/>
        <a:ext cx="5382429" cy="979371"/>
      </dsp:txXfrm>
    </dsp:sp>
    <dsp:sp modelId="{B32C0360-E8C5-4794-8EA9-EFC7FF6D0979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6E5B1-D359-4057-B161-C15082F6D430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FA6EBF-7A6D-4245-9F68-EE837A03418D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Timescale – 5 years</a:t>
          </a:r>
          <a:endParaRPr lang="en-US" sz="1900" kern="1200"/>
        </a:p>
      </dsp:txBody>
      <dsp:txXfrm>
        <a:off x="1131174" y="1228812"/>
        <a:ext cx="5382429" cy="979371"/>
      </dsp:txXfrm>
    </dsp:sp>
    <dsp:sp modelId="{64193618-1E43-42C7-8441-C53AA8C5A030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1DA65-7414-4F86-9E0A-ECB28B27EC45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1F13F-BA71-4FB3-B5FB-4923AE831B24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Phasing in over time replacing worn lighting fixtures</a:t>
          </a:r>
          <a:endParaRPr lang="en-US" sz="1900" kern="1200"/>
        </a:p>
      </dsp:txBody>
      <dsp:txXfrm>
        <a:off x="1131174" y="2453027"/>
        <a:ext cx="5382429" cy="979371"/>
      </dsp:txXfrm>
    </dsp:sp>
    <dsp:sp modelId="{813DCD3C-5B87-475A-80FD-3C316FACD1BE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72378-EF65-4828-96D2-559B113E25C7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875EC-315F-4B41-B601-05C12417892C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initial survey needs to be carried out to estimate costs</a:t>
          </a:r>
          <a:endParaRPr lang="en-US" sz="1900" kern="1200"/>
        </a:p>
      </dsp:txBody>
      <dsp:txXfrm>
        <a:off x="1131174" y="3677241"/>
        <a:ext cx="5382429" cy="979371"/>
      </dsp:txXfrm>
    </dsp:sp>
    <dsp:sp modelId="{5CB2C4C8-041C-4709-B091-03CB4116D961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B990CB-B055-459A-87B8-3E1F3BC57C5F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DF2A6-99F4-47C4-91E7-1F7A6A23B002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Approximate investment of £500,000 however this depends on buildings surveys</a:t>
          </a:r>
          <a:endParaRPr lang="en-US" sz="1900" kern="1200"/>
        </a:p>
      </dsp:txBody>
      <dsp:txXfrm>
        <a:off x="1131174" y="4901456"/>
        <a:ext cx="5382429" cy="979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3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315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3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257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623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79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721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36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59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440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33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485F6-4A8E-4C73-A622-3164947813EC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9D2B6-A1FD-4500-BAE5-0FD9AA789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145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hstoday.com/environment/article/21916576/ford-spending-25-million-to-install-led-lighting-in-its-factories" TargetMode="External"/><Relationship Id="rId2" Type="http://schemas.openxmlformats.org/officeDocument/2006/relationships/hyperlink" Target="https://www.ikea.com/gb/en/this-is-ikea/sustainable-everyday/home-solar-pubf1153c4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auxhall.co.uk/environment/design-and-recycling/design-for-environment.html" TargetMode="External"/><Relationship Id="rId5" Type="http://schemas.openxmlformats.org/officeDocument/2006/relationships/hyperlink" Target="https://www.vauxhall.co.uk/about/sustainability/corporate-sustainability.html#_environmental-and-energy-policy" TargetMode="External"/><Relationship Id="rId4" Type="http://schemas.openxmlformats.org/officeDocument/2006/relationships/hyperlink" Target="https://www.greenenergy.org.uk/led-lighting/led-lighting-for-offi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2542EEC-4F7C-4AE2-933E-EAC8EB3FA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41856" y="3113415"/>
            <a:ext cx="4036334" cy="2387600"/>
          </a:xfrm>
        </p:spPr>
        <p:txBody>
          <a:bodyPr anchor="t">
            <a:normAutofit/>
          </a:bodyPr>
          <a:lstStyle/>
          <a:p>
            <a:pPr algn="l"/>
            <a:r>
              <a:rPr lang="en-GB" sz="3800"/>
              <a:t>LED Lighting</a:t>
            </a:r>
            <a:br>
              <a:rPr lang="en-GB" sz="3800"/>
            </a:br>
            <a:r>
              <a:rPr lang="en-GB" sz="3800"/>
              <a:t>How to reduce the Carbon Footprint at Vauxhall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579"/>
          <a:stretch/>
        </p:blipFill>
        <p:spPr>
          <a:xfrm>
            <a:off x="733507" y="666728"/>
            <a:ext cx="5536001" cy="5465791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AutoShape 2" descr="Image result for carbon footpri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24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9BDF4-9D99-4FAA-AB81-E06E3F8C3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Small innovations and Big innovations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87122-D478-4CE8-B004-260D36441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The size of an organisation affects the decision and implementation process.</a:t>
            </a:r>
          </a:p>
          <a:p>
            <a:pPr marL="0" indent="0">
              <a:buNone/>
            </a:pPr>
            <a:r>
              <a:rPr lang="en-GB" sz="2400"/>
              <a:t>With a small organisation, applying innovation is easier and decisions can be made at a faster pace.</a:t>
            </a:r>
          </a:p>
          <a:p>
            <a:pPr marL="0" indent="0">
              <a:buNone/>
            </a:pPr>
            <a:r>
              <a:rPr lang="en-GB" sz="2400"/>
              <a:t>However, a big organisation has protocols that must be follow and big organisations have a hierarchy which means several departments have to approve. 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3D6284A7-F36F-4074-AD79-8CF0A0B7B9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041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5028" y="1336329"/>
            <a:ext cx="3892732" cy="4382588"/>
          </a:xfrm>
        </p:spPr>
        <p:txBody>
          <a:bodyPr anchor="ctr">
            <a:normAutofit/>
          </a:bodyPr>
          <a:lstStyle/>
          <a:p>
            <a:r>
              <a:rPr lang="en-GB" sz="5400"/>
              <a:t>A New Change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1" y="1336329"/>
            <a:ext cx="5260848" cy="4382588"/>
          </a:xfrm>
        </p:spPr>
        <p:txBody>
          <a:bodyPr anchor="ctr">
            <a:normAutofit/>
          </a:bodyPr>
          <a:lstStyle/>
          <a:p>
            <a:r>
              <a:rPr lang="en-GB" sz="2000"/>
              <a:t>Many companies are changing their manufacturing processes by changing to more eco-friendly practices.</a:t>
            </a:r>
          </a:p>
          <a:p>
            <a:r>
              <a:rPr lang="en-GB" sz="2000"/>
              <a:t>IKEA has more that 750,000 solar panels on their stores and other buildings.</a:t>
            </a:r>
          </a:p>
          <a:p>
            <a:r>
              <a:rPr lang="en-GB" sz="2000"/>
              <a:t>Unilever’s Sustainable Living Plan sets targets for environmental improvements and their CEO was awarded the ‘Champion of the Earth Award’ in 2015.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99447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Ford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1400"/>
              <a:t>Ford motor company is a global motor manufacturer.</a:t>
            </a:r>
          </a:p>
          <a:p>
            <a:r>
              <a:rPr lang="en-GB" sz="1400"/>
              <a:t>They produced 5.5million vehicles in 2019 and employ 190,000 staff.</a:t>
            </a:r>
          </a:p>
          <a:p>
            <a:r>
              <a:rPr lang="en-GB" sz="1400"/>
              <a:t>In 2014 they invested $25 Million to install LED lighting into their manufacturing plants around the world.</a:t>
            </a:r>
          </a:p>
          <a:p>
            <a:r>
              <a:rPr lang="en-GB" sz="1400"/>
              <a:t>“Ford expects the LED lights to cut its energy use at manufacturing facilities by 56 million kilowatt-hours annually, reducing energy costs by approximately $7 million.”</a:t>
            </a:r>
          </a:p>
          <a:p>
            <a:r>
              <a:rPr lang="en-GB" sz="1400"/>
              <a:t>Within 3.5 years the company will regain their costs. </a:t>
            </a:r>
          </a:p>
          <a:p>
            <a:r>
              <a:rPr lang="en-GB" sz="1400"/>
              <a:t>The LED lights last for 15 years bringing a total financial saving of $105 Million.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8154" r="30224" b="-1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448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Vauxhall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300"/>
              <a:t>Vauxhall is a British motor manufacturer employing just over 4,000 staff.</a:t>
            </a:r>
          </a:p>
          <a:p>
            <a:pPr marL="0" indent="0">
              <a:buNone/>
            </a:pPr>
            <a:r>
              <a:rPr lang="en-GB" sz="1300"/>
              <a:t>It is much smaller than Ford which has plants all over the world.</a:t>
            </a:r>
          </a:p>
          <a:p>
            <a:pPr marL="0" indent="0">
              <a:buNone/>
            </a:pPr>
            <a:endParaRPr lang="en-GB" sz="1300" u="sng"/>
          </a:p>
          <a:p>
            <a:pPr marL="0" indent="0">
              <a:buNone/>
            </a:pPr>
            <a:r>
              <a:rPr lang="en-GB" sz="1300" u="sng"/>
              <a:t>Environmental Policies</a:t>
            </a:r>
          </a:p>
          <a:p>
            <a:r>
              <a:rPr lang="en-GB" sz="1300"/>
              <a:t>“Vauxhall's aspirational goal is to be recognised as a leading automobile manufacturer and provider of motability solutions operating on a CO</a:t>
            </a:r>
            <a:r>
              <a:rPr lang="en-GB" sz="1300" baseline="-25000"/>
              <a:t>2 </a:t>
            </a:r>
            <a:r>
              <a:rPr lang="en-GB" sz="1300"/>
              <a:t>- neutral and waste free basis”(Vauxhall,2020)</a:t>
            </a:r>
          </a:p>
          <a:p>
            <a:pPr marL="0" indent="0">
              <a:buNone/>
            </a:pPr>
            <a:r>
              <a:rPr lang="en-GB" sz="1300" u="sng"/>
              <a:t>Progress so far </a:t>
            </a:r>
          </a:p>
          <a:p>
            <a:r>
              <a:rPr lang="en-GB" sz="1300"/>
              <a:t>Use sustainable and recycled materials in manufacture and encourage recycling through dealerships</a:t>
            </a:r>
          </a:p>
          <a:p>
            <a:pPr marL="0" indent="0">
              <a:buNone/>
            </a:pPr>
            <a:r>
              <a:rPr lang="en-GB" sz="1300" u="sng"/>
              <a:t>Aims for the future</a:t>
            </a:r>
          </a:p>
          <a:p>
            <a:pPr marL="0" indent="0">
              <a:buNone/>
            </a:pPr>
            <a:r>
              <a:rPr lang="en-GB" sz="1300"/>
              <a:t>One of Vauxhall’s commitments is “continue to support the purchase of energy-efficient products and services, and design for energy performance improvement” (Vauxhall, 2020)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809" r="18219" b="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460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5200"/>
              <a:t>Proposal to change your Lighting to 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r>
              <a:rPr lang="en-GB" sz="2000"/>
              <a:t>LED light bulbs are more efficient, use less electricity, last longer and will save you money.</a:t>
            </a:r>
          </a:p>
          <a:p>
            <a:r>
              <a:rPr lang="en-GB" sz="2000"/>
              <a:t>“Did you know that your office’s lighting system could be responsible for as much as 40% of its total electricity consumption?”</a:t>
            </a:r>
          </a:p>
          <a:p>
            <a:r>
              <a:rPr lang="en-GB" sz="2000"/>
              <a:t>“Worse yet, you could be lighting your office using unnatural, unhealthy light that can affect efficiency and productivity, costing your business through lost results” (Green Energy, 2015)</a:t>
            </a:r>
          </a:p>
          <a:p>
            <a:r>
              <a:rPr lang="en-GB" sz="2000"/>
              <a:t>According to Green Energy, a renewable energy solutions company “LEDs are the most efficient form of lighting available today”</a:t>
            </a:r>
          </a:p>
        </p:txBody>
      </p:sp>
    </p:spTree>
    <p:extLst>
      <p:ext uri="{BB962C8B-B14F-4D97-AF65-F5344CB8AC3E}">
        <p14:creationId xmlns:p14="http://schemas.microsoft.com/office/powerpoint/2010/main" val="4213101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/>
              <a:t>Benefits</a:t>
            </a:r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200"/>
              <a:t>Cost saving:</a:t>
            </a:r>
          </a:p>
          <a:p>
            <a:r>
              <a:rPr lang="en-GB" sz="2200"/>
              <a:t>“They consume less electricity, provide either directional or diffuse light and are designed and built to last as long as 50,000 hours.” (Green Energy, 2015)</a:t>
            </a:r>
          </a:p>
          <a:p>
            <a:r>
              <a:rPr lang="en-GB" sz="2200"/>
              <a:t>“If your office currently uses CFL or incandescent lighting, you may be able to lower your lighting electricity consumption by as much as 75% by switching to LED light bulbs, potentially saving you thousands of pounds per year.” (Green Energy, 2015)</a:t>
            </a:r>
          </a:p>
          <a:p>
            <a:r>
              <a:rPr lang="en-GB" sz="2200"/>
              <a:t>LED lights improve safety by eliminating hazardous materials in fixtures and lowering fire risks. At the same time, the technology provides a brighter work area, better uniformity and improved color perception, resulting in a better quality of light for plant employees, the automaker noted. (EHS Today, 2014)</a:t>
            </a:r>
          </a:p>
        </p:txBody>
      </p:sp>
    </p:spTree>
    <p:extLst>
      <p:ext uri="{BB962C8B-B14F-4D97-AF65-F5344CB8AC3E}">
        <p14:creationId xmlns:p14="http://schemas.microsoft.com/office/powerpoint/2010/main" val="1892152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2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Process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EE5C8CE2-E474-4353-A34F-D0CE1A5133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060601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2869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4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28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Risk</a:t>
            </a:r>
          </a:p>
        </p:txBody>
      </p:sp>
      <p:sp>
        <p:nvSpPr>
          <p:cNvPr id="34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Initial Investment – does Vauxhall have available funding at the present time?</a:t>
            </a:r>
          </a:p>
          <a:p>
            <a:r>
              <a:rPr lang="en-GB" sz="2400">
                <a:solidFill>
                  <a:srgbClr val="000000"/>
                </a:solidFill>
              </a:rPr>
              <a:t>Borrowing funds to invest should provide a return due to the money saving element of the LED technology.</a:t>
            </a:r>
          </a:p>
          <a:p>
            <a:r>
              <a:rPr lang="en-GB" sz="2400">
                <a:solidFill>
                  <a:srgbClr val="000000"/>
                </a:solidFill>
              </a:rPr>
              <a:t>Technology has a proven track record </a:t>
            </a:r>
          </a:p>
          <a:p>
            <a:r>
              <a:rPr lang="en-GB" sz="2400">
                <a:solidFill>
                  <a:srgbClr val="000000"/>
                </a:solidFill>
              </a:rPr>
              <a:t>The risk of this transition is low if funds are available for the initial investment</a:t>
            </a:r>
          </a:p>
        </p:txBody>
      </p:sp>
    </p:spTree>
    <p:extLst>
      <p:ext uri="{BB962C8B-B14F-4D97-AF65-F5344CB8AC3E}">
        <p14:creationId xmlns:p14="http://schemas.microsoft.com/office/powerpoint/2010/main" val="1149896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4Ps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GB" sz="2400"/>
              <a:t>Product:</a:t>
            </a:r>
          </a:p>
          <a:p>
            <a:r>
              <a:rPr lang="en-GB" sz="2400"/>
              <a:t>This is a swipe innovation – Ford have successfully implemented this change on a larger scale </a:t>
            </a:r>
          </a:p>
          <a:p>
            <a:r>
              <a:rPr lang="en-GB" sz="2400"/>
              <a:t>Ford Motor Company has Spent $25 Million to Install LED Lighting in its Factories</a:t>
            </a:r>
          </a:p>
          <a:p>
            <a:r>
              <a:rPr lang="en-GB" sz="2400" b="1"/>
              <a:t>CITATION</a:t>
            </a:r>
          </a:p>
        </p:txBody>
      </p:sp>
    </p:spTree>
    <p:extLst>
      <p:ext uri="{BB962C8B-B14F-4D97-AF65-F5344CB8AC3E}">
        <p14:creationId xmlns:p14="http://schemas.microsoft.com/office/powerpoint/2010/main" val="1927196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415CC05-7409-46F5-8A98-2B5A6B099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43511" y="1343770"/>
            <a:ext cx="3415466" cy="4559963"/>
          </a:xfrm>
        </p:spPr>
        <p:txBody>
          <a:bodyPr>
            <a:normAutofit/>
          </a:bodyPr>
          <a:lstStyle/>
          <a:p>
            <a:r>
              <a:rPr lang="en-GB" sz="3600"/>
              <a:t>Plan</a:t>
            </a:r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F2A7F1A3-B330-4A94-A2CD-4B913FF04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9421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23EFF1D4-2A0A-4BF6-BD32-ADF1B4A18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92875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Rectangle 8">
            <a:extLst>
              <a:ext uri="{FF2B5EF4-FFF2-40B4-BE49-F238E27FC236}">
                <a16:creationId xmlns:a16="http://schemas.microsoft.com/office/drawing/2014/main" id="{82E53320-5F4A-431D-A2F3-8FC8C873F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" y="634080"/>
            <a:ext cx="7275530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11094" y="1033670"/>
            <a:ext cx="6149595" cy="450043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EFFFF"/>
                </a:solidFill>
              </a:rPr>
              <a:t>Identify and replace older lighting </a:t>
            </a:r>
          </a:p>
          <a:p>
            <a:r>
              <a:rPr lang="en-GB" dirty="0">
                <a:solidFill>
                  <a:srgbClr val="FEFFFF"/>
                </a:solidFill>
              </a:rPr>
              <a:t>Ford began by replacing worn and outdated overhead lighting in their manufacturing plants in the U.S. and then across the globe</a:t>
            </a:r>
          </a:p>
          <a:p>
            <a:r>
              <a:rPr lang="en-GB" dirty="0">
                <a:solidFill>
                  <a:srgbClr val="FEFFFF"/>
                </a:solidFill>
              </a:rPr>
              <a:t>The size of an organisation affects the decision and implementation process</a:t>
            </a:r>
          </a:p>
          <a:p>
            <a:r>
              <a:rPr lang="en-GB" dirty="0">
                <a:solidFill>
                  <a:srgbClr val="FEFFFF"/>
                </a:solidFill>
              </a:rPr>
              <a:t>Small organisation = faster decisions</a:t>
            </a:r>
          </a:p>
          <a:p>
            <a:r>
              <a:rPr lang="en-GB" dirty="0">
                <a:solidFill>
                  <a:srgbClr val="FEFFFF"/>
                </a:solidFill>
              </a:rPr>
              <a:t>Because Vauxhall is much smaller than Ford the process could be faster</a:t>
            </a:r>
          </a:p>
          <a:p>
            <a:endParaRPr lang="en-GB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892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Reference List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100">
                <a:latin typeface="+mj-lt"/>
                <a:ea typeface="+mj-ea"/>
                <a:cs typeface="+mj-cs"/>
                <a:hlinkClick r:id="rId2"/>
              </a:rPr>
              <a:t>IKEA: </a:t>
            </a:r>
          </a:p>
          <a:p>
            <a:pPr marL="0" indent="0">
              <a:buNone/>
            </a:pPr>
            <a:r>
              <a:rPr lang="en-GB" sz="1100">
                <a:hlinkClick r:id="rId2"/>
              </a:rPr>
              <a:t>https://www.ikea.com/gb/en/this-is-ikea/sustainable-everyday/home-solar-pubf1153c43</a:t>
            </a:r>
          </a:p>
          <a:p>
            <a:pPr marL="0" indent="0">
              <a:buNone/>
            </a:pPr>
            <a:endParaRPr lang="en-GB" sz="1100">
              <a:hlinkClick r:id="rId2"/>
            </a:endParaRPr>
          </a:p>
          <a:p>
            <a:pPr marL="0" indent="0">
              <a:buNone/>
            </a:pPr>
            <a:r>
              <a:rPr lang="en-GB" sz="1100">
                <a:hlinkClick r:id="rId2"/>
              </a:rPr>
              <a:t>EHS Today</a:t>
            </a:r>
          </a:p>
          <a:p>
            <a:pPr marL="0" indent="0">
              <a:buNone/>
            </a:pPr>
            <a:r>
              <a:rPr lang="en-GB" sz="1100">
                <a:hlinkClick r:id="rId3"/>
              </a:rPr>
              <a:t>https://www.ehstoday.com/environment/article/21916576/ford-spending-25-million-to-install-led-lighting-in-its-factories</a:t>
            </a:r>
            <a:endParaRPr lang="en-GB" sz="1100"/>
          </a:p>
          <a:p>
            <a:pPr marL="0" indent="0">
              <a:buNone/>
            </a:pPr>
            <a:endParaRPr lang="en-GB" sz="1100"/>
          </a:p>
          <a:p>
            <a:pPr marL="0" indent="0">
              <a:buNone/>
            </a:pPr>
            <a:r>
              <a:rPr lang="en-GB" sz="1100"/>
              <a:t>Green Energy</a:t>
            </a:r>
          </a:p>
          <a:p>
            <a:pPr marL="0" indent="0">
              <a:buNone/>
            </a:pPr>
            <a:r>
              <a:rPr lang="en-GB" sz="1100">
                <a:hlinkClick r:id="rId4"/>
              </a:rPr>
              <a:t>https://www.greenenergy.org.uk/led-lighting/led-lighting-for-offices/</a:t>
            </a:r>
            <a:endParaRPr lang="en-GB" sz="1100"/>
          </a:p>
          <a:p>
            <a:pPr marL="0" indent="0">
              <a:buNone/>
            </a:pPr>
            <a:r>
              <a:rPr lang="en-GB" sz="1100"/>
              <a:t>Vauxhall (2020) Environmental and energy policy Available at: </a:t>
            </a:r>
          </a:p>
          <a:p>
            <a:pPr marL="0" indent="0">
              <a:buNone/>
            </a:pPr>
            <a:r>
              <a:rPr lang="en-GB" sz="1100">
                <a:hlinkClick r:id="rId5"/>
              </a:rPr>
              <a:t>https://www.vauxhall.co.uk/about/sustainability/corporate-sustainability.html#_environmental-and-energy-policy</a:t>
            </a:r>
            <a:endParaRPr lang="en-GB" sz="1100"/>
          </a:p>
          <a:p>
            <a:pPr marL="0" indent="0">
              <a:buNone/>
            </a:pPr>
            <a:r>
              <a:rPr lang="en-GB" sz="1100"/>
              <a:t>Vauxhall (2020) Recycling for our environment Available at: </a:t>
            </a:r>
            <a:r>
              <a:rPr lang="en-GB" sz="1100">
                <a:hlinkClick r:id="rId6"/>
              </a:rPr>
              <a:t>https://www.vauxhall.co.uk/environment/design-and-recycling/design-for-environment.html</a:t>
            </a:r>
            <a:endParaRPr lang="en-GB" sz="1100"/>
          </a:p>
          <a:p>
            <a:pPr marL="0" indent="0"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929399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882</Words>
  <Application>Microsoft Office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LED Lighting How to reduce the Carbon Footprint at Vauxhall</vt:lpstr>
      <vt:lpstr>Small innovations and Big innovations</vt:lpstr>
      <vt:lpstr>A New Change</vt:lpstr>
      <vt:lpstr>Ford </vt:lpstr>
      <vt:lpstr>Vauxhall</vt:lpstr>
      <vt:lpstr>Proposal to change your Lighting to LED</vt:lpstr>
      <vt:lpstr>Benefits</vt:lpstr>
      <vt:lpstr>Process</vt:lpstr>
      <vt:lpstr>Risk</vt:lpstr>
      <vt:lpstr>4Ps</vt:lpstr>
      <vt:lpstr>Plan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LED Lighting How to reduce the Carbon Footprint at Vauxhall</dc:title>
  <dc:creator>Shafna Begum</dc:creator>
  <cp:lastModifiedBy>Shafna Begum</cp:lastModifiedBy>
  <cp:revision>1</cp:revision>
  <dcterms:created xsi:type="dcterms:W3CDTF">2020-03-15T18:58:57Z</dcterms:created>
  <dcterms:modified xsi:type="dcterms:W3CDTF">2020-03-15T18:59:02Z</dcterms:modified>
</cp:coreProperties>
</file>