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85" r:id="rId4"/>
    <p:sldId id="277" r:id="rId5"/>
    <p:sldId id="278" r:id="rId6"/>
    <p:sldId id="279" r:id="rId7"/>
    <p:sldId id="284" r:id="rId8"/>
    <p:sldId id="281" r:id="rId9"/>
    <p:sldId id="282" r:id="rId10"/>
    <p:sldId id="262" r:id="rId11"/>
    <p:sldId id="263" r:id="rId12"/>
    <p:sldId id="264" r:id="rId13"/>
    <p:sldId id="265" r:id="rId14"/>
    <p:sldId id="266" r:id="rId15"/>
    <p:sldId id="280" r:id="rId16"/>
    <p:sldId id="268" r:id="rId17"/>
    <p:sldId id="269" r:id="rId18"/>
    <p:sldId id="270" r:id="rId19"/>
    <p:sldId id="271" r:id="rId20"/>
    <p:sldId id="283" r:id="rId21"/>
    <p:sldId id="27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675456"/>
            <a:ext cx="4687416" cy="46874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AHSK6002</a:t>
            </a:r>
            <a:br>
              <a:rPr lang="en-GB" dirty="0" smtClean="0"/>
            </a:br>
            <a:r>
              <a:rPr lang="en-GB" dirty="0" smtClean="0"/>
              <a:t>Independent Project AHSK6003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AHSK6003: 20 Credits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</a:p>
          <a:p>
            <a:r>
              <a:rPr lang="en-GB" dirty="0" smtClean="0"/>
              <a:t>10 minute oral presentation (10%)</a:t>
            </a:r>
          </a:p>
          <a:p>
            <a:pPr lvl="1"/>
            <a:r>
              <a:rPr lang="en-GB" dirty="0" smtClean="0"/>
              <a:t>This will be the week of 19 January</a:t>
            </a:r>
          </a:p>
          <a:p>
            <a:pPr lvl="1"/>
            <a:r>
              <a:rPr lang="en-GB" dirty="0" smtClean="0"/>
              <a:t>We will give a lecture on how to do an oral presentation before you go away for the holidays</a:t>
            </a:r>
          </a:p>
          <a:p>
            <a:r>
              <a:rPr lang="en-GB" dirty="0" smtClean="0"/>
              <a:t>5000 word dissertation (90%)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AHSK6002: 40 Credits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C000"/>
                </a:solidFill>
              </a:rPr>
              <a:t>Assessment:</a:t>
            </a:r>
          </a:p>
          <a:p>
            <a:r>
              <a:rPr lang="en-GB" dirty="0" smtClean="0"/>
              <a:t>One </a:t>
            </a:r>
            <a:r>
              <a:rPr lang="en-GB" dirty="0"/>
              <a:t>2,000-word </a:t>
            </a:r>
            <a:r>
              <a:rPr lang="en-GB" dirty="0" smtClean="0"/>
              <a:t>annotated outline and </a:t>
            </a:r>
            <a:r>
              <a:rPr lang="en-GB" dirty="0" err="1" smtClean="0"/>
              <a:t>reporton</a:t>
            </a:r>
            <a:r>
              <a:rPr lang="en-GB" dirty="0" smtClean="0"/>
              <a:t> </a:t>
            </a:r>
            <a:r>
              <a:rPr lang="en-GB" dirty="0"/>
              <a:t>the process of researching and writing the dissertation (5%) </a:t>
            </a:r>
          </a:p>
          <a:p>
            <a:r>
              <a:rPr lang="en-GB" dirty="0"/>
              <a:t>One </a:t>
            </a:r>
            <a:r>
              <a:rPr lang="en-GB" dirty="0" smtClean="0"/>
              <a:t>10-minute </a:t>
            </a:r>
            <a:r>
              <a:rPr lang="en-GB" dirty="0"/>
              <a:t>oral presentation (5%) </a:t>
            </a:r>
          </a:p>
          <a:p>
            <a:r>
              <a:rPr lang="en-GB" dirty="0"/>
              <a:t>One 10,000-word dissertation (90%) </a:t>
            </a:r>
          </a:p>
          <a:p>
            <a:r>
              <a:rPr lang="en-GB" dirty="0" smtClean="0"/>
              <a:t>THE PRESENTATION WILL BE DURING THE WEEK OF 19 JANUARY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00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both 20 and 40 credit students: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WORKSHOPS</a:t>
            </a:r>
          </a:p>
          <a:p>
            <a:pPr>
              <a:buNone/>
            </a:pPr>
            <a:r>
              <a:rPr lang="en-GB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(Anthropology, Archaeology and History)</a:t>
            </a:r>
          </a:p>
          <a:p>
            <a:pPr>
              <a:buNone/>
            </a:pPr>
            <a:endParaRPr lang="en-GB" sz="35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smtClean="0"/>
              <a:t>18 November seminar: small group discussion. Please bring your research plan, research questions and a detailed outline of your dissertation. By this stage, you should have a summary of what will go into each chapter.</a:t>
            </a:r>
          </a:p>
          <a:p>
            <a:r>
              <a:rPr lang="en-GB" dirty="0" smtClean="0"/>
              <a:t>Times: 10.15 for Dissertation; 12.15 for Independent Project– both in the Red Room.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You should all have a topic and supervisor. If you do not, COME TO SEE ME AFTER CLASS!</a:t>
            </a:r>
          </a:p>
          <a:p>
            <a:r>
              <a:rPr lang="en-GB" dirty="0" smtClean="0"/>
              <a:t>Make certain that your topic is workable and that you will be able to complete the project to a high standard. </a:t>
            </a:r>
          </a:p>
          <a:p>
            <a:r>
              <a:rPr lang="en-GB" dirty="0" smtClean="0"/>
              <a:t>Do you need to narrow it down? (most people will).</a:t>
            </a:r>
          </a:p>
          <a:p>
            <a:r>
              <a:rPr lang="en-GB" dirty="0" smtClean="0"/>
              <a:t>Do you need to broaden it out? (this happens sometimes).</a:t>
            </a:r>
          </a:p>
          <a:p>
            <a:r>
              <a:rPr lang="en-GB" dirty="0" smtClean="0"/>
              <a:t>Do you need a different take on the subject or topic? Discuss with your supervisor.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Get as much bibliographical information as you can on your chosen subject</a:t>
            </a:r>
          </a:p>
          <a:p>
            <a:pPr lvl="1"/>
            <a:r>
              <a:rPr lang="en-GB" dirty="0" smtClean="0"/>
              <a:t>Library catalogue</a:t>
            </a:r>
          </a:p>
          <a:p>
            <a:pPr lvl="1"/>
            <a:r>
              <a:rPr lang="en-GB" dirty="0" smtClean="0"/>
              <a:t>JSTOR searches</a:t>
            </a:r>
          </a:p>
          <a:p>
            <a:pPr lvl="1"/>
            <a:r>
              <a:rPr lang="en-GB" dirty="0" smtClean="0"/>
              <a:t>Google scholar</a:t>
            </a:r>
          </a:p>
          <a:p>
            <a:r>
              <a:rPr lang="en-GB" dirty="0" smtClean="0"/>
              <a:t>“The breadcrumb trail”</a:t>
            </a:r>
          </a:p>
          <a:p>
            <a:pPr lvl="1"/>
            <a:r>
              <a:rPr lang="en-GB" dirty="0" smtClean="0"/>
              <a:t>Use references from these articles &amp; books to find other relevant articles &amp; books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See your supervisor!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meet with your supervisor 3 times each term.</a:t>
            </a:r>
          </a:p>
          <a:p>
            <a:r>
              <a:rPr lang="en-GB" dirty="0" smtClean="0"/>
              <a:t>You will agree targets between you, but your writing should be well underway by the end of Autumn term.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3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be thinking about the structure. </a:t>
            </a:r>
          </a:p>
          <a:p>
            <a:r>
              <a:rPr lang="en-GB" dirty="0" smtClean="0"/>
              <a:t>Create an outline, and develop it. </a:t>
            </a:r>
          </a:p>
          <a:p>
            <a:r>
              <a:rPr lang="en-GB" dirty="0" smtClean="0"/>
              <a:t>By 18 November, you should have an annotated outline, i.e. a detailed outline with a summary of what you will put in each chapter. You will need to bring this to the seminar.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5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sure your chapters are linked; they should flow nicely from one to the next.</a:t>
            </a:r>
          </a:p>
          <a:p>
            <a:r>
              <a:rPr lang="en-GB" dirty="0" smtClean="0"/>
              <a:t>There are many ways to structure a dissertation or report; you may have one background chapter or several.</a:t>
            </a:r>
          </a:p>
          <a:p>
            <a:r>
              <a:rPr lang="en-GB" dirty="0" smtClean="0"/>
              <a:t>One way is to end your background chapter by identifying what we DON’T know about your topic. This leads neatly in to the next chapter: your research question and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32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80400" cy="14398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Dissertation Presentation </a:t>
            </a:r>
            <a:br>
              <a:rPr lang="en-GB" dirty="0" smtClean="0"/>
            </a:br>
            <a:r>
              <a:rPr lang="en-GB" dirty="0" smtClean="0"/>
              <a:t>(how it should look)</a:t>
            </a:r>
            <a:endParaRPr lang="en-GB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68463"/>
            <a:ext cx="8229600" cy="4713287"/>
          </a:xfrm>
        </p:spPr>
        <p:txBody>
          <a:bodyPr/>
          <a:lstStyle/>
          <a:p>
            <a:pPr>
              <a:defRPr/>
            </a:pPr>
            <a:r>
              <a:rPr lang="en-GB" u="sng" dirty="0"/>
              <a:t>Title page</a:t>
            </a:r>
            <a:r>
              <a:rPr lang="en-GB" dirty="0"/>
              <a:t>: a separate page with:</a:t>
            </a:r>
          </a:p>
          <a:p>
            <a:pPr lvl="1">
              <a:defRPr/>
            </a:pPr>
            <a:r>
              <a:rPr lang="en-GB" dirty="0"/>
              <a:t>the title (obviously!)</a:t>
            </a:r>
          </a:p>
          <a:p>
            <a:pPr lvl="1">
              <a:defRPr/>
            </a:pPr>
            <a:r>
              <a:rPr lang="en-GB" dirty="0"/>
              <a:t>your name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Dissertation submitted in partial fulfilment of a B.A. (</a:t>
            </a:r>
            <a:r>
              <a:rPr lang="en-GB" dirty="0" err="1"/>
              <a:t>Hons</a:t>
            </a:r>
            <a:r>
              <a:rPr lang="en-GB" dirty="0"/>
              <a:t>.) in Archaeology, University of Wales Trinity Saint David, </a:t>
            </a:r>
            <a:r>
              <a:rPr lang="en-GB" dirty="0" smtClean="0"/>
              <a:t>April 2014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80400" cy="1439862"/>
          </a:xfrm>
        </p:spPr>
        <p:txBody>
          <a:bodyPr/>
          <a:lstStyle/>
          <a:p>
            <a:pPr>
              <a:defRPr/>
            </a:pPr>
            <a:r>
              <a:rPr lang="en-GB" dirty="0"/>
              <a:t>Structure &amp; </a:t>
            </a:r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496300" cy="46799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Abstract: </a:t>
            </a:r>
            <a:r>
              <a:rPr lang="en-GB" dirty="0"/>
              <a:t>on a separate page, around 150 words summarising the contents of your dissertation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Acknowledgements:</a:t>
            </a:r>
            <a:r>
              <a:rPr lang="en-GB" b="1" dirty="0"/>
              <a:t> </a:t>
            </a:r>
            <a:r>
              <a:rPr lang="en-GB" dirty="0"/>
              <a:t>on a separate page you should give formal thanks to </a:t>
            </a:r>
            <a:r>
              <a:rPr lang="en-GB" u="sng" dirty="0"/>
              <a:t>anyone</a:t>
            </a:r>
            <a:r>
              <a:rPr lang="en-GB" dirty="0"/>
              <a:t> who has helped you with your dissertation research: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REMEMBER YOUR SUPERVISOR!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also anyone else who gave advice, loaned you material, helped with references, proof-read chapters, </a:t>
            </a:r>
            <a:r>
              <a:rPr lang="en-GB" dirty="0" smtClean="0"/>
              <a:t>listened to your moaning, edited </a:t>
            </a:r>
            <a:r>
              <a:rPr lang="en-GB" dirty="0"/>
              <a:t>text…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750" y="260350"/>
            <a:ext cx="7772400" cy="1081088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Table of Contents- example</a:t>
            </a:r>
            <a:endParaRPr lang="en-GB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14363" y="1412875"/>
            <a:ext cx="8134350" cy="42481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Abstract							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Figures							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Tables							iii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List of Plates							iv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Acknowledgements						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1: Introduction						1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2: A review of the evidence				3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3: </a:t>
            </a:r>
            <a:r>
              <a:rPr lang="en-GB" sz="2000" dirty="0" err="1"/>
              <a:t>Cwmann</a:t>
            </a:r>
            <a:r>
              <a:rPr lang="en-GB" sz="2000" dirty="0"/>
              <a:t>: its place on the Silk Cut Route		</a:t>
            </a:r>
            <a:r>
              <a:rPr lang="en-GB" sz="2000" dirty="0" smtClean="0"/>
              <a:t>	12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4: Analysis of the ceramics				22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5: Comparisons with the evidence from China		35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Chapter 6: Conclusions: 				</a:t>
            </a:r>
            <a:r>
              <a:rPr lang="en-GB" sz="2000" dirty="0" smtClean="0"/>
              <a:t>	</a:t>
            </a:r>
            <a:r>
              <a:rPr lang="en-GB" sz="2000" dirty="0"/>
              <a:t>	50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/>
              <a:t>Bibliography							54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2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496300" cy="5256213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The main text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Word-processed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1.5 or </a:t>
            </a:r>
            <a:r>
              <a:rPr lang="en-GB" dirty="0" smtClean="0"/>
              <a:t>double-spaced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main text must be in at least 12 point font size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Leave sufficient margin space on both sides to allow for examiners' comments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dissertation must be bound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Use the spell check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Consistent spelling &amp; grammatical errors will be penalised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468313" y="188913"/>
            <a:ext cx="82804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4500" b="1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Structure &amp;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39261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References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You must reference correctly &amp; consistently. You will lose marks for an incorrect or inconsistent bibliography or improper referencing in the main text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Use the </a:t>
            </a:r>
            <a:r>
              <a:rPr lang="en-GB" dirty="0" smtClean="0"/>
              <a:t>system in your </a:t>
            </a:r>
            <a:r>
              <a:rPr lang="en-GB" dirty="0"/>
              <a:t>referencing handbook </a:t>
            </a:r>
            <a:endParaRPr lang="en-GB" dirty="0" smtClean="0"/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Reference every idea and every piece of evidence that is not your own.</a:t>
            </a:r>
            <a:endParaRPr lang="en-GB" dirty="0"/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Make </a:t>
            </a:r>
            <a:r>
              <a:rPr lang="en-GB" dirty="0"/>
              <a:t>sure that all references cited in the text are included in the bibliography, &amp; </a:t>
            </a:r>
            <a:r>
              <a:rPr lang="en-GB" i="1" dirty="0"/>
              <a:t>vice versa</a:t>
            </a:r>
            <a:r>
              <a:rPr lang="en-GB" dirty="0"/>
              <a:t> </a:t>
            </a:r>
            <a:endParaRPr lang="en-GB" dirty="0" smtClean="0"/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DON’T include sources that you read but don’t cite in the text.</a:t>
            </a:r>
            <a:endParaRPr lang="en-GB" dirty="0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468313" y="26035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45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Structure &amp; Presentation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Have you started writing yet?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Have you met your supervisor this term?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Have you agreed a framework of chapters with your supervisor?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Remember the deadline: </a:t>
            </a:r>
            <a:r>
              <a:rPr lang="en-GB" dirty="0" smtClean="0">
                <a:solidFill>
                  <a:srgbClr val="FF0000"/>
                </a:solidFill>
              </a:rPr>
              <a:t>24 April, 2015</a:t>
            </a:r>
          </a:p>
          <a:p>
            <a:pPr>
              <a:defRPr/>
            </a:pPr>
            <a:r>
              <a:rPr lang="en-GB" dirty="0" smtClean="0"/>
              <a:t>Remember: computers and printers might crash – allow plenty of time to print out text</a:t>
            </a:r>
          </a:p>
          <a:p>
            <a:pPr>
              <a:defRPr/>
            </a:pPr>
            <a:r>
              <a:rPr lang="en-GB" dirty="0" smtClean="0"/>
              <a:t>Book a slot with the binders: you must plan this in advance! Don’t be caught out.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651875" cy="3313112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(i) Quality of presentation</a:t>
            </a:r>
          </a:p>
          <a:p>
            <a:pPr>
              <a:defRPr/>
            </a:pPr>
            <a:r>
              <a:rPr lang="en-GB" sz="2800" dirty="0"/>
              <a:t>Integration of references, maps, diagrams, tables, images</a:t>
            </a:r>
          </a:p>
          <a:p>
            <a:pPr>
              <a:defRPr/>
            </a:pPr>
            <a:r>
              <a:rPr lang="en-GB" sz="2800" dirty="0"/>
              <a:t>The quality of reproduction of maps diagrams, photographs</a:t>
            </a:r>
          </a:p>
          <a:p>
            <a:pPr>
              <a:defRPr/>
            </a:pPr>
            <a:r>
              <a:rPr lang="en-GB" sz="2800" dirty="0"/>
              <a:t>Proof-reading: check pagination for cross-references, grammar &amp; spelling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642350" cy="1282700"/>
          </a:xfrm>
        </p:spPr>
        <p:txBody>
          <a:bodyPr/>
          <a:lstStyle/>
          <a:p>
            <a:pPr>
              <a:defRPr/>
            </a:pPr>
            <a:r>
              <a:rPr lang="en-GB" sz="4000" dirty="0"/>
              <a:t>How </a:t>
            </a:r>
            <a:r>
              <a:rPr lang="en-GB" sz="4000" dirty="0" smtClean="0"/>
              <a:t>we assess your dissertation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dirty="0" smtClean="0"/>
              <a:t>How we assess your dissertation</a:t>
            </a:r>
            <a:endParaRPr lang="en-GB" sz="4000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(ii) Originality of the work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Credit will be given for originality of thought &amp; ideas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Don’t just synthesise what has already been published: this is only the beginning, and your dissertation needs to go beyond this.</a:t>
            </a:r>
            <a:endParaRPr lang="en-GB" sz="2800" dirty="0"/>
          </a:p>
          <a:p>
            <a:pPr>
              <a:lnSpc>
                <a:spcPct val="90000"/>
              </a:lnSpc>
              <a:defRPr/>
            </a:pPr>
            <a:endParaRPr lang="en-GB" sz="2800" dirty="0"/>
          </a:p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solidFill>
                  <a:srgbClr val="FFC000"/>
                </a:solidFill>
              </a:rPr>
              <a:t>(iii) Background reading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You must demonstrate full awareness of appropriate literature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You should contextualise your dissertation within the framework of earlier </a:t>
            </a:r>
            <a:r>
              <a:rPr lang="en-GB" sz="2800" dirty="0" smtClean="0"/>
              <a:t>studies. Tie in your new research with what is already known, and REFERENCE other people’s work.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507413" cy="3743325"/>
          </a:xfrm>
        </p:spPr>
        <p:txBody>
          <a:bodyPr/>
          <a:lstStyle/>
          <a:p>
            <a:pPr>
              <a:buNone/>
              <a:defRPr/>
            </a:pPr>
            <a:r>
              <a:rPr lang="en-US" dirty="0">
                <a:solidFill>
                  <a:srgbClr val="FFC000"/>
                </a:solidFill>
              </a:rPr>
              <a:t>(iv) Research design &amp; methodology</a:t>
            </a:r>
          </a:p>
          <a:p>
            <a:pPr>
              <a:defRPr/>
            </a:pPr>
            <a:r>
              <a:rPr lang="en-US" dirty="0"/>
              <a:t>Appropriate &amp; clearly explained research design and methodology/theoretical stance</a:t>
            </a:r>
          </a:p>
          <a:p>
            <a:pPr>
              <a:defRPr/>
            </a:pPr>
            <a:r>
              <a:rPr lang="en-US" dirty="0"/>
              <a:t>Comment on any problems or limitations you have encountered &amp; how they have affected your work; critique any problematic areas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smtClean="0"/>
              <a:t>How we assess your dissertation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507412" cy="3814763"/>
          </a:xfrm>
        </p:spPr>
        <p:txBody>
          <a:bodyPr/>
          <a:lstStyle/>
          <a:p>
            <a:pPr>
              <a:buNone/>
              <a:defRPr/>
            </a:pPr>
            <a:r>
              <a:rPr lang="en-US" dirty="0">
                <a:solidFill>
                  <a:srgbClr val="FFC000"/>
                </a:solidFill>
              </a:rPr>
              <a:t>(</a:t>
            </a:r>
            <a:r>
              <a:rPr lang="en-US" dirty="0" smtClean="0">
                <a:solidFill>
                  <a:srgbClr val="FFC000"/>
                </a:solidFill>
              </a:rPr>
              <a:t>v) Analysis</a:t>
            </a:r>
            <a:r>
              <a:rPr lang="en-US" dirty="0">
                <a:solidFill>
                  <a:srgbClr val="FFC000"/>
                </a:solidFill>
              </a:rPr>
              <a:t>, interpretation &amp; conclusions</a:t>
            </a:r>
          </a:p>
          <a:p>
            <a:pPr>
              <a:defRPr/>
            </a:pPr>
            <a:r>
              <a:rPr lang="en-US" dirty="0"/>
              <a:t>Incisiveness of your analysis &amp; interpretations </a:t>
            </a:r>
          </a:p>
          <a:p>
            <a:pPr>
              <a:defRPr/>
            </a:pPr>
            <a:r>
              <a:rPr lang="en-US" dirty="0"/>
              <a:t>Conclusions: highlight the principal findings &amp; assess these in the context of previous </a:t>
            </a:r>
            <a:r>
              <a:rPr lang="en-US" dirty="0" smtClean="0"/>
              <a:t>studies. Refer back to your original research questions. </a:t>
            </a:r>
            <a:endParaRPr lang="en-US" dirty="0"/>
          </a:p>
          <a:p>
            <a:pPr>
              <a:defRPr/>
            </a:pPr>
            <a:r>
              <a:rPr lang="en-US" dirty="0"/>
              <a:t>How might you further develop this study?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282700"/>
          </a:xfrm>
        </p:spPr>
        <p:txBody>
          <a:bodyPr/>
          <a:lstStyle/>
          <a:p>
            <a:pPr>
              <a:defRPr/>
            </a:pPr>
            <a:r>
              <a:rPr lang="en-GB" sz="4000" smtClean="0"/>
              <a:t>How we assess your dissertation</a:t>
            </a:r>
            <a:endParaRPr lang="en-GB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 expect a bit more from a 40 credit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buNone/>
            </a:pPr>
            <a:r>
              <a:rPr lang="en-GB" sz="3300" b="1" dirty="0" smtClean="0">
                <a:solidFill>
                  <a:srgbClr val="FFC000"/>
                </a:solidFill>
              </a:rPr>
              <a:t>20 credit Independent Project</a:t>
            </a:r>
            <a:r>
              <a:rPr lang="en-GB" sz="3300" dirty="0" smtClean="0"/>
              <a:t>: A clearly </a:t>
            </a:r>
            <a:r>
              <a:rPr lang="en-GB" sz="3300" dirty="0"/>
              <a:t>focused topic, a synthetic discussion of several key secondary sources on your topic and a clearly rationalised methodology.  Some original data or engagement with primary sources is normally expected</a:t>
            </a:r>
            <a:r>
              <a:rPr lang="en-GB" sz="3300" dirty="0" smtClean="0"/>
              <a:t>.</a:t>
            </a:r>
          </a:p>
          <a:p>
            <a:pPr marL="118872" indent="0">
              <a:buNone/>
            </a:pPr>
            <a:endParaRPr lang="en-GB" sz="3800" dirty="0"/>
          </a:p>
          <a:p>
            <a:pPr marL="457200" lvl="1" indent="0">
              <a:buNone/>
            </a:pPr>
            <a:r>
              <a:rPr lang="en-GB" sz="3300" b="1" dirty="0" smtClean="0">
                <a:solidFill>
                  <a:srgbClr val="FFC000"/>
                </a:solidFill>
              </a:rPr>
              <a:t>40 credit Dissertation</a:t>
            </a:r>
            <a:r>
              <a:rPr lang="en-GB" sz="3300" dirty="0" smtClean="0"/>
              <a:t>: </a:t>
            </a:r>
            <a:r>
              <a:rPr lang="en-GB" sz="3300" dirty="0"/>
              <a:t>A clearly focused topic with scope for sustained discussion over the length of the dissertation, a synthetic and theoretically informed discussion of the secondary literature with elements of original insight, and a well-developed, clearly rationalised methodology.  Original data or engagement with primary sources and a reflective discussion relating your research to theories and secondary literature.</a:t>
            </a:r>
          </a:p>
          <a:p>
            <a:pPr marL="457200" lvl="1" indent="0">
              <a:buNone/>
            </a:pPr>
            <a:endParaRPr lang="en-GB" dirty="0"/>
          </a:p>
          <a:p>
            <a:pPr marL="11887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04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rgbClr val="FF0000"/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r>
              <a:rPr lang="en-GB" dirty="0"/>
              <a:t>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you introduction </a:t>
            </a:r>
            <a:r>
              <a:rPr lang="en-GB" dirty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</a:t>
            </a:r>
            <a:r>
              <a:rPr lang="en-GB" dirty="0">
                <a:solidFill>
                  <a:srgbClr val="FFC000"/>
                </a:solidFill>
              </a:rPr>
              <a:t>keep</a:t>
            </a:r>
            <a:r>
              <a:rPr lang="en-GB" dirty="0"/>
              <a:t> to the 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476</TotalTime>
  <Words>1154</Words>
  <Application>Microsoft Office PowerPoint</Application>
  <PresentationFormat>On-screen Show (4:3)</PresentationFormat>
  <Paragraphs>127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Module</vt:lpstr>
      <vt:lpstr>Dissertation AHSK6002 Independent Project AHSK6003</vt:lpstr>
      <vt:lpstr>AHSK6003: 20 Credits</vt:lpstr>
      <vt:lpstr>AHSK6002: 40 Credits </vt:lpstr>
      <vt:lpstr>For both 20 and 40 credit students: </vt:lpstr>
      <vt:lpstr>Thinking about your dissertation</vt:lpstr>
      <vt:lpstr>How to get started?</vt:lpstr>
      <vt:lpstr>See your supervisor! </vt:lpstr>
      <vt:lpstr>Outlines</vt:lpstr>
      <vt:lpstr>Structure</vt:lpstr>
      <vt:lpstr>Dissertation Presentation  (how it should look)</vt:lpstr>
      <vt:lpstr>Structure &amp; Presentation</vt:lpstr>
      <vt:lpstr>Table of Contents- example</vt:lpstr>
      <vt:lpstr>PowerPoint Presentation</vt:lpstr>
      <vt:lpstr>PowerPoint Presentation</vt:lpstr>
      <vt:lpstr>Timing</vt:lpstr>
      <vt:lpstr>How we assess your dissertation</vt:lpstr>
      <vt:lpstr>How we assess your dissertation</vt:lpstr>
      <vt:lpstr>How we assess your dissertation</vt:lpstr>
      <vt:lpstr>How we assess your dissertation</vt:lpstr>
      <vt:lpstr>We expect a bit more from a 40 credit dissertation</vt:lpstr>
      <vt:lpstr>SUMMARY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Dissertations HUSK6001  HUSK6002</dc:title>
  <dc:creator>sw003</dc:creator>
  <cp:lastModifiedBy>UCS</cp:lastModifiedBy>
  <cp:revision>51</cp:revision>
  <dcterms:created xsi:type="dcterms:W3CDTF">2011-10-10T09:40:25Z</dcterms:created>
  <dcterms:modified xsi:type="dcterms:W3CDTF">2014-10-07T11:25:53Z</dcterms:modified>
</cp:coreProperties>
</file>