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7232" autoAdjust="0"/>
  </p:normalViewPr>
  <p:slideViewPr>
    <p:cSldViewPr snapToGrid="0" snapToObjects="1">
      <p:cViewPr varScale="1">
        <p:scale>
          <a:sx n="85" d="100"/>
          <a:sy n="85" d="100"/>
        </p:scale>
        <p:origin x="155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2ee3c1af-825e-450d-8b1e-d59252291e99" providerId="ADAL" clId="{3AA4783D-B629-4C18-8A49-DE15C3FB0EA2}"/>
    <pc:docChg chg="modSld">
      <pc:chgData name="Justin Evans" userId="2ee3c1af-825e-450d-8b1e-d59252291e99" providerId="ADAL" clId="{3AA4783D-B629-4C18-8A49-DE15C3FB0EA2}" dt="2026-10-12T15:03:17.496" v="27" actId="6549"/>
      <pc:docMkLst>
        <pc:docMk/>
      </pc:docMkLst>
      <pc:sldChg chg="modNotesTx">
        <pc:chgData name="Justin Evans" userId="2ee3c1af-825e-450d-8b1e-d59252291e99" providerId="ADAL" clId="{3AA4783D-B629-4C18-8A49-DE15C3FB0EA2}" dt="2026-10-12T15:01:41.226" v="0" actId="6549"/>
        <pc:sldMkLst>
          <pc:docMk/>
          <pc:sldMk cId="0" sldId="256"/>
        </pc:sldMkLst>
      </pc:sldChg>
      <pc:sldChg chg="modNotesTx">
        <pc:chgData name="Justin Evans" userId="2ee3c1af-825e-450d-8b1e-d59252291e99" providerId="ADAL" clId="{3AA4783D-B629-4C18-8A49-DE15C3FB0EA2}" dt="2026-10-12T15:01:44.051" v="1" actId="6549"/>
        <pc:sldMkLst>
          <pc:docMk/>
          <pc:sldMk cId="0" sldId="257"/>
        </pc:sldMkLst>
      </pc:sldChg>
      <pc:sldChg chg="modNotesTx">
        <pc:chgData name="Justin Evans" userId="2ee3c1af-825e-450d-8b1e-d59252291e99" providerId="ADAL" clId="{3AA4783D-B629-4C18-8A49-DE15C3FB0EA2}" dt="2026-10-12T15:01:46.878" v="2" actId="6549"/>
        <pc:sldMkLst>
          <pc:docMk/>
          <pc:sldMk cId="0" sldId="258"/>
        </pc:sldMkLst>
      </pc:sldChg>
      <pc:sldChg chg="modNotesTx">
        <pc:chgData name="Justin Evans" userId="2ee3c1af-825e-450d-8b1e-d59252291e99" providerId="ADAL" clId="{3AA4783D-B629-4C18-8A49-DE15C3FB0EA2}" dt="2026-10-12T15:01:49.597" v="3" actId="6549"/>
        <pc:sldMkLst>
          <pc:docMk/>
          <pc:sldMk cId="0" sldId="259"/>
        </pc:sldMkLst>
      </pc:sldChg>
      <pc:sldChg chg="modNotesTx">
        <pc:chgData name="Justin Evans" userId="2ee3c1af-825e-450d-8b1e-d59252291e99" providerId="ADAL" clId="{3AA4783D-B629-4C18-8A49-DE15C3FB0EA2}" dt="2026-10-12T15:01:52.302" v="4" actId="6549"/>
        <pc:sldMkLst>
          <pc:docMk/>
          <pc:sldMk cId="0" sldId="260"/>
        </pc:sldMkLst>
      </pc:sldChg>
      <pc:sldChg chg="modNotesTx">
        <pc:chgData name="Justin Evans" userId="2ee3c1af-825e-450d-8b1e-d59252291e99" providerId="ADAL" clId="{3AA4783D-B629-4C18-8A49-DE15C3FB0EA2}" dt="2026-10-12T15:01:55.867" v="5" actId="6549"/>
        <pc:sldMkLst>
          <pc:docMk/>
          <pc:sldMk cId="0" sldId="261"/>
        </pc:sldMkLst>
      </pc:sldChg>
      <pc:sldChg chg="modNotesTx">
        <pc:chgData name="Justin Evans" userId="2ee3c1af-825e-450d-8b1e-d59252291e99" providerId="ADAL" clId="{3AA4783D-B629-4C18-8A49-DE15C3FB0EA2}" dt="2026-10-12T15:01:58.164" v="6" actId="6549"/>
        <pc:sldMkLst>
          <pc:docMk/>
          <pc:sldMk cId="0" sldId="262"/>
        </pc:sldMkLst>
      </pc:sldChg>
      <pc:sldChg chg="modNotesTx">
        <pc:chgData name="Justin Evans" userId="2ee3c1af-825e-450d-8b1e-d59252291e99" providerId="ADAL" clId="{3AA4783D-B629-4C18-8A49-DE15C3FB0EA2}" dt="2026-10-12T15:02:01.362" v="7" actId="6549"/>
        <pc:sldMkLst>
          <pc:docMk/>
          <pc:sldMk cId="0" sldId="263"/>
        </pc:sldMkLst>
      </pc:sldChg>
      <pc:sldChg chg="modNotesTx">
        <pc:chgData name="Justin Evans" userId="2ee3c1af-825e-450d-8b1e-d59252291e99" providerId="ADAL" clId="{3AA4783D-B629-4C18-8A49-DE15C3FB0EA2}" dt="2026-10-12T15:02:06.205" v="8" actId="6549"/>
        <pc:sldMkLst>
          <pc:docMk/>
          <pc:sldMk cId="0" sldId="264"/>
        </pc:sldMkLst>
      </pc:sldChg>
      <pc:sldChg chg="modNotesTx">
        <pc:chgData name="Justin Evans" userId="2ee3c1af-825e-450d-8b1e-d59252291e99" providerId="ADAL" clId="{3AA4783D-B629-4C18-8A49-DE15C3FB0EA2}" dt="2026-10-12T15:02:09.790" v="9" actId="6549"/>
        <pc:sldMkLst>
          <pc:docMk/>
          <pc:sldMk cId="0" sldId="265"/>
        </pc:sldMkLst>
      </pc:sldChg>
      <pc:sldChg chg="modNotesTx">
        <pc:chgData name="Justin Evans" userId="2ee3c1af-825e-450d-8b1e-d59252291e99" providerId="ADAL" clId="{3AA4783D-B629-4C18-8A49-DE15C3FB0EA2}" dt="2026-10-12T15:02:16.191" v="10" actId="6549"/>
        <pc:sldMkLst>
          <pc:docMk/>
          <pc:sldMk cId="0" sldId="266"/>
        </pc:sldMkLst>
      </pc:sldChg>
      <pc:sldChg chg="modNotesTx">
        <pc:chgData name="Justin Evans" userId="2ee3c1af-825e-450d-8b1e-d59252291e99" providerId="ADAL" clId="{3AA4783D-B629-4C18-8A49-DE15C3FB0EA2}" dt="2026-10-12T15:03:17.496" v="27" actId="6549"/>
        <pc:sldMkLst>
          <pc:docMk/>
          <pc:sldMk cId="0" sldId="267"/>
        </pc:sldMkLst>
      </pc:sldChg>
      <pc:sldChg chg="modNotesTx">
        <pc:chgData name="Justin Evans" userId="2ee3c1af-825e-450d-8b1e-d59252291e99" providerId="ADAL" clId="{3AA4783D-B629-4C18-8A49-DE15C3FB0EA2}" dt="2026-10-12T15:03:14.726" v="26" actId="6549"/>
        <pc:sldMkLst>
          <pc:docMk/>
          <pc:sldMk cId="0" sldId="268"/>
        </pc:sldMkLst>
      </pc:sldChg>
      <pc:sldChg chg="modNotesTx">
        <pc:chgData name="Justin Evans" userId="2ee3c1af-825e-450d-8b1e-d59252291e99" providerId="ADAL" clId="{3AA4783D-B629-4C18-8A49-DE15C3FB0EA2}" dt="2026-10-12T15:03:10.213" v="25" actId="6549"/>
        <pc:sldMkLst>
          <pc:docMk/>
          <pc:sldMk cId="0" sldId="269"/>
        </pc:sldMkLst>
      </pc:sldChg>
      <pc:sldChg chg="modNotesTx">
        <pc:chgData name="Justin Evans" userId="2ee3c1af-825e-450d-8b1e-d59252291e99" providerId="ADAL" clId="{3AA4783D-B629-4C18-8A49-DE15C3FB0EA2}" dt="2026-10-12T15:03:06.915" v="24" actId="6549"/>
        <pc:sldMkLst>
          <pc:docMk/>
          <pc:sldMk cId="0" sldId="270"/>
        </pc:sldMkLst>
      </pc:sldChg>
      <pc:sldChg chg="modNotesTx">
        <pc:chgData name="Justin Evans" userId="2ee3c1af-825e-450d-8b1e-d59252291e99" providerId="ADAL" clId="{3AA4783D-B629-4C18-8A49-DE15C3FB0EA2}" dt="2026-10-12T15:03:04.160" v="23" actId="6549"/>
        <pc:sldMkLst>
          <pc:docMk/>
          <pc:sldMk cId="0" sldId="271"/>
        </pc:sldMkLst>
      </pc:sldChg>
      <pc:sldChg chg="modNotesTx">
        <pc:chgData name="Justin Evans" userId="2ee3c1af-825e-450d-8b1e-d59252291e99" providerId="ADAL" clId="{3AA4783D-B629-4C18-8A49-DE15C3FB0EA2}" dt="2026-10-12T15:03:01.296" v="22" actId="6549"/>
        <pc:sldMkLst>
          <pc:docMk/>
          <pc:sldMk cId="0" sldId="272"/>
        </pc:sldMkLst>
      </pc:sldChg>
      <pc:sldChg chg="modNotesTx">
        <pc:chgData name="Justin Evans" userId="2ee3c1af-825e-450d-8b1e-d59252291e99" providerId="ADAL" clId="{3AA4783D-B629-4C18-8A49-DE15C3FB0EA2}" dt="2026-10-12T15:02:56.922" v="21" actId="6549"/>
        <pc:sldMkLst>
          <pc:docMk/>
          <pc:sldMk cId="0" sldId="273"/>
        </pc:sldMkLst>
      </pc:sldChg>
      <pc:sldChg chg="modNotesTx">
        <pc:chgData name="Justin Evans" userId="2ee3c1af-825e-450d-8b1e-d59252291e99" providerId="ADAL" clId="{3AA4783D-B629-4C18-8A49-DE15C3FB0EA2}" dt="2026-10-12T15:02:54.121" v="20" actId="6549"/>
        <pc:sldMkLst>
          <pc:docMk/>
          <pc:sldMk cId="0" sldId="274"/>
        </pc:sldMkLst>
      </pc:sldChg>
      <pc:sldChg chg="modNotesTx">
        <pc:chgData name="Justin Evans" userId="2ee3c1af-825e-450d-8b1e-d59252291e99" providerId="ADAL" clId="{3AA4783D-B629-4C18-8A49-DE15C3FB0EA2}" dt="2026-10-12T15:02:51.343" v="19" actId="6549"/>
        <pc:sldMkLst>
          <pc:docMk/>
          <pc:sldMk cId="0" sldId="275"/>
        </pc:sldMkLst>
      </pc:sldChg>
      <pc:sldChg chg="modNotesTx">
        <pc:chgData name="Justin Evans" userId="2ee3c1af-825e-450d-8b1e-d59252291e99" providerId="ADAL" clId="{3AA4783D-B629-4C18-8A49-DE15C3FB0EA2}" dt="2026-10-12T15:02:47.195" v="18" actId="6549"/>
        <pc:sldMkLst>
          <pc:docMk/>
          <pc:sldMk cId="0" sldId="276"/>
        </pc:sldMkLst>
      </pc:sldChg>
      <pc:sldChg chg="modNotesTx">
        <pc:chgData name="Justin Evans" userId="2ee3c1af-825e-450d-8b1e-d59252291e99" providerId="ADAL" clId="{3AA4783D-B629-4C18-8A49-DE15C3FB0EA2}" dt="2026-10-12T15:02:44.258" v="17" actId="6549"/>
        <pc:sldMkLst>
          <pc:docMk/>
          <pc:sldMk cId="0" sldId="277"/>
        </pc:sldMkLst>
      </pc:sldChg>
      <pc:sldChg chg="modNotesTx">
        <pc:chgData name="Justin Evans" userId="2ee3c1af-825e-450d-8b1e-d59252291e99" providerId="ADAL" clId="{3AA4783D-B629-4C18-8A49-DE15C3FB0EA2}" dt="2026-10-12T15:02:41.017" v="16" actId="6549"/>
        <pc:sldMkLst>
          <pc:docMk/>
          <pc:sldMk cId="0" sldId="278"/>
        </pc:sldMkLst>
      </pc:sldChg>
      <pc:sldChg chg="modNotesTx">
        <pc:chgData name="Justin Evans" userId="2ee3c1af-825e-450d-8b1e-d59252291e99" providerId="ADAL" clId="{3AA4783D-B629-4C18-8A49-DE15C3FB0EA2}" dt="2026-10-12T15:02:36.386" v="15" actId="6549"/>
        <pc:sldMkLst>
          <pc:docMk/>
          <pc:sldMk cId="0" sldId="279"/>
        </pc:sldMkLst>
      </pc:sldChg>
      <pc:sldChg chg="modNotesTx">
        <pc:chgData name="Justin Evans" userId="2ee3c1af-825e-450d-8b1e-d59252291e99" providerId="ADAL" clId="{3AA4783D-B629-4C18-8A49-DE15C3FB0EA2}" dt="2026-10-12T15:02:33.566" v="14" actId="6549"/>
        <pc:sldMkLst>
          <pc:docMk/>
          <pc:sldMk cId="0" sldId="280"/>
        </pc:sldMkLst>
      </pc:sldChg>
      <pc:sldChg chg="modNotesTx">
        <pc:chgData name="Justin Evans" userId="2ee3c1af-825e-450d-8b1e-d59252291e99" providerId="ADAL" clId="{3AA4783D-B629-4C18-8A49-DE15C3FB0EA2}" dt="2026-10-12T15:02:30.497" v="13" actId="6549"/>
        <pc:sldMkLst>
          <pc:docMk/>
          <pc:sldMk cId="0" sldId="281"/>
        </pc:sldMkLst>
      </pc:sldChg>
      <pc:sldChg chg="modNotesTx">
        <pc:chgData name="Justin Evans" userId="2ee3c1af-825e-450d-8b1e-d59252291e99" providerId="ADAL" clId="{3AA4783D-B629-4C18-8A49-DE15C3FB0EA2}" dt="2026-10-12T15:02:27.887" v="12" actId="6549"/>
        <pc:sldMkLst>
          <pc:docMk/>
          <pc:sldMk cId="0" sldId="282"/>
        </pc:sldMkLst>
      </pc:sldChg>
      <pc:sldChg chg="modNotesTx">
        <pc:chgData name="Justin Evans" userId="2ee3c1af-825e-450d-8b1e-d59252291e99" providerId="ADAL" clId="{3AA4783D-B629-4C18-8A49-DE15C3FB0EA2}" dt="2026-10-12T15:02:25.577" v="11" actId="6549"/>
        <pc:sldMkLst>
          <pc:docMk/>
          <pc:sldMk cId="0" sldId="28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44632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legislation.gov.uk/ukpga/2000/11/section/1" TargetMode="External"/><Relationship Id="rId4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legislation.gov.uk/ukpga/2000/11/section/1" TargetMode="External"/><Relationship Id="rId4" Type="http://schemas.openxmlformats.org/officeDocument/2006/relationships/image" Target="../media/image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hyperlink" Target="https://www.economicsandpeace.org/wp-content/uploads/2026/03/Global-Terrorism-Index-2026-Briefing.pdf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hyperlink" Target="https://www.gov.uk/government/statistics/operation-of-police-powers-under-tact-2000-to-june-2026/operation-of-police-powers-under-the-terrorism-act-2000-and-subsequent-legislation-arrests-outcomes-and-stop-and-search-great-britain-to-june-202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2F893E58-080E-F955-0521-AF8ED96AAE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WEEK 1 · POSTGRADUATE LECTURE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Defining terrorism | A historical perspective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What is terrorism — and who decides?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From ancient political violence to contemporary threats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Legal definitions, historical comparison and critical judgement</a:t>
            </a:r>
          </a:p>
        </p:txBody>
      </p:sp>
      <p:pic>
        <p:nvPicPr>
          <p:cNvPr id="8" name="Picture 7" descr="1_24_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072640"/>
            <a:ext cx="4343400" cy="28956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01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3A2EFA7-C93E-5F92-8B9F-B3333AAAF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LEARNING OUTCOMES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What should this lecture achieve?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Explain why terrorism is difficult to define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Apply the UK statutory framework accurately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Compare historical examples without anachronism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Evaluate how definitions shape evidence and policy</a:t>
            </a:r>
          </a:p>
        </p:txBody>
      </p:sp>
      <p:pic>
        <p:nvPicPr>
          <p:cNvPr id="9" name="Picture 8" descr="0_3_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198120"/>
            <a:ext cx="4343400" cy="264463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02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PAUSE 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Your starting definition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Violence or threat?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Political or ideological objective?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Intended audience beyond immediate victim?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Does the identity of the actor matter?</a:t>
            </a:r>
          </a:p>
        </p:txBody>
      </p:sp>
      <p:pic>
        <p:nvPicPr>
          <p:cNvPr id="9" name="Picture 8" descr="0_4_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0920" y="1891665"/>
            <a:ext cx="4343400" cy="3257550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640080" y="5715000"/>
            <a:ext cx="10927080" cy="566928"/>
          </a:xfrm>
          <a:prstGeom prst="roundRect">
            <a:avLst/>
          </a:prstGeom>
          <a:solidFill>
            <a:srgbClr val="254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2960" y="5797296"/>
            <a:ext cx="1051560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300" b="1">
                <a:solidFill>
                  <a:srgbClr val="FFFFFF"/>
                </a:solidFill>
              </a:defRPr>
            </a:pPr>
            <a:r>
              <a:t>PAUSE &amp; CONSIDER  |  Write a provisional definition in 30 words.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03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69AECE7-4FED-E850-2140-A209FDF901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5A04594-6CC7-3D82-6CA8-A9D8D1E65E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CONCEPT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Why definition is contested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A legal threshold is not an academic theory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Governments may differ in classification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The term carries political and moral force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Historical analogies can obscure context</a:t>
            </a:r>
          </a:p>
        </p:txBody>
      </p:sp>
      <p:pic>
        <p:nvPicPr>
          <p:cNvPr id="9" name="Picture 8" descr="0_6_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076490"/>
            <a:ext cx="4343400" cy="288789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04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D7634AC-2583-D505-7179-34CAE0DA8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CLASSIC RESEARCH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Schmid &amp; Jongman: what recurs?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109 definitions were compared (1988)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Violence, politics and fear recur frequently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No single feature resolves every boundary case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Use the study as a classic, not current prevalence data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05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3AF7F8A-B522-AB4E-6CD4-5517046ED1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6711" y="457200"/>
            <a:ext cx="2991556" cy="460419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0898E9D2-E7FC-E04B-AA8A-B61E4AAAF2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CONCEPT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Three lenses, three questions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LEGAL — what satisfies a statutory test?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ACADEMIC — what explains a pattern of violence?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POLITICAL — how is the label deployed?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The lenses overlap but are not interchangeable</a:t>
            </a:r>
          </a:p>
        </p:txBody>
      </p:sp>
      <p:pic>
        <p:nvPicPr>
          <p:cNvPr id="9" name="Picture 8" descr="0_13_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070872"/>
            <a:ext cx="4343400" cy="289913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06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8A0186B7-E881-A4B6-732E-1398862C35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LEGAL DEFINITION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UK law: Section 1, Terrorism Act 2000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Qualifying serious action or threat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Designed to influence government/IGO OR intimidate public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Purpose: political, religious, racial or ideological cause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Special rule for firearms or explosives</a:t>
            </a:r>
          </a:p>
        </p:txBody>
      </p:sp>
      <p:pic>
        <p:nvPicPr>
          <p:cNvPr id="9" name="Picture 8" descr="0_4_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1891665"/>
            <a:ext cx="4343400" cy="32575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07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52360" y="5349240"/>
            <a:ext cx="411480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EFB453"/>
                </a:solidFill>
              </a:defRPr>
            </a:pPr>
            <a:r>
              <a:rPr>
                <a:hlinkClick r:id="rId5"/>
              </a:rPr>
              <a:t>SOURCE ↗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689C03CD-9CBF-2F3E-2D39-C76886759A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LEGAL DETAIL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What counts as qualifying action?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Serious violence or serious property damage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Endangering life; serious public health/safety risk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Serious disruption of an electronic system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Action may occur outside the United Kingdom</a:t>
            </a:r>
          </a:p>
        </p:txBody>
      </p:sp>
      <p:pic>
        <p:nvPicPr>
          <p:cNvPr id="9" name="Picture 8" descr="0_4_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1891665"/>
            <a:ext cx="4343400" cy="32575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08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52360" y="5349240"/>
            <a:ext cx="411480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EFB453"/>
                </a:solidFill>
              </a:defRPr>
            </a:pPr>
            <a:r>
              <a:rPr>
                <a:hlinkClick r:id="rId5"/>
              </a:rPr>
              <a:t>SOURCE ↗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45F4BC95-0BA8-6C90-6EAE-97CE7BAB5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PAUSE 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Apply the statutory definition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A protest blocks a road without violence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A politically motivated attack seriously damages property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An ideologically motivated explosive attack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Which elements need evidence in each case?</a:t>
            </a:r>
          </a:p>
        </p:txBody>
      </p:sp>
      <p:pic>
        <p:nvPicPr>
          <p:cNvPr id="9" name="Picture 8" descr="0_6_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076490"/>
            <a:ext cx="4343400" cy="288789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306516" y="5892049"/>
            <a:ext cx="4350173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300" b="1">
                <a:solidFill>
                  <a:srgbClr val="FFFFFF"/>
                </a:solidFill>
              </a:defRPr>
            </a:pPr>
            <a:r>
              <a:rPr dirty="0"/>
              <a:t>PAUSE &amp; CONSIDER  |  What further facts would you need?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09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C893D80C-43E3-897C-1EC1-0C4428E999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HISTORICAL OVERVIEW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A long history — but not one unchanging phenomenon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Political violence long predates the word “terrorism”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Motives, audiences and methods vary across eras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Mass media and global networks alter reach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Continuity in tactics does not mean identical contexts</a:t>
            </a:r>
          </a:p>
        </p:txBody>
      </p:sp>
      <p:pic>
        <p:nvPicPr>
          <p:cNvPr id="9" name="Picture 8" descr="1_11_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1959530"/>
            <a:ext cx="4343400" cy="312181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54347754-F520-C0F1-1FF6-1DDDAF30F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HISTORICAL CASE 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The Sicarii | Roman Judea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First-century Judea under Roman rule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Josephus describes concealed-dagger assassinations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Violence targeted perceived collaborators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Sources and terminology require caution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11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559BF52-4F3A-08F3-DBC8-D13AFF9182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0648" y="594360"/>
            <a:ext cx="3497060" cy="495604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674DA927-138D-2827-239B-E8965C525E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HISTORICAL CASE 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The Sicarii | Analysing the tactic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Public attack could signal power beyond its victim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Secrecy and surprise amplified uncertainty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Political context shaped target selection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The word “terrorist” is a retrospective label</a:t>
            </a:r>
          </a:p>
        </p:txBody>
      </p:sp>
      <p:pic>
        <p:nvPicPr>
          <p:cNvPr id="9" name="Picture 8" descr="1_9_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224540"/>
            <a:ext cx="4343400" cy="259179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764649" y="5938780"/>
            <a:ext cx="5645573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300" b="1">
                <a:solidFill>
                  <a:srgbClr val="FFFFFF"/>
                </a:solidFill>
              </a:defRPr>
            </a:pPr>
            <a:r>
              <a:rPr dirty="0"/>
              <a:t>PAUSE &amp; CONSIDER  |  Does a modern definition illuminate or distort this case?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55BD4ADD-4F4E-DD26-1C54-F973A8DAAE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CRITICAL 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Did the Sicarii succeed?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Short-term intimidation is not strategic success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The wider revolt began in 66 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Jerusalem fell to Rome in 70 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Masada belongs to a contested historical narrative</a:t>
            </a:r>
          </a:p>
        </p:txBody>
      </p:sp>
      <p:pic>
        <p:nvPicPr>
          <p:cNvPr id="9" name="Picture 8" descr="1_10_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7796" y="1371600"/>
            <a:ext cx="3789647" cy="429768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13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7D036363-D52E-51F4-0BE2-540B086711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HISTORICAL CASE 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Narodnaya Volya | People’s Will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Founded in 1879 in Tsarist Russia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Revolutionary organisation seeking political transformation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Employed targeted political assassination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Violence intended to provoke wider change</a:t>
            </a:r>
          </a:p>
        </p:txBody>
      </p:sp>
      <p:pic>
        <p:nvPicPr>
          <p:cNvPr id="9" name="Picture 8" descr="1_17_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6982" y="1371600"/>
            <a:ext cx="4111274" cy="429768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14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2C6D4D39-CA6E-ADAF-14D1-35E23ABABE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HISTORICAL CASE 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1881 | Assassination of Alexander II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1 March 1881 (Old Style) / 13 March (New Style)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Two explosions during the attack in St Petersburg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The Tsar was fatally wounded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The regime intensified repression afterward</a:t>
            </a:r>
          </a:p>
        </p:txBody>
      </p:sp>
      <p:pic>
        <p:nvPicPr>
          <p:cNvPr id="9" name="Picture 8" descr="1_17_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6982" y="1371600"/>
            <a:ext cx="4111274" cy="429768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15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9E9FBE1A-47A9-4129-CB39-97524CA25A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HISTORICAL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What changed after the assassination?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Immediate tactical success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Broader political transformation did not follow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Repression and tighter autocracy ensued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Violence may strengthen the state it aims to weaken</a:t>
            </a:r>
          </a:p>
        </p:txBody>
      </p:sp>
      <p:pic>
        <p:nvPicPr>
          <p:cNvPr id="9" name="Picture 8" descr="1_17_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6982" y="1371600"/>
            <a:ext cx="4111274" cy="429768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584027" y="5943600"/>
            <a:ext cx="1051560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300" b="1">
                <a:solidFill>
                  <a:srgbClr val="FFFFFF"/>
                </a:solidFill>
              </a:defRPr>
            </a:pPr>
            <a:r>
              <a:rPr dirty="0"/>
              <a:t>PAUSE &amp; CONSIDER  |  Was the operation successful? Define your measure.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16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COMPARATIVE JUDGEMENT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Two cases, two centuries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SICARII — public intimidation amid imperial rule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NARODNAYA VOLYA — assassination to precipitate change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Common thread: violence as political communication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Key difference: evidence, context and organisation</a:t>
            </a:r>
          </a:p>
        </p:txBody>
      </p:sp>
      <p:pic>
        <p:nvPicPr>
          <p:cNvPr id="9" name="Picture 8" descr="1_9_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0920" y="2224540"/>
            <a:ext cx="4343400" cy="2591799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640080" y="5715000"/>
            <a:ext cx="10927080" cy="566928"/>
          </a:xfrm>
          <a:prstGeom prst="roundRect">
            <a:avLst/>
          </a:prstGeom>
          <a:solidFill>
            <a:srgbClr val="254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2960" y="5797296"/>
            <a:ext cx="1051560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300" b="1">
                <a:solidFill>
                  <a:srgbClr val="FFFFFF"/>
                </a:solidFill>
              </a:defRPr>
            </a:pPr>
            <a:r>
              <a:t>PAUSE &amp; CONSIDER  |  Write a 90-word comparison including one caveat.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17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20A6500-8DA8-B1A0-15F4-EED405A735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0CA28CA3-13AE-D83E-6850-B3DADC9A91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HISTORICAL PROGRESSION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The twentieth century reshapes terrorism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State terror and the French Revolution’s legacy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Anti-colonial and nationalist movements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Cold War, hijackings and international media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Northern Ireland and political violence</a:t>
            </a:r>
          </a:p>
        </p:txBody>
      </p:sp>
      <p:pic>
        <p:nvPicPr>
          <p:cNvPr id="9" name="Picture 8" descr="1_24_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240494"/>
            <a:ext cx="4343400" cy="255989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18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507556A1-A384-5CB8-FD0D-27A73A4CC3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CONTEMPORARY CONTEXT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9/11 | A turning point, not a beginning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Al-Qaeda attacked the United States on 11 September 2001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Nearly 3,000 people were killed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The attacks transformed international security policy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They did not invent transnational terrorism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19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12C9780-2DB6-9189-09AF-DA6216561E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1870" y="1525806"/>
            <a:ext cx="4587170" cy="394335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E3519130-4478-12E0-A697-06B720B957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CRITICAL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The “War on Terror” | Language and policy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Bush framed terrorism as a global enemy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Language can mobilise international responses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Critics question scope, rights and consequences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Effectiveness must be assessed, not assumed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024293" y="5898145"/>
            <a:ext cx="1051560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300" b="1">
                <a:solidFill>
                  <a:srgbClr val="FFFFFF"/>
                </a:solidFill>
              </a:defRPr>
            </a:pPr>
            <a:r>
              <a:rPr dirty="0"/>
              <a:t>PAUSE &amp; CONSIDER  |  What changes when terrorism is framed as “war”?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20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A2B60D4-4459-F29D-4DD0-02D4FACAA5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4965" y="1343607"/>
            <a:ext cx="5436203" cy="3950769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7816AD9E-431C-B596-240F-A1E718CB8D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CONTEMPORARY CONTEXT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Modern UK experiences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7 July 2005 London bombings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Manchester Arena, 22 May 2017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Other ideologies and individual actors also matter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No single event captures the entire threat</a:t>
            </a:r>
          </a:p>
        </p:txBody>
      </p:sp>
      <p:pic>
        <p:nvPicPr>
          <p:cNvPr id="9" name="Picture 8" descr="1_24_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072640"/>
            <a:ext cx="4343400" cy="28956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21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FBB5EF64-0819-32DC-7EE6-1B606EB5E0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2026 UPDATE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Global picture | 2025 data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5,582 deaths in 2,944 incidents worldwide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2025 global deaths fell 28% year-on-year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Pakistan ranked most impacted in GTI 2026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Regional concentration remains pronounced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22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52360" y="5349240"/>
            <a:ext cx="411480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EFB453"/>
                </a:solidFill>
              </a:defRPr>
            </a:pPr>
            <a:r>
              <a:rPr>
                <a:hlinkClick r:id="rId4"/>
              </a:rPr>
              <a:t>SOURCE ↗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CD44690-15CD-18D7-4CA6-E3E0C6544D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1605" y="124642"/>
            <a:ext cx="3641544" cy="5156018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661F059F-F56E-B194-719E-AB8E6ED3B8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2026 UPDATE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UK arrests | Read beyond the headline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3,867 terrorism-related arrests, year to June 2026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3,630 linked to Palestine Action support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237 arrests outside that category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An arrest is not a conviction or proven attack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23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52360" y="5349240"/>
            <a:ext cx="4114800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EFB453"/>
                </a:solidFill>
              </a:defRPr>
            </a:pPr>
            <a:r>
              <a:rPr>
                <a:hlinkClick r:id="rId4"/>
              </a:rPr>
              <a:t>SOURCE ↗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9DC1D61-0FFD-F72D-0E18-6423C736D6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2812" y="1432052"/>
            <a:ext cx="5328356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B181A26D-D388-F35E-EC22-6C9274A8D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CRITICAL METHODS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How definitions shape the evidence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Incident datasets require inclusion rules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Arrests reflect law and enforcement practices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Media visibility differs from actual prevalence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Compare like-for-like measures and time periods</a:t>
            </a:r>
          </a:p>
        </p:txBody>
      </p:sp>
      <p:pic>
        <p:nvPicPr>
          <p:cNvPr id="9" name="Picture 8" descr="0_13_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070872"/>
            <a:ext cx="4343400" cy="289913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046872" y="5841204"/>
            <a:ext cx="1051560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300" b="1">
                <a:solidFill>
                  <a:srgbClr val="FFFFFF"/>
                </a:solidFill>
              </a:defRPr>
            </a:pPr>
            <a:r>
              <a:t>PAUSE &amp; CONSIDER  |  Why might rising arrests coexist with falling incidents?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24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512AA0FD-7890-F0C3-A7C5-9DF6A7D0A4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PAUSE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Revisit your opening definition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What would you now include?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Which cases still challenge your definition?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What is gained and lost by statutory precision?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How do politics and historical context matter?</a:t>
            </a:r>
          </a:p>
        </p:txBody>
      </p:sp>
      <p:pic>
        <p:nvPicPr>
          <p:cNvPr id="9" name="Picture 8" descr="0_6_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076490"/>
            <a:ext cx="4343400" cy="288789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475849" y="5937367"/>
            <a:ext cx="1051560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300" b="1">
                <a:solidFill>
                  <a:srgbClr val="FFFFFF"/>
                </a:solidFill>
              </a:defRPr>
            </a:pPr>
            <a:r>
              <a:rPr dirty="0"/>
              <a:t>PAUSE &amp; CONSIDER  |  Revise your definition in 50 words.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25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FAF40207-1778-D4F2-FADD-2B40A2D8E6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ASSESSMENT PREPARATION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From description to critical analysis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CLAIM — state the definition or interpretation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EVIDENCE — cite law, scholarship or history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CHALLENGE — test its boundaries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JUDGEMENT — explain what the lens reveals</a:t>
            </a:r>
          </a:p>
        </p:txBody>
      </p:sp>
      <p:pic>
        <p:nvPicPr>
          <p:cNvPr id="9" name="Picture 8" descr="0_13_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070872"/>
            <a:ext cx="4343400" cy="289913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26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0F9AB43-30B7-3241-A0E1-2F0E7D283B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Sources | Core and updated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Schmid &amp; Jongman (1988), Political Terrorism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Tilly (2004), Terror, Terrorism, Terrorists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Terrorism Act 2000, s.1 (revised)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IEP (2026), Global Terrorism Index 2026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2960" y="5001768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Home Office (2026), police powers to June 2026</a:t>
            </a:r>
          </a:p>
        </p:txBody>
      </p:sp>
      <p:pic>
        <p:nvPicPr>
          <p:cNvPr id="10" name="Picture 9" descr="1_12_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082537"/>
            <a:ext cx="4343400" cy="287580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27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29687338-1B5F-A8A2-B6E8-E846D22E90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5744950"/>
            <a:ext cx="12192001" cy="111304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EFB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320040"/>
            <a:ext cx="9144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100" b="1">
                <a:solidFill>
                  <a:srgbClr val="63B3C5"/>
                </a:solidFill>
              </a:defRPr>
            </a:pPr>
            <a:r>
              <a:t>INDEPENDENT STUDY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713232"/>
            <a:ext cx="109728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900" b="1">
                <a:solidFill>
                  <a:srgbClr val="FFFFFF"/>
                </a:solidFill>
              </a:defRPr>
            </a:pPr>
            <a:r>
              <a:t>Closing reflection | Before next week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673352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Which definition is most useful — and for what?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05456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Which historical analogy is most persuasive?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337560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t>• Where does your evidence remain uncertain?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169664"/>
            <a:ext cx="6126480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 b="0">
                <a:solidFill>
                  <a:srgbClr val="FFFFFF"/>
                </a:solidFill>
              </a:defRPr>
            </a:pPr>
            <a:r>
              <a:rPr dirty="0"/>
              <a:t>• Bring one properly sourced example to next session</a:t>
            </a:r>
          </a:p>
        </p:txBody>
      </p:sp>
      <p:pic>
        <p:nvPicPr>
          <p:cNvPr id="9" name="Picture 8" descr="1_19_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0920" y="2072993"/>
            <a:ext cx="4343400" cy="289489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0080" y="6519672"/>
            <a:ext cx="107899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900" b="0">
                <a:solidFill>
                  <a:srgbClr val="CFDCE4"/>
                </a:solidFill>
              </a:defRPr>
            </a:pPr>
            <a:r>
              <a:t>BMCJ7008D  •  Terrorism &amp; Cybercrime  •  Week 1  •  28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1484</Words>
  <Application>Microsoft Office PowerPoint</Application>
  <PresentationFormat>Widescreen</PresentationFormat>
  <Paragraphs>208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Justin Evans</dc:creator>
  <cp:keywords/>
  <dc:description>generated using python-pptx</dc:description>
  <cp:lastModifiedBy>Justin Evans</cp:lastModifiedBy>
  <cp:revision>2</cp:revision>
  <dcterms:created xsi:type="dcterms:W3CDTF">2013-01-27T09:14:16Z</dcterms:created>
  <dcterms:modified xsi:type="dcterms:W3CDTF">2026-10-12T15:03:22Z</dcterms:modified>
  <cp:category/>
</cp:coreProperties>
</file>