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3" r:id="rId10"/>
    <p:sldId id="267" r:id="rId11"/>
    <p:sldId id="264" r:id="rId12"/>
    <p:sldId id="265" r:id="rId13"/>
    <p:sldId id="266" r:id="rId14"/>
  </p:sldIdLst>
  <p:sldSz cx="18288000" cy="10287000"/>
  <p:notesSz cx="6858000" cy="9144000"/>
  <p:embeddedFontLst>
    <p:embeddedFont>
      <p:font typeface="DM Sans" pitchFamily="2" charset="0"/>
      <p:regular r:id="rId16"/>
    </p:embeddedFont>
    <p:embeddedFont>
      <p:font typeface="Montserrat 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3" d="100"/>
          <a:sy n="53" d="100"/>
        </p:scale>
        <p:origin x="802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5F459-0997-4205-92B7-CD0D9EDF2721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E0FC81-6588-466C-A8F8-E694B3BE47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454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E0FC81-6588-466C-A8F8-E694B3BE470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948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E0FC81-6588-466C-A8F8-E694B3BE470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2737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svg"/><Relationship Id="rId5" Type="http://schemas.openxmlformats.org/officeDocument/2006/relationships/image" Target="../media/image18.sv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svg"/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12" Type="http://schemas.openxmlformats.org/officeDocument/2006/relationships/image" Target="../media/image35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svg"/><Relationship Id="rId5" Type="http://schemas.openxmlformats.org/officeDocument/2006/relationships/image" Target="../media/image28.svg"/><Relationship Id="rId15" Type="http://schemas.openxmlformats.org/officeDocument/2006/relationships/image" Target="../media/image38.sv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svg"/><Relationship Id="rId14" Type="http://schemas.openxmlformats.org/officeDocument/2006/relationships/image" Target="../media/image3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svg"/><Relationship Id="rId7" Type="http://schemas.openxmlformats.org/officeDocument/2006/relationships/image" Target="../media/image44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11" Type="http://schemas.openxmlformats.org/officeDocument/2006/relationships/image" Target="../media/image36.svg"/><Relationship Id="rId5" Type="http://schemas.openxmlformats.org/officeDocument/2006/relationships/image" Target="../media/image42.svg"/><Relationship Id="rId10" Type="http://schemas.openxmlformats.org/officeDocument/2006/relationships/image" Target="../media/image35.png"/><Relationship Id="rId4" Type="http://schemas.openxmlformats.org/officeDocument/2006/relationships/image" Target="../media/image41.png"/><Relationship Id="rId9" Type="http://schemas.openxmlformats.org/officeDocument/2006/relationships/image" Target="../media/image4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svg"/><Relationship Id="rId4" Type="http://schemas.openxmlformats.org/officeDocument/2006/relationships/image" Target="../media/image4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7" Type="http://schemas.openxmlformats.org/officeDocument/2006/relationships/image" Target="../media/image5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53.svg"/><Relationship Id="rId7" Type="http://schemas.openxmlformats.org/officeDocument/2006/relationships/image" Target="../media/image46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55.svg"/><Relationship Id="rId4" Type="http://schemas.openxmlformats.org/officeDocument/2006/relationships/image" Target="../media/image54.png"/><Relationship Id="rId9" Type="http://schemas.openxmlformats.org/officeDocument/2006/relationships/image" Target="../media/image36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13" Type="http://schemas.openxmlformats.org/officeDocument/2006/relationships/image" Target="../media/image67.svg"/><Relationship Id="rId3" Type="http://schemas.openxmlformats.org/officeDocument/2006/relationships/image" Target="../media/image57.svg"/><Relationship Id="rId7" Type="http://schemas.openxmlformats.org/officeDocument/2006/relationships/image" Target="../media/image61.svg"/><Relationship Id="rId12" Type="http://schemas.openxmlformats.org/officeDocument/2006/relationships/image" Target="../media/image66.png"/><Relationship Id="rId17" Type="http://schemas.openxmlformats.org/officeDocument/2006/relationships/image" Target="../media/image14.svg"/><Relationship Id="rId2" Type="http://schemas.openxmlformats.org/officeDocument/2006/relationships/image" Target="../media/image56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11" Type="http://schemas.openxmlformats.org/officeDocument/2006/relationships/image" Target="../media/image65.svg"/><Relationship Id="rId5" Type="http://schemas.openxmlformats.org/officeDocument/2006/relationships/image" Target="../media/image59.svg"/><Relationship Id="rId15" Type="http://schemas.openxmlformats.org/officeDocument/2006/relationships/image" Target="../media/image12.svg"/><Relationship Id="rId10" Type="http://schemas.openxmlformats.org/officeDocument/2006/relationships/image" Target="../media/image64.png"/><Relationship Id="rId4" Type="http://schemas.openxmlformats.org/officeDocument/2006/relationships/image" Target="../media/image58.png"/><Relationship Id="rId9" Type="http://schemas.openxmlformats.org/officeDocument/2006/relationships/image" Target="../media/image63.svg"/><Relationship Id="rId1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457710" y="2766586"/>
            <a:ext cx="364403" cy="349827"/>
          </a:xfrm>
          <a:custGeom>
            <a:avLst/>
            <a:gdLst/>
            <a:ahLst/>
            <a:cxnLst/>
            <a:rect l="l" t="t" r="r" b="b"/>
            <a:pathLst>
              <a:path w="364403" h="349827">
                <a:moveTo>
                  <a:pt x="0" y="0"/>
                </a:moveTo>
                <a:lnTo>
                  <a:pt x="364403" y="0"/>
                </a:lnTo>
                <a:lnTo>
                  <a:pt x="364403" y="349827"/>
                </a:lnTo>
                <a:lnTo>
                  <a:pt x="0" y="34982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0777500" y="2238500"/>
            <a:ext cx="4785328" cy="5810001"/>
          </a:xfrm>
          <a:custGeom>
            <a:avLst/>
            <a:gdLst/>
            <a:ahLst/>
            <a:cxnLst/>
            <a:rect l="l" t="t" r="r" b="b"/>
            <a:pathLst>
              <a:path w="4785328" h="5810001">
                <a:moveTo>
                  <a:pt x="0" y="0"/>
                </a:moveTo>
                <a:lnTo>
                  <a:pt x="4785328" y="0"/>
                </a:lnTo>
                <a:lnTo>
                  <a:pt x="4785328" y="5810000"/>
                </a:lnTo>
                <a:lnTo>
                  <a:pt x="0" y="58100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2457710" y="3886726"/>
            <a:ext cx="7218948" cy="19080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01"/>
              </a:lnSpc>
            </a:pPr>
            <a:r>
              <a:rPr lang="en-US" sz="3644" b="1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 - Driven Intrusion Detection Framework for Healthcare Cybersecurity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457710" y="6699993"/>
            <a:ext cx="8319790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Presented By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457710" y="7048608"/>
            <a:ext cx="8319790" cy="963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b="1" dirty="0">
                <a:solidFill>
                  <a:srgbClr val="4B7229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Mahabub Alam Tuhin</a:t>
            </a:r>
          </a:p>
          <a:p>
            <a:pPr algn="l">
              <a:lnSpc>
                <a:spcPts val="3919"/>
              </a:lnSpc>
            </a:pPr>
            <a:r>
              <a:rPr lang="en-US" sz="2799" b="1" dirty="0">
                <a:solidFill>
                  <a:srgbClr val="4B7229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ID:2423664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002003" y="3696517"/>
            <a:ext cx="3294208" cy="5271876"/>
            <a:chOff x="0" y="0"/>
            <a:chExt cx="988978" cy="15827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88978" cy="1582708"/>
            </a:xfrm>
            <a:custGeom>
              <a:avLst/>
              <a:gdLst/>
              <a:ahLst/>
              <a:cxnLst/>
              <a:rect l="l" t="t" r="r" b="b"/>
              <a:pathLst>
                <a:path w="988978" h="1582708">
                  <a:moveTo>
                    <a:pt x="0" y="0"/>
                  </a:moveTo>
                  <a:lnTo>
                    <a:pt x="988978" y="0"/>
                  </a:lnTo>
                  <a:lnTo>
                    <a:pt x="988978" y="1582708"/>
                  </a:lnTo>
                  <a:lnTo>
                    <a:pt x="0" y="1582708"/>
                  </a:lnTo>
                  <a:close/>
                </a:path>
              </a:pathLst>
            </a:custGeom>
            <a:solidFill>
              <a:srgbClr val="689F3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988978" cy="1620808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10800000">
            <a:off x="3146175" y="3991220"/>
            <a:ext cx="3005863" cy="4785400"/>
            <a:chOff x="0" y="0"/>
            <a:chExt cx="709992" cy="113032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09992" cy="1130323"/>
            </a:xfrm>
            <a:custGeom>
              <a:avLst/>
              <a:gdLst/>
              <a:ahLst/>
              <a:cxnLst/>
              <a:rect l="l" t="t" r="r" b="b"/>
              <a:pathLst>
                <a:path w="709992" h="1130323">
                  <a:moveTo>
                    <a:pt x="709992" y="0"/>
                  </a:moveTo>
                  <a:lnTo>
                    <a:pt x="709992" y="1016023"/>
                  </a:lnTo>
                  <a:lnTo>
                    <a:pt x="354996" y="1130323"/>
                  </a:lnTo>
                  <a:lnTo>
                    <a:pt x="0" y="1016023"/>
                  </a:lnTo>
                  <a:lnTo>
                    <a:pt x="0" y="0"/>
                  </a:lnTo>
                  <a:lnTo>
                    <a:pt x="709992" y="0"/>
                  </a:ln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709992" cy="1054123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3813013" y="3099311"/>
            <a:ext cx="1672189" cy="167218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ED581"/>
            </a:solidFill>
            <a:ln w="142875" cap="sq">
              <a:solidFill>
                <a:srgbClr val="689F38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496896" y="3696517"/>
            <a:ext cx="3294208" cy="5271876"/>
            <a:chOff x="0" y="0"/>
            <a:chExt cx="988978" cy="158270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88978" cy="1582708"/>
            </a:xfrm>
            <a:custGeom>
              <a:avLst/>
              <a:gdLst/>
              <a:ahLst/>
              <a:cxnLst/>
              <a:rect l="l" t="t" r="r" b="b"/>
              <a:pathLst>
                <a:path w="988978" h="1582708">
                  <a:moveTo>
                    <a:pt x="0" y="0"/>
                  </a:moveTo>
                  <a:lnTo>
                    <a:pt x="988978" y="0"/>
                  </a:lnTo>
                  <a:lnTo>
                    <a:pt x="988978" y="1582708"/>
                  </a:lnTo>
                  <a:lnTo>
                    <a:pt x="0" y="1582708"/>
                  </a:ln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988978" cy="1620808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 rot="-10800000">
            <a:off x="7641068" y="3991220"/>
            <a:ext cx="3005863" cy="4785400"/>
            <a:chOff x="0" y="0"/>
            <a:chExt cx="709992" cy="113032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09992" cy="1130323"/>
            </a:xfrm>
            <a:custGeom>
              <a:avLst/>
              <a:gdLst/>
              <a:ahLst/>
              <a:cxnLst/>
              <a:rect l="l" t="t" r="r" b="b"/>
              <a:pathLst>
                <a:path w="709992" h="1130323">
                  <a:moveTo>
                    <a:pt x="709992" y="0"/>
                  </a:moveTo>
                  <a:lnTo>
                    <a:pt x="709992" y="1016023"/>
                  </a:lnTo>
                  <a:lnTo>
                    <a:pt x="354996" y="1130323"/>
                  </a:lnTo>
                  <a:lnTo>
                    <a:pt x="0" y="1016023"/>
                  </a:lnTo>
                  <a:lnTo>
                    <a:pt x="0" y="0"/>
                  </a:lnTo>
                  <a:lnTo>
                    <a:pt x="709992" y="0"/>
                  </a:lnTo>
                  <a:close/>
                </a:path>
              </a:pathLst>
            </a:custGeom>
            <a:solidFill>
              <a:srgbClr val="DCEDC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709992" cy="1054123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307906" y="3099311"/>
            <a:ext cx="1672189" cy="1672189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CEDC8"/>
            </a:solidFill>
            <a:ln w="142875" cap="sq">
              <a:solidFill>
                <a:srgbClr val="AED581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1991254" y="3696517"/>
            <a:ext cx="3294208" cy="5271876"/>
            <a:chOff x="0" y="0"/>
            <a:chExt cx="988978" cy="1582708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988978" cy="1582708"/>
            </a:xfrm>
            <a:custGeom>
              <a:avLst/>
              <a:gdLst/>
              <a:ahLst/>
              <a:cxnLst/>
              <a:rect l="l" t="t" r="r" b="b"/>
              <a:pathLst>
                <a:path w="988978" h="1582708">
                  <a:moveTo>
                    <a:pt x="0" y="0"/>
                  </a:moveTo>
                  <a:lnTo>
                    <a:pt x="988978" y="0"/>
                  </a:lnTo>
                  <a:lnTo>
                    <a:pt x="988978" y="1582708"/>
                  </a:lnTo>
                  <a:lnTo>
                    <a:pt x="0" y="1582708"/>
                  </a:lnTo>
                  <a:close/>
                </a:path>
              </a:pathLst>
            </a:custGeom>
            <a:solidFill>
              <a:srgbClr val="DCEDC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38100"/>
              <a:ext cx="988978" cy="1620808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 rot="-10800000">
            <a:off x="12135426" y="3991220"/>
            <a:ext cx="3005863" cy="4785400"/>
            <a:chOff x="0" y="0"/>
            <a:chExt cx="709992" cy="1130323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709992" cy="1130323"/>
            </a:xfrm>
            <a:custGeom>
              <a:avLst/>
              <a:gdLst/>
              <a:ahLst/>
              <a:cxnLst/>
              <a:rect l="l" t="t" r="r" b="b"/>
              <a:pathLst>
                <a:path w="709992" h="1130323">
                  <a:moveTo>
                    <a:pt x="709992" y="0"/>
                  </a:moveTo>
                  <a:lnTo>
                    <a:pt x="709992" y="1016023"/>
                  </a:lnTo>
                  <a:lnTo>
                    <a:pt x="354996" y="1130323"/>
                  </a:lnTo>
                  <a:lnTo>
                    <a:pt x="0" y="1016023"/>
                  </a:lnTo>
                  <a:lnTo>
                    <a:pt x="0" y="0"/>
                  </a:lnTo>
                  <a:lnTo>
                    <a:pt x="709992" y="0"/>
                  </a:ln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709992" cy="1054123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2802264" y="3099311"/>
            <a:ext cx="1672189" cy="1672189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ED581"/>
            </a:solidFill>
            <a:ln w="142875" cap="sq">
              <a:solidFill>
                <a:srgbClr val="DCEDC8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>
            <a:off x="4268758" y="3589709"/>
            <a:ext cx="760698" cy="691394"/>
          </a:xfrm>
          <a:custGeom>
            <a:avLst/>
            <a:gdLst/>
            <a:ahLst/>
            <a:cxnLst/>
            <a:rect l="l" t="t" r="r" b="b"/>
            <a:pathLst>
              <a:path w="760698" h="691394">
                <a:moveTo>
                  <a:pt x="0" y="0"/>
                </a:moveTo>
                <a:lnTo>
                  <a:pt x="760698" y="0"/>
                </a:lnTo>
                <a:lnTo>
                  <a:pt x="760698" y="691394"/>
                </a:lnTo>
                <a:lnTo>
                  <a:pt x="0" y="69139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Freeform 30"/>
          <p:cNvSpPr/>
          <p:nvPr/>
        </p:nvSpPr>
        <p:spPr>
          <a:xfrm>
            <a:off x="8798036" y="3589709"/>
            <a:ext cx="691394" cy="691394"/>
          </a:xfrm>
          <a:custGeom>
            <a:avLst/>
            <a:gdLst/>
            <a:ahLst/>
            <a:cxnLst/>
            <a:rect l="l" t="t" r="r" b="b"/>
            <a:pathLst>
              <a:path w="691394" h="691394">
                <a:moveTo>
                  <a:pt x="0" y="0"/>
                </a:moveTo>
                <a:lnTo>
                  <a:pt x="691394" y="0"/>
                </a:lnTo>
                <a:lnTo>
                  <a:pt x="691394" y="691394"/>
                </a:lnTo>
                <a:lnTo>
                  <a:pt x="0" y="69139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1" name="Freeform 31"/>
          <p:cNvSpPr/>
          <p:nvPr/>
        </p:nvSpPr>
        <p:spPr>
          <a:xfrm>
            <a:off x="13315917" y="3589709"/>
            <a:ext cx="644882" cy="691394"/>
          </a:xfrm>
          <a:custGeom>
            <a:avLst/>
            <a:gdLst/>
            <a:ahLst/>
            <a:cxnLst/>
            <a:rect l="l" t="t" r="r" b="b"/>
            <a:pathLst>
              <a:path w="644882" h="691394">
                <a:moveTo>
                  <a:pt x="0" y="0"/>
                </a:moveTo>
                <a:lnTo>
                  <a:pt x="644882" y="0"/>
                </a:lnTo>
                <a:lnTo>
                  <a:pt x="644882" y="691394"/>
                </a:lnTo>
                <a:lnTo>
                  <a:pt x="0" y="69139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2" name="Freeform 32"/>
          <p:cNvSpPr/>
          <p:nvPr/>
        </p:nvSpPr>
        <p:spPr>
          <a:xfrm>
            <a:off x="-948577" y="8132336"/>
            <a:ext cx="2750430" cy="2975806"/>
          </a:xfrm>
          <a:custGeom>
            <a:avLst/>
            <a:gdLst/>
            <a:ahLst/>
            <a:cxnLst/>
            <a:rect l="l" t="t" r="r" b="b"/>
            <a:pathLst>
              <a:path w="2750430" h="2975806">
                <a:moveTo>
                  <a:pt x="0" y="0"/>
                </a:moveTo>
                <a:lnTo>
                  <a:pt x="2750430" y="0"/>
                </a:lnTo>
                <a:lnTo>
                  <a:pt x="2750430" y="2975805"/>
                </a:lnTo>
                <a:lnTo>
                  <a:pt x="0" y="297580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3" name="Freeform 33"/>
          <p:cNvSpPr/>
          <p:nvPr/>
        </p:nvSpPr>
        <p:spPr>
          <a:xfrm>
            <a:off x="16891642" y="-363110"/>
            <a:ext cx="2317321" cy="2237269"/>
          </a:xfrm>
          <a:custGeom>
            <a:avLst/>
            <a:gdLst/>
            <a:ahLst/>
            <a:cxnLst/>
            <a:rect l="l" t="t" r="r" b="b"/>
            <a:pathLst>
              <a:path w="2317321" h="2237269">
                <a:moveTo>
                  <a:pt x="0" y="0"/>
                </a:moveTo>
                <a:lnTo>
                  <a:pt x="2317322" y="0"/>
                </a:lnTo>
                <a:lnTo>
                  <a:pt x="2317322" y="2237268"/>
                </a:lnTo>
                <a:lnTo>
                  <a:pt x="0" y="223726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4" name="TextBox 34"/>
          <p:cNvSpPr txBox="1"/>
          <p:nvPr/>
        </p:nvSpPr>
        <p:spPr>
          <a:xfrm>
            <a:off x="5309360" y="1242407"/>
            <a:ext cx="7669281" cy="712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Introduction &amp; Background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416502" y="5105517"/>
            <a:ext cx="2465209" cy="1099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Digital healthcare                                              systems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16502" y="6176127"/>
            <a:ext cx="2465209" cy="22972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83"/>
              </a:lnSpc>
            </a:pPr>
            <a:r>
              <a:rPr lang="en-US" sz="1274" dirty="0">
                <a:solidFill>
                  <a:srgbClr val="1B1B1B"/>
                </a:solidFill>
                <a:latin typeface="DM Sans"/>
                <a:ea typeface="DM Sans"/>
                <a:cs typeface="DM Sans"/>
                <a:sym typeface="DM Sans"/>
              </a:rPr>
              <a:t>“</a:t>
            </a:r>
          </a:p>
          <a:p>
            <a:pPr algn="ctr">
              <a:lnSpc>
                <a:spcPts val="1783"/>
              </a:lnSpc>
            </a:pPr>
            <a:r>
              <a:rPr lang="en-US" dirty="0">
                <a:solidFill>
                  <a:srgbClr val="1B1B1B"/>
                </a:solidFill>
                <a:latin typeface="Calibri" panose="020F0502020204030204" pitchFamily="34" charset="0"/>
                <a:ea typeface="DM Sans"/>
                <a:cs typeface="Calibri" panose="020F0502020204030204" pitchFamily="34" charset="0"/>
                <a:sym typeface="DM Sans"/>
              </a:rPr>
              <a:t>Healthcare systems are increasingly digitized, which improves care but also increases cyber risk. Undetected attacks can disrupt clinical services and impact patient safety.”</a:t>
            </a:r>
          </a:p>
          <a:p>
            <a:pPr algn="ctr">
              <a:lnSpc>
                <a:spcPts val="1783"/>
              </a:lnSpc>
            </a:pPr>
            <a:endParaRPr lang="en-US" sz="1274" dirty="0">
              <a:solidFill>
                <a:srgbClr val="1B1B1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7911395" y="5105517"/>
            <a:ext cx="2465209" cy="1099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099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Increasing cyberattacks</a:t>
            </a:r>
          </a:p>
          <a:p>
            <a:pPr algn="ctr">
              <a:lnSpc>
                <a:spcPts val="2939"/>
              </a:lnSpc>
            </a:pPr>
            <a:endParaRPr lang="en-US" sz="2099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7998264" y="5939681"/>
            <a:ext cx="2291471" cy="2228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dirty="0"/>
              <a:t>Cyberattacks targeting healthcare systems have increased significantly in recent years due to valuable patient data and critical service availability.</a:t>
            </a:r>
            <a:endParaRPr lang="en-US" sz="1800" dirty="0">
              <a:solidFill>
                <a:srgbClr val="1B1B1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12410354" y="5105517"/>
            <a:ext cx="2465209" cy="1470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Patient safety risk</a:t>
            </a:r>
          </a:p>
          <a:p>
            <a:pPr algn="ctr">
              <a:lnSpc>
                <a:spcPts val="2940"/>
              </a:lnSpc>
            </a:pPr>
            <a:endParaRPr lang="en-US" sz="2100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ctr">
              <a:lnSpc>
                <a:spcPts val="2940"/>
              </a:lnSpc>
            </a:pPr>
            <a:endParaRPr lang="en-US" sz="2100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12497223" y="5939681"/>
            <a:ext cx="2291471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dirty="0"/>
              <a:t>Cybersecurity failures in healthcare can have direct consequences on patient safety and quality of care.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002003" y="3696517"/>
            <a:ext cx="3899333" cy="4606239"/>
            <a:chOff x="0" y="0"/>
            <a:chExt cx="1170647" cy="138287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0647" cy="1382872"/>
            </a:xfrm>
            <a:custGeom>
              <a:avLst/>
              <a:gdLst/>
              <a:ahLst/>
              <a:cxnLst/>
              <a:rect l="l" t="t" r="r" b="b"/>
              <a:pathLst>
                <a:path w="1170647" h="1382872">
                  <a:moveTo>
                    <a:pt x="0" y="0"/>
                  </a:moveTo>
                  <a:lnTo>
                    <a:pt x="1170647" y="0"/>
                  </a:lnTo>
                  <a:lnTo>
                    <a:pt x="1170647" y="1382872"/>
                  </a:lnTo>
                  <a:lnTo>
                    <a:pt x="0" y="1382872"/>
                  </a:lnTo>
                  <a:close/>
                </a:path>
              </a:pathLst>
            </a:custGeom>
            <a:solidFill>
              <a:srgbClr val="689F3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170647" cy="1420972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059128" y="7410215"/>
            <a:ext cx="1785082" cy="178508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485289" y="111986"/>
                  </a:lnTo>
                  <a:lnTo>
                    <a:pt x="609600" y="54447"/>
                  </a:lnTo>
                  <a:lnTo>
                    <a:pt x="621927" y="190873"/>
                  </a:lnTo>
                  <a:lnTo>
                    <a:pt x="758353" y="203200"/>
                  </a:lnTo>
                  <a:lnTo>
                    <a:pt x="700814" y="327511"/>
                  </a:lnTo>
                  <a:lnTo>
                    <a:pt x="812800" y="406400"/>
                  </a:lnTo>
                  <a:lnTo>
                    <a:pt x="700814" y="485289"/>
                  </a:lnTo>
                  <a:lnTo>
                    <a:pt x="758353" y="609600"/>
                  </a:lnTo>
                  <a:lnTo>
                    <a:pt x="621927" y="621927"/>
                  </a:lnTo>
                  <a:lnTo>
                    <a:pt x="609600" y="758353"/>
                  </a:lnTo>
                  <a:lnTo>
                    <a:pt x="485289" y="700814"/>
                  </a:lnTo>
                  <a:lnTo>
                    <a:pt x="406400" y="812800"/>
                  </a:lnTo>
                  <a:lnTo>
                    <a:pt x="327511" y="700814"/>
                  </a:lnTo>
                  <a:lnTo>
                    <a:pt x="203200" y="758353"/>
                  </a:lnTo>
                  <a:lnTo>
                    <a:pt x="190873" y="621927"/>
                  </a:lnTo>
                  <a:lnTo>
                    <a:pt x="54447" y="609600"/>
                  </a:lnTo>
                  <a:lnTo>
                    <a:pt x="111986" y="485289"/>
                  </a:lnTo>
                  <a:lnTo>
                    <a:pt x="0" y="406400"/>
                  </a:lnTo>
                  <a:lnTo>
                    <a:pt x="111986" y="327511"/>
                  </a:lnTo>
                  <a:lnTo>
                    <a:pt x="54447" y="203200"/>
                  </a:lnTo>
                  <a:lnTo>
                    <a:pt x="190873" y="190873"/>
                  </a:lnTo>
                  <a:lnTo>
                    <a:pt x="203200" y="54447"/>
                  </a:lnTo>
                  <a:lnTo>
                    <a:pt x="327511" y="111986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27000" y="88900"/>
              <a:ext cx="558800" cy="596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94334" y="3696517"/>
            <a:ext cx="3899333" cy="4606239"/>
            <a:chOff x="0" y="0"/>
            <a:chExt cx="1170647" cy="138287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70647" cy="1382872"/>
            </a:xfrm>
            <a:custGeom>
              <a:avLst/>
              <a:gdLst/>
              <a:ahLst/>
              <a:cxnLst/>
              <a:rect l="l" t="t" r="r" b="b"/>
              <a:pathLst>
                <a:path w="1170647" h="1382872">
                  <a:moveTo>
                    <a:pt x="0" y="0"/>
                  </a:moveTo>
                  <a:lnTo>
                    <a:pt x="1170647" y="0"/>
                  </a:lnTo>
                  <a:lnTo>
                    <a:pt x="1170647" y="1382872"/>
                  </a:lnTo>
                  <a:lnTo>
                    <a:pt x="0" y="1382872"/>
                  </a:ln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170647" cy="1420972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251459" y="7410215"/>
            <a:ext cx="1785082" cy="178508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485289" y="111986"/>
                  </a:lnTo>
                  <a:lnTo>
                    <a:pt x="609600" y="54447"/>
                  </a:lnTo>
                  <a:lnTo>
                    <a:pt x="621927" y="190873"/>
                  </a:lnTo>
                  <a:lnTo>
                    <a:pt x="758353" y="203200"/>
                  </a:lnTo>
                  <a:lnTo>
                    <a:pt x="700814" y="327511"/>
                  </a:lnTo>
                  <a:lnTo>
                    <a:pt x="812800" y="406400"/>
                  </a:lnTo>
                  <a:lnTo>
                    <a:pt x="700814" y="485289"/>
                  </a:lnTo>
                  <a:lnTo>
                    <a:pt x="758353" y="609600"/>
                  </a:lnTo>
                  <a:lnTo>
                    <a:pt x="621927" y="621927"/>
                  </a:lnTo>
                  <a:lnTo>
                    <a:pt x="609600" y="758353"/>
                  </a:lnTo>
                  <a:lnTo>
                    <a:pt x="485289" y="700814"/>
                  </a:lnTo>
                  <a:lnTo>
                    <a:pt x="406400" y="812800"/>
                  </a:lnTo>
                  <a:lnTo>
                    <a:pt x="327511" y="700814"/>
                  </a:lnTo>
                  <a:lnTo>
                    <a:pt x="203200" y="758353"/>
                  </a:lnTo>
                  <a:lnTo>
                    <a:pt x="190873" y="621927"/>
                  </a:lnTo>
                  <a:lnTo>
                    <a:pt x="54447" y="609600"/>
                  </a:lnTo>
                  <a:lnTo>
                    <a:pt x="111986" y="485289"/>
                  </a:lnTo>
                  <a:lnTo>
                    <a:pt x="0" y="406400"/>
                  </a:lnTo>
                  <a:lnTo>
                    <a:pt x="111986" y="327511"/>
                  </a:lnTo>
                  <a:lnTo>
                    <a:pt x="54447" y="203200"/>
                  </a:lnTo>
                  <a:lnTo>
                    <a:pt x="190873" y="190873"/>
                  </a:lnTo>
                  <a:lnTo>
                    <a:pt x="203200" y="54447"/>
                  </a:lnTo>
                  <a:lnTo>
                    <a:pt x="327511" y="111986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DCEDC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27000" y="88900"/>
              <a:ext cx="558800" cy="596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388941" y="3696517"/>
            <a:ext cx="3899333" cy="4606239"/>
            <a:chOff x="0" y="0"/>
            <a:chExt cx="1170647" cy="138287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170647" cy="1382872"/>
            </a:xfrm>
            <a:custGeom>
              <a:avLst/>
              <a:gdLst/>
              <a:ahLst/>
              <a:cxnLst/>
              <a:rect l="l" t="t" r="r" b="b"/>
              <a:pathLst>
                <a:path w="1170647" h="1382872">
                  <a:moveTo>
                    <a:pt x="0" y="0"/>
                  </a:moveTo>
                  <a:lnTo>
                    <a:pt x="1170647" y="0"/>
                  </a:lnTo>
                  <a:lnTo>
                    <a:pt x="1170647" y="1382872"/>
                  </a:lnTo>
                  <a:lnTo>
                    <a:pt x="0" y="1382872"/>
                  </a:lnTo>
                  <a:close/>
                </a:path>
              </a:pathLst>
            </a:custGeom>
            <a:solidFill>
              <a:srgbClr val="DCEDC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1170647" cy="1420972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2446067" y="7410215"/>
            <a:ext cx="1785082" cy="1785082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485289" y="111986"/>
                  </a:lnTo>
                  <a:lnTo>
                    <a:pt x="609600" y="54447"/>
                  </a:lnTo>
                  <a:lnTo>
                    <a:pt x="621927" y="190873"/>
                  </a:lnTo>
                  <a:lnTo>
                    <a:pt x="758353" y="203200"/>
                  </a:lnTo>
                  <a:lnTo>
                    <a:pt x="700814" y="327511"/>
                  </a:lnTo>
                  <a:lnTo>
                    <a:pt x="812800" y="406400"/>
                  </a:lnTo>
                  <a:lnTo>
                    <a:pt x="700814" y="485289"/>
                  </a:lnTo>
                  <a:lnTo>
                    <a:pt x="758353" y="609600"/>
                  </a:lnTo>
                  <a:lnTo>
                    <a:pt x="621927" y="621927"/>
                  </a:lnTo>
                  <a:lnTo>
                    <a:pt x="609600" y="758353"/>
                  </a:lnTo>
                  <a:lnTo>
                    <a:pt x="485289" y="700814"/>
                  </a:lnTo>
                  <a:lnTo>
                    <a:pt x="406400" y="812800"/>
                  </a:lnTo>
                  <a:lnTo>
                    <a:pt x="327511" y="700814"/>
                  </a:lnTo>
                  <a:lnTo>
                    <a:pt x="203200" y="758353"/>
                  </a:lnTo>
                  <a:lnTo>
                    <a:pt x="190873" y="621927"/>
                  </a:lnTo>
                  <a:lnTo>
                    <a:pt x="54447" y="609600"/>
                  </a:lnTo>
                  <a:lnTo>
                    <a:pt x="111986" y="485289"/>
                  </a:lnTo>
                  <a:lnTo>
                    <a:pt x="0" y="406400"/>
                  </a:lnTo>
                  <a:lnTo>
                    <a:pt x="111986" y="327511"/>
                  </a:lnTo>
                  <a:lnTo>
                    <a:pt x="54447" y="203200"/>
                  </a:lnTo>
                  <a:lnTo>
                    <a:pt x="190873" y="190873"/>
                  </a:lnTo>
                  <a:lnTo>
                    <a:pt x="203200" y="54447"/>
                  </a:lnTo>
                  <a:lnTo>
                    <a:pt x="327511" y="111986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27000" y="88900"/>
              <a:ext cx="558800" cy="596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4614573" y="7992627"/>
            <a:ext cx="674193" cy="620258"/>
          </a:xfrm>
          <a:custGeom>
            <a:avLst/>
            <a:gdLst/>
            <a:ahLst/>
            <a:cxnLst/>
            <a:rect l="l" t="t" r="r" b="b"/>
            <a:pathLst>
              <a:path w="674193" h="620258">
                <a:moveTo>
                  <a:pt x="0" y="0"/>
                </a:moveTo>
                <a:lnTo>
                  <a:pt x="674193" y="0"/>
                </a:lnTo>
                <a:lnTo>
                  <a:pt x="674193" y="620258"/>
                </a:lnTo>
                <a:lnTo>
                  <a:pt x="0" y="6202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Freeform 21"/>
          <p:cNvSpPr/>
          <p:nvPr/>
        </p:nvSpPr>
        <p:spPr>
          <a:xfrm>
            <a:off x="8865938" y="7992627"/>
            <a:ext cx="554849" cy="620258"/>
          </a:xfrm>
          <a:custGeom>
            <a:avLst/>
            <a:gdLst/>
            <a:ahLst/>
            <a:cxnLst/>
            <a:rect l="l" t="t" r="r" b="b"/>
            <a:pathLst>
              <a:path w="554849" h="620258">
                <a:moveTo>
                  <a:pt x="0" y="0"/>
                </a:moveTo>
                <a:lnTo>
                  <a:pt x="554849" y="0"/>
                </a:lnTo>
                <a:lnTo>
                  <a:pt x="554849" y="620258"/>
                </a:lnTo>
                <a:lnTo>
                  <a:pt x="0" y="6202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Freeform 22"/>
          <p:cNvSpPr/>
          <p:nvPr/>
        </p:nvSpPr>
        <p:spPr>
          <a:xfrm>
            <a:off x="13116443" y="7992627"/>
            <a:ext cx="444330" cy="620258"/>
          </a:xfrm>
          <a:custGeom>
            <a:avLst/>
            <a:gdLst/>
            <a:ahLst/>
            <a:cxnLst/>
            <a:rect l="l" t="t" r="r" b="b"/>
            <a:pathLst>
              <a:path w="444330" h="620258">
                <a:moveTo>
                  <a:pt x="0" y="0"/>
                </a:moveTo>
                <a:lnTo>
                  <a:pt x="444330" y="0"/>
                </a:lnTo>
                <a:lnTo>
                  <a:pt x="444330" y="620258"/>
                </a:lnTo>
                <a:lnTo>
                  <a:pt x="0" y="62025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Freeform 23"/>
          <p:cNvSpPr/>
          <p:nvPr/>
        </p:nvSpPr>
        <p:spPr>
          <a:xfrm>
            <a:off x="16397529" y="-908329"/>
            <a:ext cx="3230536" cy="2638920"/>
          </a:xfrm>
          <a:custGeom>
            <a:avLst/>
            <a:gdLst/>
            <a:ahLst/>
            <a:cxnLst/>
            <a:rect l="l" t="t" r="r" b="b"/>
            <a:pathLst>
              <a:path w="3230536" h="2638920">
                <a:moveTo>
                  <a:pt x="0" y="0"/>
                </a:moveTo>
                <a:lnTo>
                  <a:pt x="3230536" y="0"/>
                </a:lnTo>
                <a:lnTo>
                  <a:pt x="3230536" y="2638920"/>
                </a:lnTo>
                <a:lnTo>
                  <a:pt x="0" y="263892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Freeform 24"/>
          <p:cNvSpPr/>
          <p:nvPr/>
        </p:nvSpPr>
        <p:spPr>
          <a:xfrm>
            <a:off x="-543230" y="8486837"/>
            <a:ext cx="2283441" cy="2620955"/>
          </a:xfrm>
          <a:custGeom>
            <a:avLst/>
            <a:gdLst/>
            <a:ahLst/>
            <a:cxnLst/>
            <a:rect l="l" t="t" r="r" b="b"/>
            <a:pathLst>
              <a:path w="2283441" h="2620955">
                <a:moveTo>
                  <a:pt x="0" y="0"/>
                </a:moveTo>
                <a:lnTo>
                  <a:pt x="2283442" y="0"/>
                </a:lnTo>
                <a:lnTo>
                  <a:pt x="2283442" y="2620955"/>
                </a:lnTo>
                <a:lnTo>
                  <a:pt x="0" y="262095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TextBox 25"/>
          <p:cNvSpPr txBox="1"/>
          <p:nvPr/>
        </p:nvSpPr>
        <p:spPr>
          <a:xfrm>
            <a:off x="5844210" y="1974397"/>
            <a:ext cx="6519544" cy="712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Problem Statement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794201" y="4228087"/>
            <a:ext cx="2314936" cy="1099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Traditional IDS limitations</a:t>
            </a:r>
          </a:p>
          <a:p>
            <a:pPr algn="ctr">
              <a:lnSpc>
                <a:spcPts val="2940"/>
              </a:lnSpc>
            </a:pPr>
            <a:endParaRPr lang="en-US" sz="2100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609268" y="5105400"/>
            <a:ext cx="2684802" cy="15388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000" dirty="0"/>
              <a:t>Conventional IDS struggle with zero-day attacks and generate high false negatives in complex healthcare networks.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910758" y="4228087"/>
            <a:ext cx="2465209" cy="727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High false negatives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800961" y="5105400"/>
            <a:ext cx="2684802" cy="24622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000" dirty="0"/>
              <a:t>In healthcare environments, high false negatives are particularly dangerous because undetected attacks can directly impact patient safety and system availability.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2108338" y="4228087"/>
            <a:ext cx="2327433" cy="1176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Healthcare sensitivity</a:t>
            </a:r>
          </a:p>
          <a:p>
            <a:pPr algn="ctr">
              <a:lnSpc>
                <a:spcPts val="1732"/>
              </a:lnSpc>
            </a:pPr>
            <a:endParaRPr lang="en-US" sz="2100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ctr">
              <a:lnSpc>
                <a:spcPts val="1732"/>
              </a:lnSpc>
            </a:pPr>
            <a:endParaRPr lang="en-US" sz="2100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1998541" y="5105400"/>
            <a:ext cx="2684802" cy="2154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000" dirty="0"/>
              <a:t>Healthcare environments are particularly sensitive to cyber incidents due to strict availability requirements and the potential impact on patient safety.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617711" y="3509687"/>
            <a:ext cx="5051303" cy="5405090"/>
          </a:xfrm>
          <a:custGeom>
            <a:avLst/>
            <a:gdLst/>
            <a:ahLst/>
            <a:cxnLst/>
            <a:rect l="l" t="t" r="r" b="b"/>
            <a:pathLst>
              <a:path w="5051303" h="5405090">
                <a:moveTo>
                  <a:pt x="0" y="0"/>
                </a:moveTo>
                <a:lnTo>
                  <a:pt x="5051303" y="0"/>
                </a:lnTo>
                <a:lnTo>
                  <a:pt x="5051303" y="5405090"/>
                </a:lnTo>
                <a:lnTo>
                  <a:pt x="0" y="540509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7225609" y="5143500"/>
            <a:ext cx="690758" cy="871369"/>
          </a:xfrm>
          <a:custGeom>
            <a:avLst/>
            <a:gdLst/>
            <a:ahLst/>
            <a:cxnLst/>
            <a:rect l="l" t="t" r="r" b="b"/>
            <a:pathLst>
              <a:path w="690758" h="871369">
                <a:moveTo>
                  <a:pt x="0" y="0"/>
                </a:moveTo>
                <a:lnTo>
                  <a:pt x="690758" y="0"/>
                </a:lnTo>
                <a:lnTo>
                  <a:pt x="690758" y="871369"/>
                </a:lnTo>
                <a:lnTo>
                  <a:pt x="0" y="87136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7135303" y="7716398"/>
            <a:ext cx="871369" cy="871369"/>
          </a:xfrm>
          <a:custGeom>
            <a:avLst/>
            <a:gdLst/>
            <a:ahLst/>
            <a:cxnLst/>
            <a:rect l="l" t="t" r="r" b="b"/>
            <a:pathLst>
              <a:path w="871369" h="871369">
                <a:moveTo>
                  <a:pt x="0" y="0"/>
                </a:moveTo>
                <a:lnTo>
                  <a:pt x="871369" y="0"/>
                </a:lnTo>
                <a:lnTo>
                  <a:pt x="871369" y="871369"/>
                </a:lnTo>
                <a:lnTo>
                  <a:pt x="0" y="8713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10235202" y="3877600"/>
            <a:ext cx="1035103" cy="871369"/>
          </a:xfrm>
          <a:custGeom>
            <a:avLst/>
            <a:gdLst/>
            <a:ahLst/>
            <a:cxnLst/>
            <a:rect l="l" t="t" r="r" b="b"/>
            <a:pathLst>
              <a:path w="1035103" h="871369">
                <a:moveTo>
                  <a:pt x="0" y="0"/>
                </a:moveTo>
                <a:lnTo>
                  <a:pt x="1035103" y="0"/>
                </a:lnTo>
                <a:lnTo>
                  <a:pt x="1035103" y="871369"/>
                </a:lnTo>
                <a:lnTo>
                  <a:pt x="0" y="87136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10349502" y="6377156"/>
            <a:ext cx="755715" cy="871369"/>
          </a:xfrm>
          <a:custGeom>
            <a:avLst/>
            <a:gdLst/>
            <a:ahLst/>
            <a:cxnLst/>
            <a:rect l="l" t="t" r="r" b="b"/>
            <a:pathLst>
              <a:path w="755715" h="871369">
                <a:moveTo>
                  <a:pt x="0" y="0"/>
                </a:moveTo>
                <a:lnTo>
                  <a:pt x="755714" y="0"/>
                </a:lnTo>
                <a:lnTo>
                  <a:pt x="755714" y="871369"/>
                </a:lnTo>
                <a:lnTo>
                  <a:pt x="0" y="87136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-843960" y="-603305"/>
            <a:ext cx="2448613" cy="2159231"/>
          </a:xfrm>
          <a:custGeom>
            <a:avLst/>
            <a:gdLst/>
            <a:ahLst/>
            <a:cxnLst/>
            <a:rect l="l" t="t" r="r" b="b"/>
            <a:pathLst>
              <a:path w="2448613" h="2159231">
                <a:moveTo>
                  <a:pt x="0" y="0"/>
                </a:moveTo>
                <a:lnTo>
                  <a:pt x="2448612" y="0"/>
                </a:lnTo>
                <a:lnTo>
                  <a:pt x="2448612" y="2159231"/>
                </a:lnTo>
                <a:lnTo>
                  <a:pt x="0" y="215923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16322676" y="8441453"/>
            <a:ext cx="4310743" cy="4114800"/>
          </a:xfrm>
          <a:custGeom>
            <a:avLst/>
            <a:gdLst/>
            <a:ahLst/>
            <a:cxnLst/>
            <a:rect l="l" t="t" r="r" b="b"/>
            <a:pathLst>
              <a:path w="4310743" h="4114800">
                <a:moveTo>
                  <a:pt x="0" y="0"/>
                </a:moveTo>
                <a:lnTo>
                  <a:pt x="4310742" y="0"/>
                </a:lnTo>
                <a:lnTo>
                  <a:pt x="431074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>
            <a:off x="5883590" y="1242407"/>
            <a:ext cx="6519544" cy="712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Aim &amp; Objectives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864998" y="4787265"/>
            <a:ext cx="4438388" cy="727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39"/>
              </a:lnSpc>
            </a:pPr>
            <a:r>
              <a:rPr lang="en-US" sz="2099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   Use realistic dataset           </a:t>
            </a:r>
          </a:p>
          <a:p>
            <a:pPr algn="r">
              <a:lnSpc>
                <a:spcPts val="2939"/>
              </a:lnSpc>
            </a:pPr>
            <a:endParaRPr lang="en-US" sz="2099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864998" y="5276877"/>
            <a:ext cx="4439664" cy="1107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dirty="0"/>
              <a:t>Using a realistic dataset improves the validity and credibility of intrusion detection evaluation by closely simulating real-world network conditions.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35872" y="7360163"/>
            <a:ext cx="4068790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Compare performance       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864998" y="7849776"/>
            <a:ext cx="4439664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000" dirty="0"/>
              <a:t>Comparative evaluation was conducted to analyze trade-offs between detection accuracy, recall, and false negative rates.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983339" y="3559465"/>
            <a:ext cx="4068790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Apply ML models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983339" y="4049077"/>
            <a:ext cx="4439664" cy="1107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dirty="0"/>
              <a:t>Supervised machine learning models were implemented to enhance intrusion detection accuracy and adaptability compared to traditional rule-based systems.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983339" y="6132364"/>
            <a:ext cx="4068790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Prioritize recall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983339" y="6621976"/>
            <a:ext cx="4439664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000" dirty="0"/>
              <a:t>Recall was prioritized because undetected attacks in healthcare environments can directly impact patient safety.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E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331BC1-442D-4AE1-B425-0835EA165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5D4C3E4C-9811-4BA8-6326-76816D3204FB}"/>
              </a:ext>
            </a:extLst>
          </p:cNvPr>
          <p:cNvSpPr/>
          <p:nvPr/>
        </p:nvSpPr>
        <p:spPr>
          <a:xfrm>
            <a:off x="-843960" y="-603305"/>
            <a:ext cx="2448613" cy="2159231"/>
          </a:xfrm>
          <a:custGeom>
            <a:avLst/>
            <a:gdLst/>
            <a:ahLst/>
            <a:cxnLst/>
            <a:rect l="l" t="t" r="r" b="b"/>
            <a:pathLst>
              <a:path w="2448613" h="2159231">
                <a:moveTo>
                  <a:pt x="0" y="0"/>
                </a:moveTo>
                <a:lnTo>
                  <a:pt x="2448612" y="0"/>
                </a:lnTo>
                <a:lnTo>
                  <a:pt x="2448612" y="2159231"/>
                </a:lnTo>
                <a:lnTo>
                  <a:pt x="0" y="21592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D2C29F49-7982-ACDA-EA67-A160A0A980A6}"/>
              </a:ext>
            </a:extLst>
          </p:cNvPr>
          <p:cNvSpPr/>
          <p:nvPr/>
        </p:nvSpPr>
        <p:spPr>
          <a:xfrm>
            <a:off x="16322676" y="8441453"/>
            <a:ext cx="4310743" cy="4114800"/>
          </a:xfrm>
          <a:custGeom>
            <a:avLst/>
            <a:gdLst/>
            <a:ahLst/>
            <a:cxnLst/>
            <a:rect l="l" t="t" r="r" b="b"/>
            <a:pathLst>
              <a:path w="4310743" h="4114800">
                <a:moveTo>
                  <a:pt x="0" y="0"/>
                </a:moveTo>
                <a:lnTo>
                  <a:pt x="4310742" y="0"/>
                </a:lnTo>
                <a:lnTo>
                  <a:pt x="431074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4C2AC37-3319-6CC0-5178-8B8ACB5F6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0" y="1181100"/>
            <a:ext cx="8229600" cy="1143000"/>
          </a:xfrm>
        </p:spPr>
        <p:txBody>
          <a:bodyPr>
            <a:normAutofit/>
          </a:bodyPr>
          <a:lstStyle/>
          <a:p>
            <a:r>
              <a:rPr lang="en-US" b="1" dirty="0"/>
              <a:t>Literature Review Summary</a:t>
            </a:r>
            <a:endParaRPr lang="en-US" dirty="0"/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C23631A7-9839-91FA-2446-E8B3CA5664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28600" y="2324100"/>
            <a:ext cx="17449800" cy="7781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Healthcare systems are increasingly targeted by cyberattacks due to sensitive patient data and critical service availability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Traditional intrusion detection systems rely on static rules and signatures, making them ineffective against modern and evolving threats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Recent studies highlight the effectiveness of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AI and machine learning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for detecting complex and unknown cyberattacks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Machine learning–based IDS improves detection accuracy, adaptability, and scalability compared to conventional approaches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Ensemble models such as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Random Forest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consistently demonstrate strong performance and lower false negatives in intrusion detection research</a:t>
            </a:r>
          </a:p>
          <a:p>
            <a:pPr marL="0" lv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800" dirty="0"/>
              <a:t>Existing literature also identifies gaps related to </a:t>
            </a:r>
            <a:r>
              <a:rPr lang="en-US" sz="2800" b="1" dirty="0"/>
              <a:t>false negatives, interpretability, and healthcare-specific security requirements</a:t>
            </a:r>
            <a:r>
              <a:rPr lang="en-US" sz="2800" dirty="0"/>
              <a:t>, motivating this research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63700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002003" y="4223466"/>
            <a:ext cx="3460617" cy="4336468"/>
            <a:chOff x="0" y="0"/>
            <a:chExt cx="1038937" cy="130188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8937" cy="1301882"/>
            </a:xfrm>
            <a:custGeom>
              <a:avLst/>
              <a:gdLst/>
              <a:ahLst/>
              <a:cxnLst/>
              <a:rect l="l" t="t" r="r" b="b"/>
              <a:pathLst>
                <a:path w="1038937" h="1301882">
                  <a:moveTo>
                    <a:pt x="0" y="0"/>
                  </a:moveTo>
                  <a:lnTo>
                    <a:pt x="1038937" y="0"/>
                  </a:lnTo>
                  <a:lnTo>
                    <a:pt x="1038937" y="1301882"/>
                  </a:lnTo>
                  <a:lnTo>
                    <a:pt x="0" y="1301882"/>
                  </a:ln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038937" cy="1339982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715688" y="4000198"/>
            <a:ext cx="3460617" cy="4336468"/>
            <a:chOff x="0" y="0"/>
            <a:chExt cx="1038937" cy="130188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38937" cy="1301882"/>
            </a:xfrm>
            <a:custGeom>
              <a:avLst/>
              <a:gdLst/>
              <a:ahLst/>
              <a:cxnLst/>
              <a:rect l="l" t="t" r="r" b="b"/>
              <a:pathLst>
                <a:path w="1038937" h="1301882">
                  <a:moveTo>
                    <a:pt x="0" y="0"/>
                  </a:moveTo>
                  <a:lnTo>
                    <a:pt x="1038937" y="0"/>
                  </a:lnTo>
                  <a:lnTo>
                    <a:pt x="1038937" y="1301882"/>
                  </a:lnTo>
                  <a:lnTo>
                    <a:pt x="0" y="1301882"/>
                  </a:lnTo>
                  <a:close/>
                </a:path>
              </a:pathLst>
            </a:custGeom>
            <a:solidFill>
              <a:srgbClr val="689F3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38937" cy="1339982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556849" y="4223466"/>
            <a:ext cx="3460617" cy="4336468"/>
            <a:chOff x="0" y="0"/>
            <a:chExt cx="1038937" cy="130188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38937" cy="1301882"/>
            </a:xfrm>
            <a:custGeom>
              <a:avLst/>
              <a:gdLst/>
              <a:ahLst/>
              <a:cxnLst/>
              <a:rect l="l" t="t" r="r" b="b"/>
              <a:pathLst>
                <a:path w="1038937" h="1301882">
                  <a:moveTo>
                    <a:pt x="0" y="0"/>
                  </a:moveTo>
                  <a:lnTo>
                    <a:pt x="1038937" y="0"/>
                  </a:lnTo>
                  <a:lnTo>
                    <a:pt x="1038937" y="1301882"/>
                  </a:lnTo>
                  <a:lnTo>
                    <a:pt x="0" y="1301882"/>
                  </a:lnTo>
                  <a:close/>
                </a:path>
              </a:pathLst>
            </a:custGeom>
            <a:solidFill>
              <a:srgbClr val="DCEDC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038937" cy="1339982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280270" y="4096558"/>
            <a:ext cx="3460617" cy="4336468"/>
            <a:chOff x="0" y="0"/>
            <a:chExt cx="1038937" cy="1301882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038937" cy="1301882"/>
            </a:xfrm>
            <a:custGeom>
              <a:avLst/>
              <a:gdLst/>
              <a:ahLst/>
              <a:cxnLst/>
              <a:rect l="l" t="t" r="r" b="b"/>
              <a:pathLst>
                <a:path w="1038937" h="1301882">
                  <a:moveTo>
                    <a:pt x="0" y="0"/>
                  </a:moveTo>
                  <a:lnTo>
                    <a:pt x="1038937" y="0"/>
                  </a:lnTo>
                  <a:lnTo>
                    <a:pt x="1038937" y="1301882"/>
                  </a:lnTo>
                  <a:lnTo>
                    <a:pt x="0" y="1301882"/>
                  </a:ln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038937" cy="1339982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2113407" y="4223466"/>
            <a:ext cx="3460617" cy="4336468"/>
            <a:chOff x="0" y="0"/>
            <a:chExt cx="1038937" cy="130188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038937" cy="1301882"/>
            </a:xfrm>
            <a:custGeom>
              <a:avLst/>
              <a:gdLst/>
              <a:ahLst/>
              <a:cxnLst/>
              <a:rect l="l" t="t" r="r" b="b"/>
              <a:pathLst>
                <a:path w="1038937" h="1301882">
                  <a:moveTo>
                    <a:pt x="0" y="0"/>
                  </a:moveTo>
                  <a:lnTo>
                    <a:pt x="1038937" y="0"/>
                  </a:lnTo>
                  <a:lnTo>
                    <a:pt x="1038937" y="1301882"/>
                  </a:lnTo>
                  <a:lnTo>
                    <a:pt x="0" y="1301882"/>
                  </a:ln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1038937" cy="1339982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1827091" y="4000198"/>
            <a:ext cx="3460617" cy="4336468"/>
            <a:chOff x="0" y="0"/>
            <a:chExt cx="1038937" cy="1301882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038937" cy="1301882"/>
            </a:xfrm>
            <a:custGeom>
              <a:avLst/>
              <a:gdLst/>
              <a:ahLst/>
              <a:cxnLst/>
              <a:rect l="l" t="t" r="r" b="b"/>
              <a:pathLst>
                <a:path w="1038937" h="1301882">
                  <a:moveTo>
                    <a:pt x="0" y="0"/>
                  </a:moveTo>
                  <a:lnTo>
                    <a:pt x="1038937" y="0"/>
                  </a:lnTo>
                  <a:lnTo>
                    <a:pt x="1038937" y="1301882"/>
                  </a:lnTo>
                  <a:lnTo>
                    <a:pt x="0" y="1301882"/>
                  </a:lnTo>
                  <a:close/>
                </a:path>
              </a:pathLst>
            </a:custGeom>
            <a:solidFill>
              <a:srgbClr val="DCEDC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1038937" cy="1339982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4084197" y="4326605"/>
            <a:ext cx="723598" cy="723598"/>
          </a:xfrm>
          <a:custGeom>
            <a:avLst/>
            <a:gdLst/>
            <a:ahLst/>
            <a:cxnLst/>
            <a:rect l="l" t="t" r="r" b="b"/>
            <a:pathLst>
              <a:path w="723598" h="723598">
                <a:moveTo>
                  <a:pt x="0" y="0"/>
                </a:moveTo>
                <a:lnTo>
                  <a:pt x="723599" y="0"/>
                </a:lnTo>
                <a:lnTo>
                  <a:pt x="723599" y="723599"/>
                </a:lnTo>
                <a:lnTo>
                  <a:pt x="0" y="7235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Freeform 21"/>
          <p:cNvSpPr/>
          <p:nvPr/>
        </p:nvSpPr>
        <p:spPr>
          <a:xfrm>
            <a:off x="8538743" y="4275036"/>
            <a:ext cx="924199" cy="826738"/>
          </a:xfrm>
          <a:custGeom>
            <a:avLst/>
            <a:gdLst/>
            <a:ahLst/>
            <a:cxnLst/>
            <a:rect l="l" t="t" r="r" b="b"/>
            <a:pathLst>
              <a:path w="924199" h="826738">
                <a:moveTo>
                  <a:pt x="0" y="0"/>
                </a:moveTo>
                <a:lnTo>
                  <a:pt x="924199" y="0"/>
                </a:lnTo>
                <a:lnTo>
                  <a:pt x="924199" y="826738"/>
                </a:lnTo>
                <a:lnTo>
                  <a:pt x="0" y="8267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Freeform 22"/>
          <p:cNvSpPr/>
          <p:nvPr/>
        </p:nvSpPr>
        <p:spPr>
          <a:xfrm>
            <a:off x="13051065" y="4419902"/>
            <a:ext cx="1012669" cy="723598"/>
          </a:xfrm>
          <a:custGeom>
            <a:avLst/>
            <a:gdLst/>
            <a:ahLst/>
            <a:cxnLst/>
            <a:rect l="l" t="t" r="r" b="b"/>
            <a:pathLst>
              <a:path w="1012669" h="723598">
                <a:moveTo>
                  <a:pt x="0" y="0"/>
                </a:moveTo>
                <a:lnTo>
                  <a:pt x="1012670" y="0"/>
                </a:lnTo>
                <a:lnTo>
                  <a:pt x="1012670" y="723598"/>
                </a:lnTo>
                <a:lnTo>
                  <a:pt x="0" y="72359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Freeform 23"/>
          <p:cNvSpPr/>
          <p:nvPr/>
        </p:nvSpPr>
        <p:spPr>
          <a:xfrm flipV="1">
            <a:off x="16528583" y="8559934"/>
            <a:ext cx="2147582" cy="2128513"/>
          </a:xfrm>
          <a:custGeom>
            <a:avLst/>
            <a:gdLst/>
            <a:ahLst/>
            <a:cxnLst/>
            <a:rect l="l" t="t" r="r" b="b"/>
            <a:pathLst>
              <a:path w="2147582" h="2128513">
                <a:moveTo>
                  <a:pt x="0" y="2128512"/>
                </a:moveTo>
                <a:lnTo>
                  <a:pt x="2147582" y="2128512"/>
                </a:lnTo>
                <a:lnTo>
                  <a:pt x="2147582" y="0"/>
                </a:lnTo>
                <a:lnTo>
                  <a:pt x="0" y="0"/>
                </a:lnTo>
                <a:lnTo>
                  <a:pt x="0" y="2128512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TextBox 24"/>
          <p:cNvSpPr txBox="1"/>
          <p:nvPr/>
        </p:nvSpPr>
        <p:spPr>
          <a:xfrm>
            <a:off x="5883590" y="1242407"/>
            <a:ext cx="6519544" cy="712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Dataset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202111" y="4824162"/>
            <a:ext cx="2417319" cy="11852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98"/>
              </a:lnSpc>
            </a:pPr>
            <a:endParaRPr dirty="0"/>
          </a:p>
          <a:p>
            <a:pPr algn="ctr">
              <a:lnSpc>
                <a:spcPts val="2538"/>
              </a:lnSpc>
            </a:pPr>
            <a:r>
              <a:rPr lang="en-US" sz="1813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CICIDS2017 dataset</a:t>
            </a:r>
          </a:p>
          <a:p>
            <a:pPr algn="ctr">
              <a:lnSpc>
                <a:spcPts val="2398"/>
              </a:lnSpc>
            </a:pPr>
            <a:endParaRPr lang="en-US" sz="1813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ctr">
              <a:lnSpc>
                <a:spcPts val="2398"/>
              </a:lnSpc>
            </a:pPr>
            <a:endParaRPr lang="en-US" sz="1813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3099831" y="5541407"/>
            <a:ext cx="2684802" cy="2781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000" dirty="0"/>
              <a:t>The CICIDS2017 dataset was developed by the Canadian Institute for Cybersecurity and is commonly used to evaluate intrusion detection systems.</a:t>
            </a:r>
          </a:p>
          <a:p>
            <a:pPr algn="ctr">
              <a:lnSpc>
                <a:spcPts val="2520"/>
              </a:lnSpc>
            </a:pPr>
            <a:endParaRPr lang="en-US" sz="1800" dirty="0">
              <a:solidFill>
                <a:srgbClr val="1B1B1B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ctr">
              <a:lnSpc>
                <a:spcPts val="2520"/>
              </a:lnSpc>
            </a:pPr>
            <a:endParaRPr lang="en-US" sz="1800" dirty="0">
              <a:solidFill>
                <a:srgbClr val="1B1B1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7519386" y="5390546"/>
            <a:ext cx="2962913" cy="727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Public &amp; ethical</a:t>
            </a:r>
          </a:p>
          <a:p>
            <a:pPr algn="ctr">
              <a:lnSpc>
                <a:spcPts val="2940"/>
              </a:lnSpc>
            </a:pPr>
            <a:endParaRPr lang="en-US" sz="2100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7658441" y="6267859"/>
            <a:ext cx="2684802" cy="1846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000" dirty="0"/>
              <a:t>Using a public dataset ensures ethical experimentation while maintaining compliance with data protection and privacy regulations.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075943" y="5390546"/>
            <a:ext cx="2962913" cy="1099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Realistic benign &amp; attack traffic</a:t>
            </a:r>
          </a:p>
          <a:p>
            <a:pPr algn="ctr">
              <a:lnSpc>
                <a:spcPts val="2940"/>
              </a:lnSpc>
            </a:pPr>
            <a:endParaRPr lang="en-US" sz="2100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12214999" y="6267859"/>
            <a:ext cx="2684802" cy="1846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000" dirty="0"/>
              <a:t>The dataset contains both normal and malicious network traffic, allowing realistic evaluation of intrusion detection performance.</a:t>
            </a:r>
          </a:p>
        </p:txBody>
      </p:sp>
      <p:sp>
        <p:nvSpPr>
          <p:cNvPr id="31" name="Freeform 31"/>
          <p:cNvSpPr/>
          <p:nvPr/>
        </p:nvSpPr>
        <p:spPr>
          <a:xfrm>
            <a:off x="-843960" y="-603305"/>
            <a:ext cx="2448613" cy="2159231"/>
          </a:xfrm>
          <a:custGeom>
            <a:avLst/>
            <a:gdLst/>
            <a:ahLst/>
            <a:cxnLst/>
            <a:rect l="l" t="t" r="r" b="b"/>
            <a:pathLst>
              <a:path w="2448613" h="2159231">
                <a:moveTo>
                  <a:pt x="0" y="0"/>
                </a:moveTo>
                <a:lnTo>
                  <a:pt x="2448612" y="0"/>
                </a:lnTo>
                <a:lnTo>
                  <a:pt x="2448612" y="2159231"/>
                </a:lnTo>
                <a:lnTo>
                  <a:pt x="0" y="215923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002003" y="3784750"/>
            <a:ext cx="3460617" cy="4986977"/>
            <a:chOff x="0" y="0"/>
            <a:chExt cx="1038937" cy="149717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8937" cy="1497176"/>
            </a:xfrm>
            <a:custGeom>
              <a:avLst/>
              <a:gdLst/>
              <a:ahLst/>
              <a:cxnLst/>
              <a:rect l="l" t="t" r="r" b="b"/>
              <a:pathLst>
                <a:path w="1038937" h="1497176">
                  <a:moveTo>
                    <a:pt x="0" y="0"/>
                  </a:moveTo>
                  <a:lnTo>
                    <a:pt x="1038937" y="0"/>
                  </a:lnTo>
                  <a:lnTo>
                    <a:pt x="1038937" y="1497176"/>
                  </a:lnTo>
                  <a:lnTo>
                    <a:pt x="0" y="1497176"/>
                  </a:ln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038937" cy="1535276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730816" y="4013837"/>
            <a:ext cx="3460617" cy="4528803"/>
            <a:chOff x="0" y="0"/>
            <a:chExt cx="1038937" cy="135962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38937" cy="1359625"/>
            </a:xfrm>
            <a:custGeom>
              <a:avLst/>
              <a:gdLst/>
              <a:ahLst/>
              <a:cxnLst/>
              <a:rect l="l" t="t" r="r" b="b"/>
              <a:pathLst>
                <a:path w="1038937" h="1359625">
                  <a:moveTo>
                    <a:pt x="0" y="0"/>
                  </a:moveTo>
                  <a:lnTo>
                    <a:pt x="1038937" y="0"/>
                  </a:lnTo>
                  <a:lnTo>
                    <a:pt x="1038937" y="1359625"/>
                  </a:lnTo>
                  <a:lnTo>
                    <a:pt x="0" y="1359625"/>
                  </a:lnTo>
                  <a:close/>
                </a:path>
              </a:pathLst>
            </a:custGeom>
            <a:solidFill>
              <a:srgbClr val="689F3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38937" cy="1397725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549285" y="3784750"/>
            <a:ext cx="3460617" cy="4986977"/>
            <a:chOff x="0" y="0"/>
            <a:chExt cx="1038937" cy="149717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38937" cy="1497176"/>
            </a:xfrm>
            <a:custGeom>
              <a:avLst/>
              <a:gdLst/>
              <a:ahLst/>
              <a:cxnLst/>
              <a:rect l="l" t="t" r="r" b="b"/>
              <a:pathLst>
                <a:path w="1038937" h="1497176">
                  <a:moveTo>
                    <a:pt x="0" y="0"/>
                  </a:moveTo>
                  <a:lnTo>
                    <a:pt x="1038937" y="0"/>
                  </a:lnTo>
                  <a:lnTo>
                    <a:pt x="1038937" y="1497176"/>
                  </a:lnTo>
                  <a:lnTo>
                    <a:pt x="0" y="1497176"/>
                  </a:lnTo>
                  <a:close/>
                </a:path>
              </a:pathLst>
            </a:custGeom>
            <a:solidFill>
              <a:srgbClr val="DCEDC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038937" cy="1535276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278098" y="4013837"/>
            <a:ext cx="3460617" cy="4528803"/>
            <a:chOff x="0" y="0"/>
            <a:chExt cx="1038937" cy="135962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038937" cy="1359625"/>
            </a:xfrm>
            <a:custGeom>
              <a:avLst/>
              <a:gdLst/>
              <a:ahLst/>
              <a:cxnLst/>
              <a:rect l="l" t="t" r="r" b="b"/>
              <a:pathLst>
                <a:path w="1038937" h="1359625">
                  <a:moveTo>
                    <a:pt x="0" y="0"/>
                  </a:moveTo>
                  <a:lnTo>
                    <a:pt x="1038937" y="0"/>
                  </a:lnTo>
                  <a:lnTo>
                    <a:pt x="1038937" y="1359625"/>
                  </a:lnTo>
                  <a:lnTo>
                    <a:pt x="0" y="1359625"/>
                  </a:ln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038937" cy="1397725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2100240" y="3784750"/>
            <a:ext cx="3460617" cy="4986977"/>
            <a:chOff x="0" y="0"/>
            <a:chExt cx="1038937" cy="149717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038937" cy="1497176"/>
            </a:xfrm>
            <a:custGeom>
              <a:avLst/>
              <a:gdLst/>
              <a:ahLst/>
              <a:cxnLst/>
              <a:rect l="l" t="t" r="r" b="b"/>
              <a:pathLst>
                <a:path w="1038937" h="1497176">
                  <a:moveTo>
                    <a:pt x="0" y="0"/>
                  </a:moveTo>
                  <a:lnTo>
                    <a:pt x="1038937" y="0"/>
                  </a:lnTo>
                  <a:lnTo>
                    <a:pt x="1038937" y="1497176"/>
                  </a:lnTo>
                  <a:lnTo>
                    <a:pt x="0" y="1497176"/>
                  </a:ln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1038937" cy="1535276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1829052" y="4013837"/>
            <a:ext cx="3460617" cy="4528803"/>
            <a:chOff x="0" y="0"/>
            <a:chExt cx="1038937" cy="135962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038937" cy="1359625"/>
            </a:xfrm>
            <a:custGeom>
              <a:avLst/>
              <a:gdLst/>
              <a:ahLst/>
              <a:cxnLst/>
              <a:rect l="l" t="t" r="r" b="b"/>
              <a:pathLst>
                <a:path w="1038937" h="1359625">
                  <a:moveTo>
                    <a:pt x="0" y="0"/>
                  </a:moveTo>
                  <a:lnTo>
                    <a:pt x="1038937" y="0"/>
                  </a:lnTo>
                  <a:lnTo>
                    <a:pt x="1038937" y="1359625"/>
                  </a:lnTo>
                  <a:lnTo>
                    <a:pt x="0" y="1359625"/>
                  </a:lnTo>
                  <a:close/>
                </a:path>
              </a:pathLst>
            </a:custGeom>
            <a:solidFill>
              <a:srgbClr val="DCEDC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1038937" cy="1397725"/>
            </a:xfrm>
            <a:prstGeom prst="rect">
              <a:avLst/>
            </a:prstGeom>
          </p:spPr>
          <p:txBody>
            <a:bodyPr lIns="44566" tIns="44566" rIns="44566" bIns="4456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4070253" y="4361757"/>
            <a:ext cx="781743" cy="781743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5883590" y="1242407"/>
            <a:ext cx="6519544" cy="712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Methodology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64540" y="5390546"/>
            <a:ext cx="2962913" cy="1099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Quantitative, experimental</a:t>
            </a:r>
          </a:p>
          <a:p>
            <a:pPr algn="ctr">
              <a:lnSpc>
                <a:spcPts val="2940"/>
              </a:lnSpc>
            </a:pPr>
            <a:endParaRPr lang="en-US" sz="2100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3103595" y="6267859"/>
            <a:ext cx="2684802" cy="2153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000" i="1" dirty="0"/>
              <a:t>The research adopted a quantitative, experimental methodology to measure and compare model performance objectively.</a:t>
            </a:r>
            <a:endParaRPr lang="en-US" sz="2000" dirty="0"/>
          </a:p>
          <a:p>
            <a:pPr algn="ctr">
              <a:lnSpc>
                <a:spcPts val="2520"/>
              </a:lnSpc>
            </a:pPr>
            <a:endParaRPr lang="en-US" sz="1800" dirty="0">
              <a:solidFill>
                <a:srgbClr val="1B1B1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7519386" y="5390546"/>
            <a:ext cx="2962913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Binary classification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58441" y="6267859"/>
            <a:ext cx="2684802" cy="2153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000" i="1" dirty="0"/>
              <a:t>Network traffic was classified into two categories: benign and malicious, simplifying intrusion detection objectives.</a:t>
            </a:r>
            <a:endParaRPr lang="en-US" sz="2000" dirty="0"/>
          </a:p>
          <a:p>
            <a:pPr algn="ctr">
              <a:lnSpc>
                <a:spcPts val="2520"/>
              </a:lnSpc>
            </a:pPr>
            <a:endParaRPr lang="en-US" sz="1800" dirty="0">
              <a:solidFill>
                <a:srgbClr val="1B1B1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2075943" y="5390546"/>
            <a:ext cx="2962913" cy="727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Train/test split (80/20)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214999" y="6267859"/>
            <a:ext cx="2684802" cy="1845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000" i="1" dirty="0"/>
              <a:t>The dataset was split into 80% for training and 20% for testing to evaluate model performance on unseen data.</a:t>
            </a:r>
            <a:endParaRPr lang="en-US" sz="2000" dirty="0"/>
          </a:p>
          <a:p>
            <a:pPr algn="ctr">
              <a:lnSpc>
                <a:spcPts val="2520"/>
              </a:lnSpc>
            </a:pPr>
            <a:endParaRPr lang="en-US" sz="1800" dirty="0">
              <a:solidFill>
                <a:srgbClr val="1B1B1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grpSp>
        <p:nvGrpSpPr>
          <p:cNvPr id="30" name="Group 30"/>
          <p:cNvGrpSpPr/>
          <p:nvPr/>
        </p:nvGrpSpPr>
        <p:grpSpPr>
          <a:xfrm>
            <a:off x="8617535" y="4361757"/>
            <a:ext cx="781743" cy="781743"/>
            <a:chOff x="0" y="0"/>
            <a:chExt cx="812800" cy="8128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89F3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168489" y="4361757"/>
            <a:ext cx="781743" cy="781743"/>
            <a:chOff x="0" y="0"/>
            <a:chExt cx="812800" cy="81280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6" name="Freeform 36"/>
          <p:cNvSpPr/>
          <p:nvPr/>
        </p:nvSpPr>
        <p:spPr>
          <a:xfrm>
            <a:off x="16891642" y="8771727"/>
            <a:ext cx="2317321" cy="2237269"/>
          </a:xfrm>
          <a:custGeom>
            <a:avLst/>
            <a:gdLst/>
            <a:ahLst/>
            <a:cxnLst/>
            <a:rect l="l" t="t" r="r" b="b"/>
            <a:pathLst>
              <a:path w="2317321" h="2237269">
                <a:moveTo>
                  <a:pt x="0" y="0"/>
                </a:moveTo>
                <a:lnTo>
                  <a:pt x="2317322" y="0"/>
                </a:lnTo>
                <a:lnTo>
                  <a:pt x="2317322" y="2237269"/>
                </a:lnTo>
                <a:lnTo>
                  <a:pt x="0" y="223726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7" name="Freeform 37"/>
          <p:cNvSpPr/>
          <p:nvPr/>
        </p:nvSpPr>
        <p:spPr>
          <a:xfrm flipH="1">
            <a:off x="-1936959" y="-1555427"/>
            <a:ext cx="4310743" cy="4114800"/>
          </a:xfrm>
          <a:custGeom>
            <a:avLst/>
            <a:gdLst/>
            <a:ahLst/>
            <a:cxnLst/>
            <a:rect l="l" t="t" r="r" b="b"/>
            <a:pathLst>
              <a:path w="4310743" h="4114800">
                <a:moveTo>
                  <a:pt x="4310743" y="0"/>
                </a:moveTo>
                <a:lnTo>
                  <a:pt x="0" y="0"/>
                </a:lnTo>
                <a:lnTo>
                  <a:pt x="0" y="4114800"/>
                </a:lnTo>
                <a:lnTo>
                  <a:pt x="4310743" y="4114800"/>
                </a:lnTo>
                <a:lnTo>
                  <a:pt x="4310743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93832" y="2706048"/>
            <a:ext cx="3940571" cy="5809159"/>
            <a:chOff x="-49734" y="-215155"/>
            <a:chExt cx="1037846" cy="1529984"/>
          </a:xfrm>
        </p:grpSpPr>
        <p:sp>
          <p:nvSpPr>
            <p:cNvPr id="3" name="Freeform 3"/>
            <p:cNvSpPr/>
            <p:nvPr/>
          </p:nvSpPr>
          <p:spPr>
            <a:xfrm>
              <a:off x="-49734" y="-215155"/>
              <a:ext cx="988112" cy="1314829"/>
            </a:xfrm>
            <a:custGeom>
              <a:avLst/>
              <a:gdLst/>
              <a:ahLst/>
              <a:cxnLst/>
              <a:rect l="l" t="t" r="r" b="b"/>
              <a:pathLst>
                <a:path w="988112" h="1314829">
                  <a:moveTo>
                    <a:pt x="30953" y="0"/>
                  </a:moveTo>
                  <a:lnTo>
                    <a:pt x="957158" y="0"/>
                  </a:lnTo>
                  <a:cubicBezTo>
                    <a:pt x="974254" y="0"/>
                    <a:pt x="988112" y="13858"/>
                    <a:pt x="988112" y="30953"/>
                  </a:cubicBezTo>
                  <a:lnTo>
                    <a:pt x="988112" y="1283876"/>
                  </a:lnTo>
                  <a:cubicBezTo>
                    <a:pt x="988112" y="1300971"/>
                    <a:pt x="974254" y="1314829"/>
                    <a:pt x="957158" y="1314829"/>
                  </a:cubicBezTo>
                  <a:lnTo>
                    <a:pt x="30953" y="1314829"/>
                  </a:lnTo>
                  <a:cubicBezTo>
                    <a:pt x="13858" y="1314829"/>
                    <a:pt x="0" y="1300971"/>
                    <a:pt x="0" y="1283876"/>
                  </a:cubicBezTo>
                  <a:lnTo>
                    <a:pt x="0" y="30953"/>
                  </a:lnTo>
                  <a:cubicBezTo>
                    <a:pt x="0" y="13858"/>
                    <a:pt x="13858" y="0"/>
                    <a:pt x="30953" y="0"/>
                  </a:cubicBezTo>
                  <a:close/>
                </a:path>
              </a:pathLst>
            </a:custGeom>
            <a:solidFill>
              <a:srgbClr val="689F38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988112" cy="13529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883590" y="1242407"/>
            <a:ext cx="6519544" cy="712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Models Used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2442431" y="2612171"/>
            <a:ext cx="3751737" cy="4992242"/>
            <a:chOff x="0" y="0"/>
            <a:chExt cx="988112" cy="131482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88112" cy="1314829"/>
            </a:xfrm>
            <a:custGeom>
              <a:avLst/>
              <a:gdLst/>
              <a:ahLst/>
              <a:cxnLst/>
              <a:rect l="l" t="t" r="r" b="b"/>
              <a:pathLst>
                <a:path w="988112" h="1314829">
                  <a:moveTo>
                    <a:pt x="30953" y="0"/>
                  </a:moveTo>
                  <a:lnTo>
                    <a:pt x="957158" y="0"/>
                  </a:lnTo>
                  <a:cubicBezTo>
                    <a:pt x="974254" y="0"/>
                    <a:pt x="988112" y="13858"/>
                    <a:pt x="988112" y="30953"/>
                  </a:cubicBezTo>
                  <a:lnTo>
                    <a:pt x="988112" y="1283876"/>
                  </a:lnTo>
                  <a:cubicBezTo>
                    <a:pt x="988112" y="1300971"/>
                    <a:pt x="974254" y="1314829"/>
                    <a:pt x="957158" y="1314829"/>
                  </a:cubicBezTo>
                  <a:lnTo>
                    <a:pt x="30953" y="1314829"/>
                  </a:lnTo>
                  <a:cubicBezTo>
                    <a:pt x="13858" y="1314829"/>
                    <a:pt x="0" y="1300971"/>
                    <a:pt x="0" y="1283876"/>
                  </a:cubicBezTo>
                  <a:lnTo>
                    <a:pt x="0" y="30953"/>
                  </a:lnTo>
                  <a:cubicBezTo>
                    <a:pt x="0" y="13858"/>
                    <a:pt x="13858" y="0"/>
                    <a:pt x="30953" y="0"/>
                  </a:cubicBezTo>
                  <a:close/>
                </a:path>
              </a:pathLst>
            </a:custGeom>
            <a:solidFill>
              <a:srgbClr val="DCEDC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988112" cy="13529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306791" y="3895252"/>
            <a:ext cx="948153" cy="948153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3844221" y="3953298"/>
            <a:ext cx="948153" cy="948153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2488246" y="5254393"/>
            <a:ext cx="2962913" cy="727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Random Forest (main)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627302" y="6131706"/>
            <a:ext cx="2684802" cy="935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dirty="0">
                <a:solidFill>
                  <a:srgbClr val="1B1B1B"/>
                </a:solidFill>
                <a:latin typeface="DM Sans"/>
                <a:ea typeface="DM Sans"/>
                <a:cs typeface="DM Sans"/>
                <a:sym typeface="DM Sans"/>
              </a:rPr>
              <a:t>Random Forest was selected for robustness and interpretability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836840" y="5254393"/>
            <a:ext cx="2962913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SVM (baseline)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975896" y="6131706"/>
            <a:ext cx="2684802" cy="621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dirty="0">
                <a:solidFill>
                  <a:srgbClr val="1B1B1B"/>
                </a:solidFill>
                <a:latin typeface="DM Sans"/>
                <a:ea typeface="DM Sans"/>
                <a:cs typeface="DM Sans"/>
                <a:sym typeface="DM Sans"/>
              </a:rPr>
              <a:t>SVM was used as a comparative baseline.”</a:t>
            </a:r>
          </a:p>
        </p:txBody>
      </p:sp>
      <p:sp>
        <p:nvSpPr>
          <p:cNvPr id="19" name="Freeform 19"/>
          <p:cNvSpPr/>
          <p:nvPr/>
        </p:nvSpPr>
        <p:spPr>
          <a:xfrm>
            <a:off x="-843960" y="8717914"/>
            <a:ext cx="2448613" cy="2159231"/>
          </a:xfrm>
          <a:custGeom>
            <a:avLst/>
            <a:gdLst/>
            <a:ahLst/>
            <a:cxnLst/>
            <a:rect l="l" t="t" r="r" b="b"/>
            <a:pathLst>
              <a:path w="2448613" h="2159231">
                <a:moveTo>
                  <a:pt x="0" y="0"/>
                </a:moveTo>
                <a:lnTo>
                  <a:pt x="2448612" y="0"/>
                </a:lnTo>
                <a:lnTo>
                  <a:pt x="2448612" y="2159231"/>
                </a:lnTo>
                <a:lnTo>
                  <a:pt x="0" y="21592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Freeform 20"/>
          <p:cNvSpPr/>
          <p:nvPr/>
        </p:nvSpPr>
        <p:spPr>
          <a:xfrm flipV="1">
            <a:off x="16528583" y="-809906"/>
            <a:ext cx="2147582" cy="2128513"/>
          </a:xfrm>
          <a:custGeom>
            <a:avLst/>
            <a:gdLst/>
            <a:ahLst/>
            <a:cxnLst/>
            <a:rect l="l" t="t" r="r" b="b"/>
            <a:pathLst>
              <a:path w="2147582" h="2128513">
                <a:moveTo>
                  <a:pt x="0" y="2128513"/>
                </a:moveTo>
                <a:lnTo>
                  <a:pt x="2147582" y="2128513"/>
                </a:lnTo>
                <a:lnTo>
                  <a:pt x="2147582" y="0"/>
                </a:lnTo>
                <a:lnTo>
                  <a:pt x="0" y="0"/>
                </a:lnTo>
                <a:lnTo>
                  <a:pt x="0" y="2128513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BD5358C-C7D8-7240-5AF6-5E130EE6D161}"/>
              </a:ext>
            </a:extLst>
          </p:cNvPr>
          <p:cNvSpPr txBox="1"/>
          <p:nvPr/>
        </p:nvSpPr>
        <p:spPr>
          <a:xfrm>
            <a:off x="2488246" y="8255413"/>
            <a:ext cx="1322236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“Random Forest was selected as the primary model because it provides high recall and very low false negatives, which is critical in healthcare environments. SVM was used as a baseline to compare performance.”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3"/>
          <p:cNvSpPr txBox="1"/>
          <p:nvPr/>
        </p:nvSpPr>
        <p:spPr>
          <a:xfrm>
            <a:off x="5764760" y="508541"/>
            <a:ext cx="6519544" cy="712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Results</a:t>
            </a:r>
          </a:p>
        </p:txBody>
      </p:sp>
      <p:sp>
        <p:nvSpPr>
          <p:cNvPr id="30" name="Freeform 30"/>
          <p:cNvSpPr/>
          <p:nvPr/>
        </p:nvSpPr>
        <p:spPr>
          <a:xfrm flipV="1">
            <a:off x="16397529" y="8347556"/>
            <a:ext cx="3230536" cy="2638920"/>
          </a:xfrm>
          <a:custGeom>
            <a:avLst/>
            <a:gdLst/>
            <a:ahLst/>
            <a:cxnLst/>
            <a:rect l="l" t="t" r="r" b="b"/>
            <a:pathLst>
              <a:path w="3230536" h="2638920">
                <a:moveTo>
                  <a:pt x="0" y="2638920"/>
                </a:moveTo>
                <a:lnTo>
                  <a:pt x="3230536" y="2638920"/>
                </a:lnTo>
                <a:lnTo>
                  <a:pt x="3230536" y="0"/>
                </a:lnTo>
                <a:lnTo>
                  <a:pt x="0" y="0"/>
                </a:lnTo>
                <a:lnTo>
                  <a:pt x="0" y="263892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1" name="Freeform 31"/>
          <p:cNvSpPr/>
          <p:nvPr/>
        </p:nvSpPr>
        <p:spPr>
          <a:xfrm>
            <a:off x="-543230" y="-408495"/>
            <a:ext cx="2283441" cy="2620955"/>
          </a:xfrm>
          <a:custGeom>
            <a:avLst/>
            <a:gdLst/>
            <a:ahLst/>
            <a:cxnLst/>
            <a:rect l="l" t="t" r="r" b="b"/>
            <a:pathLst>
              <a:path w="2283441" h="2620955">
                <a:moveTo>
                  <a:pt x="0" y="0"/>
                </a:moveTo>
                <a:lnTo>
                  <a:pt x="2283442" y="0"/>
                </a:lnTo>
                <a:lnTo>
                  <a:pt x="2283442" y="2620955"/>
                </a:lnTo>
                <a:lnTo>
                  <a:pt x="0" y="262095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CD6BA474-3798-D5EC-E123-BF3B8C6EF0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4133" y="1656389"/>
            <a:ext cx="6519544" cy="554802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3747E382-68FC-3E04-47DD-0010968DE0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2600" y="1658202"/>
            <a:ext cx="6705598" cy="5546213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0FED4D9E-D36B-6BCA-D956-602DA2AB3679}"/>
              </a:ext>
            </a:extLst>
          </p:cNvPr>
          <p:cNvSpPr txBox="1"/>
          <p:nvPr/>
        </p:nvSpPr>
        <p:spPr>
          <a:xfrm>
            <a:off x="1740211" y="7713925"/>
            <a:ext cx="14519939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This slide shows the confusion matrices for the Random Forest and SVM models, which help analyze how each model classifies benign and malicious network traffic.”</a:t>
            </a:r>
          </a:p>
          <a:p>
            <a:pPr>
              <a:buNone/>
            </a:pPr>
            <a:endParaRPr lang="en-US" b="1" dirty="0"/>
          </a:p>
          <a:p>
            <a:r>
              <a:rPr lang="en-US" b="1" dirty="0"/>
              <a:t>For the Random Forest model, the number of false negatives is extremely low, meaning very few attacks were misclassified as benign.”</a:t>
            </a:r>
          </a:p>
          <a:p>
            <a:endParaRPr lang="en-US" dirty="0"/>
          </a:p>
          <a:p>
            <a:r>
              <a:rPr lang="en-US" b="1" dirty="0"/>
              <a:t>In contrast, the SVM model shows a higher number of false negatives, indicating that more attack traffic was not detected.</a:t>
            </a:r>
            <a:endParaRPr lang="en-US" dirty="0"/>
          </a:p>
          <a:p>
            <a:pPr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E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F98E931-2C7E-7231-D916-BD7D992B3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3">
            <a:extLst>
              <a:ext uri="{FF2B5EF4-FFF2-40B4-BE49-F238E27FC236}">
                <a16:creationId xmlns:a16="http://schemas.microsoft.com/office/drawing/2014/main" id="{DFCCD7AA-3E30-9180-422B-73B3CEC46EBF}"/>
              </a:ext>
            </a:extLst>
          </p:cNvPr>
          <p:cNvSpPr txBox="1"/>
          <p:nvPr/>
        </p:nvSpPr>
        <p:spPr>
          <a:xfrm>
            <a:off x="5714494" y="189512"/>
            <a:ext cx="6519544" cy="712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comparison</a:t>
            </a:r>
          </a:p>
        </p:txBody>
      </p:sp>
      <p:sp>
        <p:nvSpPr>
          <p:cNvPr id="30" name="Freeform 30">
            <a:extLst>
              <a:ext uri="{FF2B5EF4-FFF2-40B4-BE49-F238E27FC236}">
                <a16:creationId xmlns:a16="http://schemas.microsoft.com/office/drawing/2014/main" id="{9608AFF4-6C15-9BD1-13A1-D8B459A78C5D}"/>
              </a:ext>
            </a:extLst>
          </p:cNvPr>
          <p:cNvSpPr/>
          <p:nvPr/>
        </p:nvSpPr>
        <p:spPr>
          <a:xfrm flipV="1">
            <a:off x="16397529" y="8347556"/>
            <a:ext cx="3230536" cy="2638920"/>
          </a:xfrm>
          <a:custGeom>
            <a:avLst/>
            <a:gdLst/>
            <a:ahLst/>
            <a:cxnLst/>
            <a:rect l="l" t="t" r="r" b="b"/>
            <a:pathLst>
              <a:path w="3230536" h="2638920">
                <a:moveTo>
                  <a:pt x="0" y="2638920"/>
                </a:moveTo>
                <a:lnTo>
                  <a:pt x="3230536" y="2638920"/>
                </a:lnTo>
                <a:lnTo>
                  <a:pt x="3230536" y="0"/>
                </a:lnTo>
                <a:lnTo>
                  <a:pt x="0" y="0"/>
                </a:lnTo>
                <a:lnTo>
                  <a:pt x="0" y="263892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1" name="Freeform 31">
            <a:extLst>
              <a:ext uri="{FF2B5EF4-FFF2-40B4-BE49-F238E27FC236}">
                <a16:creationId xmlns:a16="http://schemas.microsoft.com/office/drawing/2014/main" id="{5C6A9E23-333F-EBC2-6CC6-385F609665CC}"/>
              </a:ext>
            </a:extLst>
          </p:cNvPr>
          <p:cNvSpPr/>
          <p:nvPr/>
        </p:nvSpPr>
        <p:spPr>
          <a:xfrm>
            <a:off x="-543230" y="-408495"/>
            <a:ext cx="2283441" cy="2620955"/>
          </a:xfrm>
          <a:custGeom>
            <a:avLst/>
            <a:gdLst/>
            <a:ahLst/>
            <a:cxnLst/>
            <a:rect l="l" t="t" r="r" b="b"/>
            <a:pathLst>
              <a:path w="2283441" h="2620955">
                <a:moveTo>
                  <a:pt x="0" y="0"/>
                </a:moveTo>
                <a:lnTo>
                  <a:pt x="2283442" y="0"/>
                </a:lnTo>
                <a:lnTo>
                  <a:pt x="2283442" y="2620955"/>
                </a:lnTo>
                <a:lnTo>
                  <a:pt x="0" y="262095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36" name="Table 35">
            <a:extLst>
              <a:ext uri="{FF2B5EF4-FFF2-40B4-BE49-F238E27FC236}">
                <a16:creationId xmlns:a16="http://schemas.microsoft.com/office/drawing/2014/main" id="{47E36F62-0912-C70C-DD01-72BD896B35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6754936"/>
              </p:ext>
            </p:extLst>
          </p:nvPr>
        </p:nvGraphicFramePr>
        <p:xfrm>
          <a:off x="1747468" y="7207406"/>
          <a:ext cx="14360267" cy="114015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856813">
                  <a:extLst>
                    <a:ext uri="{9D8B030D-6E8A-4147-A177-3AD203B41FA5}">
                      <a16:colId xmlns:a16="http://schemas.microsoft.com/office/drawing/2014/main" val="2413514419"/>
                    </a:ext>
                  </a:extLst>
                </a:gridCol>
                <a:gridCol w="2856813">
                  <a:extLst>
                    <a:ext uri="{9D8B030D-6E8A-4147-A177-3AD203B41FA5}">
                      <a16:colId xmlns:a16="http://schemas.microsoft.com/office/drawing/2014/main" val="310048609"/>
                    </a:ext>
                  </a:extLst>
                </a:gridCol>
                <a:gridCol w="2856813">
                  <a:extLst>
                    <a:ext uri="{9D8B030D-6E8A-4147-A177-3AD203B41FA5}">
                      <a16:colId xmlns:a16="http://schemas.microsoft.com/office/drawing/2014/main" val="1218170412"/>
                    </a:ext>
                  </a:extLst>
                </a:gridCol>
                <a:gridCol w="2856813">
                  <a:extLst>
                    <a:ext uri="{9D8B030D-6E8A-4147-A177-3AD203B41FA5}">
                      <a16:colId xmlns:a16="http://schemas.microsoft.com/office/drawing/2014/main" val="793007328"/>
                    </a:ext>
                  </a:extLst>
                </a:gridCol>
                <a:gridCol w="2933015">
                  <a:extLst>
                    <a:ext uri="{9D8B030D-6E8A-4147-A177-3AD203B41FA5}">
                      <a16:colId xmlns:a16="http://schemas.microsoft.com/office/drawing/2014/main" val="2862954517"/>
                    </a:ext>
                  </a:extLst>
                </a:gridCol>
              </a:tblGrid>
              <a:tr h="3800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Model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Accuracy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Precision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Recall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F1-Score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43611220"/>
                  </a:ext>
                </a:extLst>
              </a:tr>
              <a:tr h="3800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Random Forest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0.9999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0.9999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0.9990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0.9995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10088961"/>
                  </a:ext>
                </a:extLst>
              </a:tr>
              <a:tr h="3800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SVM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0.9940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0.9970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0.9580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0.9770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38763026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5E7B4DA9-CDFC-D23F-F053-AE62198D7FD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8366" y="1189082"/>
            <a:ext cx="10591799" cy="56372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756CC0-108A-BE44-B979-22744EFC74F7}"/>
              </a:ext>
            </a:extLst>
          </p:cNvPr>
          <p:cNvSpPr txBox="1"/>
          <p:nvPr/>
        </p:nvSpPr>
        <p:spPr>
          <a:xfrm>
            <a:off x="1740211" y="8877300"/>
            <a:ext cx="1436026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000" b="1" dirty="0"/>
              <a:t>“Both models achieved high overall accuracy; however, Random Forest shows slightly better recall and F1-score compared to SVM.”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756386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38447" y="3615578"/>
            <a:ext cx="3751737" cy="4659424"/>
            <a:chOff x="0" y="0"/>
            <a:chExt cx="988112" cy="122717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88112" cy="1227173"/>
            </a:xfrm>
            <a:custGeom>
              <a:avLst/>
              <a:gdLst/>
              <a:ahLst/>
              <a:cxnLst/>
              <a:rect l="l" t="t" r="r" b="b"/>
              <a:pathLst>
                <a:path w="988112" h="1227173">
                  <a:moveTo>
                    <a:pt x="30953" y="0"/>
                  </a:moveTo>
                  <a:lnTo>
                    <a:pt x="957158" y="0"/>
                  </a:lnTo>
                  <a:cubicBezTo>
                    <a:pt x="974254" y="0"/>
                    <a:pt x="988112" y="13858"/>
                    <a:pt x="988112" y="30953"/>
                  </a:cubicBezTo>
                  <a:lnTo>
                    <a:pt x="988112" y="1196220"/>
                  </a:lnTo>
                  <a:cubicBezTo>
                    <a:pt x="988112" y="1204429"/>
                    <a:pt x="984851" y="1212302"/>
                    <a:pt x="979046" y="1218107"/>
                  </a:cubicBezTo>
                  <a:cubicBezTo>
                    <a:pt x="973241" y="1223912"/>
                    <a:pt x="965368" y="1227173"/>
                    <a:pt x="957158" y="1227173"/>
                  </a:cubicBezTo>
                  <a:lnTo>
                    <a:pt x="30953" y="1227173"/>
                  </a:lnTo>
                  <a:cubicBezTo>
                    <a:pt x="13858" y="1227173"/>
                    <a:pt x="0" y="1213315"/>
                    <a:pt x="0" y="1196220"/>
                  </a:cubicBezTo>
                  <a:lnTo>
                    <a:pt x="0" y="30953"/>
                  </a:lnTo>
                  <a:cubicBezTo>
                    <a:pt x="0" y="13858"/>
                    <a:pt x="13858" y="0"/>
                    <a:pt x="30953" y="0"/>
                  </a:cubicBezTo>
                  <a:close/>
                </a:path>
              </a:pathLst>
            </a:custGeom>
            <a:solidFill>
              <a:srgbClr val="AED581"/>
            </a:solidFill>
            <a:ln w="47625" cap="sq">
              <a:solidFill>
                <a:srgbClr val="689F38"/>
              </a:solidFill>
              <a:prstDash val="solid"/>
              <a:miter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988112" cy="12652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925881" y="8116175"/>
            <a:ext cx="3176869" cy="317655"/>
            <a:chOff x="0" y="0"/>
            <a:chExt cx="836706" cy="8366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36706" cy="83662"/>
            </a:xfrm>
            <a:custGeom>
              <a:avLst/>
              <a:gdLst/>
              <a:ahLst/>
              <a:cxnLst/>
              <a:rect l="l" t="t" r="r" b="b"/>
              <a:pathLst>
                <a:path w="836706" h="83662">
                  <a:moveTo>
                    <a:pt x="36554" y="0"/>
                  </a:moveTo>
                  <a:lnTo>
                    <a:pt x="800152" y="0"/>
                  </a:lnTo>
                  <a:cubicBezTo>
                    <a:pt x="820340" y="0"/>
                    <a:pt x="836706" y="16366"/>
                    <a:pt x="836706" y="36554"/>
                  </a:cubicBezTo>
                  <a:lnTo>
                    <a:pt x="836706" y="47108"/>
                  </a:lnTo>
                  <a:cubicBezTo>
                    <a:pt x="836706" y="56803"/>
                    <a:pt x="832855" y="66100"/>
                    <a:pt x="826000" y="72956"/>
                  </a:cubicBezTo>
                  <a:cubicBezTo>
                    <a:pt x="819144" y="79811"/>
                    <a:pt x="809847" y="83662"/>
                    <a:pt x="800152" y="83662"/>
                  </a:cubicBezTo>
                  <a:lnTo>
                    <a:pt x="36554" y="83662"/>
                  </a:lnTo>
                  <a:cubicBezTo>
                    <a:pt x="26860" y="83662"/>
                    <a:pt x="17562" y="79811"/>
                    <a:pt x="10707" y="72956"/>
                  </a:cubicBezTo>
                  <a:cubicBezTo>
                    <a:pt x="3851" y="66100"/>
                    <a:pt x="0" y="56803"/>
                    <a:pt x="0" y="47108"/>
                  </a:cubicBezTo>
                  <a:lnTo>
                    <a:pt x="0" y="36554"/>
                  </a:lnTo>
                  <a:cubicBezTo>
                    <a:pt x="0" y="26860"/>
                    <a:pt x="3851" y="17562"/>
                    <a:pt x="10707" y="10707"/>
                  </a:cubicBezTo>
                  <a:cubicBezTo>
                    <a:pt x="17562" y="3851"/>
                    <a:pt x="26860" y="0"/>
                    <a:pt x="36554" y="0"/>
                  </a:cubicBezTo>
                  <a:close/>
                </a:path>
              </a:pathLst>
            </a:custGeom>
            <a:solidFill>
              <a:srgbClr val="689F3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36706" cy="1217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1896169" y="3615578"/>
            <a:ext cx="3751737" cy="4659424"/>
            <a:chOff x="0" y="0"/>
            <a:chExt cx="988112" cy="122717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88112" cy="1227173"/>
            </a:xfrm>
            <a:custGeom>
              <a:avLst/>
              <a:gdLst/>
              <a:ahLst/>
              <a:cxnLst/>
              <a:rect l="l" t="t" r="r" b="b"/>
              <a:pathLst>
                <a:path w="988112" h="1227173">
                  <a:moveTo>
                    <a:pt x="30953" y="0"/>
                  </a:moveTo>
                  <a:lnTo>
                    <a:pt x="957158" y="0"/>
                  </a:lnTo>
                  <a:cubicBezTo>
                    <a:pt x="974254" y="0"/>
                    <a:pt x="988112" y="13858"/>
                    <a:pt x="988112" y="30953"/>
                  </a:cubicBezTo>
                  <a:lnTo>
                    <a:pt x="988112" y="1196220"/>
                  </a:lnTo>
                  <a:cubicBezTo>
                    <a:pt x="988112" y="1204429"/>
                    <a:pt x="984851" y="1212302"/>
                    <a:pt x="979046" y="1218107"/>
                  </a:cubicBezTo>
                  <a:cubicBezTo>
                    <a:pt x="973241" y="1223912"/>
                    <a:pt x="965368" y="1227173"/>
                    <a:pt x="957158" y="1227173"/>
                  </a:cubicBezTo>
                  <a:lnTo>
                    <a:pt x="30953" y="1227173"/>
                  </a:lnTo>
                  <a:cubicBezTo>
                    <a:pt x="13858" y="1227173"/>
                    <a:pt x="0" y="1213315"/>
                    <a:pt x="0" y="1196220"/>
                  </a:cubicBezTo>
                  <a:lnTo>
                    <a:pt x="0" y="30953"/>
                  </a:lnTo>
                  <a:cubicBezTo>
                    <a:pt x="0" y="13858"/>
                    <a:pt x="13858" y="0"/>
                    <a:pt x="30953" y="0"/>
                  </a:cubicBezTo>
                  <a:close/>
                </a:path>
              </a:pathLst>
            </a:custGeom>
            <a:solidFill>
              <a:srgbClr val="AED581"/>
            </a:solidFill>
            <a:ln w="47625" cap="sq">
              <a:solidFill>
                <a:srgbClr val="DCEDC8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988112" cy="12652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183603" y="8116175"/>
            <a:ext cx="3176869" cy="317655"/>
            <a:chOff x="0" y="0"/>
            <a:chExt cx="836706" cy="83662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36706" cy="83662"/>
            </a:xfrm>
            <a:custGeom>
              <a:avLst/>
              <a:gdLst/>
              <a:ahLst/>
              <a:cxnLst/>
              <a:rect l="l" t="t" r="r" b="b"/>
              <a:pathLst>
                <a:path w="836706" h="83662">
                  <a:moveTo>
                    <a:pt x="36554" y="0"/>
                  </a:moveTo>
                  <a:lnTo>
                    <a:pt x="800152" y="0"/>
                  </a:lnTo>
                  <a:cubicBezTo>
                    <a:pt x="820340" y="0"/>
                    <a:pt x="836706" y="16366"/>
                    <a:pt x="836706" y="36554"/>
                  </a:cubicBezTo>
                  <a:lnTo>
                    <a:pt x="836706" y="47108"/>
                  </a:lnTo>
                  <a:cubicBezTo>
                    <a:pt x="836706" y="56803"/>
                    <a:pt x="832855" y="66100"/>
                    <a:pt x="826000" y="72956"/>
                  </a:cubicBezTo>
                  <a:cubicBezTo>
                    <a:pt x="819144" y="79811"/>
                    <a:pt x="809847" y="83662"/>
                    <a:pt x="800152" y="83662"/>
                  </a:cubicBezTo>
                  <a:lnTo>
                    <a:pt x="36554" y="83662"/>
                  </a:lnTo>
                  <a:cubicBezTo>
                    <a:pt x="26860" y="83662"/>
                    <a:pt x="17562" y="79811"/>
                    <a:pt x="10707" y="72956"/>
                  </a:cubicBezTo>
                  <a:cubicBezTo>
                    <a:pt x="3851" y="66100"/>
                    <a:pt x="0" y="56803"/>
                    <a:pt x="0" y="47108"/>
                  </a:cubicBezTo>
                  <a:lnTo>
                    <a:pt x="0" y="36554"/>
                  </a:lnTo>
                  <a:cubicBezTo>
                    <a:pt x="0" y="26860"/>
                    <a:pt x="3851" y="17562"/>
                    <a:pt x="10707" y="10707"/>
                  </a:cubicBezTo>
                  <a:cubicBezTo>
                    <a:pt x="17562" y="3851"/>
                    <a:pt x="26860" y="0"/>
                    <a:pt x="36554" y="0"/>
                  </a:cubicBezTo>
                  <a:close/>
                </a:path>
              </a:pathLst>
            </a:custGeom>
            <a:solidFill>
              <a:srgbClr val="DCEDC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836706" cy="1217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4232456" y="4104209"/>
            <a:ext cx="563718" cy="563718"/>
          </a:xfrm>
          <a:custGeom>
            <a:avLst/>
            <a:gdLst/>
            <a:ahLst/>
            <a:cxnLst/>
            <a:rect l="l" t="t" r="r" b="b"/>
            <a:pathLst>
              <a:path w="563718" h="563718">
                <a:moveTo>
                  <a:pt x="0" y="0"/>
                </a:moveTo>
                <a:lnTo>
                  <a:pt x="563718" y="0"/>
                </a:lnTo>
                <a:lnTo>
                  <a:pt x="563718" y="563718"/>
                </a:lnTo>
                <a:lnTo>
                  <a:pt x="0" y="5637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>
            <a:off x="13490178" y="4104209"/>
            <a:ext cx="563718" cy="563718"/>
          </a:xfrm>
          <a:custGeom>
            <a:avLst/>
            <a:gdLst/>
            <a:ahLst/>
            <a:cxnLst/>
            <a:rect l="l" t="t" r="r" b="b"/>
            <a:pathLst>
              <a:path w="563718" h="563718">
                <a:moveTo>
                  <a:pt x="0" y="0"/>
                </a:moveTo>
                <a:lnTo>
                  <a:pt x="563718" y="0"/>
                </a:lnTo>
                <a:lnTo>
                  <a:pt x="563718" y="563718"/>
                </a:lnTo>
                <a:lnTo>
                  <a:pt x="0" y="56371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/>
          <p:cNvSpPr txBox="1"/>
          <p:nvPr/>
        </p:nvSpPr>
        <p:spPr>
          <a:xfrm>
            <a:off x="6102749" y="952500"/>
            <a:ext cx="5103230" cy="2941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Limitations &amp; Future Work</a:t>
            </a:r>
          </a:p>
          <a:p>
            <a:pPr algn="ctr">
              <a:lnSpc>
                <a:spcPts val="5880"/>
              </a:lnSpc>
            </a:pPr>
            <a:endParaRPr lang="en-US" sz="4200" b="1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ctr">
              <a:lnSpc>
                <a:spcPts val="5880"/>
              </a:lnSpc>
            </a:pPr>
            <a:endParaRPr lang="en-US" sz="4200" b="1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979668" y="4839377"/>
            <a:ext cx="2962913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Limitations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118723" y="5743076"/>
            <a:ext cx="2684802" cy="1564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ctr">
              <a:lnSpc>
                <a:spcPts val="2520"/>
              </a:lnSpc>
              <a:buFont typeface="Arial"/>
              <a:buChar char="•"/>
            </a:pPr>
            <a:r>
              <a:rPr lang="en-US" sz="1800" dirty="0">
                <a:solidFill>
                  <a:srgbClr val="1B1B1B"/>
                </a:solidFill>
                <a:latin typeface="DM Sans"/>
                <a:ea typeface="DM Sans"/>
                <a:cs typeface="DM Sans"/>
                <a:sym typeface="DM Sans"/>
              </a:rPr>
              <a:t>Offline dataset</a:t>
            </a:r>
          </a:p>
          <a:p>
            <a:pPr marL="388620" lvl="1" indent="-194310" algn="ctr">
              <a:lnSpc>
                <a:spcPts val="2520"/>
              </a:lnSpc>
              <a:buFont typeface="Arial"/>
              <a:buChar char="•"/>
            </a:pPr>
            <a:r>
              <a:rPr lang="en-US" sz="1800" dirty="0">
                <a:solidFill>
                  <a:srgbClr val="1B1B1B"/>
                </a:solidFill>
                <a:latin typeface="DM Sans"/>
                <a:ea typeface="DM Sans"/>
                <a:cs typeface="DM Sans"/>
                <a:sym typeface="DM Sans"/>
              </a:rPr>
              <a:t>No real-time deployment</a:t>
            </a:r>
          </a:p>
          <a:p>
            <a:pPr marL="388620" lvl="1" indent="-194310" algn="ctr">
              <a:lnSpc>
                <a:spcPts val="2520"/>
              </a:lnSpc>
              <a:buFont typeface="Arial"/>
              <a:buChar char="•"/>
            </a:pPr>
            <a:r>
              <a:rPr lang="en-US" sz="1800" dirty="0">
                <a:solidFill>
                  <a:srgbClr val="1B1B1B"/>
                </a:solidFill>
                <a:latin typeface="DM Sans"/>
                <a:ea typeface="DM Sans"/>
                <a:cs typeface="DM Sans"/>
                <a:sym typeface="DM Sans"/>
              </a:rPr>
              <a:t>No deep learning</a:t>
            </a:r>
          </a:p>
          <a:p>
            <a:pPr algn="ctr">
              <a:lnSpc>
                <a:spcPts val="2520"/>
              </a:lnSpc>
            </a:pPr>
            <a:endParaRPr lang="en-US" sz="1800" dirty="0">
              <a:solidFill>
                <a:srgbClr val="1B1B1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2290580" y="4839377"/>
            <a:ext cx="2962913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Future work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429636" y="5743076"/>
            <a:ext cx="2684802" cy="1249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ctr">
              <a:lnSpc>
                <a:spcPts val="2520"/>
              </a:lnSpc>
              <a:buFont typeface="Arial"/>
              <a:buChar char="•"/>
            </a:pPr>
            <a:r>
              <a:rPr lang="en-US" sz="1800" dirty="0">
                <a:solidFill>
                  <a:srgbClr val="1B1B1B"/>
                </a:solidFill>
                <a:latin typeface="DM Sans"/>
                <a:ea typeface="DM Sans"/>
                <a:cs typeface="DM Sans"/>
                <a:sym typeface="DM Sans"/>
              </a:rPr>
              <a:t>Federated learning</a:t>
            </a:r>
          </a:p>
          <a:p>
            <a:pPr marL="388620" lvl="1" indent="-194310" algn="ctr">
              <a:lnSpc>
                <a:spcPts val="2520"/>
              </a:lnSpc>
              <a:buFont typeface="Arial"/>
              <a:buChar char="•"/>
            </a:pPr>
            <a:r>
              <a:rPr lang="en-US" sz="1800" dirty="0">
                <a:solidFill>
                  <a:srgbClr val="1B1B1B"/>
                </a:solidFill>
                <a:latin typeface="DM Sans"/>
                <a:ea typeface="DM Sans"/>
                <a:cs typeface="DM Sans"/>
                <a:sym typeface="DM Sans"/>
              </a:rPr>
              <a:t>Explainable AI</a:t>
            </a:r>
          </a:p>
          <a:p>
            <a:pPr marL="388620" lvl="1" indent="-194310" algn="ctr">
              <a:lnSpc>
                <a:spcPts val="2520"/>
              </a:lnSpc>
              <a:buFont typeface="Arial"/>
              <a:buChar char="•"/>
            </a:pPr>
            <a:r>
              <a:rPr lang="en-US" sz="1800" dirty="0">
                <a:solidFill>
                  <a:srgbClr val="1B1B1B"/>
                </a:solidFill>
                <a:latin typeface="DM Sans"/>
                <a:ea typeface="DM Sans"/>
                <a:cs typeface="DM Sans"/>
                <a:sym typeface="DM Sans"/>
              </a:rPr>
              <a:t>IoMT security</a:t>
            </a:r>
          </a:p>
          <a:p>
            <a:pPr algn="ctr">
              <a:lnSpc>
                <a:spcPts val="2520"/>
              </a:lnSpc>
            </a:pPr>
            <a:endParaRPr lang="en-US" sz="1800" dirty="0">
              <a:solidFill>
                <a:srgbClr val="1B1B1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21" name="Freeform 21"/>
          <p:cNvSpPr/>
          <p:nvPr/>
        </p:nvSpPr>
        <p:spPr>
          <a:xfrm flipV="1">
            <a:off x="16528583" y="-229501"/>
            <a:ext cx="2147582" cy="2128513"/>
          </a:xfrm>
          <a:custGeom>
            <a:avLst/>
            <a:gdLst/>
            <a:ahLst/>
            <a:cxnLst/>
            <a:rect l="l" t="t" r="r" b="b"/>
            <a:pathLst>
              <a:path w="2147582" h="2128513">
                <a:moveTo>
                  <a:pt x="0" y="2128513"/>
                </a:moveTo>
                <a:lnTo>
                  <a:pt x="2147582" y="2128513"/>
                </a:lnTo>
                <a:lnTo>
                  <a:pt x="2147582" y="0"/>
                </a:lnTo>
                <a:lnTo>
                  <a:pt x="0" y="0"/>
                </a:lnTo>
                <a:lnTo>
                  <a:pt x="0" y="2128513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Freeform 22"/>
          <p:cNvSpPr/>
          <p:nvPr/>
        </p:nvSpPr>
        <p:spPr>
          <a:xfrm>
            <a:off x="-843960" y="8609717"/>
            <a:ext cx="2448613" cy="2159231"/>
          </a:xfrm>
          <a:custGeom>
            <a:avLst/>
            <a:gdLst/>
            <a:ahLst/>
            <a:cxnLst/>
            <a:rect l="l" t="t" r="r" b="b"/>
            <a:pathLst>
              <a:path w="2448613" h="2159231">
                <a:moveTo>
                  <a:pt x="0" y="0"/>
                </a:moveTo>
                <a:lnTo>
                  <a:pt x="2448612" y="0"/>
                </a:lnTo>
                <a:lnTo>
                  <a:pt x="2448612" y="2159231"/>
                </a:lnTo>
                <a:lnTo>
                  <a:pt x="0" y="215923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856448" y="5343922"/>
            <a:ext cx="2999498" cy="2398708"/>
          </a:xfrm>
          <a:custGeom>
            <a:avLst/>
            <a:gdLst/>
            <a:ahLst/>
            <a:cxnLst/>
            <a:rect l="l" t="t" r="r" b="b"/>
            <a:pathLst>
              <a:path w="2999498" h="2398708">
                <a:moveTo>
                  <a:pt x="0" y="0"/>
                </a:moveTo>
                <a:lnTo>
                  <a:pt x="2999498" y="0"/>
                </a:lnTo>
                <a:lnTo>
                  <a:pt x="2999498" y="2398709"/>
                </a:lnTo>
                <a:lnTo>
                  <a:pt x="0" y="239870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5066225" y="3544795"/>
            <a:ext cx="2999498" cy="2398708"/>
          </a:xfrm>
          <a:custGeom>
            <a:avLst/>
            <a:gdLst/>
            <a:ahLst/>
            <a:cxnLst/>
            <a:rect l="l" t="t" r="r" b="b"/>
            <a:pathLst>
              <a:path w="2999498" h="2398708">
                <a:moveTo>
                  <a:pt x="0" y="0"/>
                </a:moveTo>
                <a:lnTo>
                  <a:pt x="2999499" y="0"/>
                </a:lnTo>
                <a:lnTo>
                  <a:pt x="2999499" y="2398709"/>
                </a:lnTo>
                <a:lnTo>
                  <a:pt x="0" y="239870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flipH="1">
            <a:off x="8675674" y="7139235"/>
            <a:ext cx="2436744" cy="2436744"/>
          </a:xfrm>
          <a:custGeom>
            <a:avLst/>
            <a:gdLst/>
            <a:ahLst/>
            <a:cxnLst/>
            <a:rect l="l" t="t" r="r" b="b"/>
            <a:pathLst>
              <a:path w="2436744" h="2436744">
                <a:moveTo>
                  <a:pt x="2436744" y="0"/>
                </a:moveTo>
                <a:lnTo>
                  <a:pt x="0" y="0"/>
                </a:lnTo>
                <a:lnTo>
                  <a:pt x="0" y="2436744"/>
                </a:lnTo>
                <a:lnTo>
                  <a:pt x="2436744" y="2436744"/>
                </a:lnTo>
                <a:lnTo>
                  <a:pt x="2436744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3287332" y="1744550"/>
            <a:ext cx="2999498" cy="2398708"/>
          </a:xfrm>
          <a:custGeom>
            <a:avLst/>
            <a:gdLst/>
            <a:ahLst/>
            <a:cxnLst/>
            <a:rect l="l" t="t" r="r" b="b"/>
            <a:pathLst>
              <a:path w="2999498" h="2398708">
                <a:moveTo>
                  <a:pt x="0" y="0"/>
                </a:moveTo>
                <a:lnTo>
                  <a:pt x="2999498" y="0"/>
                </a:lnTo>
                <a:lnTo>
                  <a:pt x="2999498" y="2398708"/>
                </a:lnTo>
                <a:lnTo>
                  <a:pt x="0" y="23987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5400000">
            <a:off x="1133638" y="155031"/>
            <a:ext cx="592749" cy="3790837"/>
          </a:xfrm>
          <a:custGeom>
            <a:avLst/>
            <a:gdLst/>
            <a:ahLst/>
            <a:cxnLst/>
            <a:rect l="l" t="t" r="r" b="b"/>
            <a:pathLst>
              <a:path w="592749" h="3790837">
                <a:moveTo>
                  <a:pt x="0" y="0"/>
                </a:moveTo>
                <a:lnTo>
                  <a:pt x="592750" y="0"/>
                </a:lnTo>
                <a:lnTo>
                  <a:pt x="592750" y="3790837"/>
                </a:lnTo>
                <a:lnTo>
                  <a:pt x="0" y="37908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 rot="-10800000">
            <a:off x="10510144" y="9547404"/>
            <a:ext cx="592749" cy="3790837"/>
          </a:xfrm>
          <a:custGeom>
            <a:avLst/>
            <a:gdLst/>
            <a:ahLst/>
            <a:cxnLst/>
            <a:rect l="l" t="t" r="r" b="b"/>
            <a:pathLst>
              <a:path w="592749" h="3790837">
                <a:moveTo>
                  <a:pt x="0" y="0"/>
                </a:moveTo>
                <a:lnTo>
                  <a:pt x="592749" y="0"/>
                </a:lnTo>
                <a:lnTo>
                  <a:pt x="592749" y="3790837"/>
                </a:lnTo>
                <a:lnTo>
                  <a:pt x="0" y="37908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8" name="Group 8"/>
          <p:cNvGrpSpPr/>
          <p:nvPr/>
        </p:nvGrpSpPr>
        <p:grpSpPr>
          <a:xfrm>
            <a:off x="5392245" y="2050449"/>
            <a:ext cx="1316128" cy="131612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89F3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148225" y="3827372"/>
            <a:ext cx="1316128" cy="1316128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949590" y="5613608"/>
            <a:ext cx="1316128" cy="1316128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CEDC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5864565" y="2484929"/>
            <a:ext cx="371490" cy="447170"/>
          </a:xfrm>
          <a:custGeom>
            <a:avLst/>
            <a:gdLst/>
            <a:ahLst/>
            <a:cxnLst/>
            <a:rect l="l" t="t" r="r" b="b"/>
            <a:pathLst>
              <a:path w="371490" h="447170">
                <a:moveTo>
                  <a:pt x="0" y="0"/>
                </a:moveTo>
                <a:lnTo>
                  <a:pt x="371489" y="0"/>
                </a:lnTo>
                <a:lnTo>
                  <a:pt x="371489" y="447169"/>
                </a:lnTo>
                <a:lnTo>
                  <a:pt x="0" y="44716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18"/>
          <p:cNvSpPr/>
          <p:nvPr/>
        </p:nvSpPr>
        <p:spPr>
          <a:xfrm>
            <a:off x="7568590" y="4255948"/>
            <a:ext cx="475398" cy="458976"/>
          </a:xfrm>
          <a:custGeom>
            <a:avLst/>
            <a:gdLst/>
            <a:ahLst/>
            <a:cxnLst/>
            <a:rect l="l" t="t" r="r" b="b"/>
            <a:pathLst>
              <a:path w="475398" h="458976">
                <a:moveTo>
                  <a:pt x="0" y="0"/>
                </a:moveTo>
                <a:lnTo>
                  <a:pt x="475399" y="0"/>
                </a:lnTo>
                <a:lnTo>
                  <a:pt x="475399" y="458976"/>
                </a:lnTo>
                <a:lnTo>
                  <a:pt x="0" y="45897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>
            <a:off x="9367042" y="6033247"/>
            <a:ext cx="481225" cy="476850"/>
          </a:xfrm>
          <a:custGeom>
            <a:avLst/>
            <a:gdLst/>
            <a:ahLst/>
            <a:cxnLst/>
            <a:rect l="l" t="t" r="r" b="b"/>
            <a:pathLst>
              <a:path w="481225" h="476850">
                <a:moveTo>
                  <a:pt x="0" y="0"/>
                </a:moveTo>
                <a:lnTo>
                  <a:pt x="481224" y="0"/>
                </a:lnTo>
                <a:lnTo>
                  <a:pt x="481224" y="476850"/>
                </a:lnTo>
                <a:lnTo>
                  <a:pt x="0" y="47685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TextBox 20"/>
          <p:cNvSpPr txBox="1"/>
          <p:nvPr/>
        </p:nvSpPr>
        <p:spPr>
          <a:xfrm>
            <a:off x="1286745" y="6373425"/>
            <a:ext cx="6519544" cy="712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</a:pPr>
            <a:r>
              <a:rPr lang="en-US" sz="4200" b="1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Conclusion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148225" y="2012349"/>
            <a:ext cx="4068790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AI-driven IDS is feasible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148225" y="2501962"/>
            <a:ext cx="7087084" cy="553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dirty="0"/>
              <a:t>The results demonstrate that an AI-driven intrusion detection system is feasible and effective for healthcare cybersecurity.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949590" y="3911065"/>
            <a:ext cx="4477249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ML improves detection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949590" y="4400677"/>
            <a:ext cx="7087084" cy="621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dirty="0">
                <a:solidFill>
                  <a:srgbClr val="1B1B1B"/>
                </a:solidFill>
                <a:latin typeface="DM Sans"/>
                <a:ea typeface="DM Sans"/>
                <a:cs typeface="DM Sans"/>
                <a:sym typeface="DM Sans"/>
              </a:rPr>
              <a:t>Machine learning improves intrusion detection by automatically identifying complex patterns in network traffic.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691767" y="5697301"/>
            <a:ext cx="4568017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Random Forest most suitable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691767" y="6186913"/>
            <a:ext cx="6567533" cy="553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dirty="0"/>
              <a:t>Random Forest was found to be the most suitable model due to its high recall and low false negative rate.</a:t>
            </a:r>
          </a:p>
        </p:txBody>
      </p:sp>
      <p:sp>
        <p:nvSpPr>
          <p:cNvPr id="27" name="Freeform 27"/>
          <p:cNvSpPr/>
          <p:nvPr/>
        </p:nvSpPr>
        <p:spPr>
          <a:xfrm>
            <a:off x="-948577" y="8132336"/>
            <a:ext cx="2750430" cy="2975806"/>
          </a:xfrm>
          <a:custGeom>
            <a:avLst/>
            <a:gdLst/>
            <a:ahLst/>
            <a:cxnLst/>
            <a:rect l="l" t="t" r="r" b="b"/>
            <a:pathLst>
              <a:path w="2750430" h="2975806">
                <a:moveTo>
                  <a:pt x="0" y="0"/>
                </a:moveTo>
                <a:lnTo>
                  <a:pt x="2750430" y="0"/>
                </a:lnTo>
                <a:lnTo>
                  <a:pt x="2750430" y="2975805"/>
                </a:lnTo>
                <a:lnTo>
                  <a:pt x="0" y="2975805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Freeform 28"/>
          <p:cNvSpPr/>
          <p:nvPr/>
        </p:nvSpPr>
        <p:spPr>
          <a:xfrm>
            <a:off x="16891642" y="-363110"/>
            <a:ext cx="2317321" cy="2237269"/>
          </a:xfrm>
          <a:custGeom>
            <a:avLst/>
            <a:gdLst/>
            <a:ahLst/>
            <a:cxnLst/>
            <a:rect l="l" t="t" r="r" b="b"/>
            <a:pathLst>
              <a:path w="2317321" h="2237269">
                <a:moveTo>
                  <a:pt x="0" y="0"/>
                </a:moveTo>
                <a:lnTo>
                  <a:pt x="2317322" y="0"/>
                </a:lnTo>
                <a:lnTo>
                  <a:pt x="2317322" y="2237268"/>
                </a:lnTo>
                <a:lnTo>
                  <a:pt x="0" y="2237268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9" name="Group 29"/>
          <p:cNvGrpSpPr/>
          <p:nvPr/>
        </p:nvGrpSpPr>
        <p:grpSpPr>
          <a:xfrm>
            <a:off x="11358129" y="7293104"/>
            <a:ext cx="1316128" cy="1316128"/>
            <a:chOff x="0" y="0"/>
            <a:chExt cx="812800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ED58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2975776" y="7386396"/>
            <a:ext cx="4568017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Valuable contribution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2931432" y="7870879"/>
            <a:ext cx="4910201" cy="2188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15"/>
              </a:lnSpc>
            </a:pPr>
            <a:r>
              <a:rPr lang="en-US" sz="1796" dirty="0">
                <a:solidFill>
                  <a:srgbClr val="1B1B1B"/>
                </a:solidFill>
                <a:latin typeface="DM Sans"/>
                <a:ea typeface="DM Sans"/>
                <a:cs typeface="DM Sans"/>
                <a:sym typeface="DM Sans"/>
              </a:rPr>
              <a:t>“This research demonstrates that AI-driven     intrusion detection is feasible for healthcare environments, with Random Forest showing strong performance under realistic constraints.”</a:t>
            </a:r>
          </a:p>
          <a:p>
            <a:pPr algn="l">
              <a:lnSpc>
                <a:spcPts val="2515"/>
              </a:lnSpc>
            </a:pPr>
            <a:endParaRPr lang="en-US" sz="1796" dirty="0">
              <a:solidFill>
                <a:srgbClr val="1B1B1B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l">
              <a:lnSpc>
                <a:spcPts val="2515"/>
              </a:lnSpc>
            </a:pPr>
            <a:endParaRPr lang="en-US" sz="1796" dirty="0">
              <a:solidFill>
                <a:srgbClr val="1B1B1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34" name="Freeform 34"/>
          <p:cNvSpPr/>
          <p:nvPr/>
        </p:nvSpPr>
        <p:spPr>
          <a:xfrm>
            <a:off x="11830448" y="7685166"/>
            <a:ext cx="371490" cy="447170"/>
          </a:xfrm>
          <a:custGeom>
            <a:avLst/>
            <a:gdLst/>
            <a:ahLst/>
            <a:cxnLst/>
            <a:rect l="l" t="t" r="r" b="b"/>
            <a:pathLst>
              <a:path w="371490" h="447170">
                <a:moveTo>
                  <a:pt x="0" y="0"/>
                </a:moveTo>
                <a:lnTo>
                  <a:pt x="371490" y="0"/>
                </a:lnTo>
                <a:lnTo>
                  <a:pt x="371490" y="447170"/>
                </a:lnTo>
                <a:lnTo>
                  <a:pt x="0" y="4471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843960" y="-603305"/>
            <a:ext cx="2448613" cy="2159231"/>
          </a:xfrm>
          <a:custGeom>
            <a:avLst/>
            <a:gdLst/>
            <a:ahLst/>
            <a:cxnLst/>
            <a:rect l="l" t="t" r="r" b="b"/>
            <a:pathLst>
              <a:path w="2448613" h="2159231">
                <a:moveTo>
                  <a:pt x="0" y="0"/>
                </a:moveTo>
                <a:lnTo>
                  <a:pt x="2448612" y="0"/>
                </a:lnTo>
                <a:lnTo>
                  <a:pt x="2448612" y="2159231"/>
                </a:lnTo>
                <a:lnTo>
                  <a:pt x="0" y="21592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6322676" y="8441453"/>
            <a:ext cx="4310743" cy="4114800"/>
          </a:xfrm>
          <a:custGeom>
            <a:avLst/>
            <a:gdLst/>
            <a:ahLst/>
            <a:cxnLst/>
            <a:rect l="l" t="t" r="r" b="b"/>
            <a:pathLst>
              <a:path w="4310743" h="4114800">
                <a:moveTo>
                  <a:pt x="0" y="0"/>
                </a:moveTo>
                <a:lnTo>
                  <a:pt x="4310742" y="0"/>
                </a:lnTo>
                <a:lnTo>
                  <a:pt x="431074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5157138" y="4130499"/>
            <a:ext cx="6519544" cy="712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783</Words>
  <Application>Microsoft Office PowerPoint</Application>
  <PresentationFormat>Custom</PresentationFormat>
  <Paragraphs>100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DM Sans</vt:lpstr>
      <vt:lpstr>Calibri</vt:lpstr>
      <vt:lpstr>Aptos</vt:lpstr>
      <vt:lpstr>Montserrat 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Literature Review Summary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 Text Magic Studio Magic Design for Presentations L&amp;P</dc:title>
  <cp:lastModifiedBy>Mahabub alam</cp:lastModifiedBy>
  <cp:revision>4</cp:revision>
  <dcterms:created xsi:type="dcterms:W3CDTF">2006-08-16T00:00:00Z</dcterms:created>
  <dcterms:modified xsi:type="dcterms:W3CDTF">2026-02-06T02:07:12Z</dcterms:modified>
  <dc:identifier>DAHAfOM2pJU</dc:identifier>
</cp:coreProperties>
</file>