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7" r:id="rId3"/>
    <p:sldId id="261" r:id="rId4"/>
    <p:sldId id="260" r:id="rId5"/>
    <p:sldId id="258" r:id="rId6"/>
    <p:sldId id="263" r:id="rId7"/>
    <p:sldId id="264" r:id="rId8"/>
    <p:sldId id="265" r:id="rId9"/>
    <p:sldId id="259"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9822" autoAdjust="0"/>
  </p:normalViewPr>
  <p:slideViewPr>
    <p:cSldViewPr>
      <p:cViewPr varScale="1">
        <p:scale>
          <a:sx n="35" d="100"/>
          <a:sy n="35" d="100"/>
        </p:scale>
        <p:origin x="-237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4D4355-2492-4DB2-A97B-B2665A4E0835}" type="datetimeFigureOut">
              <a:rPr lang="en-GB" smtClean="0"/>
              <a:t>01/06/2020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6D9F8D-C050-435A-A723-BE1C31CB098D}" type="slidenum">
              <a:rPr lang="en-GB" smtClean="0"/>
              <a:t>‹#›</a:t>
            </a:fld>
            <a:endParaRPr lang="en-GB"/>
          </a:p>
        </p:txBody>
      </p:sp>
    </p:spTree>
    <p:extLst>
      <p:ext uri="{BB962C8B-B14F-4D97-AF65-F5344CB8AC3E}">
        <p14:creationId xmlns:p14="http://schemas.microsoft.com/office/powerpoint/2010/main" val="3341715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presentation</a:t>
            </a:r>
            <a:r>
              <a:rPr lang="en-GB" baseline="0" dirty="0" smtClean="0"/>
              <a:t> has been produced </a:t>
            </a:r>
            <a:r>
              <a:rPr lang="en-GB" baseline="0" smtClean="0"/>
              <a:t>from research completed </a:t>
            </a:r>
            <a:r>
              <a:rPr lang="en-GB" baseline="0" dirty="0" smtClean="0"/>
              <a:t>for a paper which analyses </a:t>
            </a:r>
            <a:r>
              <a:rPr lang="en-GB" dirty="0" smtClean="0"/>
              <a:t>Safari Tourism</a:t>
            </a:r>
            <a:r>
              <a:rPr lang="en-GB" baseline="0" dirty="0" smtClean="0"/>
              <a:t> and its effectiveness for the conservation of animals and wildlife in Africa.</a:t>
            </a:r>
          </a:p>
          <a:p>
            <a:endParaRPr lang="en-GB" baseline="0" dirty="0" smtClean="0"/>
          </a:p>
          <a:p>
            <a:r>
              <a:rPr lang="en-GB" baseline="0" dirty="0" smtClean="0"/>
              <a:t>I chose this topic as I feel the trend is at a very contemporary point in its life, with travellers feeling increasingly concerned about the sort of footprint they’re leaving behind in countries they’ve travelled too, Safari Tourism challenges both the way people feel after their visit as well as what they’re doing while they’re there and perhaps even more so, their reason for travelling there in the first place.</a:t>
            </a:r>
          </a:p>
        </p:txBody>
      </p:sp>
      <p:sp>
        <p:nvSpPr>
          <p:cNvPr id="4" name="Slide Number Placeholder 3"/>
          <p:cNvSpPr>
            <a:spLocks noGrp="1"/>
          </p:cNvSpPr>
          <p:nvPr>
            <p:ph type="sldNum" sz="quarter" idx="10"/>
          </p:nvPr>
        </p:nvSpPr>
        <p:spPr/>
        <p:txBody>
          <a:bodyPr/>
          <a:lstStyle/>
          <a:p>
            <a:fld id="{2A6D9F8D-C050-435A-A723-BE1C31CB098D}" type="slidenum">
              <a:rPr lang="en-GB" smtClean="0"/>
              <a:t>1</a:t>
            </a:fld>
            <a:endParaRPr lang="en-GB"/>
          </a:p>
        </p:txBody>
      </p:sp>
    </p:spTree>
    <p:extLst>
      <p:ext uri="{BB962C8B-B14F-4D97-AF65-F5344CB8AC3E}">
        <p14:creationId xmlns:p14="http://schemas.microsoft.com/office/powerpoint/2010/main" val="2983765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what is safari tourism exactly? </a:t>
            </a:r>
          </a:p>
          <a:p>
            <a:endParaRPr lang="en-GB" dirty="0" smtClean="0"/>
          </a:p>
          <a:p>
            <a:r>
              <a:rPr lang="en-GB" dirty="0" smtClean="0"/>
              <a:t>Most people would imagine a group of people going on an expedition to either observe or hunt an animal in its natural habitat, one idea offers up the possibility of capturing pictures to cherish forever and being face to face with a live giant creature while the other offers the thrill of a live chase and blood, followed by a carcass delivery. In various studies over the years there have been mixed reviews about which method of safari tourism preserves the area in the most effective way and naturally nowadays there has been lot of debate around which method of ‘shooting’ is the more sustainable option and which is good for the conservation of animals and the wildlife.</a:t>
            </a:r>
          </a:p>
          <a:p>
            <a:r>
              <a:rPr lang="en-GB" dirty="0" smtClean="0"/>
              <a:t>Jimmy Kimmel</a:t>
            </a:r>
            <a:endParaRPr lang="en-GB" dirty="0"/>
          </a:p>
        </p:txBody>
      </p:sp>
      <p:sp>
        <p:nvSpPr>
          <p:cNvPr id="4" name="Slide Number Placeholder 3"/>
          <p:cNvSpPr>
            <a:spLocks noGrp="1"/>
          </p:cNvSpPr>
          <p:nvPr>
            <p:ph type="sldNum" sz="quarter" idx="10"/>
          </p:nvPr>
        </p:nvSpPr>
        <p:spPr/>
        <p:txBody>
          <a:bodyPr/>
          <a:lstStyle/>
          <a:p>
            <a:fld id="{2A6D9F8D-C050-435A-A723-BE1C31CB098D}" type="slidenum">
              <a:rPr lang="en-GB" smtClean="0"/>
              <a:t>2</a:t>
            </a:fld>
            <a:endParaRPr lang="en-GB"/>
          </a:p>
        </p:txBody>
      </p:sp>
    </p:spTree>
    <p:extLst>
      <p:ext uri="{BB962C8B-B14F-4D97-AF65-F5344CB8AC3E}">
        <p14:creationId xmlns:p14="http://schemas.microsoft.com/office/powerpoint/2010/main" val="1125545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6D9F8D-C050-435A-A723-BE1C31CB098D}" type="slidenum">
              <a:rPr lang="en-GB" smtClean="0"/>
              <a:t>3</a:t>
            </a:fld>
            <a:endParaRPr lang="en-GB"/>
          </a:p>
        </p:txBody>
      </p:sp>
    </p:spTree>
    <p:extLst>
      <p:ext uri="{BB962C8B-B14F-4D97-AF65-F5344CB8AC3E}">
        <p14:creationId xmlns:p14="http://schemas.microsoft.com/office/powerpoint/2010/main" val="4124228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Big game farms are auctions that take place in South Africa where some animals can sell for millions</a:t>
            </a:r>
          </a:p>
          <a:p>
            <a:pPr marL="171450" indent="-171450">
              <a:buFont typeface="Arial" panose="020B0604020202020204" pitchFamily="34" charset="0"/>
              <a:buChar char="•"/>
            </a:pPr>
            <a:r>
              <a:rPr lang="en-GB" dirty="0" smtClean="0"/>
              <a:t>Big game hunting</a:t>
            </a:r>
            <a:r>
              <a:rPr lang="en-GB" baseline="0" dirty="0" smtClean="0"/>
              <a:t> is in reference to the “sport” of tracking and hunting the animal</a:t>
            </a:r>
          </a:p>
          <a:p>
            <a:pPr marL="171450" indent="-171450">
              <a:buFont typeface="Arial" panose="020B0604020202020204" pitchFamily="34" charset="0"/>
              <a:buChar char="•"/>
            </a:pPr>
            <a:r>
              <a:rPr lang="en-GB" baseline="0" dirty="0" smtClean="0"/>
              <a:t>Canned hunting is where the animal is released into a large enclosed area to make hunting easier (animals will often be sedated too)</a:t>
            </a:r>
          </a:p>
          <a:p>
            <a:pPr marL="171450" indent="-171450">
              <a:buFont typeface="Arial" panose="020B0604020202020204" pitchFamily="34" charset="0"/>
              <a:buChar char="•"/>
            </a:pPr>
            <a:r>
              <a:rPr lang="en-GB" baseline="0" dirty="0" smtClean="0"/>
              <a:t>Hunting equipment includes, guns, ammunition, telescopic sights and appropriate clothing.</a:t>
            </a:r>
          </a:p>
          <a:p>
            <a:pPr marL="171450" indent="-171450">
              <a:buFont typeface="Arial" panose="020B0604020202020204" pitchFamily="34" charset="0"/>
              <a:buChar char="•"/>
            </a:pPr>
            <a:r>
              <a:rPr lang="en-GB" baseline="0" dirty="0" smtClean="0"/>
              <a:t>Other hunting experiences include, big game drives, </a:t>
            </a:r>
          </a:p>
        </p:txBody>
      </p:sp>
      <p:sp>
        <p:nvSpPr>
          <p:cNvPr id="4" name="Slide Number Placeholder 3"/>
          <p:cNvSpPr>
            <a:spLocks noGrp="1"/>
          </p:cNvSpPr>
          <p:nvPr>
            <p:ph type="sldNum" sz="quarter" idx="10"/>
          </p:nvPr>
        </p:nvSpPr>
        <p:spPr/>
        <p:txBody>
          <a:bodyPr/>
          <a:lstStyle/>
          <a:p>
            <a:fld id="{2A6D9F8D-C050-435A-A723-BE1C31CB098D}" type="slidenum">
              <a:rPr lang="en-GB" smtClean="0"/>
              <a:t>4</a:t>
            </a:fld>
            <a:endParaRPr lang="en-GB"/>
          </a:p>
        </p:txBody>
      </p:sp>
    </p:spTree>
    <p:extLst>
      <p:ext uri="{BB962C8B-B14F-4D97-AF65-F5344CB8AC3E}">
        <p14:creationId xmlns:p14="http://schemas.microsoft.com/office/powerpoint/2010/main" val="2100234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Many who go on safari trips will do so in the continent of Africa as this is where most of the “big game” is found; larger animals such as elephants, lions, rhino, leopard and buffalo. </a:t>
            </a:r>
          </a:p>
          <a:p>
            <a:r>
              <a:rPr lang="en-GB" dirty="0" smtClean="0"/>
              <a:t>It is worth noting that some countries</a:t>
            </a:r>
            <a:r>
              <a:rPr lang="en-GB" baseline="0" dirty="0" smtClean="0"/>
              <a:t> in Africa have made trophy hunting illegal (or partly illegal in some cases)</a:t>
            </a:r>
            <a:endParaRPr lang="en-GB" dirty="0"/>
          </a:p>
        </p:txBody>
      </p:sp>
      <p:sp>
        <p:nvSpPr>
          <p:cNvPr id="4" name="Slide Number Placeholder 3"/>
          <p:cNvSpPr>
            <a:spLocks noGrp="1"/>
          </p:cNvSpPr>
          <p:nvPr>
            <p:ph type="sldNum" sz="quarter" idx="10"/>
          </p:nvPr>
        </p:nvSpPr>
        <p:spPr/>
        <p:txBody>
          <a:bodyPr/>
          <a:lstStyle/>
          <a:p>
            <a:fld id="{2A6D9F8D-C050-435A-A723-BE1C31CB098D}" type="slidenum">
              <a:rPr lang="en-GB" smtClean="0"/>
              <a:t>5</a:t>
            </a:fld>
            <a:endParaRPr lang="en-GB"/>
          </a:p>
        </p:txBody>
      </p:sp>
    </p:spTree>
    <p:extLst>
      <p:ext uri="{BB962C8B-B14F-4D97-AF65-F5344CB8AC3E}">
        <p14:creationId xmlns:p14="http://schemas.microsoft.com/office/powerpoint/2010/main" val="8538589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From a case study found on the national geographic webpage</a:t>
            </a:r>
            <a:r>
              <a:rPr lang="en-GB" sz="1200" b="0" i="0" kern="1200" baseline="0" dirty="0" smtClean="0">
                <a:solidFill>
                  <a:schemeClr val="tx1"/>
                </a:solidFill>
                <a:effectLst/>
                <a:latin typeface="+mn-lt"/>
                <a:ea typeface="+mn-ea"/>
                <a:cs typeface="+mn-cs"/>
              </a:rPr>
              <a:t> shows:</a:t>
            </a:r>
          </a:p>
          <a:p>
            <a:endParaRPr lang="en-GB" sz="1200" b="0" i="0" kern="1200" baseline="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This kudu offered good meat for children living in a local conservancy of Namibia. Village elders gathered to dance in celebration of the bounty after a German hunter shot the massive bull in 2016. For trophy species, the conservancy charges the hunt outfitter an overall fee, some of which benefits villagers, who also keep the meat. The clients take home the trophy parts</a:t>
            </a:r>
            <a:endParaRPr lang="en-GB" dirty="0"/>
          </a:p>
        </p:txBody>
      </p:sp>
      <p:sp>
        <p:nvSpPr>
          <p:cNvPr id="4" name="Slide Number Placeholder 3"/>
          <p:cNvSpPr>
            <a:spLocks noGrp="1"/>
          </p:cNvSpPr>
          <p:nvPr>
            <p:ph type="sldNum" sz="quarter" idx="10"/>
          </p:nvPr>
        </p:nvSpPr>
        <p:spPr/>
        <p:txBody>
          <a:bodyPr/>
          <a:lstStyle/>
          <a:p>
            <a:fld id="{2A6D9F8D-C050-435A-A723-BE1C31CB098D}" type="slidenum">
              <a:rPr lang="en-GB" smtClean="0"/>
              <a:t>6</a:t>
            </a:fld>
            <a:endParaRPr lang="en-GB"/>
          </a:p>
        </p:txBody>
      </p:sp>
    </p:spTree>
    <p:extLst>
      <p:ext uri="{BB962C8B-B14F-4D97-AF65-F5344CB8AC3E}">
        <p14:creationId xmlns:p14="http://schemas.microsoft.com/office/powerpoint/2010/main" val="1920805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smtClean="0"/>
              <a:t>Taken from a website that offers trophy</a:t>
            </a:r>
            <a:r>
              <a:rPr lang="en-GB" baseline="0" dirty="0" smtClean="0"/>
              <a:t> hunting *Nolan, 12*. Some safaris </a:t>
            </a:r>
            <a:r>
              <a:rPr lang="en-GB" sz="1200" b="0" i="0" kern="1200" dirty="0" smtClean="0">
                <a:solidFill>
                  <a:schemeClr val="tx1"/>
                </a:solidFill>
                <a:effectLst/>
                <a:latin typeface="+mn-lt"/>
                <a:ea typeface="+mn-ea"/>
                <a:cs typeface="+mn-cs"/>
              </a:rPr>
              <a:t>encourage trophy hunters to bow hunt monkeys and baboons</a:t>
            </a:r>
            <a:r>
              <a:rPr lang="en-GB" sz="1200" b="0" i="0" kern="1200" baseline="0" dirty="0" smtClean="0">
                <a:solidFill>
                  <a:schemeClr val="tx1"/>
                </a:solidFill>
                <a:effectLst/>
                <a:latin typeface="+mn-lt"/>
                <a:ea typeface="+mn-ea"/>
                <a:cs typeface="+mn-cs"/>
              </a:rPr>
              <a:t> which </a:t>
            </a:r>
            <a:r>
              <a:rPr lang="en-GB" sz="1200" b="0" i="0" kern="1200" dirty="0" smtClean="0">
                <a:solidFill>
                  <a:schemeClr val="tx1"/>
                </a:solidFill>
                <a:effectLst/>
                <a:latin typeface="+mn-lt"/>
                <a:ea typeface="+mn-ea"/>
                <a:cs typeface="+mn-cs"/>
              </a:rPr>
              <a:t>increases the likelihood of painful, life-altering injuries or a long, painful death of the animal, sometimes shot by amateur hunters, manages to escape.</a:t>
            </a:r>
          </a:p>
          <a:p>
            <a:pPr fontAlgn="base"/>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Media reports this photo was taken</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after a ‘canned’ game experience</a:t>
            </a:r>
            <a:r>
              <a:rPr lang="en-GB" sz="1200" b="0" i="0" kern="1200" baseline="0" dirty="0" smtClean="0">
                <a:solidFill>
                  <a:schemeClr val="tx1"/>
                </a:solidFill>
                <a:effectLst/>
                <a:latin typeface="+mn-lt"/>
                <a:ea typeface="+mn-ea"/>
                <a:cs typeface="+mn-cs"/>
              </a:rPr>
              <a:t> and shows t</a:t>
            </a:r>
            <a:r>
              <a:rPr lang="en-GB" sz="1200" b="0" i="0" kern="1200" dirty="0" smtClean="0">
                <a:solidFill>
                  <a:schemeClr val="tx1"/>
                </a:solidFill>
                <a:effectLst/>
                <a:latin typeface="+mn-lt"/>
                <a:ea typeface="+mn-ea"/>
                <a:cs typeface="+mn-cs"/>
              </a:rPr>
              <a:t>he two hunters kissing</a:t>
            </a:r>
            <a:r>
              <a:rPr lang="en-GB" sz="1200" b="0" i="0" kern="1200" baseline="0" dirty="0" smtClean="0">
                <a:solidFill>
                  <a:schemeClr val="tx1"/>
                </a:solidFill>
                <a:effectLst/>
                <a:latin typeface="+mn-lt"/>
                <a:ea typeface="+mn-ea"/>
                <a:cs typeface="+mn-cs"/>
              </a:rPr>
              <a:t> above the lifeless animal they’ve just drugged and killed, showing no respect for the powerful creature that he was.</a:t>
            </a:r>
          </a:p>
          <a:p>
            <a:pPr fontAlgn="base"/>
            <a:endParaRPr lang="en-GB" sz="1200" b="0" i="0" kern="1200" baseline="0" dirty="0" smtClean="0">
              <a:solidFill>
                <a:schemeClr val="tx1"/>
              </a:solidFill>
              <a:effectLst/>
              <a:latin typeface="+mn-lt"/>
              <a:ea typeface="+mn-ea"/>
              <a:cs typeface="+mn-cs"/>
            </a:endParaRPr>
          </a:p>
          <a:p>
            <a:pPr fontAlgn="base"/>
            <a:endParaRPr lang="en-GB" sz="1200" b="0" i="0" kern="1200" baseline="0" dirty="0" smtClean="0">
              <a:solidFill>
                <a:schemeClr val="tx1"/>
              </a:solidFill>
              <a:effectLst/>
              <a:latin typeface="+mn-lt"/>
              <a:ea typeface="+mn-ea"/>
              <a:cs typeface="+mn-cs"/>
            </a:endParaRPr>
          </a:p>
          <a:p>
            <a:r>
              <a:rPr lang="en-GB" baseline="0" dirty="0" smtClean="0"/>
              <a:t>Doubtfully, the hunter who killed the Kudu in Namibia did so for the intention of bringing work and meat to the local villagers, however it did; and as the case study explained online that the animal hunted is usually chosen based on its age and chances of reproduction, this could be used to argue the fact that hunting IS a sustainable practice in conservation.</a:t>
            </a:r>
          </a:p>
          <a:p>
            <a:r>
              <a:rPr lang="en-GB" baseline="0" dirty="0" smtClean="0"/>
              <a:t>Unfortunately these practices can only be effective with involvement from major bodies like CEO, government and leaders in local communities but with trophy hunting having a multi billion profit market, operations related to the industry are often overseen by corrupt government and so there is very little transparency across the countries about what is and is not legal, what is and is not ethical, and what is and is not necessary in the first place.</a:t>
            </a:r>
          </a:p>
          <a:p>
            <a:pPr fontAlgn="base"/>
            <a:endParaRPr lang="en-GB" dirty="0"/>
          </a:p>
        </p:txBody>
      </p:sp>
      <p:sp>
        <p:nvSpPr>
          <p:cNvPr id="4" name="Slide Number Placeholder 3"/>
          <p:cNvSpPr>
            <a:spLocks noGrp="1"/>
          </p:cNvSpPr>
          <p:nvPr>
            <p:ph type="sldNum" sz="quarter" idx="10"/>
          </p:nvPr>
        </p:nvSpPr>
        <p:spPr/>
        <p:txBody>
          <a:bodyPr/>
          <a:lstStyle/>
          <a:p>
            <a:fld id="{2A6D9F8D-C050-435A-A723-BE1C31CB098D}" type="slidenum">
              <a:rPr lang="en-GB" smtClean="0"/>
              <a:t>7</a:t>
            </a:fld>
            <a:endParaRPr lang="en-GB"/>
          </a:p>
        </p:txBody>
      </p:sp>
    </p:spTree>
    <p:extLst>
      <p:ext uri="{BB962C8B-B14F-4D97-AF65-F5344CB8AC3E}">
        <p14:creationId xmlns:p14="http://schemas.microsoft.com/office/powerpoint/2010/main" val="3666371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Doubtfully, the hunter who killed the Kudu in Namibia did so for the intention of bringing work and meat to the local villagers, however it did; and as the case study explained online that the animal hunted is usually chosen based on its age and chances of reproduction, this could be used to argue the fact that hunting IS a sustainable practice in conservation.</a:t>
            </a:r>
          </a:p>
          <a:p>
            <a:endParaRPr lang="en-GB" baseline="0" dirty="0" smtClean="0"/>
          </a:p>
          <a:p>
            <a:r>
              <a:rPr lang="en-GB" baseline="0" dirty="0" smtClean="0"/>
              <a:t>Unfortunately these practices can only be effective with involvement from major bodies like CEO, government and leaders in local communities but with trophy hunting having a multi billion profit market, operations related to the industry are often overseen by corrupt government and so there is very little transparency across the countries about what is and is not legal, what is and is not ethical, and what is and is not necessary in the first place.</a:t>
            </a:r>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2A6D9F8D-C050-435A-A723-BE1C31CB098D}" type="slidenum">
              <a:rPr lang="en-GB" smtClean="0"/>
              <a:t>8</a:t>
            </a:fld>
            <a:endParaRPr lang="en-GB"/>
          </a:p>
        </p:txBody>
      </p:sp>
    </p:spTree>
    <p:extLst>
      <p:ext uri="{BB962C8B-B14F-4D97-AF65-F5344CB8AC3E}">
        <p14:creationId xmlns:p14="http://schemas.microsoft.com/office/powerpoint/2010/main" val="1161004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B93AFDA-C287-40D7-8BE3-2197CF5767B7}"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4119D-5B61-474B-9E2A-76C1B699A5B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B93AFDA-C287-40D7-8BE3-2197CF5767B7}"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4119D-5B61-474B-9E2A-76C1B699A5B7}"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93AFDA-C287-40D7-8BE3-2197CF5767B7}"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4119D-5B61-474B-9E2A-76C1B699A5B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B93AFDA-C287-40D7-8BE3-2197CF5767B7}" type="datetimeFigureOut">
              <a:rPr lang="en-GB" smtClean="0"/>
              <a:t>01/06/2020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04119D-5B61-474B-9E2A-76C1B699A5B7}"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B93AFDA-C287-40D7-8BE3-2197CF5767B7}" type="datetimeFigureOut">
              <a:rPr lang="en-GB" smtClean="0"/>
              <a:t>01/06/2020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04119D-5B61-474B-9E2A-76C1B699A5B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B93AFDA-C287-40D7-8BE3-2197CF5767B7}" type="datetimeFigureOut">
              <a:rPr lang="en-GB" smtClean="0"/>
              <a:t>01/06/2020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04119D-5B61-474B-9E2A-76C1B699A5B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1B93AFDA-C287-40D7-8BE3-2197CF5767B7}" type="datetimeFigureOut">
              <a:rPr lang="en-GB" smtClean="0"/>
              <a:t>01/06/2020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04119D-5B61-474B-9E2A-76C1B699A5B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1B93AFDA-C287-40D7-8BE3-2197CF5767B7}" type="datetimeFigureOut">
              <a:rPr lang="en-GB" smtClean="0"/>
              <a:t>01/06/2020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04119D-5B61-474B-9E2A-76C1B699A5B7}"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93AFDA-C287-40D7-8BE3-2197CF5767B7}" type="datetimeFigureOut">
              <a:rPr lang="en-GB" smtClean="0"/>
              <a:t>01/06/2020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04119D-5B61-474B-9E2A-76C1B699A5B7}"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B93AFDA-C287-40D7-8BE3-2197CF5767B7}"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4119D-5B61-474B-9E2A-76C1B699A5B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B93AFDA-C287-40D7-8BE3-2197CF5767B7}" type="datetimeFigureOut">
              <a:rPr lang="en-GB" smtClean="0"/>
              <a:t>01/06/2020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04119D-5B61-474B-9E2A-76C1B699A5B7}"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1B93AFDA-C287-40D7-8BE3-2197CF5767B7}" type="datetimeFigureOut">
              <a:rPr lang="en-GB" smtClean="0"/>
              <a:t>01/06/2020</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F504119D-5B61-474B-9E2A-76C1B699A5B7}"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3528" y="642228"/>
            <a:ext cx="8496945" cy="5693866"/>
          </a:xfrm>
          <a:prstGeom prst="rect">
            <a:avLst/>
          </a:prstGeom>
          <a:noFill/>
        </p:spPr>
        <p:txBody>
          <a:bodyPr wrap="square" rtlCol="0">
            <a:spAutoFit/>
          </a:bodyPr>
          <a:lstStyle/>
          <a:p>
            <a:pPr algn="ctr"/>
            <a:r>
              <a:rPr lang="en-GB" sz="2800" dirty="0" smtClean="0"/>
              <a:t>CAPE BUFFALO •  AFRICAN LION • WHITE RHINO • LEOPARD •  CHEETAH • HIPPOPOTAMUS •  CROCODILE •  ZEBRA • AFRICAN ELEPHANT • BLACK RHINO • LIONESS •  BABOON • BLACK WILDEBEEST • BLESBOK • BLUE WILDEBEEST • BUFFALO •  BUSHBUCK • BUSHPIG • CARCAL • DUIKER •ELAND •GEMSBOK • GEMSBOK •  GIRAFFE • HYENA • IMPALA •JACKAL • BONTEBOK •  CARACAL •  KLIPSRINGER • KUDU • REEDBUCK • NYALA • FALLOW DEER •  OSTRICH • RED HARTEBEEST • ROAN ANTELOPE • MONKEY • SABLE • SPRINGBOK • STEENBOK • TSESSEBE • WARTHOG • WATERBUCK • WILD DOG  • ORYX • ROAN • AFRICAN BIRDS</a:t>
            </a:r>
            <a:endParaRPr lang="en-GB" sz="2800" dirty="0"/>
          </a:p>
        </p:txBody>
      </p:sp>
      <p:sp>
        <p:nvSpPr>
          <p:cNvPr id="2" name="Title 1"/>
          <p:cNvSpPr>
            <a:spLocks noGrp="1"/>
          </p:cNvSpPr>
          <p:nvPr>
            <p:ph type="ctrTitle"/>
          </p:nvPr>
        </p:nvSpPr>
        <p:spPr>
          <a:xfrm>
            <a:off x="318301" y="1844824"/>
            <a:ext cx="8358156" cy="1780108"/>
          </a:xfrm>
        </p:spPr>
        <p:txBody>
          <a:bodyPr>
            <a:noAutofit/>
          </a:bodyPr>
          <a:lstStyle/>
          <a:p>
            <a:r>
              <a:rPr lang="en-GB" sz="8000" b="1" dirty="0" smtClean="0"/>
              <a:t>SAFARI TOURISM</a:t>
            </a:r>
            <a:br>
              <a:rPr lang="en-GB" sz="8000" b="1" dirty="0" smtClean="0"/>
            </a:br>
            <a:r>
              <a:rPr lang="en-GB" sz="4800" b="1" i="1" dirty="0" smtClean="0"/>
              <a:t>a killer idea</a:t>
            </a:r>
            <a:endParaRPr lang="en-GB" sz="4800" b="1" i="1" dirty="0"/>
          </a:p>
        </p:txBody>
      </p:sp>
      <p:sp>
        <p:nvSpPr>
          <p:cNvPr id="3" name="Subtitle 2"/>
          <p:cNvSpPr>
            <a:spLocks noGrp="1"/>
          </p:cNvSpPr>
          <p:nvPr>
            <p:ph type="subTitle" idx="1"/>
          </p:nvPr>
        </p:nvSpPr>
        <p:spPr>
          <a:xfrm>
            <a:off x="1296979" y="3789040"/>
            <a:ext cx="6400800" cy="1473200"/>
          </a:xfrm>
        </p:spPr>
        <p:txBody>
          <a:bodyPr>
            <a:normAutofit/>
          </a:bodyPr>
          <a:lstStyle/>
          <a:p>
            <a:r>
              <a:rPr lang="en-GB" sz="2400" b="1" dirty="0" smtClean="0"/>
              <a:t>Robbie Baxter – 1808664</a:t>
            </a:r>
            <a:endParaRPr lang="en-GB" sz="2400" b="1" dirty="0"/>
          </a:p>
        </p:txBody>
      </p:sp>
    </p:spTree>
    <p:extLst>
      <p:ext uri="{BB962C8B-B14F-4D97-AF65-F5344CB8AC3E}">
        <p14:creationId xmlns:p14="http://schemas.microsoft.com/office/powerpoint/2010/main" val="244234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6" presetClass="entr" presetSubtype="0" fill="hold" grpId="0" nodeType="after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by="(-#ppt_w*2)" calcmode="lin" valueType="num">
                                      <p:cBhvr rctx="PPT">
                                        <p:cTn id="7" dur="250" autoRev="1" fill="hold">
                                          <p:stCondLst>
                                            <p:cond delay="0"/>
                                          </p:stCondLst>
                                        </p:cTn>
                                        <p:tgtEl>
                                          <p:spTgt spid="4"/>
                                        </p:tgtEl>
                                        <p:attrNameLst>
                                          <p:attrName>ppt_w</p:attrName>
                                        </p:attrNameLst>
                                      </p:cBhvr>
                                    </p:anim>
                                    <p:anim by="(#ppt_w*0.50)" calcmode="lin" valueType="num">
                                      <p:cBhvr>
                                        <p:cTn id="8" dur="250" decel="50000" autoRev="1" fill="hold">
                                          <p:stCondLst>
                                            <p:cond delay="0"/>
                                          </p:stCondLst>
                                        </p:cTn>
                                        <p:tgtEl>
                                          <p:spTgt spid="4"/>
                                        </p:tgtEl>
                                        <p:attrNameLst>
                                          <p:attrName>ppt_x</p:attrName>
                                        </p:attrNameLst>
                                      </p:cBhvr>
                                    </p:anim>
                                    <p:anim from="(-#ppt_h/2)" to="(#ppt_y)" calcmode="lin" valueType="num">
                                      <p:cBhvr>
                                        <p:cTn id="9" dur="500" fill="hold">
                                          <p:stCondLst>
                                            <p:cond delay="0"/>
                                          </p:stCondLst>
                                        </p:cTn>
                                        <p:tgtEl>
                                          <p:spTgt spid="4"/>
                                        </p:tgtEl>
                                        <p:attrNameLst>
                                          <p:attrName>ppt_y</p:attrName>
                                        </p:attrNameLst>
                                      </p:cBhvr>
                                    </p:anim>
                                    <p:animRot by="21600000">
                                      <p:cBhvr>
                                        <p:cTn id="10" dur="500" fill="hold">
                                          <p:stCondLst>
                                            <p:cond delay="0"/>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87848" y="2564904"/>
            <a:ext cx="7408333" cy="3450696"/>
          </a:xfrm>
        </p:spPr>
        <p:txBody>
          <a:bodyPr>
            <a:normAutofit fontScale="92500" lnSpcReduction="10000"/>
          </a:bodyPr>
          <a:lstStyle/>
          <a:p>
            <a:r>
              <a:rPr lang="en-GB" dirty="0"/>
              <a:t>New Term – tracking and observing  animals in their natural habitat whereby activities including photography, various sustainable practices and the purchase of locally crafted souvenirs are all done responsibly and </a:t>
            </a:r>
            <a:r>
              <a:rPr lang="en-GB" dirty="0" smtClean="0"/>
              <a:t>carefully</a:t>
            </a:r>
          </a:p>
          <a:p>
            <a:endParaRPr lang="en-GB" dirty="0"/>
          </a:p>
          <a:p>
            <a:r>
              <a:rPr lang="en-GB" dirty="0" smtClean="0"/>
              <a:t>Old Term– spending thousands for the right to track and hunt an animal in its natural habitat for sport, a small percentage of money from this will usually be put toward wages for the locals and the conservation of animals and wildlife</a:t>
            </a:r>
          </a:p>
          <a:p>
            <a:endParaRPr lang="en-GB" dirty="0"/>
          </a:p>
        </p:txBody>
      </p:sp>
      <p:sp>
        <p:nvSpPr>
          <p:cNvPr id="3" name="Title 2"/>
          <p:cNvSpPr>
            <a:spLocks noGrp="1"/>
          </p:cNvSpPr>
          <p:nvPr>
            <p:ph type="title"/>
          </p:nvPr>
        </p:nvSpPr>
        <p:spPr/>
        <p:txBody>
          <a:bodyPr/>
          <a:lstStyle/>
          <a:p>
            <a:r>
              <a:rPr lang="en-GB" dirty="0" smtClean="0"/>
              <a:t>What Does it Mean?</a:t>
            </a:r>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1755" t="30393" r="44737" b="36192"/>
          <a:stretch/>
        </p:blipFill>
        <p:spPr>
          <a:xfrm>
            <a:off x="467544" y="1772816"/>
            <a:ext cx="8349550" cy="4681097"/>
          </a:xfrm>
          <a:prstGeom prst="rect">
            <a:avLst/>
          </a:prstGeom>
        </p:spPr>
      </p:pic>
    </p:spTree>
    <p:extLst>
      <p:ext uri="{BB962C8B-B14F-4D97-AF65-F5344CB8AC3E}">
        <p14:creationId xmlns:p14="http://schemas.microsoft.com/office/powerpoint/2010/main" val="319648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1000"/>
                                  </p:stCondLst>
                                  <p:childTnLst>
                                    <p:set>
                                      <p:cBhvr>
                                        <p:cTn id="10" dur="1" fill="hold">
                                          <p:stCondLst>
                                            <p:cond delay="0"/>
                                          </p:stCondLst>
                                        </p:cTn>
                                        <p:tgtEl>
                                          <p:spTgt spid="2">
                                            <p:txEl>
                                              <p:pRg st="2" end="2"/>
                                            </p:txEl>
                                          </p:spTgt>
                                        </p:tgtEl>
                                        <p:attrNameLst>
                                          <p:attrName>style.visibility</p:attrName>
                                        </p:attrNameLst>
                                      </p:cBhvr>
                                      <p:to>
                                        <p:strVal val="visible"/>
                                      </p:to>
                                    </p:set>
                                    <p:animEffect transition="in" filter="fade">
                                      <p:cBhvr>
                                        <p:cTn id="11" dur="500"/>
                                        <p:tgtEl>
                                          <p:spTgt spid="2">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2" presetClass="entr" presetSubtype="4"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p:tgtEl>
                                          <p:spTgt spid="4"/>
                                        </p:tgtEl>
                                        <p:attrNameLst>
                                          <p:attrName>ppt_y</p:attrName>
                                        </p:attrNameLst>
                                      </p:cBhvr>
                                      <p:tavLst>
                                        <p:tav tm="0">
                                          <p:val>
                                            <p:strVal val="#ppt_y+#ppt_h*1.125000"/>
                                          </p:val>
                                        </p:tav>
                                        <p:tav tm="100000">
                                          <p:val>
                                            <p:strVal val="#ppt_y"/>
                                          </p:val>
                                        </p:tav>
                                      </p:tavLst>
                                    </p:anim>
                                    <p:animEffect transition="in" filter="wipe(up)">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2132856"/>
            <a:ext cx="8712968" cy="4608512"/>
          </a:xfrm>
        </p:spPr>
        <p:txBody>
          <a:bodyPr>
            <a:normAutofit/>
          </a:bodyPr>
          <a:lstStyle/>
          <a:p>
            <a:pPr marL="0" indent="0">
              <a:buNone/>
            </a:pPr>
            <a:r>
              <a:rPr lang="en-GB" u="sng" dirty="0" smtClean="0"/>
              <a:t>Population Control</a:t>
            </a:r>
          </a:p>
          <a:p>
            <a:r>
              <a:rPr lang="en-GB" sz="2000" dirty="0" smtClean="0"/>
              <a:t>The overpopulation of some animals could mean lack of resources for humans but  equally, too much focus on hunting could result in extinction </a:t>
            </a:r>
          </a:p>
          <a:p>
            <a:r>
              <a:rPr lang="en-GB" sz="2000" dirty="0" smtClean="0"/>
              <a:t>Poaching which is illegal is reduced in areas that offer trophy hunting </a:t>
            </a:r>
            <a:endParaRPr lang="en-GB" sz="2000" dirty="0"/>
          </a:p>
          <a:p>
            <a:pPr marL="0" indent="0">
              <a:buNone/>
            </a:pPr>
            <a:r>
              <a:rPr lang="en-GB" u="sng" dirty="0" smtClean="0"/>
              <a:t>Economic Incentive </a:t>
            </a:r>
          </a:p>
          <a:p>
            <a:r>
              <a:rPr lang="en-GB" sz="2000" dirty="0" smtClean="0"/>
              <a:t>Fees paid for hunting are used to keep the local population stable</a:t>
            </a:r>
          </a:p>
          <a:p>
            <a:r>
              <a:rPr lang="en-GB" sz="2000" dirty="0" smtClean="0"/>
              <a:t>Attracts a niche market of tourists</a:t>
            </a:r>
          </a:p>
          <a:p>
            <a:pPr marL="0" indent="0">
              <a:buNone/>
            </a:pPr>
            <a:r>
              <a:rPr lang="en-GB" u="sng" dirty="0" smtClean="0"/>
              <a:t>Cultural </a:t>
            </a:r>
            <a:r>
              <a:rPr lang="en-GB" u="sng" dirty="0"/>
              <a:t>Sensitivity</a:t>
            </a:r>
          </a:p>
          <a:p>
            <a:r>
              <a:rPr lang="en-GB" sz="2000" dirty="0"/>
              <a:t>It was previously established by government bodies that this was the best means for sustainability</a:t>
            </a:r>
          </a:p>
          <a:p>
            <a:r>
              <a:rPr lang="en-GB" sz="2000" dirty="0"/>
              <a:t>Some indigenous areas of the continent may have had these practices in place for years as a way of sourcing food</a:t>
            </a:r>
          </a:p>
          <a:p>
            <a:endParaRPr lang="en-GB" sz="2000" dirty="0" smtClean="0"/>
          </a:p>
          <a:p>
            <a:pPr marL="0" indent="0">
              <a:buNone/>
            </a:pPr>
            <a:endParaRPr lang="en-GB" u="sng" dirty="0" smtClean="0"/>
          </a:p>
        </p:txBody>
      </p:sp>
      <p:sp>
        <p:nvSpPr>
          <p:cNvPr id="3" name="Title 2"/>
          <p:cNvSpPr>
            <a:spLocks noGrp="1"/>
          </p:cNvSpPr>
          <p:nvPr>
            <p:ph type="title"/>
          </p:nvPr>
        </p:nvSpPr>
        <p:spPr/>
        <p:txBody>
          <a:bodyPr/>
          <a:lstStyle/>
          <a:p>
            <a:r>
              <a:rPr lang="en-GB" dirty="0" smtClean="0"/>
              <a:t>Why Allow Trophy Hunting?</a:t>
            </a:r>
            <a:endParaRPr lang="en-GB" dirty="0"/>
          </a:p>
        </p:txBody>
      </p:sp>
    </p:spTree>
    <p:extLst>
      <p:ext uri="{BB962C8B-B14F-4D97-AF65-F5344CB8AC3E}">
        <p14:creationId xmlns:p14="http://schemas.microsoft.com/office/powerpoint/2010/main" val="15830436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2776492"/>
            <a:ext cx="7408333" cy="3450696"/>
          </a:xfrm>
        </p:spPr>
        <p:txBody>
          <a:bodyPr/>
          <a:lstStyle/>
          <a:p>
            <a:r>
              <a:rPr lang="en-GB" dirty="0" smtClean="0"/>
              <a:t>Big Game Farms</a:t>
            </a:r>
          </a:p>
          <a:p>
            <a:r>
              <a:rPr lang="en-GB" dirty="0" smtClean="0"/>
              <a:t>Big Game Hunting</a:t>
            </a:r>
          </a:p>
          <a:p>
            <a:r>
              <a:rPr lang="en-GB" dirty="0" smtClean="0"/>
              <a:t>Canned Hunting</a:t>
            </a:r>
          </a:p>
          <a:p>
            <a:r>
              <a:rPr lang="en-GB" dirty="0" smtClean="0"/>
              <a:t>Hunting Equipment</a:t>
            </a:r>
          </a:p>
          <a:p>
            <a:r>
              <a:rPr lang="en-GB" dirty="0" smtClean="0"/>
              <a:t>Other Hunting Experiences</a:t>
            </a:r>
          </a:p>
          <a:p>
            <a:endParaRPr lang="en-GB" dirty="0"/>
          </a:p>
        </p:txBody>
      </p:sp>
      <p:sp>
        <p:nvSpPr>
          <p:cNvPr id="3" name="Title 2"/>
          <p:cNvSpPr>
            <a:spLocks noGrp="1"/>
          </p:cNvSpPr>
          <p:nvPr>
            <p:ph type="title"/>
          </p:nvPr>
        </p:nvSpPr>
        <p:spPr/>
        <p:txBody>
          <a:bodyPr/>
          <a:lstStyle/>
          <a:p>
            <a:r>
              <a:rPr lang="en-GB" dirty="0" smtClean="0"/>
              <a:t>Making a Killing</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2492896"/>
            <a:ext cx="3816424" cy="4017888"/>
          </a:xfrm>
          <a:prstGeom prst="rect">
            <a:avLst/>
          </a:prstGeom>
          <a:noFill/>
          <a:ln>
            <a:noFill/>
          </a:ln>
          <a:effectLst>
            <a:outerShdw dist="35921" dir="2700000" algn="ctr" rotWithShape="0">
              <a:schemeClr val="bg2"/>
            </a:outerShdw>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5171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500"/>
                                  </p:stCondLst>
                                  <p:childTnLst>
                                    <p:set>
                                      <p:cBhvr>
                                        <p:cTn id="11" dur="1" fill="hold">
                                          <p:stCondLst>
                                            <p:cond delay="0"/>
                                          </p:stCondLst>
                                        </p:cTn>
                                        <p:tgtEl>
                                          <p:spTgt spid="2">
                                            <p:txEl>
                                              <p:pRg st="1" end="1"/>
                                            </p:txEl>
                                          </p:spTgt>
                                        </p:tgtEl>
                                        <p:attrNameLst>
                                          <p:attrName>style.visibility</p:attrName>
                                        </p:attrNameLst>
                                      </p:cBhvr>
                                      <p:to>
                                        <p:strVal val="visible"/>
                                      </p:to>
                                    </p:set>
                                    <p:anim calcmode="lin" valueType="num">
                                      <p:cBhvr additive="base">
                                        <p:cTn id="12"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500"/>
                            </p:stCondLst>
                            <p:childTnLst>
                              <p:par>
                                <p:cTn id="15" presetID="2" presetClass="entr" presetSubtype="4" fill="hold" grpId="0" nodeType="afterEffect">
                                  <p:stCondLst>
                                    <p:cond delay="50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additive="base">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2500"/>
                            </p:stCondLst>
                            <p:childTnLst>
                              <p:par>
                                <p:cTn id="20" presetID="2" presetClass="entr" presetSubtype="4" fill="hold" grpId="0" nodeType="afterEffect">
                                  <p:stCondLst>
                                    <p:cond delay="500"/>
                                  </p:stCondLst>
                                  <p:childTnLst>
                                    <p:set>
                                      <p:cBhvr>
                                        <p:cTn id="21" dur="1" fill="hold">
                                          <p:stCondLst>
                                            <p:cond delay="0"/>
                                          </p:stCondLst>
                                        </p:cTn>
                                        <p:tgtEl>
                                          <p:spTgt spid="2">
                                            <p:txEl>
                                              <p:pRg st="3" end="3"/>
                                            </p:txEl>
                                          </p:spTgt>
                                        </p:tgtEl>
                                        <p:attrNameLst>
                                          <p:attrName>style.visibility</p:attrName>
                                        </p:attrNameLst>
                                      </p:cBhvr>
                                      <p:to>
                                        <p:strVal val="visible"/>
                                      </p:to>
                                    </p:set>
                                    <p:anim calcmode="lin" valueType="num">
                                      <p:cBhvr additive="base">
                                        <p:cTn id="22"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3500"/>
                            </p:stCondLst>
                            <p:childTnLst>
                              <p:par>
                                <p:cTn id="25" presetID="2" presetClass="entr" presetSubtype="4" fill="hold" grpId="0" nodeType="afterEffect">
                                  <p:stCondLst>
                                    <p:cond delay="500"/>
                                  </p:stCondLst>
                                  <p:childTnLst>
                                    <p:set>
                                      <p:cBhvr>
                                        <p:cTn id="26" dur="1" fill="hold">
                                          <p:stCondLst>
                                            <p:cond delay="0"/>
                                          </p:stCondLst>
                                        </p:cTn>
                                        <p:tgtEl>
                                          <p:spTgt spid="2">
                                            <p:txEl>
                                              <p:pRg st="4" end="4"/>
                                            </p:txEl>
                                          </p:spTgt>
                                        </p:tgtEl>
                                        <p:attrNameLst>
                                          <p:attrName>style.visibility</p:attrName>
                                        </p:attrNameLst>
                                      </p:cBhvr>
                                      <p:to>
                                        <p:strVal val="visible"/>
                                      </p:to>
                                    </p:set>
                                    <p:anim calcmode="lin" valueType="num">
                                      <p:cBhvr additive="base">
                                        <p:cTn id="2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844824"/>
            <a:ext cx="7596336" cy="4320480"/>
          </a:xfrm>
        </p:spPr>
        <p:txBody>
          <a:bodyPr>
            <a:normAutofit lnSpcReduction="10000"/>
          </a:bodyPr>
          <a:lstStyle/>
          <a:p>
            <a:r>
              <a:rPr lang="en-GB" sz="2300" dirty="0" err="1" smtClean="0"/>
              <a:t>Masai</a:t>
            </a:r>
            <a:r>
              <a:rPr lang="en-GB" sz="2300" dirty="0" smtClean="0"/>
              <a:t> Mara, Kenya</a:t>
            </a:r>
          </a:p>
          <a:p>
            <a:r>
              <a:rPr lang="en-GB" sz="2300" dirty="0" smtClean="0"/>
              <a:t>Serengeti National Park, Tanzania</a:t>
            </a:r>
          </a:p>
          <a:p>
            <a:r>
              <a:rPr lang="en-GB" sz="2300" dirty="0" smtClean="0"/>
              <a:t>Kruger National Park, South Africa</a:t>
            </a:r>
          </a:p>
          <a:p>
            <a:r>
              <a:rPr lang="en-GB" sz="2300" dirty="0" smtClean="0"/>
              <a:t>Chobe National Par &amp; Moremi Game Reserve, Botswana</a:t>
            </a:r>
          </a:p>
          <a:p>
            <a:r>
              <a:rPr lang="en-GB" sz="2300" dirty="0" smtClean="0"/>
              <a:t>South Luangwa National Park, Zambia</a:t>
            </a:r>
          </a:p>
          <a:p>
            <a:r>
              <a:rPr lang="en-GB" sz="2300" dirty="0" err="1" smtClean="0"/>
              <a:t>Etosha</a:t>
            </a:r>
            <a:r>
              <a:rPr lang="en-GB" sz="2300" dirty="0" smtClean="0"/>
              <a:t> National Park, Namibia </a:t>
            </a:r>
          </a:p>
          <a:p>
            <a:pPr marL="0" indent="0">
              <a:buNone/>
            </a:pPr>
            <a:endParaRPr lang="en-GB" sz="2300" dirty="0" smtClean="0"/>
          </a:p>
          <a:p>
            <a:pPr marL="0" indent="0">
              <a:buNone/>
            </a:pPr>
            <a:endParaRPr lang="en-GB" sz="2300" dirty="0"/>
          </a:p>
          <a:p>
            <a:pPr marL="0" indent="0">
              <a:buNone/>
            </a:pPr>
            <a:endParaRPr lang="en-GB" sz="2300" dirty="0"/>
          </a:p>
          <a:p>
            <a:pPr marL="0" indent="0">
              <a:buNone/>
            </a:pPr>
            <a:r>
              <a:rPr lang="en-GB" sz="2000" dirty="0" smtClean="0"/>
              <a:t>(These are a few of the </a:t>
            </a:r>
          </a:p>
          <a:p>
            <a:pPr marL="0" indent="0">
              <a:buNone/>
            </a:pPr>
            <a:r>
              <a:rPr lang="en-GB" sz="2000" dirty="0" smtClean="0"/>
              <a:t>more popular destinations visited)</a:t>
            </a:r>
            <a:endParaRPr lang="en-GB" sz="2000" dirty="0"/>
          </a:p>
        </p:txBody>
      </p:sp>
      <p:sp>
        <p:nvSpPr>
          <p:cNvPr id="3" name="Title 2"/>
          <p:cNvSpPr>
            <a:spLocks noGrp="1"/>
          </p:cNvSpPr>
          <p:nvPr>
            <p:ph type="title"/>
          </p:nvPr>
        </p:nvSpPr>
        <p:spPr/>
        <p:txBody>
          <a:bodyPr>
            <a:normAutofit/>
          </a:bodyPr>
          <a:lstStyle/>
          <a:p>
            <a:r>
              <a:rPr lang="en-GB" dirty="0" smtClean="0"/>
              <a:t>Where do people go?</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3761421"/>
            <a:ext cx="4880646" cy="3001570"/>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2843808" y="5589240"/>
            <a:ext cx="1260032" cy="0"/>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32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200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78" y="0"/>
            <a:ext cx="9128322" cy="6669360"/>
          </a:xfrm>
          <a:prstGeom prst="rect">
            <a:avLst/>
          </a:prstGeom>
          <a:noFill/>
          <a:ln>
            <a:noFill/>
          </a:ln>
          <a:effectLst>
            <a:outerShdw dist="35921" dir="2700000" algn="ctr" rotWithShape="0">
              <a:schemeClr val="bg2"/>
            </a:outerShdw>
            <a:softEdge rad="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27495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3" y="980728"/>
            <a:ext cx="5544616" cy="3687395"/>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3847" y="2900234"/>
            <a:ext cx="5747395" cy="3825954"/>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53639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p:cTn id="7" dur="500" fill="hold"/>
                                        <p:tgtEl>
                                          <p:spTgt spid="5122"/>
                                        </p:tgtEl>
                                        <p:attrNameLst>
                                          <p:attrName>ppt_w</p:attrName>
                                        </p:attrNameLst>
                                      </p:cBhvr>
                                      <p:tavLst>
                                        <p:tav tm="0">
                                          <p:val>
                                            <p:fltVal val="0"/>
                                          </p:val>
                                        </p:tav>
                                        <p:tav tm="100000">
                                          <p:val>
                                            <p:strVal val="#ppt_w"/>
                                          </p:val>
                                        </p:tav>
                                      </p:tavLst>
                                    </p:anim>
                                    <p:anim calcmode="lin" valueType="num">
                                      <p:cBhvr>
                                        <p:cTn id="8" dur="500" fill="hold"/>
                                        <p:tgtEl>
                                          <p:spTgt spid="5122"/>
                                        </p:tgtEl>
                                        <p:attrNameLst>
                                          <p:attrName>ppt_h</p:attrName>
                                        </p:attrNameLst>
                                      </p:cBhvr>
                                      <p:tavLst>
                                        <p:tav tm="0">
                                          <p:val>
                                            <p:fltVal val="0"/>
                                          </p:val>
                                        </p:tav>
                                        <p:tav tm="100000">
                                          <p:val>
                                            <p:strVal val="#ppt_h"/>
                                          </p:val>
                                        </p:tav>
                                      </p:tavLst>
                                    </p:anim>
                                    <p:animEffect transition="in" filter="fade">
                                      <p:cBhvr>
                                        <p:cTn id="9" dur="500"/>
                                        <p:tgtEl>
                                          <p:spTgt spid="512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5123"/>
                                        </p:tgtEl>
                                        <p:attrNameLst>
                                          <p:attrName>style.visibility</p:attrName>
                                        </p:attrNameLst>
                                      </p:cBhvr>
                                      <p:to>
                                        <p:strVal val="visible"/>
                                      </p:to>
                                    </p:set>
                                    <p:anim calcmode="lin" valueType="num">
                                      <p:cBhvr>
                                        <p:cTn id="14" dur="500" fill="hold"/>
                                        <p:tgtEl>
                                          <p:spTgt spid="5123"/>
                                        </p:tgtEl>
                                        <p:attrNameLst>
                                          <p:attrName>ppt_w</p:attrName>
                                        </p:attrNameLst>
                                      </p:cBhvr>
                                      <p:tavLst>
                                        <p:tav tm="0">
                                          <p:val>
                                            <p:fltVal val="0"/>
                                          </p:val>
                                        </p:tav>
                                        <p:tav tm="100000">
                                          <p:val>
                                            <p:strVal val="#ppt_w"/>
                                          </p:val>
                                        </p:tav>
                                      </p:tavLst>
                                    </p:anim>
                                    <p:anim calcmode="lin" valueType="num">
                                      <p:cBhvr>
                                        <p:cTn id="15" dur="500" fill="hold"/>
                                        <p:tgtEl>
                                          <p:spTgt spid="5123"/>
                                        </p:tgtEl>
                                        <p:attrNameLst>
                                          <p:attrName>ppt_h</p:attrName>
                                        </p:attrNameLst>
                                      </p:cBhvr>
                                      <p:tavLst>
                                        <p:tav tm="0">
                                          <p:val>
                                            <p:fltVal val="0"/>
                                          </p:val>
                                        </p:tav>
                                        <p:tav tm="100000">
                                          <p:val>
                                            <p:strVal val="#ppt_h"/>
                                          </p:val>
                                        </p:tav>
                                      </p:tavLst>
                                    </p:anim>
                                    <p:animEffect transition="in" filter="fade">
                                      <p:cBhvr>
                                        <p:cTn id="16" dur="500"/>
                                        <p:tgtEl>
                                          <p:spTgt spid="5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2636912"/>
            <a:ext cx="8424936" cy="3960440"/>
          </a:xfrm>
        </p:spPr>
        <p:txBody>
          <a:bodyPr>
            <a:noAutofit/>
          </a:bodyPr>
          <a:lstStyle/>
          <a:p>
            <a:pPr marL="0" indent="0">
              <a:buNone/>
            </a:pPr>
            <a:r>
              <a:rPr lang="en-GB" sz="2600" dirty="0" smtClean="0"/>
              <a:t>If Africa’s newer meaning of safari tourism does not materialise and guests visiting continue to hunt then some operations need to be in place to ensure a future:</a:t>
            </a:r>
          </a:p>
          <a:p>
            <a:pPr marL="0" indent="0">
              <a:buNone/>
            </a:pPr>
            <a:endParaRPr lang="en-GB" sz="2600" dirty="0"/>
          </a:p>
          <a:p>
            <a:r>
              <a:rPr lang="en-GB" sz="2600" dirty="0"/>
              <a:t>Regular and strict monitoring/reviewing of hunting processes</a:t>
            </a:r>
          </a:p>
          <a:p>
            <a:r>
              <a:rPr lang="en-GB" sz="2600" dirty="0" smtClean="0"/>
              <a:t>Clear and sufficient economic incentives </a:t>
            </a:r>
          </a:p>
          <a:p>
            <a:r>
              <a:rPr lang="en-GB" sz="2600" dirty="0" smtClean="0"/>
              <a:t>All inclusive approach from local communities</a:t>
            </a:r>
          </a:p>
        </p:txBody>
      </p:sp>
      <p:sp>
        <p:nvSpPr>
          <p:cNvPr id="3" name="Title 2"/>
          <p:cNvSpPr>
            <a:spLocks noGrp="1"/>
          </p:cNvSpPr>
          <p:nvPr>
            <p:ph type="title"/>
          </p:nvPr>
        </p:nvSpPr>
        <p:spPr/>
        <p:txBody>
          <a:bodyPr/>
          <a:lstStyle/>
          <a:p>
            <a:r>
              <a:rPr lang="en-GB" dirty="0" smtClean="0"/>
              <a:t>Future of Safari</a:t>
            </a:r>
            <a:endParaRPr lang="en-GB" dirty="0"/>
          </a:p>
        </p:txBody>
      </p:sp>
    </p:spTree>
    <p:extLst>
      <p:ext uri="{BB962C8B-B14F-4D97-AF65-F5344CB8AC3E}">
        <p14:creationId xmlns:p14="http://schemas.microsoft.com/office/powerpoint/2010/main" val="3204081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circle(in)">
                                      <p:cBhvr>
                                        <p:cTn id="7" dur="2000"/>
                                        <p:tgtEl>
                                          <p:spTgt spid="2">
                                            <p:txEl>
                                              <p:pRg st="0" end="0"/>
                                            </p:txEl>
                                          </p:spTgt>
                                        </p:tgtEl>
                                      </p:cBhvr>
                                    </p:animEffect>
                                  </p:childTnLst>
                                </p:cTn>
                              </p:par>
                            </p:childTnLst>
                          </p:cTn>
                        </p:par>
                        <p:par>
                          <p:cTn id="8" fill="hold">
                            <p:stCondLst>
                              <p:cond delay="2000"/>
                            </p:stCondLst>
                            <p:childTnLst>
                              <p:par>
                                <p:cTn id="9" presetID="6" presetClass="entr" presetSubtype="16" fill="hold" grpId="0" nodeType="after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Effect transition="in" filter="circle(in)">
                                      <p:cBhvr>
                                        <p:cTn id="11" dur="2000"/>
                                        <p:tgtEl>
                                          <p:spTgt spid="2">
                                            <p:txEl>
                                              <p:pRg st="2" end="2"/>
                                            </p:txEl>
                                          </p:spTgt>
                                        </p:tgtEl>
                                      </p:cBhvr>
                                    </p:animEffect>
                                  </p:childTnLst>
                                </p:cTn>
                              </p:par>
                            </p:childTnLst>
                          </p:cTn>
                        </p:par>
                        <p:par>
                          <p:cTn id="12" fill="hold">
                            <p:stCondLst>
                              <p:cond delay="4000"/>
                            </p:stCondLst>
                            <p:childTnLst>
                              <p:par>
                                <p:cTn id="13" presetID="6" presetClass="entr" presetSubtype="16" fill="hold" grpId="0" nodeType="after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circle(in)">
                                      <p:cBhvr>
                                        <p:cTn id="15" dur="2000"/>
                                        <p:tgtEl>
                                          <p:spTgt spid="2">
                                            <p:txEl>
                                              <p:pRg st="3" end="3"/>
                                            </p:txEl>
                                          </p:spTgt>
                                        </p:tgtEl>
                                      </p:cBhvr>
                                    </p:animEffect>
                                  </p:childTnLst>
                                </p:cTn>
                              </p:par>
                            </p:childTnLst>
                          </p:cTn>
                        </p:par>
                        <p:par>
                          <p:cTn id="16" fill="hold">
                            <p:stCondLst>
                              <p:cond delay="6000"/>
                            </p:stCondLst>
                            <p:childTnLst>
                              <p:par>
                                <p:cTn id="17" presetID="6" presetClass="entr" presetSubtype="16" fill="hold" grpId="0" nodeType="after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circle(in)">
                                      <p:cBhvr>
                                        <p:cTn id="19" dur="20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a:xfrm>
            <a:off x="2483768" y="5373216"/>
            <a:ext cx="8229600" cy="1252728"/>
          </a:xfrm>
        </p:spPr>
        <p:txBody>
          <a:bodyPr/>
          <a:lstStyle/>
          <a:p>
            <a:r>
              <a:rPr lang="en-GB" dirty="0" smtClean="0"/>
              <a:t>THANK YOU</a:t>
            </a:r>
            <a:endParaRPr lang="en-GB" dirty="0"/>
          </a:p>
        </p:txBody>
      </p:sp>
    </p:spTree>
    <p:extLst>
      <p:ext uri="{BB962C8B-B14F-4D97-AF65-F5344CB8AC3E}">
        <p14:creationId xmlns:p14="http://schemas.microsoft.com/office/powerpoint/2010/main" val="252453888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4843</TotalTime>
  <Words>1277</Words>
  <Application>Microsoft Office PowerPoint</Application>
  <PresentationFormat>On-screen Show (4:3)</PresentationFormat>
  <Paragraphs>77</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Waveform</vt:lpstr>
      <vt:lpstr>SAFARI TOURISM a killer idea</vt:lpstr>
      <vt:lpstr>What Does it Mean?</vt:lpstr>
      <vt:lpstr>Why Allow Trophy Hunting?</vt:lpstr>
      <vt:lpstr>Making a Killing</vt:lpstr>
      <vt:lpstr>Where do people go?</vt:lpstr>
      <vt:lpstr>PowerPoint Presentation</vt:lpstr>
      <vt:lpstr>PowerPoint Presentation</vt:lpstr>
      <vt:lpstr>Future of Safari</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SAFARI TOURISM</dc:title>
  <dc:creator>Harry</dc:creator>
  <cp:lastModifiedBy>Harry</cp:lastModifiedBy>
  <cp:revision>50</cp:revision>
  <dcterms:created xsi:type="dcterms:W3CDTF">2020-05-28T11:57:15Z</dcterms:created>
  <dcterms:modified xsi:type="dcterms:W3CDTF">2020-06-01T12:09:46Z</dcterms:modified>
</cp:coreProperties>
</file>