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71" r:id="rId4"/>
    <p:sldId id="272" r:id="rId5"/>
    <p:sldId id="259" r:id="rId6"/>
    <p:sldId id="304" r:id="rId7"/>
    <p:sldId id="260" r:id="rId8"/>
    <p:sldId id="261" r:id="rId9"/>
    <p:sldId id="262" r:id="rId10"/>
    <p:sldId id="263" r:id="rId11"/>
    <p:sldId id="264" r:id="rId12"/>
    <p:sldId id="301" r:id="rId13"/>
    <p:sldId id="298" r:id="rId14"/>
    <p:sldId id="265" r:id="rId15"/>
    <p:sldId id="266" r:id="rId16"/>
    <p:sldId id="305" r:id="rId17"/>
    <p:sldId id="302" r:id="rId18"/>
    <p:sldId id="267" r:id="rId19"/>
    <p:sldId id="303" r:id="rId20"/>
    <p:sldId id="306" r:id="rId21"/>
    <p:sldId id="307" r:id="rId22"/>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5844" autoAdjust="0"/>
  </p:normalViewPr>
  <p:slideViewPr>
    <p:cSldViewPr>
      <p:cViewPr varScale="1">
        <p:scale>
          <a:sx n="56" d="100"/>
          <a:sy n="56" d="100"/>
        </p:scale>
        <p:origin x="2202" y="84"/>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DFB5F2-EEA0-4FC5-BB35-8B5399AD111C}" type="datetimeFigureOut">
              <a:rPr lang="en-GB" smtClean="0"/>
              <a:pPr/>
              <a:t>12/12/2018</a:t>
            </a:fld>
            <a:endParaRPr lang="en-GB"/>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686D24-04FC-422A-ABE7-2FEEA51A456F}" type="slidenum">
              <a:rPr lang="en-GB" smtClean="0"/>
              <a:pPr/>
              <a:t>‹#›</a:t>
            </a:fld>
            <a:endParaRPr lang="en-GB"/>
          </a:p>
        </p:txBody>
      </p:sp>
    </p:spTree>
    <p:extLst>
      <p:ext uri="{BB962C8B-B14F-4D97-AF65-F5344CB8AC3E}">
        <p14:creationId xmlns:p14="http://schemas.microsoft.com/office/powerpoint/2010/main" val="1373405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6858000" cy="3911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3900384"/>
            <a:ext cx="6858000" cy="2117"/>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1885950" y="3149600"/>
            <a:ext cx="3086100" cy="150368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3" name="Subtitle 2"/>
          <p:cNvSpPr>
            <a:spLocks noGrp="1"/>
          </p:cNvSpPr>
          <p:nvPr>
            <p:ph type="subTitle" idx="1"/>
          </p:nvPr>
        </p:nvSpPr>
        <p:spPr>
          <a:xfrm>
            <a:off x="1924050" y="4060615"/>
            <a:ext cx="3009900" cy="571500"/>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Title 11"/>
          <p:cNvSpPr>
            <a:spLocks noGrp="1"/>
          </p:cNvSpPr>
          <p:nvPr>
            <p:ph type="title"/>
          </p:nvPr>
        </p:nvSpPr>
        <p:spPr>
          <a:xfrm>
            <a:off x="1924050" y="3197016"/>
            <a:ext cx="3009900" cy="799253"/>
          </a:xfrm>
          <a:noFill/>
          <a:ln>
            <a:noFill/>
          </a:ln>
        </p:spPr>
        <p:txBody>
          <a:bodyPr bIns="0" anchor="b"/>
          <a:lstStyle>
            <a:lvl1pPr>
              <a:defRPr>
                <a:effectLst>
                  <a:glow rad="88900">
                    <a:schemeClr val="tx1">
                      <a:alpha val="60000"/>
                    </a:schemeClr>
                  </a:glow>
                </a:effectLst>
              </a:defRPr>
            </a:lvl1pPr>
          </a:lstStyle>
          <a:p>
            <a:r>
              <a:rPr lang="en-US" smtClean="0"/>
              <a:t>Click to edit Master title style</a:t>
            </a:r>
            <a:endParaRPr lang="en-US" dirty="0"/>
          </a:p>
        </p:txBody>
      </p:sp>
      <p:sp>
        <p:nvSpPr>
          <p:cNvPr id="11" name="Date Placeholder 10"/>
          <p:cNvSpPr>
            <a:spLocks noGrp="1"/>
          </p:cNvSpPr>
          <p:nvPr>
            <p:ph type="dt" sz="half" idx="10"/>
          </p:nvPr>
        </p:nvSpPr>
        <p:spPr bwMode="black"/>
        <p:txBody>
          <a:bodyPr/>
          <a:lstStyle/>
          <a:p>
            <a:fld id="{565170A2-FB95-475A-B0EC-B9421D8CD07E}" type="datetimeFigureOut">
              <a:rPr lang="en-GB" smtClean="0"/>
              <a:pPr/>
              <a:t>12/12/2018</a:t>
            </a:fld>
            <a:endParaRPr lang="en-GB"/>
          </a:p>
        </p:txBody>
      </p:sp>
      <p:sp>
        <p:nvSpPr>
          <p:cNvPr id="17" name="Slide Number Placeholder 16"/>
          <p:cNvSpPr>
            <a:spLocks noGrp="1"/>
          </p:cNvSpPr>
          <p:nvPr>
            <p:ph type="sldNum" sz="quarter" idx="11"/>
          </p:nvPr>
        </p:nvSpPr>
        <p:spPr/>
        <p:txBody>
          <a:bodyPr/>
          <a:lstStyle/>
          <a:p>
            <a:fld id="{B217E257-D71C-457A-B019-CD078B439BAE}" type="slidenum">
              <a:rPr lang="en-GB" smtClean="0"/>
              <a:pPr/>
              <a:t>‹#›</a:t>
            </a:fld>
            <a:endParaRPr lang="en-GB"/>
          </a:p>
        </p:txBody>
      </p:sp>
      <p:sp>
        <p:nvSpPr>
          <p:cNvPr id="19" name="Footer Placeholder 1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342900" y="2694432"/>
            <a:ext cx="6172200" cy="54335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Title 8"/>
          <p:cNvSpPr>
            <a:spLocks noGrp="1"/>
          </p:cNvSpPr>
          <p:nvPr>
            <p:ph type="title"/>
          </p:nvPr>
        </p:nvSpPr>
        <p:spPr/>
        <p:txBody>
          <a:bodyPr/>
          <a:lstStyle/>
          <a:p>
            <a:r>
              <a:rPr lang="en-US" smtClean="0"/>
              <a:t>Click to edit Master title style</a:t>
            </a:r>
            <a:endParaRPr lang="en-US"/>
          </a:p>
        </p:txBody>
      </p:sp>
      <p:sp>
        <p:nvSpPr>
          <p:cNvPr id="11" name="Date Placeholder 10"/>
          <p:cNvSpPr>
            <a:spLocks noGrp="1"/>
          </p:cNvSpPr>
          <p:nvPr>
            <p:ph type="dt" sz="half" idx="14"/>
          </p:nvPr>
        </p:nvSpPr>
        <p:spPr/>
        <p:txBody>
          <a:bodyPr/>
          <a:lstStyle/>
          <a:p>
            <a:fld id="{565170A2-FB95-475A-B0EC-B9421D8CD07E}" type="datetimeFigureOut">
              <a:rPr lang="en-GB" smtClean="0"/>
              <a:pPr/>
              <a:t>12/12/2018</a:t>
            </a:fld>
            <a:endParaRPr lang="en-GB"/>
          </a:p>
        </p:txBody>
      </p:sp>
      <p:sp>
        <p:nvSpPr>
          <p:cNvPr id="12" name="Slide Number Placeholder 11"/>
          <p:cNvSpPr>
            <a:spLocks noGrp="1"/>
          </p:cNvSpPr>
          <p:nvPr>
            <p:ph type="sldNum" sz="quarter" idx="15"/>
          </p:nvPr>
        </p:nvSpPr>
        <p:spPr/>
        <p:txBody>
          <a:bodyPr/>
          <a:lstStyle/>
          <a:p>
            <a:fld id="{B217E257-D71C-457A-B019-CD078B439BAE}" type="slidenum">
              <a:rPr lang="en-GB" smtClean="0"/>
              <a:pPr/>
              <a:t>‹#›</a:t>
            </a:fld>
            <a:endParaRPr lang="en-GB"/>
          </a:p>
        </p:txBody>
      </p:sp>
      <p:sp>
        <p:nvSpPr>
          <p:cNvPr id="13" name="Footer Placeholder 12"/>
          <p:cNvSpPr>
            <a:spLocks noGrp="1"/>
          </p:cNvSpPr>
          <p:nvPr>
            <p:ph type="ftr" sz="quarter" idx="16"/>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8" name="Rectangle 7"/>
          <p:cNvSpPr/>
          <p:nvPr/>
        </p:nvSpPr>
        <p:spPr>
          <a:xfrm>
            <a:off x="0" y="5230368"/>
            <a:ext cx="6858000" cy="39136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5229016"/>
            <a:ext cx="6858000" cy="2117"/>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1885950" y="4490720"/>
            <a:ext cx="3086100" cy="150368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1896795" y="4489663"/>
            <a:ext cx="3064423" cy="942428"/>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en-US" smtClean="0"/>
              <a:t>Click to edit Master title style</a:t>
            </a:r>
            <a:endParaRPr lang="en-US" dirty="0"/>
          </a:p>
        </p:txBody>
      </p:sp>
      <p:sp>
        <p:nvSpPr>
          <p:cNvPr id="10" name="Subtitle 2"/>
          <p:cNvSpPr>
            <a:spLocks noGrp="1"/>
          </p:cNvSpPr>
          <p:nvPr>
            <p:ph type="subTitle" idx="1"/>
          </p:nvPr>
        </p:nvSpPr>
        <p:spPr bwMode="black">
          <a:xfrm>
            <a:off x="1888908" y="5446105"/>
            <a:ext cx="3080188" cy="529459"/>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3" name="Date Placeholder 12"/>
          <p:cNvSpPr>
            <a:spLocks noGrp="1"/>
          </p:cNvSpPr>
          <p:nvPr>
            <p:ph type="dt" sz="half" idx="10"/>
          </p:nvPr>
        </p:nvSpPr>
        <p:spPr/>
        <p:txBody>
          <a:bodyPr/>
          <a:lstStyle/>
          <a:p>
            <a:fld id="{565170A2-FB95-475A-B0EC-B9421D8CD07E}" type="datetimeFigureOut">
              <a:rPr lang="en-GB" smtClean="0"/>
              <a:pPr/>
              <a:t>12/12/2018</a:t>
            </a:fld>
            <a:endParaRPr lang="en-GB"/>
          </a:p>
        </p:txBody>
      </p:sp>
      <p:sp>
        <p:nvSpPr>
          <p:cNvPr id="14" name="Slide Number Placeholder 13"/>
          <p:cNvSpPr>
            <a:spLocks noGrp="1"/>
          </p:cNvSpPr>
          <p:nvPr>
            <p:ph type="sldNum" sz="quarter" idx="11"/>
          </p:nvPr>
        </p:nvSpPr>
        <p:spPr/>
        <p:txBody>
          <a:bodyPr/>
          <a:lstStyle/>
          <a:p>
            <a:fld id="{B217E257-D71C-457A-B019-CD078B439BAE}" type="slidenum">
              <a:rPr lang="en-GB" smtClean="0"/>
              <a:pPr/>
              <a:t>‹#›</a:t>
            </a:fld>
            <a:endParaRPr lang="en-GB"/>
          </a:p>
        </p:txBody>
      </p:sp>
      <p:sp>
        <p:nvSpPr>
          <p:cNvPr id="15" name="Footer Placeholder 14"/>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342901" y="2694432"/>
            <a:ext cx="3017520" cy="534009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30"/>
          <p:cNvSpPr>
            <a:spLocks noGrp="1"/>
          </p:cNvSpPr>
          <p:nvPr>
            <p:ph sz="quarter" idx="14"/>
          </p:nvPr>
        </p:nvSpPr>
        <p:spPr>
          <a:xfrm>
            <a:off x="3497580" y="2694432"/>
            <a:ext cx="3017520" cy="534009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Date Placeholder 8"/>
          <p:cNvSpPr>
            <a:spLocks noGrp="1"/>
          </p:cNvSpPr>
          <p:nvPr>
            <p:ph type="dt" sz="half" idx="15"/>
          </p:nvPr>
        </p:nvSpPr>
        <p:spPr/>
        <p:txBody>
          <a:bodyPr/>
          <a:lstStyle/>
          <a:p>
            <a:fld id="{565170A2-FB95-475A-B0EC-B9421D8CD07E}" type="datetimeFigureOut">
              <a:rPr lang="en-GB" smtClean="0"/>
              <a:pPr/>
              <a:t>12/12/2018</a:t>
            </a:fld>
            <a:endParaRPr lang="en-GB"/>
          </a:p>
        </p:txBody>
      </p:sp>
      <p:sp>
        <p:nvSpPr>
          <p:cNvPr id="12" name="Slide Number Placeholder 11"/>
          <p:cNvSpPr>
            <a:spLocks noGrp="1"/>
          </p:cNvSpPr>
          <p:nvPr>
            <p:ph type="sldNum" sz="quarter" idx="16"/>
          </p:nvPr>
        </p:nvSpPr>
        <p:spPr/>
        <p:txBody>
          <a:bodyPr/>
          <a:lstStyle/>
          <a:p>
            <a:fld id="{B217E257-D71C-457A-B019-CD078B439BAE}" type="slidenum">
              <a:rPr lang="en-GB" smtClean="0"/>
              <a:pPr/>
              <a:t>‹#›</a:t>
            </a:fld>
            <a:endParaRPr lang="en-GB"/>
          </a:p>
        </p:txBody>
      </p:sp>
      <p:sp>
        <p:nvSpPr>
          <p:cNvPr id="13" name="Footer Placeholder 12"/>
          <p:cNvSpPr>
            <a:spLocks noGrp="1"/>
          </p:cNvSpPr>
          <p:nvPr>
            <p:ph type="ftr" sz="quarter" idx="17"/>
          </p:nvPr>
        </p:nvSpPr>
        <p:spPr/>
        <p:txBody>
          <a:bodyPr/>
          <a:lstStyle/>
          <a:p>
            <a:endParaRPr lang="en-GB"/>
          </a:p>
        </p:txBody>
      </p:sp>
      <p:sp>
        <p:nvSpPr>
          <p:cNvPr id="16" name="Title 1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342901" y="3759200"/>
            <a:ext cx="3017520" cy="427939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4" name="Content Placeholder 30"/>
          <p:cNvSpPr>
            <a:spLocks noGrp="1"/>
          </p:cNvSpPr>
          <p:nvPr>
            <p:ph sz="quarter" idx="14"/>
          </p:nvPr>
        </p:nvSpPr>
        <p:spPr>
          <a:xfrm>
            <a:off x="3497580" y="3755136"/>
            <a:ext cx="3017520" cy="427939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0" name="Text Placeholder 3"/>
          <p:cNvSpPr>
            <a:spLocks noGrp="1"/>
          </p:cNvSpPr>
          <p:nvPr>
            <p:ph type="body" sz="half" idx="2"/>
          </p:nvPr>
        </p:nvSpPr>
        <p:spPr>
          <a:xfrm>
            <a:off x="342900" y="2694432"/>
            <a:ext cx="3017520" cy="938784"/>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1" name="Text Placeholder 3"/>
          <p:cNvSpPr>
            <a:spLocks noGrp="1"/>
          </p:cNvSpPr>
          <p:nvPr>
            <p:ph type="body" sz="half" idx="15"/>
          </p:nvPr>
        </p:nvSpPr>
        <p:spPr>
          <a:xfrm>
            <a:off x="3497580" y="2694432"/>
            <a:ext cx="3017520" cy="938784"/>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en-US" smtClean="0"/>
              <a:t>Click to edit Master text styles</a:t>
            </a:r>
          </a:p>
        </p:txBody>
      </p:sp>
      <p:sp>
        <p:nvSpPr>
          <p:cNvPr id="11" name="Date Placeholder 10"/>
          <p:cNvSpPr>
            <a:spLocks noGrp="1"/>
          </p:cNvSpPr>
          <p:nvPr>
            <p:ph type="dt" sz="half" idx="16"/>
          </p:nvPr>
        </p:nvSpPr>
        <p:spPr/>
        <p:txBody>
          <a:bodyPr/>
          <a:lstStyle/>
          <a:p>
            <a:fld id="{565170A2-FB95-475A-B0EC-B9421D8CD07E}" type="datetimeFigureOut">
              <a:rPr lang="en-GB" smtClean="0"/>
              <a:pPr/>
              <a:t>12/12/2018</a:t>
            </a:fld>
            <a:endParaRPr lang="en-GB"/>
          </a:p>
        </p:txBody>
      </p:sp>
      <p:sp>
        <p:nvSpPr>
          <p:cNvPr id="12" name="Slide Number Placeholder 11"/>
          <p:cNvSpPr>
            <a:spLocks noGrp="1"/>
          </p:cNvSpPr>
          <p:nvPr>
            <p:ph type="sldNum" sz="quarter" idx="17"/>
          </p:nvPr>
        </p:nvSpPr>
        <p:spPr/>
        <p:txBody>
          <a:bodyPr/>
          <a:lstStyle/>
          <a:p>
            <a:fld id="{B217E257-D71C-457A-B019-CD078B439BAE}" type="slidenum">
              <a:rPr lang="en-GB" smtClean="0"/>
              <a:pPr/>
              <a:t>‹#›</a:t>
            </a:fld>
            <a:endParaRPr lang="en-GB"/>
          </a:p>
        </p:txBody>
      </p:sp>
      <p:sp>
        <p:nvSpPr>
          <p:cNvPr id="13" name="Footer Placeholder 12"/>
          <p:cNvSpPr>
            <a:spLocks noGrp="1"/>
          </p:cNvSpPr>
          <p:nvPr>
            <p:ph type="ftr" sz="quarter" idx="18"/>
          </p:nvPr>
        </p:nvSpPr>
        <p:spPr/>
        <p:txBody>
          <a:bodyPr/>
          <a:lstStyle/>
          <a:p>
            <a:endParaRPr lang="en-GB"/>
          </a:p>
        </p:txBody>
      </p:sp>
      <p:sp>
        <p:nvSpPr>
          <p:cNvPr id="18" name="Title 1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smtClean="0"/>
              <a:t>Click to edit Master title style</a:t>
            </a:r>
            <a:endParaRPr lang="en-US"/>
          </a:p>
        </p:txBody>
      </p:sp>
      <p:sp>
        <p:nvSpPr>
          <p:cNvPr id="15" name="Date Placeholder 14"/>
          <p:cNvSpPr>
            <a:spLocks noGrp="1"/>
          </p:cNvSpPr>
          <p:nvPr>
            <p:ph type="dt" sz="half" idx="10"/>
          </p:nvPr>
        </p:nvSpPr>
        <p:spPr/>
        <p:txBody>
          <a:bodyPr/>
          <a:lstStyle/>
          <a:p>
            <a:fld id="{565170A2-FB95-475A-B0EC-B9421D8CD07E}" type="datetimeFigureOut">
              <a:rPr lang="en-GB" smtClean="0"/>
              <a:pPr/>
              <a:t>12/12/2018</a:t>
            </a:fld>
            <a:endParaRPr lang="en-GB"/>
          </a:p>
        </p:txBody>
      </p:sp>
      <p:sp>
        <p:nvSpPr>
          <p:cNvPr id="16" name="Slide Number Placeholder 15"/>
          <p:cNvSpPr>
            <a:spLocks noGrp="1"/>
          </p:cNvSpPr>
          <p:nvPr>
            <p:ph type="sldNum" sz="quarter" idx="11"/>
          </p:nvPr>
        </p:nvSpPr>
        <p:spPr/>
        <p:txBody>
          <a:bodyPr/>
          <a:lstStyle/>
          <a:p>
            <a:fld id="{B217E257-D71C-457A-B019-CD078B439BAE}"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565170A2-FB95-475A-B0EC-B9421D8CD07E}" type="datetimeFigureOut">
              <a:rPr lang="en-GB" smtClean="0"/>
              <a:pPr/>
              <a:t>12/12/2018</a:t>
            </a:fld>
            <a:endParaRPr lang="en-GB"/>
          </a:p>
        </p:txBody>
      </p:sp>
      <p:sp>
        <p:nvSpPr>
          <p:cNvPr id="8" name="Slide Number Placeholder 7"/>
          <p:cNvSpPr>
            <a:spLocks noGrp="1"/>
          </p:cNvSpPr>
          <p:nvPr>
            <p:ph type="sldNum" sz="quarter" idx="11"/>
          </p:nvPr>
        </p:nvSpPr>
        <p:spPr/>
        <p:txBody>
          <a:bodyPr/>
          <a:lstStyle/>
          <a:p>
            <a:fld id="{B217E257-D71C-457A-B019-CD078B439BAE}"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114425" y="2552703"/>
            <a:ext cx="4629150" cy="46812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3"/>
          <p:cNvSpPr>
            <a:spLocks noGrp="1"/>
          </p:cNvSpPr>
          <p:nvPr>
            <p:ph type="body" sz="half" idx="2"/>
          </p:nvPr>
        </p:nvSpPr>
        <p:spPr>
          <a:xfrm>
            <a:off x="1303020" y="7351776"/>
            <a:ext cx="4251960" cy="73152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6" name="Date Placeholder 15"/>
          <p:cNvSpPr>
            <a:spLocks noGrp="1"/>
          </p:cNvSpPr>
          <p:nvPr>
            <p:ph type="dt" sz="half" idx="15"/>
          </p:nvPr>
        </p:nvSpPr>
        <p:spPr/>
        <p:txBody>
          <a:bodyPr/>
          <a:lstStyle/>
          <a:p>
            <a:fld id="{565170A2-FB95-475A-B0EC-B9421D8CD07E}" type="datetimeFigureOut">
              <a:rPr lang="en-GB" smtClean="0"/>
              <a:pPr/>
              <a:t>12/12/2018</a:t>
            </a:fld>
            <a:endParaRPr lang="en-GB"/>
          </a:p>
        </p:txBody>
      </p:sp>
      <p:sp>
        <p:nvSpPr>
          <p:cNvPr id="19" name="Slide Number Placeholder 18"/>
          <p:cNvSpPr>
            <a:spLocks noGrp="1"/>
          </p:cNvSpPr>
          <p:nvPr>
            <p:ph type="sldNum" sz="quarter" idx="16"/>
          </p:nvPr>
        </p:nvSpPr>
        <p:spPr/>
        <p:txBody>
          <a:bodyPr/>
          <a:lstStyle/>
          <a:p>
            <a:fld id="{B217E257-D71C-457A-B019-CD078B439BAE}" type="slidenum">
              <a:rPr lang="en-GB" smtClean="0"/>
              <a:pPr/>
              <a:t>‹#›</a:t>
            </a:fld>
            <a:endParaRPr lang="en-GB"/>
          </a:p>
        </p:txBody>
      </p:sp>
      <p:sp>
        <p:nvSpPr>
          <p:cNvPr id="23" name="Footer Placeholder 22"/>
          <p:cNvSpPr>
            <a:spLocks noGrp="1"/>
          </p:cNvSpPr>
          <p:nvPr>
            <p:ph type="ftr" sz="quarter" idx="17"/>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389163" y="2702557"/>
            <a:ext cx="4079687" cy="4351667"/>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1303020" y="7355840"/>
            <a:ext cx="4251960" cy="73152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en-US" smtClean="0"/>
              <a:t>Click to edit Master text styles</a:t>
            </a:r>
          </a:p>
        </p:txBody>
      </p:sp>
      <p:sp>
        <p:nvSpPr>
          <p:cNvPr id="12" name="Title 11"/>
          <p:cNvSpPr>
            <a:spLocks noGrp="1"/>
          </p:cNvSpPr>
          <p:nvPr>
            <p:ph type="title"/>
          </p:nvPr>
        </p:nvSpPr>
        <p:spPr>
          <a:xfrm>
            <a:off x="1885950" y="1300480"/>
            <a:ext cx="3086100" cy="934720"/>
          </a:xfrm>
        </p:spPr>
        <p:txBody>
          <a:bodyPr/>
          <a:lstStyle/>
          <a:p>
            <a:r>
              <a:rPr lang="en-US" smtClean="0"/>
              <a:t>Click to edit Master title style</a:t>
            </a:r>
            <a:endParaRPr lang="en-US"/>
          </a:p>
        </p:txBody>
      </p:sp>
      <p:sp>
        <p:nvSpPr>
          <p:cNvPr id="13" name="Date Placeholder 12"/>
          <p:cNvSpPr>
            <a:spLocks noGrp="1"/>
          </p:cNvSpPr>
          <p:nvPr>
            <p:ph type="dt" sz="half" idx="14"/>
          </p:nvPr>
        </p:nvSpPr>
        <p:spPr>
          <a:xfrm>
            <a:off x="2236000" y="364241"/>
            <a:ext cx="2386013" cy="389467"/>
          </a:xfrm>
        </p:spPr>
        <p:txBody>
          <a:bodyPr/>
          <a:lstStyle/>
          <a:p>
            <a:fld id="{565170A2-FB95-475A-B0EC-B9421D8CD07E}" type="datetimeFigureOut">
              <a:rPr lang="en-GB" smtClean="0"/>
              <a:pPr/>
              <a:t>12/12/2018</a:t>
            </a:fld>
            <a:endParaRPr lang="en-GB"/>
          </a:p>
        </p:txBody>
      </p:sp>
      <p:sp>
        <p:nvSpPr>
          <p:cNvPr id="14" name="Slide Number Placeholder 13"/>
          <p:cNvSpPr>
            <a:spLocks noGrp="1"/>
          </p:cNvSpPr>
          <p:nvPr>
            <p:ph type="sldNum" sz="quarter" idx="15"/>
          </p:nvPr>
        </p:nvSpPr>
        <p:spPr>
          <a:xfrm>
            <a:off x="3028950" y="8229600"/>
            <a:ext cx="800100" cy="406400"/>
          </a:xfrm>
        </p:spPr>
        <p:txBody>
          <a:bodyPr/>
          <a:lstStyle/>
          <a:p>
            <a:fld id="{B217E257-D71C-457A-B019-CD078B439BAE}" type="slidenum">
              <a:rPr lang="en-GB" smtClean="0"/>
              <a:pPr/>
              <a:t>‹#›</a:t>
            </a:fld>
            <a:endParaRPr lang="en-GB"/>
          </a:p>
        </p:txBody>
      </p:sp>
      <p:sp>
        <p:nvSpPr>
          <p:cNvPr id="15" name="Footer Placeholder 14"/>
          <p:cNvSpPr>
            <a:spLocks noGrp="1"/>
          </p:cNvSpPr>
          <p:nvPr>
            <p:ph type="ftr" sz="quarter" idx="16"/>
          </p:nvPr>
        </p:nvSpPr>
        <p:spPr>
          <a:xfrm>
            <a:off x="1085850" y="8648701"/>
            <a:ext cx="4686300" cy="389467"/>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5170A2-FB95-475A-B0EC-B9421D8CD07E}" type="datetimeFigureOut">
              <a:rPr lang="en-GB" smtClean="0"/>
              <a:pPr/>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17E257-D71C-457A-B019-CD078B439BA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9" name="Straight Connector 8"/>
          <p:cNvCxnSpPr/>
          <p:nvPr/>
        </p:nvCxnSpPr>
        <p:spPr>
          <a:xfrm rot="5400000">
            <a:off x="1200150" y="4572463"/>
            <a:ext cx="9144000" cy="1191"/>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5772150" cy="9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342900" y="1219201"/>
            <a:ext cx="4972050" cy="6705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5170A2-FB95-475A-B0EC-B9421D8CD07E}" type="datetimeFigureOut">
              <a:rPr lang="en-GB" smtClean="0"/>
              <a:pPr/>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17E257-D71C-457A-B019-CD078B439BAE}" type="slidenum">
              <a:rPr lang="en-GB" smtClean="0"/>
              <a:pPr/>
              <a:t>‹#›</a:t>
            </a:fld>
            <a:endParaRPr lang="en-GB"/>
          </a:p>
        </p:txBody>
      </p:sp>
      <p:sp>
        <p:nvSpPr>
          <p:cNvPr id="2" name="Vertical Title 1"/>
          <p:cNvSpPr>
            <a:spLocks noGrp="1"/>
          </p:cNvSpPr>
          <p:nvPr>
            <p:ph type="title" orient="vert"/>
          </p:nvPr>
        </p:nvSpPr>
        <p:spPr>
          <a:xfrm>
            <a:off x="5429252" y="1219201"/>
            <a:ext cx="695235" cy="6705600"/>
          </a:xfrm>
        </p:spPr>
        <p:txBody>
          <a:bodyPr vert="eaVert"/>
          <a:lstStyle/>
          <a:p>
            <a:r>
              <a:rPr lang="en-US" smtClean="0"/>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8" name="Rectangle 7"/>
          <p:cNvSpPr/>
          <p:nvPr/>
        </p:nvSpPr>
        <p:spPr bwMode="hidden">
          <a:xfrm>
            <a:off x="0" y="1781306"/>
            <a:ext cx="6858000" cy="73627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342900" y="2692401"/>
            <a:ext cx="6172200" cy="54897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236000" y="364241"/>
            <a:ext cx="2386013" cy="389467"/>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565170A2-FB95-475A-B0EC-B9421D8CD07E}" type="datetimeFigureOut">
              <a:rPr lang="en-GB" smtClean="0"/>
              <a:pPr/>
              <a:t>12/12/2018</a:t>
            </a:fld>
            <a:endParaRPr lang="en-GB"/>
          </a:p>
        </p:txBody>
      </p:sp>
      <p:sp>
        <p:nvSpPr>
          <p:cNvPr id="5" name="Footer Placeholder 4"/>
          <p:cNvSpPr>
            <a:spLocks noGrp="1"/>
          </p:cNvSpPr>
          <p:nvPr>
            <p:ph type="ftr" sz="quarter" idx="3"/>
          </p:nvPr>
        </p:nvSpPr>
        <p:spPr>
          <a:xfrm>
            <a:off x="1085850" y="8648701"/>
            <a:ext cx="4686300" cy="389467"/>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en-GB"/>
          </a:p>
        </p:txBody>
      </p:sp>
      <p:sp>
        <p:nvSpPr>
          <p:cNvPr id="6" name="Slide Number Placeholder 5"/>
          <p:cNvSpPr>
            <a:spLocks noGrp="1"/>
          </p:cNvSpPr>
          <p:nvPr>
            <p:ph type="sldNum" sz="quarter" idx="4"/>
          </p:nvPr>
        </p:nvSpPr>
        <p:spPr>
          <a:xfrm>
            <a:off x="3028950" y="8229600"/>
            <a:ext cx="800100" cy="406400"/>
          </a:xfrm>
          <a:prstGeom prst="rect">
            <a:avLst/>
          </a:prstGeom>
          <a:ln>
            <a:noFill/>
          </a:ln>
        </p:spPr>
        <p:txBody>
          <a:bodyPr vert="horz" lIns="0" tIns="0" rIns="0" bIns="0" rtlCol="0" anchor="ctr">
            <a:normAutofit/>
          </a:bodyPr>
          <a:lstStyle>
            <a:lvl1pPr algn="ctr">
              <a:defRPr sz="1200" b="1">
                <a:solidFill>
                  <a:schemeClr val="tx1"/>
                </a:solidFill>
              </a:defRPr>
            </a:lvl1pPr>
          </a:lstStyle>
          <a:p>
            <a:fld id="{B217E257-D71C-457A-B019-CD078B439BAE}" type="slidenum">
              <a:rPr lang="en-GB" smtClean="0"/>
              <a:pPr/>
              <a:t>‹#›</a:t>
            </a:fld>
            <a:endParaRPr lang="en-GB"/>
          </a:p>
        </p:txBody>
      </p:sp>
      <p:cxnSp>
        <p:nvCxnSpPr>
          <p:cNvPr id="10" name="Straight Connector 9"/>
          <p:cNvCxnSpPr/>
          <p:nvPr/>
        </p:nvCxnSpPr>
        <p:spPr>
          <a:xfrm>
            <a:off x="0" y="1775248"/>
            <a:ext cx="6858000" cy="2117"/>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885950" y="1300480"/>
            <a:ext cx="3086100" cy="93472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en-US" smtClean="0"/>
              <a:t>Click to edit Master title style</a:t>
            </a:r>
            <a:endParaRPr lang="en-US"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16832" y="467544"/>
            <a:ext cx="2862318" cy="934720"/>
          </a:xfrm>
        </p:spPr>
        <p:txBody>
          <a:bodyPr/>
          <a:lstStyle/>
          <a:p>
            <a:r>
              <a:rPr lang="en-GB" dirty="0" smtClean="0"/>
              <a:t>Humanism </a:t>
            </a:r>
            <a:br>
              <a:rPr lang="en-GB" dirty="0" smtClean="0"/>
            </a:br>
            <a:r>
              <a:rPr lang="en-GB" dirty="0" smtClean="0"/>
              <a:t>and anatomy</a:t>
            </a:r>
            <a:endParaRPr lang="en-US" dirty="0"/>
          </a:p>
        </p:txBody>
      </p:sp>
      <p:sp>
        <p:nvSpPr>
          <p:cNvPr id="9" name="TextBox 8"/>
          <p:cNvSpPr txBox="1"/>
          <p:nvPr/>
        </p:nvSpPr>
        <p:spPr>
          <a:xfrm>
            <a:off x="980729" y="8404222"/>
            <a:ext cx="4968551" cy="646331"/>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b="1" dirty="0" smtClean="0">
                <a:solidFill>
                  <a:schemeClr val="bg1">
                    <a:lumMod val="75000"/>
                    <a:lumOff val="25000"/>
                  </a:schemeClr>
                </a:solidFill>
              </a:rPr>
              <a:t>The Book, the Body, and the World: Renaissance Humanism, Medicine &amp; Exploration</a:t>
            </a:r>
            <a:endParaRPr lang="en-US" dirty="0">
              <a:solidFill>
                <a:schemeClr val="bg1">
                  <a:lumMod val="75000"/>
                  <a:lumOff val="25000"/>
                </a:schemeClr>
              </a:solidFill>
            </a:endParaRPr>
          </a:p>
        </p:txBody>
      </p:sp>
      <p:pic>
        <p:nvPicPr>
          <p:cNvPr id="12" name="Content Placeholder 11"/>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135974" y="1835150"/>
            <a:ext cx="4586051" cy="6481763"/>
          </a:xfrm>
        </p:spPr>
      </p:pic>
    </p:spTree>
    <p:extLst>
      <p:ext uri="{BB962C8B-B14F-4D97-AF65-F5344CB8AC3E}">
        <p14:creationId xmlns:p14="http://schemas.microsoft.com/office/powerpoint/2010/main" val="11162127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8840" y="467544"/>
            <a:ext cx="2808312" cy="934720"/>
          </a:xfrm>
        </p:spPr>
        <p:txBody>
          <a:bodyPr/>
          <a:lstStyle/>
          <a:p>
            <a:r>
              <a:rPr lang="en-GB" dirty="0" err="1" smtClean="0"/>
              <a:t>Jacobus</a:t>
            </a:r>
            <a:r>
              <a:rPr lang="en-GB" dirty="0" smtClean="0"/>
              <a:t> </a:t>
            </a:r>
            <a:r>
              <a:rPr lang="en-GB" dirty="0" err="1" smtClean="0"/>
              <a:t>berengarius</a:t>
            </a:r>
            <a:r>
              <a:rPr lang="en-GB" dirty="0" smtClean="0"/>
              <a:t> </a:t>
            </a:r>
            <a:r>
              <a:rPr lang="en-GB" dirty="0" err="1" smtClean="0"/>
              <a:t>carpensis</a:t>
            </a:r>
            <a:endParaRPr lang="en-US" dirty="0"/>
          </a:p>
        </p:txBody>
      </p:sp>
      <p:sp>
        <p:nvSpPr>
          <p:cNvPr id="10" name="TextBox 9"/>
          <p:cNvSpPr txBox="1"/>
          <p:nvPr/>
        </p:nvSpPr>
        <p:spPr>
          <a:xfrm>
            <a:off x="1340768" y="7596336"/>
            <a:ext cx="4248472"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err="1" smtClean="0">
                <a:solidFill>
                  <a:schemeClr val="bg1">
                    <a:lumMod val="75000"/>
                    <a:lumOff val="25000"/>
                  </a:schemeClr>
                </a:solidFill>
              </a:rPr>
              <a:t>Commentaria</a:t>
            </a:r>
            <a:r>
              <a:rPr lang="en-GB" dirty="0" smtClean="0">
                <a:solidFill>
                  <a:schemeClr val="bg1">
                    <a:lumMod val="75000"/>
                    <a:lumOff val="25000"/>
                  </a:schemeClr>
                </a:solidFill>
              </a:rPr>
              <a:t> … super </a:t>
            </a:r>
            <a:r>
              <a:rPr lang="en-GB" dirty="0" err="1" smtClean="0">
                <a:solidFill>
                  <a:schemeClr val="bg1">
                    <a:lumMod val="75000"/>
                    <a:lumOff val="25000"/>
                  </a:schemeClr>
                </a:solidFill>
              </a:rPr>
              <a:t>Anatomia</a:t>
            </a:r>
            <a:r>
              <a:rPr lang="en-GB" dirty="0" smtClean="0">
                <a:solidFill>
                  <a:schemeClr val="bg1">
                    <a:lumMod val="75000"/>
                    <a:lumOff val="25000"/>
                  </a:schemeClr>
                </a:solidFill>
              </a:rPr>
              <a:t> </a:t>
            </a:r>
            <a:r>
              <a:rPr lang="en-GB" dirty="0" err="1" smtClean="0">
                <a:solidFill>
                  <a:schemeClr val="bg1">
                    <a:lumMod val="75000"/>
                    <a:lumOff val="25000"/>
                  </a:schemeClr>
                </a:solidFill>
              </a:rPr>
              <a:t>Mundini</a:t>
            </a:r>
            <a:r>
              <a:rPr lang="en-GB" dirty="0" smtClean="0">
                <a:solidFill>
                  <a:schemeClr val="bg1">
                    <a:lumMod val="75000"/>
                    <a:lumOff val="25000"/>
                  </a:schemeClr>
                </a:solidFill>
              </a:rPr>
              <a:t> (Bologna: H. de </a:t>
            </a:r>
            <a:r>
              <a:rPr lang="en-GB" dirty="0" err="1" smtClean="0">
                <a:solidFill>
                  <a:schemeClr val="bg1">
                    <a:lumMod val="75000"/>
                    <a:lumOff val="25000"/>
                  </a:schemeClr>
                </a:solidFill>
              </a:rPr>
              <a:t>Benedictis</a:t>
            </a:r>
            <a:r>
              <a:rPr lang="en-GB" dirty="0" smtClean="0">
                <a:solidFill>
                  <a:schemeClr val="bg1">
                    <a:lumMod val="75000"/>
                    <a:lumOff val="25000"/>
                  </a:schemeClr>
                </a:solidFill>
              </a:rPr>
              <a:t>, 1521)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pic>
        <p:nvPicPr>
          <p:cNvPr id="12" name="Content Placeholder 11"/>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440664" y="1979712"/>
            <a:ext cx="4048679" cy="5486400"/>
          </a:xfrm>
        </p:spPr>
      </p:pic>
    </p:spTree>
    <p:extLst>
      <p:ext uri="{BB962C8B-B14F-4D97-AF65-F5344CB8AC3E}">
        <p14:creationId xmlns:p14="http://schemas.microsoft.com/office/powerpoint/2010/main" val="20599553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183668" y="1907704"/>
            <a:ext cx="4568427" cy="6091237"/>
          </a:xfrm>
        </p:spPr>
      </p:pic>
      <p:sp>
        <p:nvSpPr>
          <p:cNvPr id="3" name="Title 2"/>
          <p:cNvSpPr>
            <a:spLocks noGrp="1"/>
          </p:cNvSpPr>
          <p:nvPr>
            <p:ph type="title"/>
          </p:nvPr>
        </p:nvSpPr>
        <p:spPr>
          <a:xfrm>
            <a:off x="1844824" y="467544"/>
            <a:ext cx="3086100" cy="934720"/>
          </a:xfrm>
        </p:spPr>
        <p:txBody>
          <a:bodyPr/>
          <a:lstStyle/>
          <a:p>
            <a:r>
              <a:rPr lang="en-GB" dirty="0" smtClean="0"/>
              <a:t>Juan </a:t>
            </a:r>
            <a:r>
              <a:rPr lang="en-GB" dirty="0" err="1" smtClean="0"/>
              <a:t>valverde</a:t>
            </a:r>
            <a:r>
              <a:rPr lang="en-GB" dirty="0" smtClean="0"/>
              <a:t> da </a:t>
            </a:r>
            <a:r>
              <a:rPr lang="en-GB" dirty="0" err="1" smtClean="0"/>
              <a:t>hamusco</a:t>
            </a:r>
            <a:endParaRPr lang="en-US" dirty="0"/>
          </a:p>
        </p:txBody>
      </p:sp>
      <p:sp>
        <p:nvSpPr>
          <p:cNvPr id="4" name="TextBox 3"/>
          <p:cNvSpPr txBox="1"/>
          <p:nvPr/>
        </p:nvSpPr>
        <p:spPr>
          <a:xfrm>
            <a:off x="219978" y="8100392"/>
            <a:ext cx="6495817"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err="1" smtClean="0">
                <a:solidFill>
                  <a:schemeClr val="bg1">
                    <a:lumMod val="75000"/>
                    <a:lumOff val="25000"/>
                  </a:schemeClr>
                </a:solidFill>
              </a:rPr>
              <a:t>Anatomia</a:t>
            </a:r>
            <a:r>
              <a:rPr lang="en-GB" dirty="0" smtClean="0">
                <a:solidFill>
                  <a:schemeClr val="bg1">
                    <a:lumMod val="75000"/>
                    <a:lumOff val="25000"/>
                  </a:schemeClr>
                </a:solidFill>
              </a:rPr>
              <a:t> del </a:t>
            </a:r>
            <a:r>
              <a:rPr lang="en-GB" dirty="0" err="1" smtClean="0">
                <a:solidFill>
                  <a:schemeClr val="bg1">
                    <a:lumMod val="75000"/>
                    <a:lumOff val="25000"/>
                  </a:schemeClr>
                </a:solidFill>
              </a:rPr>
              <a:t>corpo</a:t>
            </a:r>
            <a:r>
              <a:rPr lang="en-GB" dirty="0" smtClean="0">
                <a:solidFill>
                  <a:schemeClr val="bg1">
                    <a:lumMod val="75000"/>
                    <a:lumOff val="25000"/>
                  </a:schemeClr>
                </a:solidFill>
              </a:rPr>
              <a:t> </a:t>
            </a:r>
            <a:r>
              <a:rPr lang="en-GB" dirty="0" err="1" smtClean="0">
                <a:solidFill>
                  <a:schemeClr val="bg1">
                    <a:lumMod val="75000"/>
                    <a:lumOff val="25000"/>
                  </a:schemeClr>
                </a:solidFill>
              </a:rPr>
              <a:t>humano</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(Rome: Antonio Salamanca and Antonio </a:t>
            </a:r>
            <a:r>
              <a:rPr lang="en-GB" dirty="0" err="1" smtClean="0">
                <a:solidFill>
                  <a:schemeClr val="bg1">
                    <a:lumMod val="75000"/>
                    <a:lumOff val="25000"/>
                  </a:schemeClr>
                </a:solidFill>
              </a:rPr>
              <a:t>Lafrery</a:t>
            </a:r>
            <a:r>
              <a:rPr lang="en-GB" dirty="0" smtClean="0">
                <a:solidFill>
                  <a:schemeClr val="bg1">
                    <a:lumMod val="75000"/>
                    <a:lumOff val="25000"/>
                  </a:schemeClr>
                </a:solidFill>
              </a:rPr>
              <a:t>, 1560)</a:t>
            </a:r>
          </a:p>
          <a:p>
            <a:pPr algn="ctr"/>
            <a:r>
              <a:rPr lang="en-GB" dirty="0" smtClean="0">
                <a:solidFill>
                  <a:schemeClr val="bg1">
                    <a:lumMod val="75000"/>
                    <a:lumOff val="25000"/>
                  </a:schemeClr>
                </a:solidFill>
              </a:rPr>
              <a:t>Historical Medical Library of the College of Physicians of Philadelphia</a:t>
            </a:r>
            <a:endParaRPr lang="en-US" dirty="0">
              <a:solidFill>
                <a:schemeClr val="bg1">
                  <a:lumMod val="75000"/>
                  <a:lumOff val="25000"/>
                </a:schemeClr>
              </a:solidFill>
            </a:endParaRPr>
          </a:p>
        </p:txBody>
      </p:sp>
    </p:spTree>
    <p:extLst>
      <p:ext uri="{BB962C8B-B14F-4D97-AF65-F5344CB8AC3E}">
        <p14:creationId xmlns:p14="http://schemas.microsoft.com/office/powerpoint/2010/main" val="41988114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44824" y="467544"/>
            <a:ext cx="3086100" cy="934720"/>
          </a:xfrm>
        </p:spPr>
        <p:txBody>
          <a:bodyPr/>
          <a:lstStyle/>
          <a:p>
            <a:r>
              <a:rPr lang="en-GB" dirty="0" smtClean="0"/>
              <a:t>Juan </a:t>
            </a:r>
            <a:r>
              <a:rPr lang="en-GB" dirty="0" err="1" smtClean="0"/>
              <a:t>valverde</a:t>
            </a:r>
            <a:r>
              <a:rPr lang="en-GB" dirty="0" smtClean="0"/>
              <a:t> da </a:t>
            </a:r>
            <a:r>
              <a:rPr lang="en-GB" dirty="0" err="1" smtClean="0"/>
              <a:t>hamusco</a:t>
            </a:r>
            <a:endParaRPr lang="en-US" dirty="0"/>
          </a:p>
        </p:txBody>
      </p:sp>
      <p:sp>
        <p:nvSpPr>
          <p:cNvPr id="4" name="TextBox 3"/>
          <p:cNvSpPr txBox="1"/>
          <p:nvPr/>
        </p:nvSpPr>
        <p:spPr>
          <a:xfrm>
            <a:off x="219977" y="7308304"/>
            <a:ext cx="6495817"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smtClean="0">
                <a:solidFill>
                  <a:schemeClr val="bg1">
                    <a:lumMod val="75000"/>
                    <a:lumOff val="25000"/>
                  </a:schemeClr>
                </a:solidFill>
              </a:rPr>
              <a:t>La </a:t>
            </a:r>
            <a:r>
              <a:rPr lang="en-GB" dirty="0" err="1" smtClean="0">
                <a:solidFill>
                  <a:schemeClr val="bg1">
                    <a:lumMod val="75000"/>
                    <a:lumOff val="25000"/>
                  </a:schemeClr>
                </a:solidFill>
              </a:rPr>
              <a:t>anatomia</a:t>
            </a:r>
            <a:r>
              <a:rPr lang="en-GB" dirty="0" smtClean="0">
                <a:solidFill>
                  <a:schemeClr val="bg1">
                    <a:lumMod val="75000"/>
                    <a:lumOff val="25000"/>
                  </a:schemeClr>
                </a:solidFill>
              </a:rPr>
              <a:t> del </a:t>
            </a:r>
            <a:r>
              <a:rPr lang="en-GB" dirty="0" err="1" smtClean="0">
                <a:solidFill>
                  <a:schemeClr val="bg1">
                    <a:lumMod val="75000"/>
                    <a:lumOff val="25000"/>
                  </a:schemeClr>
                </a:solidFill>
              </a:rPr>
              <a:t>corpo</a:t>
            </a:r>
            <a:r>
              <a:rPr lang="en-GB" dirty="0" smtClean="0">
                <a:solidFill>
                  <a:schemeClr val="bg1">
                    <a:lumMod val="75000"/>
                    <a:lumOff val="25000"/>
                  </a:schemeClr>
                </a:solidFill>
              </a:rPr>
              <a:t> </a:t>
            </a:r>
            <a:r>
              <a:rPr lang="en-GB" dirty="0" err="1" smtClean="0">
                <a:solidFill>
                  <a:schemeClr val="bg1">
                    <a:lumMod val="75000"/>
                    <a:lumOff val="25000"/>
                  </a:schemeClr>
                </a:solidFill>
              </a:rPr>
              <a:t>umano</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(Venice: </a:t>
            </a:r>
            <a:r>
              <a:rPr lang="en-GB" dirty="0" err="1" smtClean="0">
                <a:solidFill>
                  <a:schemeClr val="bg1">
                    <a:lumMod val="75000"/>
                    <a:lumOff val="25000"/>
                  </a:schemeClr>
                </a:solidFill>
              </a:rPr>
              <a:t>Giunti</a:t>
            </a:r>
            <a:r>
              <a:rPr lang="en-GB" dirty="0" smtClean="0">
                <a:solidFill>
                  <a:schemeClr val="bg1">
                    <a:lumMod val="75000"/>
                    <a:lumOff val="25000"/>
                  </a:schemeClr>
                </a:solidFill>
              </a:rPr>
              <a:t>, 1586)</a:t>
            </a:r>
          </a:p>
          <a:p>
            <a:pPr algn="ctr"/>
            <a:r>
              <a:rPr lang="en-GB" dirty="0" smtClean="0">
                <a:solidFill>
                  <a:schemeClr val="bg1">
                    <a:lumMod val="75000"/>
                    <a:lumOff val="25000"/>
                  </a:schemeClr>
                </a:solidFill>
              </a:rPr>
              <a:t>Historical Medical Library of the College of Physicians of Philadelphia</a:t>
            </a:r>
            <a:endParaRPr lang="en-US" dirty="0">
              <a:solidFill>
                <a:schemeClr val="bg1">
                  <a:lumMod val="75000"/>
                  <a:lumOff val="25000"/>
                </a:schemeClr>
              </a:solidFill>
            </a:endParaRPr>
          </a:p>
        </p:txBody>
      </p:sp>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381786" y="2123728"/>
            <a:ext cx="6172200" cy="4629150"/>
          </a:xfrm>
        </p:spPr>
      </p:pic>
    </p:spTree>
    <p:extLst>
      <p:ext uri="{BB962C8B-B14F-4D97-AF65-F5344CB8AC3E}">
        <p14:creationId xmlns:p14="http://schemas.microsoft.com/office/powerpoint/2010/main" val="4523617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799025" y="2123728"/>
            <a:ext cx="3218688" cy="5401056"/>
          </a:xfrm>
        </p:spPr>
      </p:pic>
      <p:sp>
        <p:nvSpPr>
          <p:cNvPr id="3" name="Title 2"/>
          <p:cNvSpPr>
            <a:spLocks noGrp="1"/>
          </p:cNvSpPr>
          <p:nvPr>
            <p:ph type="title"/>
          </p:nvPr>
        </p:nvSpPr>
        <p:spPr>
          <a:xfrm>
            <a:off x="1865319" y="467544"/>
            <a:ext cx="3086100" cy="934720"/>
          </a:xfrm>
        </p:spPr>
        <p:txBody>
          <a:bodyPr/>
          <a:lstStyle/>
          <a:p>
            <a:r>
              <a:rPr lang="en-GB" dirty="0" smtClean="0"/>
              <a:t>Andreas </a:t>
            </a:r>
            <a:r>
              <a:rPr lang="en-GB" dirty="0" err="1" smtClean="0"/>
              <a:t>vesalius</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r>
              <a:rPr lang="en-GB" dirty="0" smtClean="0">
                <a:solidFill>
                  <a:schemeClr val="bg1">
                    <a:lumMod val="75000"/>
                    <a:lumOff val="25000"/>
                  </a:schemeClr>
                </a:solidFill>
              </a:rPr>
              <a:t> (Basle: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21238497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42900" y="2195736"/>
            <a:ext cx="6172200" cy="6624736"/>
          </a:xfrm>
        </p:spPr>
        <p:txBody>
          <a:bodyPr>
            <a:normAutofit lnSpcReduction="10000"/>
          </a:bodyPr>
          <a:lstStyle/>
          <a:p>
            <a:pPr algn="l"/>
            <a:r>
              <a:rPr lang="en-US" sz="2200" dirty="0"/>
              <a:t>By 1550 technical illustration, news sheets, maps, anatomies, and the entire category of description and reportage were dependent upon the printed image. The line on the page became the essential medium for recording visual information, the medium of portrayal. The implications of this development are of course legion, and quite independent of objective standards of correctness. The fact is that prints had effectively become the measure of one very particular but ultimately very potent kind of visual truth in the Renaissance, the truth of the eye-witness account or </a:t>
            </a:r>
            <a:r>
              <a:rPr lang="en-US" sz="2200" i="1" dirty="0" err="1"/>
              <a:t>conterfeit</a:t>
            </a:r>
            <a:r>
              <a:rPr lang="en-US" sz="2200" dirty="0"/>
              <a:t>. For reasons more practical than aesthetic and more traditional than technical, it was mainly the woodcut that set this standard. Woodcuts could be printed more quickly and in larger numbers than engravings or etchings, and furthermore they were more readily accommodated in texts</a:t>
            </a:r>
            <a:r>
              <a:rPr lang="en-US" sz="2200" dirty="0" smtClean="0"/>
              <a:t>.</a:t>
            </a:r>
          </a:p>
          <a:p>
            <a:pPr algn="l"/>
            <a:endParaRPr lang="en-GB" dirty="0" smtClean="0"/>
          </a:p>
          <a:p>
            <a:pPr algn="l"/>
            <a:r>
              <a:rPr lang="en-GB" dirty="0" smtClean="0"/>
              <a:t>David Landau and Peter </a:t>
            </a:r>
            <a:r>
              <a:rPr lang="en-GB" dirty="0" err="1" smtClean="0"/>
              <a:t>Parshall</a:t>
            </a:r>
            <a:r>
              <a:rPr lang="en-GB" dirty="0" smtClean="0"/>
              <a:t>, The Renaissance Print, 1470-1550 (London: Yale University Press, 1994), p. 259.</a:t>
            </a:r>
            <a:endParaRPr lang="en-US" dirty="0"/>
          </a:p>
        </p:txBody>
      </p:sp>
      <p:sp>
        <p:nvSpPr>
          <p:cNvPr id="3" name="Title 2"/>
          <p:cNvSpPr>
            <a:spLocks noGrp="1"/>
          </p:cNvSpPr>
          <p:nvPr>
            <p:ph type="title"/>
          </p:nvPr>
        </p:nvSpPr>
        <p:spPr>
          <a:xfrm>
            <a:off x="1844824" y="467544"/>
            <a:ext cx="3086100" cy="934720"/>
          </a:xfrm>
        </p:spPr>
        <p:txBody>
          <a:bodyPr/>
          <a:lstStyle/>
          <a:p>
            <a:r>
              <a:rPr lang="en-GB" dirty="0" smtClean="0"/>
              <a:t>Woodcut illustration</a:t>
            </a:r>
            <a:endParaRPr lang="en-US" dirty="0"/>
          </a:p>
        </p:txBody>
      </p:sp>
    </p:spTree>
    <p:extLst>
      <p:ext uri="{BB962C8B-B14F-4D97-AF65-F5344CB8AC3E}">
        <p14:creationId xmlns:p14="http://schemas.microsoft.com/office/powerpoint/2010/main" val="4001748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555770" y="1979712"/>
            <a:ext cx="3746460" cy="5669280"/>
          </a:xfrm>
        </p:spPr>
      </p:pic>
      <p:sp>
        <p:nvSpPr>
          <p:cNvPr id="3" name="Title 2"/>
          <p:cNvSpPr>
            <a:spLocks noGrp="1"/>
          </p:cNvSpPr>
          <p:nvPr>
            <p:ph type="title"/>
          </p:nvPr>
        </p:nvSpPr>
        <p:spPr>
          <a:xfrm>
            <a:off x="1844824" y="467544"/>
            <a:ext cx="3086100" cy="934720"/>
          </a:xfrm>
        </p:spPr>
        <p:txBody>
          <a:bodyPr/>
          <a:lstStyle/>
          <a:p>
            <a:r>
              <a:rPr lang="en-GB" dirty="0" smtClean="0"/>
              <a:t>Juan </a:t>
            </a:r>
            <a:r>
              <a:rPr lang="en-GB" dirty="0" err="1" smtClean="0"/>
              <a:t>valverde</a:t>
            </a:r>
            <a:r>
              <a:rPr lang="en-GB" dirty="0" smtClean="0"/>
              <a:t> da </a:t>
            </a:r>
            <a:r>
              <a:rPr lang="en-GB" dirty="0" err="1" smtClean="0"/>
              <a:t>hamusco</a:t>
            </a:r>
            <a:endParaRPr lang="en-US" dirty="0"/>
          </a:p>
        </p:txBody>
      </p:sp>
      <p:sp>
        <p:nvSpPr>
          <p:cNvPr id="4" name="TextBox 3"/>
          <p:cNvSpPr txBox="1"/>
          <p:nvPr/>
        </p:nvSpPr>
        <p:spPr>
          <a:xfrm>
            <a:off x="869838" y="7812360"/>
            <a:ext cx="5118324"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err="1" smtClean="0">
                <a:solidFill>
                  <a:schemeClr val="bg1">
                    <a:lumMod val="75000"/>
                    <a:lumOff val="25000"/>
                  </a:schemeClr>
                </a:solidFill>
              </a:rPr>
              <a:t>Historia</a:t>
            </a:r>
            <a:r>
              <a:rPr lang="en-GB" dirty="0" smtClean="0">
                <a:solidFill>
                  <a:schemeClr val="bg1">
                    <a:lumMod val="75000"/>
                    <a:lumOff val="25000"/>
                  </a:schemeClr>
                </a:solidFill>
              </a:rPr>
              <a:t> de la </a:t>
            </a:r>
            <a:r>
              <a:rPr lang="en-GB" dirty="0" err="1" smtClean="0">
                <a:solidFill>
                  <a:schemeClr val="bg1">
                    <a:lumMod val="75000"/>
                    <a:lumOff val="25000"/>
                  </a:schemeClr>
                </a:solidFill>
              </a:rPr>
              <a:t>composicion</a:t>
            </a:r>
            <a:r>
              <a:rPr lang="en-GB" dirty="0" smtClean="0">
                <a:solidFill>
                  <a:schemeClr val="bg1">
                    <a:lumMod val="75000"/>
                    <a:lumOff val="25000"/>
                  </a:schemeClr>
                </a:solidFill>
              </a:rPr>
              <a:t> del </a:t>
            </a:r>
            <a:r>
              <a:rPr lang="en-GB" dirty="0" err="1" smtClean="0">
                <a:solidFill>
                  <a:schemeClr val="bg1">
                    <a:lumMod val="75000"/>
                    <a:lumOff val="25000"/>
                  </a:schemeClr>
                </a:solidFill>
              </a:rPr>
              <a:t>cuerpo</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(Rome: Antonio Salamanca and Antonio </a:t>
            </a:r>
            <a:r>
              <a:rPr lang="en-GB" dirty="0" err="1" smtClean="0">
                <a:solidFill>
                  <a:schemeClr val="bg1">
                    <a:lumMod val="75000"/>
                    <a:lumOff val="25000"/>
                  </a:schemeClr>
                </a:solidFill>
              </a:rPr>
              <a:t>Lafrery</a:t>
            </a:r>
            <a:r>
              <a:rPr lang="en-GB" dirty="0" smtClean="0">
                <a:solidFill>
                  <a:schemeClr val="bg1">
                    <a:lumMod val="75000"/>
                    <a:lumOff val="25000"/>
                  </a:schemeClr>
                </a:solidFill>
              </a:rPr>
              <a:t>, 1556)</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13293238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496348" y="1979712"/>
            <a:ext cx="3858901" cy="5760720"/>
          </a:xfrm>
        </p:spPr>
      </p:pic>
      <p:sp>
        <p:nvSpPr>
          <p:cNvPr id="3" name="Title 2"/>
          <p:cNvSpPr>
            <a:spLocks noGrp="1"/>
          </p:cNvSpPr>
          <p:nvPr>
            <p:ph type="title"/>
          </p:nvPr>
        </p:nvSpPr>
        <p:spPr>
          <a:xfrm>
            <a:off x="1844824" y="539552"/>
            <a:ext cx="3086100" cy="934720"/>
          </a:xfrm>
        </p:spPr>
        <p:txBody>
          <a:bodyPr/>
          <a:lstStyle/>
          <a:p>
            <a:r>
              <a:rPr lang="en-GB" dirty="0" err="1" smtClean="0"/>
              <a:t>Giulio</a:t>
            </a:r>
            <a:r>
              <a:rPr lang="en-GB" dirty="0" smtClean="0"/>
              <a:t> </a:t>
            </a:r>
            <a:r>
              <a:rPr lang="en-GB" dirty="0" err="1" smtClean="0"/>
              <a:t>casserio</a:t>
            </a:r>
            <a:endParaRPr lang="en-US" dirty="0"/>
          </a:p>
        </p:txBody>
      </p:sp>
      <p:sp>
        <p:nvSpPr>
          <p:cNvPr id="4" name="TextBox 3"/>
          <p:cNvSpPr txBox="1"/>
          <p:nvPr/>
        </p:nvSpPr>
        <p:spPr>
          <a:xfrm>
            <a:off x="1628800" y="7884368"/>
            <a:ext cx="3593999"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err="1" smtClean="0">
                <a:solidFill>
                  <a:schemeClr val="bg1">
                    <a:lumMod val="75000"/>
                    <a:lumOff val="25000"/>
                  </a:schemeClr>
                </a:solidFill>
              </a:rPr>
              <a:t>Tabulae</a:t>
            </a:r>
            <a:r>
              <a:rPr lang="en-GB" dirty="0" smtClean="0">
                <a:solidFill>
                  <a:schemeClr val="bg1">
                    <a:lumMod val="75000"/>
                    <a:lumOff val="25000"/>
                  </a:schemeClr>
                </a:solidFill>
              </a:rPr>
              <a:t> </a:t>
            </a:r>
            <a:r>
              <a:rPr lang="en-GB" dirty="0" err="1" smtClean="0">
                <a:solidFill>
                  <a:schemeClr val="bg1">
                    <a:lumMod val="75000"/>
                    <a:lumOff val="25000"/>
                  </a:schemeClr>
                </a:solidFill>
              </a:rPr>
              <a:t>anatomicae</a:t>
            </a:r>
            <a:r>
              <a:rPr lang="en-GB" dirty="0" smtClean="0">
                <a:solidFill>
                  <a:schemeClr val="bg1">
                    <a:lumMod val="75000"/>
                    <a:lumOff val="25000"/>
                  </a:schemeClr>
                </a:solidFill>
              </a:rPr>
              <a:t> LXXIIX</a:t>
            </a:r>
          </a:p>
          <a:p>
            <a:pPr algn="ctr"/>
            <a:r>
              <a:rPr lang="en-GB" dirty="0" smtClean="0">
                <a:solidFill>
                  <a:schemeClr val="bg1">
                    <a:lumMod val="75000"/>
                    <a:lumOff val="25000"/>
                  </a:schemeClr>
                </a:solidFill>
              </a:rPr>
              <a:t>(Frankfurt: </a:t>
            </a:r>
            <a:r>
              <a:rPr lang="en-GB" dirty="0" err="1" smtClean="0">
                <a:solidFill>
                  <a:schemeClr val="bg1">
                    <a:lumMod val="75000"/>
                    <a:lumOff val="25000"/>
                  </a:schemeClr>
                </a:solidFill>
              </a:rPr>
              <a:t>Matthaeus</a:t>
            </a:r>
            <a:r>
              <a:rPr lang="en-GB" dirty="0" smtClean="0">
                <a:solidFill>
                  <a:schemeClr val="bg1">
                    <a:lumMod val="75000"/>
                    <a:lumOff val="25000"/>
                  </a:schemeClr>
                </a:solidFill>
              </a:rPr>
              <a:t> </a:t>
            </a:r>
            <a:r>
              <a:rPr lang="en-GB" dirty="0" err="1" smtClean="0">
                <a:solidFill>
                  <a:schemeClr val="bg1">
                    <a:lumMod val="75000"/>
                    <a:lumOff val="25000"/>
                  </a:schemeClr>
                </a:solidFill>
              </a:rPr>
              <a:t>Merian</a:t>
            </a:r>
            <a:r>
              <a:rPr lang="en-GB" dirty="0" smtClean="0">
                <a:solidFill>
                  <a:schemeClr val="bg1">
                    <a:lumMod val="75000"/>
                    <a:lumOff val="25000"/>
                  </a:schemeClr>
                </a:solidFill>
              </a:rPr>
              <a:t>, 1632)</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17313878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844824" y="1979712"/>
            <a:ext cx="3194304" cy="5669280"/>
          </a:xfrm>
        </p:spPr>
      </p:pic>
      <p:sp>
        <p:nvSpPr>
          <p:cNvPr id="3" name="Title 2"/>
          <p:cNvSpPr>
            <a:spLocks noGrp="1"/>
          </p:cNvSpPr>
          <p:nvPr>
            <p:ph type="title"/>
          </p:nvPr>
        </p:nvSpPr>
        <p:spPr>
          <a:xfrm>
            <a:off x="1844824" y="539552"/>
            <a:ext cx="3086100" cy="934720"/>
          </a:xfrm>
        </p:spPr>
        <p:txBody>
          <a:bodyPr/>
          <a:lstStyle/>
          <a:p>
            <a:r>
              <a:rPr lang="en-GB" dirty="0" smtClean="0"/>
              <a:t>Andreas </a:t>
            </a:r>
            <a:r>
              <a:rPr lang="en-GB" dirty="0" err="1" smtClean="0"/>
              <a:t>vesalius</a:t>
            </a:r>
            <a:endParaRPr lang="en-US" dirty="0"/>
          </a:p>
        </p:txBody>
      </p:sp>
      <p:sp>
        <p:nvSpPr>
          <p:cNvPr id="4" name="TextBox 3"/>
          <p:cNvSpPr txBox="1"/>
          <p:nvPr/>
        </p:nvSpPr>
        <p:spPr>
          <a:xfrm>
            <a:off x="1700808" y="7884368"/>
            <a:ext cx="3763403"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26012048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478280" y="2006759"/>
            <a:ext cx="4077000" cy="5436000"/>
          </a:xfrm>
        </p:spPr>
      </p:pic>
      <p:sp>
        <p:nvSpPr>
          <p:cNvPr id="3" name="Title 2"/>
          <p:cNvSpPr>
            <a:spLocks noGrp="1"/>
          </p:cNvSpPr>
          <p:nvPr>
            <p:ph type="title"/>
          </p:nvPr>
        </p:nvSpPr>
        <p:spPr>
          <a:xfrm>
            <a:off x="1844824" y="467544"/>
            <a:ext cx="3086100" cy="934720"/>
          </a:xfrm>
        </p:spPr>
        <p:txBody>
          <a:bodyPr/>
          <a:lstStyle/>
          <a:p>
            <a:r>
              <a:rPr lang="en-GB" dirty="0" smtClean="0"/>
              <a:t>Bernhard </a:t>
            </a:r>
            <a:r>
              <a:rPr lang="en-GB" dirty="0" err="1" smtClean="0"/>
              <a:t>siegfried</a:t>
            </a:r>
            <a:r>
              <a:rPr lang="en-GB" dirty="0" smtClean="0"/>
              <a:t> </a:t>
            </a:r>
            <a:r>
              <a:rPr lang="en-GB" dirty="0" err="1" smtClean="0"/>
              <a:t>albinus</a:t>
            </a:r>
            <a:endParaRPr lang="en-US" dirty="0"/>
          </a:p>
        </p:txBody>
      </p:sp>
      <p:sp>
        <p:nvSpPr>
          <p:cNvPr id="4" name="TextBox 3"/>
          <p:cNvSpPr txBox="1"/>
          <p:nvPr/>
        </p:nvSpPr>
        <p:spPr>
          <a:xfrm>
            <a:off x="836712" y="7524328"/>
            <a:ext cx="5373779"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smtClean="0">
                <a:solidFill>
                  <a:schemeClr val="bg1">
                    <a:lumMod val="75000"/>
                    <a:lumOff val="25000"/>
                  </a:schemeClr>
                </a:solidFill>
              </a:rPr>
              <a:t>Tables of the Skeleton and Muscles of the Human Body</a:t>
            </a:r>
          </a:p>
          <a:p>
            <a:pPr algn="ctr"/>
            <a:r>
              <a:rPr lang="en-GB" dirty="0" smtClean="0">
                <a:solidFill>
                  <a:schemeClr val="bg1">
                    <a:lumMod val="75000"/>
                    <a:lumOff val="25000"/>
                  </a:schemeClr>
                </a:solidFill>
              </a:rPr>
              <a:t>(Edinburgh: Balfour &amp; </a:t>
            </a:r>
            <a:r>
              <a:rPr lang="en-GB" dirty="0" err="1" smtClean="0">
                <a:solidFill>
                  <a:schemeClr val="bg1">
                    <a:lumMod val="75000"/>
                    <a:lumOff val="25000"/>
                  </a:schemeClr>
                </a:solidFill>
              </a:rPr>
              <a:t>Smellie</a:t>
            </a:r>
            <a:r>
              <a:rPr lang="en-GB" dirty="0" smtClean="0">
                <a:solidFill>
                  <a:schemeClr val="bg1">
                    <a:lumMod val="75000"/>
                    <a:lumOff val="25000"/>
                  </a:schemeClr>
                </a:solidFill>
              </a:rPr>
              <a:t>, for Andrew Bell, 1777-78)</a:t>
            </a:r>
          </a:p>
          <a:p>
            <a:pPr algn="ctr"/>
            <a:r>
              <a:rPr lang="en-GB" dirty="0" err="1" smtClean="0">
                <a:solidFill>
                  <a:schemeClr val="bg1">
                    <a:lumMod val="75000"/>
                    <a:lumOff val="25000"/>
                  </a:schemeClr>
                </a:solidFill>
              </a:rPr>
              <a:t>Roderic</a:t>
            </a:r>
            <a:r>
              <a:rPr lang="en-GB" dirty="0" smtClean="0">
                <a:solidFill>
                  <a:schemeClr val="bg1">
                    <a:lumMod val="75000"/>
                    <a:lumOff val="25000"/>
                  </a:schemeClr>
                </a:solidFill>
              </a:rPr>
              <a:t> Bowen Library, </a:t>
            </a:r>
            <a:r>
              <a:rPr lang="en-GB" dirty="0" err="1" smtClean="0">
                <a:solidFill>
                  <a:schemeClr val="bg1">
                    <a:lumMod val="75000"/>
                    <a:lumOff val="25000"/>
                  </a:schemeClr>
                </a:solidFill>
              </a:rPr>
              <a:t>Lampeter</a:t>
            </a:r>
            <a:endParaRPr lang="en-US" dirty="0">
              <a:solidFill>
                <a:schemeClr val="bg1">
                  <a:lumMod val="75000"/>
                  <a:lumOff val="25000"/>
                </a:schemeClr>
              </a:solidFill>
            </a:endParaRPr>
          </a:p>
        </p:txBody>
      </p:sp>
    </p:spTree>
    <p:extLst>
      <p:ext uri="{BB962C8B-B14F-4D97-AF65-F5344CB8AC3E}">
        <p14:creationId xmlns:p14="http://schemas.microsoft.com/office/powerpoint/2010/main" val="40097755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423886" y="250825"/>
            <a:ext cx="6010228" cy="8670925"/>
          </a:xfrm>
        </p:spPr>
      </p:pic>
      <p:sp>
        <p:nvSpPr>
          <p:cNvPr id="3" name="Title 2"/>
          <p:cNvSpPr>
            <a:spLocks noGrp="1"/>
          </p:cNvSpPr>
          <p:nvPr>
            <p:ph type="title"/>
          </p:nvPr>
        </p:nvSpPr>
        <p:spPr>
          <a:xfrm>
            <a:off x="1844824" y="539552"/>
            <a:ext cx="3086100" cy="934720"/>
          </a:xfrm>
        </p:spPr>
        <p:txBody>
          <a:bodyPr/>
          <a:lstStyle/>
          <a:p>
            <a:r>
              <a:rPr lang="en-GB" dirty="0" smtClean="0"/>
              <a:t>Gottfried </a:t>
            </a:r>
            <a:r>
              <a:rPr lang="en-GB" dirty="0" err="1" smtClean="0"/>
              <a:t>bidloo</a:t>
            </a:r>
            <a:endParaRPr lang="en-US" dirty="0"/>
          </a:p>
        </p:txBody>
      </p:sp>
      <p:sp>
        <p:nvSpPr>
          <p:cNvPr id="4" name="TextBox 3"/>
          <p:cNvSpPr txBox="1"/>
          <p:nvPr/>
        </p:nvSpPr>
        <p:spPr>
          <a:xfrm>
            <a:off x="864472" y="7998767"/>
            <a:ext cx="5142947" cy="846386"/>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err="1" smtClean="0">
                <a:solidFill>
                  <a:schemeClr val="bg1">
                    <a:lumMod val="75000"/>
                    <a:lumOff val="25000"/>
                  </a:schemeClr>
                </a:solidFill>
              </a:rPr>
              <a:t>Anatomia</a:t>
            </a:r>
            <a:r>
              <a:rPr lang="en-GB" dirty="0" smtClean="0">
                <a:solidFill>
                  <a:schemeClr val="bg1">
                    <a:lumMod val="75000"/>
                    <a:lumOff val="25000"/>
                  </a:schemeClr>
                </a:solidFill>
              </a:rPr>
              <a:t>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(Amsterdam: </a:t>
            </a:r>
            <a:r>
              <a:rPr lang="en-GB" dirty="0" err="1" smtClean="0">
                <a:solidFill>
                  <a:schemeClr val="bg1">
                    <a:lumMod val="75000"/>
                    <a:lumOff val="25000"/>
                  </a:schemeClr>
                </a:solidFill>
              </a:rPr>
              <a:t>Joannis</a:t>
            </a:r>
            <a:r>
              <a:rPr lang="en-GB" dirty="0" smtClean="0">
                <a:solidFill>
                  <a:schemeClr val="bg1">
                    <a:lumMod val="75000"/>
                    <a:lumOff val="25000"/>
                  </a:schemeClr>
                </a:solidFill>
              </a:rPr>
              <a:t> à </a:t>
            </a:r>
            <a:r>
              <a:rPr lang="en-GB" dirty="0" err="1" smtClean="0">
                <a:solidFill>
                  <a:schemeClr val="bg1">
                    <a:lumMod val="75000"/>
                    <a:lumOff val="25000"/>
                  </a:schemeClr>
                </a:solidFill>
              </a:rPr>
              <a:t>Someren</a:t>
            </a:r>
            <a:r>
              <a:rPr lang="en-GB" dirty="0" smtClean="0">
                <a:solidFill>
                  <a:schemeClr val="bg1">
                    <a:lumMod val="75000"/>
                    <a:lumOff val="25000"/>
                  </a:schemeClr>
                </a:solidFill>
              </a:rPr>
              <a:t>, </a:t>
            </a:r>
            <a:r>
              <a:rPr lang="en-GB" dirty="0" err="1" smtClean="0">
                <a:solidFill>
                  <a:schemeClr val="bg1">
                    <a:lumMod val="75000"/>
                    <a:lumOff val="25000"/>
                  </a:schemeClr>
                </a:solidFill>
              </a:rPr>
              <a:t>Joannis</a:t>
            </a:r>
            <a:r>
              <a:rPr lang="en-GB" dirty="0" smtClean="0">
                <a:solidFill>
                  <a:schemeClr val="bg1">
                    <a:lumMod val="75000"/>
                    <a:lumOff val="25000"/>
                  </a:schemeClr>
                </a:solidFill>
              </a:rPr>
              <a:t> à </a:t>
            </a:r>
            <a:r>
              <a:rPr lang="en-GB" dirty="0" err="1" smtClean="0">
                <a:solidFill>
                  <a:schemeClr val="bg1">
                    <a:lumMod val="75000"/>
                    <a:lumOff val="25000"/>
                  </a:schemeClr>
                </a:solidFill>
              </a:rPr>
              <a:t>Dyk</a:t>
            </a:r>
            <a:r>
              <a:rPr lang="en-GB" dirty="0" smtClean="0">
                <a:solidFill>
                  <a:schemeClr val="bg1">
                    <a:lumMod val="75000"/>
                    <a:lumOff val="25000"/>
                  </a:schemeClr>
                </a:solidFill>
              </a:rPr>
              <a:t>, 1685)</a:t>
            </a:r>
          </a:p>
          <a:p>
            <a:pPr algn="ctr"/>
            <a:r>
              <a:rPr lang="en-GB" sz="1300" dirty="0" smtClean="0">
                <a:solidFill>
                  <a:schemeClr val="bg1">
                    <a:lumMod val="75000"/>
                    <a:lumOff val="25000"/>
                  </a:schemeClr>
                </a:solidFill>
              </a:rPr>
              <a:t>By permission of </a:t>
            </a:r>
            <a:r>
              <a:rPr lang="en-GB" sz="1300" dirty="0" err="1" smtClean="0">
                <a:solidFill>
                  <a:schemeClr val="bg1">
                    <a:lumMod val="75000"/>
                    <a:lumOff val="25000"/>
                  </a:schemeClr>
                </a:solidFill>
              </a:rPr>
              <a:t>Llyfrgell</a:t>
            </a:r>
            <a:r>
              <a:rPr lang="en-GB" sz="1300" dirty="0" smtClean="0">
                <a:solidFill>
                  <a:schemeClr val="bg1">
                    <a:lumMod val="75000"/>
                    <a:lumOff val="25000"/>
                  </a:schemeClr>
                </a:solidFill>
              </a:rPr>
              <a:t> </a:t>
            </a:r>
            <a:r>
              <a:rPr lang="en-GB" sz="1300" dirty="0" err="1" smtClean="0">
                <a:solidFill>
                  <a:schemeClr val="bg1">
                    <a:lumMod val="75000"/>
                    <a:lumOff val="25000"/>
                  </a:schemeClr>
                </a:solidFill>
              </a:rPr>
              <a:t>Genedlaethol</a:t>
            </a:r>
            <a:r>
              <a:rPr lang="en-GB" sz="1300" dirty="0" smtClean="0">
                <a:solidFill>
                  <a:schemeClr val="bg1">
                    <a:lumMod val="75000"/>
                    <a:lumOff val="25000"/>
                  </a:schemeClr>
                </a:solidFill>
              </a:rPr>
              <a:t> </a:t>
            </a:r>
            <a:r>
              <a:rPr lang="en-GB" sz="1300" dirty="0" err="1" smtClean="0">
                <a:solidFill>
                  <a:schemeClr val="bg1">
                    <a:lumMod val="75000"/>
                    <a:lumOff val="25000"/>
                  </a:schemeClr>
                </a:solidFill>
              </a:rPr>
              <a:t>Cymru</a:t>
            </a:r>
            <a:r>
              <a:rPr lang="en-GB" sz="1300" dirty="0" smtClean="0">
                <a:solidFill>
                  <a:schemeClr val="bg1">
                    <a:lumMod val="75000"/>
                    <a:lumOff val="25000"/>
                  </a:schemeClr>
                </a:solidFill>
              </a:rPr>
              <a:t> / National Library of Wales</a:t>
            </a:r>
            <a:endParaRPr lang="en-US" sz="1300" dirty="0">
              <a:solidFill>
                <a:schemeClr val="bg1">
                  <a:lumMod val="75000"/>
                  <a:lumOff val="25000"/>
                </a:schemeClr>
              </a:solidFill>
            </a:endParaRPr>
          </a:p>
        </p:txBody>
      </p:sp>
    </p:spTree>
    <p:extLst>
      <p:ext uri="{BB962C8B-B14F-4D97-AF65-F5344CB8AC3E}">
        <p14:creationId xmlns:p14="http://schemas.microsoft.com/office/powerpoint/2010/main" val="27380433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44824" y="467544"/>
            <a:ext cx="3086100" cy="934720"/>
          </a:xfrm>
        </p:spPr>
        <p:txBody>
          <a:bodyPr/>
          <a:lstStyle/>
          <a:p>
            <a:r>
              <a:rPr lang="en-GB" dirty="0" smtClean="0"/>
              <a:t>Jean-Nicolas </a:t>
            </a:r>
            <a:r>
              <a:rPr lang="en-GB" dirty="0" err="1" smtClean="0"/>
              <a:t>Jadelot</a:t>
            </a:r>
            <a:endParaRPr lang="en-US" dirty="0"/>
          </a:p>
        </p:txBody>
      </p:sp>
      <p:sp>
        <p:nvSpPr>
          <p:cNvPr id="4" name="TextBox 3"/>
          <p:cNvSpPr txBox="1"/>
          <p:nvPr/>
        </p:nvSpPr>
        <p:spPr>
          <a:xfrm>
            <a:off x="1906317" y="7913106"/>
            <a:ext cx="3215944"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err="1" smtClean="0">
                <a:solidFill>
                  <a:schemeClr val="bg1">
                    <a:lumMod val="75000"/>
                    <a:lumOff val="25000"/>
                  </a:schemeClr>
                </a:solidFill>
              </a:rPr>
              <a:t>Cours</a:t>
            </a:r>
            <a:r>
              <a:rPr lang="en-GB" dirty="0" smtClean="0">
                <a:solidFill>
                  <a:schemeClr val="bg1">
                    <a:lumMod val="75000"/>
                    <a:lumOff val="25000"/>
                  </a:schemeClr>
                </a:solidFill>
              </a:rPr>
              <a:t> </a:t>
            </a:r>
            <a:r>
              <a:rPr lang="en-GB" dirty="0" err="1" smtClean="0">
                <a:solidFill>
                  <a:schemeClr val="bg1">
                    <a:lumMod val="75000"/>
                    <a:lumOff val="25000"/>
                  </a:schemeClr>
                </a:solidFill>
              </a:rPr>
              <a:t>Complet</a:t>
            </a:r>
            <a:r>
              <a:rPr lang="en-GB" dirty="0" smtClean="0">
                <a:solidFill>
                  <a:schemeClr val="bg1">
                    <a:lumMod val="75000"/>
                    <a:lumOff val="25000"/>
                  </a:schemeClr>
                </a:solidFill>
              </a:rPr>
              <a:t> </a:t>
            </a:r>
            <a:r>
              <a:rPr lang="en-GB" dirty="0" err="1" smtClean="0">
                <a:solidFill>
                  <a:schemeClr val="bg1">
                    <a:lumMod val="75000"/>
                    <a:lumOff val="25000"/>
                  </a:schemeClr>
                </a:solidFill>
              </a:rPr>
              <a:t>d’Anatomie</a:t>
            </a:r>
            <a:endParaRPr lang="en-GB" dirty="0" smtClean="0">
              <a:solidFill>
                <a:schemeClr val="bg1">
                  <a:lumMod val="75000"/>
                  <a:lumOff val="25000"/>
                </a:schemeClr>
              </a:solidFill>
            </a:endParaRPr>
          </a:p>
          <a:p>
            <a:pPr algn="ctr"/>
            <a:r>
              <a:rPr lang="en-GB" dirty="0" smtClean="0">
                <a:solidFill>
                  <a:schemeClr val="bg1">
                    <a:lumMod val="75000"/>
                    <a:lumOff val="25000"/>
                  </a:schemeClr>
                </a:solidFill>
              </a:rPr>
              <a:t>(Nancy, 1773)</a:t>
            </a:r>
          </a:p>
          <a:p>
            <a:pPr algn="ctr"/>
            <a:r>
              <a:rPr lang="en-GB" dirty="0" err="1" smtClean="0">
                <a:solidFill>
                  <a:schemeClr val="bg1">
                    <a:lumMod val="75000"/>
                    <a:lumOff val="25000"/>
                  </a:schemeClr>
                </a:solidFill>
              </a:rPr>
              <a:t>Roderic</a:t>
            </a:r>
            <a:r>
              <a:rPr lang="en-GB" dirty="0" smtClean="0">
                <a:solidFill>
                  <a:schemeClr val="bg1">
                    <a:lumMod val="75000"/>
                    <a:lumOff val="25000"/>
                  </a:schemeClr>
                </a:solidFill>
              </a:rPr>
              <a:t> Bowen Library, </a:t>
            </a:r>
            <a:r>
              <a:rPr lang="en-GB" dirty="0" err="1" smtClean="0">
                <a:solidFill>
                  <a:schemeClr val="bg1">
                    <a:lumMod val="75000"/>
                    <a:lumOff val="25000"/>
                  </a:schemeClr>
                </a:solidFill>
              </a:rPr>
              <a:t>Lampeter</a:t>
            </a:r>
            <a:endParaRPr lang="en-US" dirty="0">
              <a:solidFill>
                <a:schemeClr val="bg1">
                  <a:lumMod val="75000"/>
                  <a:lumOff val="25000"/>
                </a:schemeClr>
              </a:solidFill>
            </a:endParaRPr>
          </a:p>
        </p:txBody>
      </p:sp>
      <p:pic>
        <p:nvPicPr>
          <p:cNvPr id="5" name="Content Placeholder 4"/>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563569" y="2267744"/>
            <a:ext cx="3901440" cy="5201920"/>
          </a:xfrm>
        </p:spPr>
      </p:pic>
    </p:spTree>
    <p:extLst>
      <p:ext uri="{BB962C8B-B14F-4D97-AF65-F5344CB8AC3E}">
        <p14:creationId xmlns:p14="http://schemas.microsoft.com/office/powerpoint/2010/main" val="17571744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799025" y="2123728"/>
            <a:ext cx="3218688" cy="5401056"/>
          </a:xfrm>
        </p:spPr>
      </p:pic>
      <p:sp>
        <p:nvSpPr>
          <p:cNvPr id="3" name="Title 2"/>
          <p:cNvSpPr>
            <a:spLocks noGrp="1"/>
          </p:cNvSpPr>
          <p:nvPr>
            <p:ph type="title"/>
          </p:nvPr>
        </p:nvSpPr>
        <p:spPr>
          <a:xfrm>
            <a:off x="1865319" y="467544"/>
            <a:ext cx="3086100" cy="934720"/>
          </a:xfrm>
        </p:spPr>
        <p:txBody>
          <a:bodyPr/>
          <a:lstStyle/>
          <a:p>
            <a:r>
              <a:rPr lang="en-GB" dirty="0" smtClean="0"/>
              <a:t>Andreas </a:t>
            </a:r>
            <a:r>
              <a:rPr lang="en-GB" dirty="0" err="1" smtClean="0"/>
              <a:t>vesalius</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r>
              <a:rPr lang="en-GB" dirty="0" smtClean="0">
                <a:solidFill>
                  <a:schemeClr val="bg1">
                    <a:lumMod val="75000"/>
                    <a:lumOff val="25000"/>
                  </a:schemeClr>
                </a:solidFill>
              </a:rPr>
              <a:t> (Basle: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41871706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88640" y="2267744"/>
            <a:ext cx="6553200" cy="3887928"/>
          </a:xfrm>
        </p:spPr>
      </p:pic>
      <p:sp>
        <p:nvSpPr>
          <p:cNvPr id="3" name="Title 2"/>
          <p:cNvSpPr>
            <a:spLocks noGrp="1"/>
          </p:cNvSpPr>
          <p:nvPr>
            <p:ph type="title"/>
          </p:nvPr>
        </p:nvSpPr>
        <p:spPr>
          <a:xfrm>
            <a:off x="1916832" y="467544"/>
            <a:ext cx="3086100" cy="934720"/>
          </a:xfrm>
        </p:spPr>
        <p:txBody>
          <a:bodyPr/>
          <a:lstStyle/>
          <a:p>
            <a:r>
              <a:rPr lang="en-GB" dirty="0" err="1" smtClean="0"/>
              <a:t>Ambroise</a:t>
            </a:r>
            <a:r>
              <a:rPr lang="en-GB" dirty="0" smtClean="0"/>
              <a:t> </a:t>
            </a:r>
            <a:r>
              <a:rPr lang="en-GB" dirty="0" err="1" smtClean="0"/>
              <a:t>parÉ</a:t>
            </a:r>
            <a:endParaRPr lang="en-US" dirty="0"/>
          </a:p>
        </p:txBody>
      </p:sp>
      <p:sp>
        <p:nvSpPr>
          <p:cNvPr id="9" name="TextBox 8"/>
          <p:cNvSpPr txBox="1"/>
          <p:nvPr/>
        </p:nvSpPr>
        <p:spPr>
          <a:xfrm>
            <a:off x="1052736" y="6732240"/>
            <a:ext cx="4824536" cy="120032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The </a:t>
            </a:r>
            <a:r>
              <a:rPr lang="en-GB" dirty="0" err="1" smtClean="0">
                <a:solidFill>
                  <a:schemeClr val="bg1">
                    <a:lumMod val="75000"/>
                    <a:lumOff val="25000"/>
                  </a:schemeClr>
                </a:solidFill>
              </a:rPr>
              <a:t>Workes</a:t>
            </a:r>
            <a:r>
              <a:rPr lang="en-GB" dirty="0" smtClean="0">
                <a:solidFill>
                  <a:schemeClr val="bg1">
                    <a:lumMod val="75000"/>
                    <a:lumOff val="25000"/>
                  </a:schemeClr>
                </a:solidFill>
              </a:rPr>
              <a:t> of that Famous </a:t>
            </a:r>
            <a:r>
              <a:rPr lang="en-GB" dirty="0" err="1" smtClean="0">
                <a:solidFill>
                  <a:schemeClr val="bg1">
                    <a:lumMod val="75000"/>
                    <a:lumOff val="25000"/>
                  </a:schemeClr>
                </a:solidFill>
              </a:rPr>
              <a:t>Chirurgeon</a:t>
            </a:r>
            <a:r>
              <a:rPr lang="en-GB" dirty="0" smtClean="0">
                <a:solidFill>
                  <a:schemeClr val="bg1">
                    <a:lumMod val="75000"/>
                    <a:lumOff val="25000"/>
                  </a:schemeClr>
                </a:solidFill>
              </a:rPr>
              <a:t> Ambrose </a:t>
            </a:r>
            <a:r>
              <a:rPr lang="en-GB" dirty="0" err="1" smtClean="0">
                <a:solidFill>
                  <a:schemeClr val="bg1">
                    <a:lumMod val="75000"/>
                    <a:lumOff val="25000"/>
                  </a:schemeClr>
                </a:solidFill>
              </a:rPr>
              <a:t>Parey</a:t>
            </a:r>
            <a:r>
              <a:rPr lang="en-GB" dirty="0" smtClean="0">
                <a:solidFill>
                  <a:schemeClr val="bg1">
                    <a:lumMod val="75000"/>
                    <a:lumOff val="25000"/>
                  </a:schemeClr>
                </a:solidFill>
              </a:rPr>
              <a:t>, translated […] by </a:t>
            </a:r>
            <a:r>
              <a:rPr lang="en-GB" dirty="0" err="1" smtClean="0">
                <a:solidFill>
                  <a:schemeClr val="bg1">
                    <a:lumMod val="75000"/>
                    <a:lumOff val="25000"/>
                  </a:schemeClr>
                </a:solidFill>
              </a:rPr>
              <a:t>Th</a:t>
            </a:r>
            <a:r>
              <a:rPr lang="en-GB" dirty="0" smtClean="0">
                <a:solidFill>
                  <a:schemeClr val="bg1">
                    <a:lumMod val="75000"/>
                    <a:lumOff val="25000"/>
                  </a:schemeClr>
                </a:solidFill>
              </a:rPr>
              <a:t>[</a:t>
            </a:r>
            <a:r>
              <a:rPr lang="en-GB" dirty="0" err="1" smtClean="0">
                <a:solidFill>
                  <a:schemeClr val="bg1">
                    <a:lumMod val="75000"/>
                    <a:lumOff val="25000"/>
                  </a:schemeClr>
                </a:solidFill>
              </a:rPr>
              <a:t>omas</a:t>
            </a:r>
            <a:r>
              <a:rPr lang="en-GB" dirty="0" smtClean="0">
                <a:solidFill>
                  <a:schemeClr val="bg1">
                    <a:lumMod val="75000"/>
                    <a:lumOff val="25000"/>
                  </a:schemeClr>
                </a:solidFill>
              </a:rPr>
              <a:t>] Johnson </a:t>
            </a:r>
          </a:p>
          <a:p>
            <a:pPr algn="ctr"/>
            <a:r>
              <a:rPr lang="en-GB" dirty="0" smtClean="0">
                <a:solidFill>
                  <a:schemeClr val="bg1">
                    <a:lumMod val="75000"/>
                    <a:lumOff val="25000"/>
                  </a:schemeClr>
                </a:solidFill>
              </a:rPr>
              <a:t>(London: Mary Clark for John Clark, 1678)</a:t>
            </a:r>
          </a:p>
          <a:p>
            <a:pPr algn="ctr"/>
            <a:r>
              <a:rPr lang="en-GB" dirty="0" err="1" smtClean="0">
                <a:solidFill>
                  <a:schemeClr val="bg1">
                    <a:lumMod val="75000"/>
                    <a:lumOff val="25000"/>
                  </a:schemeClr>
                </a:solidFill>
              </a:rPr>
              <a:t>Roderic</a:t>
            </a:r>
            <a:r>
              <a:rPr lang="en-GB" dirty="0" smtClean="0">
                <a:solidFill>
                  <a:schemeClr val="bg1">
                    <a:lumMod val="75000"/>
                    <a:lumOff val="25000"/>
                  </a:schemeClr>
                </a:solidFill>
              </a:rPr>
              <a:t> Bowen Library, </a:t>
            </a:r>
            <a:r>
              <a:rPr lang="en-GB" dirty="0" err="1" smtClean="0">
                <a:solidFill>
                  <a:schemeClr val="bg1">
                    <a:lumMod val="75000"/>
                    <a:lumOff val="25000"/>
                  </a:schemeClr>
                </a:solidFill>
              </a:rPr>
              <a:t>Lampeter</a:t>
            </a:r>
            <a:endParaRPr lang="en-US" dirty="0">
              <a:solidFill>
                <a:schemeClr val="bg1">
                  <a:lumMod val="75000"/>
                  <a:lumOff val="25000"/>
                </a:schemeClr>
              </a:solidFill>
            </a:endParaRPr>
          </a:p>
        </p:txBody>
      </p:sp>
    </p:spTree>
    <p:extLst>
      <p:ext uri="{BB962C8B-B14F-4D97-AF65-F5344CB8AC3E}">
        <p14:creationId xmlns:p14="http://schemas.microsoft.com/office/powerpoint/2010/main" val="26017145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553501" y="1836117"/>
            <a:ext cx="3791709" cy="6264275"/>
          </a:xfrm>
        </p:spPr>
      </p:pic>
      <p:sp>
        <p:nvSpPr>
          <p:cNvPr id="3" name="Title 2"/>
          <p:cNvSpPr>
            <a:spLocks noGrp="1"/>
          </p:cNvSpPr>
          <p:nvPr>
            <p:ph type="title"/>
          </p:nvPr>
        </p:nvSpPr>
        <p:spPr>
          <a:xfrm>
            <a:off x="1844824" y="467544"/>
            <a:ext cx="3086100" cy="934720"/>
          </a:xfrm>
        </p:spPr>
        <p:txBody>
          <a:bodyPr/>
          <a:lstStyle/>
          <a:p>
            <a:r>
              <a:rPr lang="en-GB" dirty="0" smtClean="0"/>
              <a:t>Andreas </a:t>
            </a:r>
            <a:r>
              <a:rPr lang="en-GB" dirty="0" err="1" smtClean="0"/>
              <a:t>vesalius</a:t>
            </a:r>
            <a:endParaRPr lang="en-US" dirty="0"/>
          </a:p>
        </p:txBody>
      </p:sp>
      <p:sp>
        <p:nvSpPr>
          <p:cNvPr id="4" name="TextBox 3"/>
          <p:cNvSpPr txBox="1"/>
          <p:nvPr/>
        </p:nvSpPr>
        <p:spPr>
          <a:xfrm>
            <a:off x="1786593" y="8100392"/>
            <a:ext cx="3325527"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err="1" smtClean="0">
                <a:solidFill>
                  <a:schemeClr val="bg1">
                    <a:lumMod val="75000"/>
                    <a:lumOff val="25000"/>
                  </a:schemeClr>
                </a:solidFill>
              </a:rPr>
              <a:t>Andreae</a:t>
            </a:r>
            <a:r>
              <a:rPr lang="en-GB" dirty="0" smtClean="0">
                <a:solidFill>
                  <a:schemeClr val="bg1">
                    <a:lumMod val="75000"/>
                    <a:lumOff val="25000"/>
                  </a:schemeClr>
                </a:solidFill>
              </a:rPr>
              <a:t> </a:t>
            </a:r>
            <a:r>
              <a:rPr lang="en-GB" dirty="0" err="1" smtClean="0">
                <a:solidFill>
                  <a:schemeClr val="bg1">
                    <a:lumMod val="75000"/>
                    <a:lumOff val="25000"/>
                  </a:schemeClr>
                </a:solidFill>
              </a:rPr>
              <a:t>Vesalii</a:t>
            </a:r>
            <a:r>
              <a:rPr lang="en-GB" dirty="0" smtClean="0">
                <a:solidFill>
                  <a:schemeClr val="bg1">
                    <a:lumMod val="75000"/>
                    <a:lumOff val="25000"/>
                  </a:schemeClr>
                </a:solidFill>
              </a:rPr>
              <a:t> </a:t>
            </a:r>
            <a:r>
              <a:rPr lang="en-GB" dirty="0" err="1" smtClean="0">
                <a:solidFill>
                  <a:schemeClr val="bg1">
                    <a:lumMod val="75000"/>
                    <a:lumOff val="25000"/>
                  </a:schemeClr>
                </a:solidFill>
              </a:rPr>
              <a:t>icones</a:t>
            </a:r>
            <a:r>
              <a:rPr lang="en-GB" dirty="0" smtClean="0">
                <a:solidFill>
                  <a:schemeClr val="bg1">
                    <a:lumMod val="75000"/>
                    <a:lumOff val="25000"/>
                  </a:schemeClr>
                </a:solidFill>
              </a:rPr>
              <a:t> </a:t>
            </a:r>
            <a:r>
              <a:rPr lang="en-GB" dirty="0" err="1" smtClean="0">
                <a:solidFill>
                  <a:schemeClr val="bg1">
                    <a:lumMod val="75000"/>
                    <a:lumOff val="25000"/>
                  </a:schemeClr>
                </a:solidFill>
              </a:rPr>
              <a:t>anatomicae</a:t>
            </a:r>
            <a:endParaRPr lang="en-GB" dirty="0">
              <a:solidFill>
                <a:schemeClr val="bg1">
                  <a:lumMod val="75000"/>
                  <a:lumOff val="25000"/>
                </a:schemeClr>
              </a:solidFill>
            </a:endParaRPr>
          </a:p>
          <a:p>
            <a:pPr algn="ctr"/>
            <a:r>
              <a:rPr lang="en-GB" dirty="0" smtClean="0">
                <a:solidFill>
                  <a:schemeClr val="bg1">
                    <a:lumMod val="75000"/>
                    <a:lumOff val="25000"/>
                  </a:schemeClr>
                </a:solidFill>
              </a:rPr>
              <a:t>([Munich]: [Bremen], [1934])</a:t>
            </a:r>
            <a:endParaRPr lang="en-GB" dirty="0">
              <a:solidFill>
                <a:schemeClr val="bg1">
                  <a:lumMod val="75000"/>
                  <a:lumOff val="25000"/>
                </a:schemeClr>
              </a:solidFill>
            </a:endParaRPr>
          </a:p>
          <a:p>
            <a:pPr algn="ctr"/>
            <a:r>
              <a:rPr lang="en-GB" dirty="0" err="1">
                <a:solidFill>
                  <a:schemeClr val="bg1">
                    <a:lumMod val="75000"/>
                    <a:lumOff val="25000"/>
                  </a:schemeClr>
                </a:solidFill>
              </a:rPr>
              <a:t>Wellcome</a:t>
            </a:r>
            <a:r>
              <a:rPr lang="en-GB" dirty="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24879125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88640" y="2267744"/>
            <a:ext cx="6553200" cy="3887928"/>
          </a:xfrm>
        </p:spPr>
      </p:pic>
      <p:sp>
        <p:nvSpPr>
          <p:cNvPr id="3" name="Title 2"/>
          <p:cNvSpPr>
            <a:spLocks noGrp="1"/>
          </p:cNvSpPr>
          <p:nvPr>
            <p:ph type="title"/>
          </p:nvPr>
        </p:nvSpPr>
        <p:spPr>
          <a:xfrm>
            <a:off x="1916832" y="467544"/>
            <a:ext cx="3086100" cy="934720"/>
          </a:xfrm>
        </p:spPr>
        <p:txBody>
          <a:bodyPr/>
          <a:lstStyle/>
          <a:p>
            <a:r>
              <a:rPr lang="en-GB" dirty="0" err="1" smtClean="0"/>
              <a:t>Ambroise</a:t>
            </a:r>
            <a:r>
              <a:rPr lang="en-GB" dirty="0" smtClean="0"/>
              <a:t> </a:t>
            </a:r>
            <a:r>
              <a:rPr lang="en-GB" dirty="0" err="1" smtClean="0"/>
              <a:t>parÉ</a:t>
            </a:r>
            <a:endParaRPr lang="en-US" dirty="0"/>
          </a:p>
        </p:txBody>
      </p:sp>
      <p:sp>
        <p:nvSpPr>
          <p:cNvPr id="9" name="TextBox 8"/>
          <p:cNvSpPr txBox="1"/>
          <p:nvPr/>
        </p:nvSpPr>
        <p:spPr>
          <a:xfrm>
            <a:off x="1052736" y="6732240"/>
            <a:ext cx="4824536" cy="120032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The </a:t>
            </a:r>
            <a:r>
              <a:rPr lang="en-GB" dirty="0" err="1" smtClean="0">
                <a:solidFill>
                  <a:schemeClr val="bg1">
                    <a:lumMod val="75000"/>
                    <a:lumOff val="25000"/>
                  </a:schemeClr>
                </a:solidFill>
              </a:rPr>
              <a:t>Workes</a:t>
            </a:r>
            <a:r>
              <a:rPr lang="en-GB" dirty="0" smtClean="0">
                <a:solidFill>
                  <a:schemeClr val="bg1">
                    <a:lumMod val="75000"/>
                    <a:lumOff val="25000"/>
                  </a:schemeClr>
                </a:solidFill>
              </a:rPr>
              <a:t> of that Famous </a:t>
            </a:r>
            <a:r>
              <a:rPr lang="en-GB" dirty="0" err="1" smtClean="0">
                <a:solidFill>
                  <a:schemeClr val="bg1">
                    <a:lumMod val="75000"/>
                    <a:lumOff val="25000"/>
                  </a:schemeClr>
                </a:solidFill>
              </a:rPr>
              <a:t>Chirurgeon</a:t>
            </a:r>
            <a:r>
              <a:rPr lang="en-GB" dirty="0" smtClean="0">
                <a:solidFill>
                  <a:schemeClr val="bg1">
                    <a:lumMod val="75000"/>
                    <a:lumOff val="25000"/>
                  </a:schemeClr>
                </a:solidFill>
              </a:rPr>
              <a:t> Ambrose </a:t>
            </a:r>
            <a:r>
              <a:rPr lang="en-GB" dirty="0" err="1" smtClean="0">
                <a:solidFill>
                  <a:schemeClr val="bg1">
                    <a:lumMod val="75000"/>
                    <a:lumOff val="25000"/>
                  </a:schemeClr>
                </a:solidFill>
              </a:rPr>
              <a:t>Parey</a:t>
            </a:r>
            <a:r>
              <a:rPr lang="en-GB" dirty="0" smtClean="0">
                <a:solidFill>
                  <a:schemeClr val="bg1">
                    <a:lumMod val="75000"/>
                    <a:lumOff val="25000"/>
                  </a:schemeClr>
                </a:solidFill>
              </a:rPr>
              <a:t>, translated […] by </a:t>
            </a:r>
            <a:r>
              <a:rPr lang="en-GB" dirty="0" err="1" smtClean="0">
                <a:solidFill>
                  <a:schemeClr val="bg1">
                    <a:lumMod val="75000"/>
                    <a:lumOff val="25000"/>
                  </a:schemeClr>
                </a:solidFill>
              </a:rPr>
              <a:t>Th</a:t>
            </a:r>
            <a:r>
              <a:rPr lang="en-GB" dirty="0" smtClean="0">
                <a:solidFill>
                  <a:schemeClr val="bg1">
                    <a:lumMod val="75000"/>
                    <a:lumOff val="25000"/>
                  </a:schemeClr>
                </a:solidFill>
              </a:rPr>
              <a:t>[</a:t>
            </a:r>
            <a:r>
              <a:rPr lang="en-GB" dirty="0" err="1" smtClean="0">
                <a:solidFill>
                  <a:schemeClr val="bg1">
                    <a:lumMod val="75000"/>
                    <a:lumOff val="25000"/>
                  </a:schemeClr>
                </a:solidFill>
              </a:rPr>
              <a:t>omas</a:t>
            </a:r>
            <a:r>
              <a:rPr lang="en-GB" dirty="0" smtClean="0">
                <a:solidFill>
                  <a:schemeClr val="bg1">
                    <a:lumMod val="75000"/>
                    <a:lumOff val="25000"/>
                  </a:schemeClr>
                </a:solidFill>
              </a:rPr>
              <a:t>] Johnson </a:t>
            </a:r>
          </a:p>
          <a:p>
            <a:pPr algn="ctr"/>
            <a:r>
              <a:rPr lang="en-GB" dirty="0" smtClean="0">
                <a:solidFill>
                  <a:schemeClr val="bg1">
                    <a:lumMod val="75000"/>
                    <a:lumOff val="25000"/>
                  </a:schemeClr>
                </a:solidFill>
              </a:rPr>
              <a:t>(London: Mary Clark for John Clark, 1678)</a:t>
            </a:r>
          </a:p>
          <a:p>
            <a:pPr algn="ctr"/>
            <a:r>
              <a:rPr lang="en-GB" dirty="0" err="1" smtClean="0">
                <a:solidFill>
                  <a:schemeClr val="bg1">
                    <a:lumMod val="75000"/>
                    <a:lumOff val="25000"/>
                  </a:schemeClr>
                </a:solidFill>
              </a:rPr>
              <a:t>Roderic</a:t>
            </a:r>
            <a:r>
              <a:rPr lang="en-GB" dirty="0" smtClean="0">
                <a:solidFill>
                  <a:schemeClr val="bg1">
                    <a:lumMod val="75000"/>
                    <a:lumOff val="25000"/>
                  </a:schemeClr>
                </a:solidFill>
              </a:rPr>
              <a:t> Bowen Library, </a:t>
            </a:r>
            <a:r>
              <a:rPr lang="en-GB" dirty="0" err="1" smtClean="0">
                <a:solidFill>
                  <a:schemeClr val="bg1">
                    <a:lumMod val="75000"/>
                    <a:lumOff val="25000"/>
                  </a:schemeClr>
                </a:solidFill>
              </a:rPr>
              <a:t>Lampeter</a:t>
            </a:r>
            <a:endParaRPr lang="en-US" dirty="0">
              <a:solidFill>
                <a:schemeClr val="bg1">
                  <a:lumMod val="75000"/>
                  <a:lumOff val="25000"/>
                </a:schemeClr>
              </a:solidFill>
            </a:endParaRPr>
          </a:p>
        </p:txBody>
      </p:sp>
    </p:spTree>
    <p:extLst>
      <p:ext uri="{BB962C8B-B14F-4D97-AF65-F5344CB8AC3E}">
        <p14:creationId xmlns:p14="http://schemas.microsoft.com/office/powerpoint/2010/main" val="20080942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44824" y="467544"/>
            <a:ext cx="3086100" cy="934720"/>
          </a:xfrm>
        </p:spPr>
        <p:txBody>
          <a:bodyPr/>
          <a:lstStyle/>
          <a:p>
            <a:r>
              <a:rPr lang="en-GB" dirty="0" smtClean="0"/>
              <a:t>Charles Bell</a:t>
            </a:r>
            <a:endParaRPr lang="en-US" dirty="0"/>
          </a:p>
        </p:txBody>
      </p:sp>
      <p:sp>
        <p:nvSpPr>
          <p:cNvPr id="4" name="TextBox 3"/>
          <p:cNvSpPr txBox="1"/>
          <p:nvPr/>
        </p:nvSpPr>
        <p:spPr>
          <a:xfrm>
            <a:off x="1906317" y="7913106"/>
            <a:ext cx="3215944" cy="923330"/>
          </a:xfrm>
          <a:prstGeom prst="rect">
            <a:avLst/>
          </a:prstGeom>
        </p:spPr>
        <p:style>
          <a:lnRef idx="2">
            <a:schemeClr val="accent5"/>
          </a:lnRef>
          <a:fillRef idx="1">
            <a:schemeClr val="lt1"/>
          </a:fillRef>
          <a:effectRef idx="0">
            <a:schemeClr val="accent5"/>
          </a:effectRef>
          <a:fontRef idx="minor">
            <a:schemeClr val="dk1"/>
          </a:fontRef>
        </p:style>
        <p:txBody>
          <a:bodyPr wrap="none" rtlCol="0">
            <a:spAutoFit/>
          </a:bodyPr>
          <a:lstStyle/>
          <a:p>
            <a:pPr algn="ctr"/>
            <a:r>
              <a:rPr lang="en-GB" dirty="0" smtClean="0">
                <a:solidFill>
                  <a:schemeClr val="bg1">
                    <a:lumMod val="75000"/>
                    <a:lumOff val="25000"/>
                  </a:schemeClr>
                </a:solidFill>
              </a:rPr>
              <a:t>The Anatomy of the Brain</a:t>
            </a:r>
          </a:p>
          <a:p>
            <a:pPr algn="ctr"/>
            <a:r>
              <a:rPr lang="en-GB" dirty="0" smtClean="0">
                <a:solidFill>
                  <a:schemeClr val="bg1">
                    <a:lumMod val="75000"/>
                    <a:lumOff val="25000"/>
                  </a:schemeClr>
                </a:solidFill>
              </a:rPr>
              <a:t>(London, 1802)</a:t>
            </a:r>
          </a:p>
          <a:p>
            <a:pPr algn="ctr"/>
            <a:r>
              <a:rPr lang="en-GB" dirty="0" err="1" smtClean="0">
                <a:solidFill>
                  <a:schemeClr val="bg1">
                    <a:lumMod val="75000"/>
                    <a:lumOff val="25000"/>
                  </a:schemeClr>
                </a:solidFill>
              </a:rPr>
              <a:t>Roderic</a:t>
            </a:r>
            <a:r>
              <a:rPr lang="en-GB" dirty="0" smtClean="0">
                <a:solidFill>
                  <a:schemeClr val="bg1">
                    <a:lumMod val="75000"/>
                    <a:lumOff val="25000"/>
                  </a:schemeClr>
                </a:solidFill>
              </a:rPr>
              <a:t> Bowen Library, </a:t>
            </a:r>
            <a:r>
              <a:rPr lang="en-GB" dirty="0" err="1" smtClean="0">
                <a:solidFill>
                  <a:schemeClr val="bg1">
                    <a:lumMod val="75000"/>
                    <a:lumOff val="25000"/>
                  </a:schemeClr>
                </a:solidFill>
              </a:rPr>
              <a:t>Lampeter</a:t>
            </a:r>
            <a:endParaRPr lang="en-US" dirty="0">
              <a:solidFill>
                <a:schemeClr val="bg1">
                  <a:lumMod val="75000"/>
                  <a:lumOff val="25000"/>
                </a:schemeClr>
              </a:solidFill>
            </a:endParaRPr>
          </a:p>
        </p:txBody>
      </p:sp>
      <p:pic>
        <p:nvPicPr>
          <p:cNvPr id="6" name="Content Placeholder 5"/>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478280" y="2302827"/>
            <a:ext cx="3901440" cy="5201920"/>
          </a:xfrm>
        </p:spPr>
      </p:pic>
    </p:spTree>
    <p:extLst>
      <p:ext uri="{BB962C8B-B14F-4D97-AF65-F5344CB8AC3E}">
        <p14:creationId xmlns:p14="http://schemas.microsoft.com/office/powerpoint/2010/main" val="36628043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65319" y="467544"/>
            <a:ext cx="3086100" cy="934720"/>
          </a:xfrm>
        </p:spPr>
        <p:txBody>
          <a:bodyPr/>
          <a:lstStyle/>
          <a:p>
            <a:r>
              <a:rPr lang="en-GB" dirty="0" smtClean="0"/>
              <a:t>Andreas </a:t>
            </a:r>
            <a:r>
              <a:rPr lang="en-GB" dirty="0" err="1" smtClean="0"/>
              <a:t>vesalius</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r>
              <a:rPr lang="en-GB" dirty="0" smtClean="0">
                <a:solidFill>
                  <a:schemeClr val="bg1">
                    <a:lumMod val="75000"/>
                    <a:lumOff val="25000"/>
                  </a:schemeClr>
                </a:solidFill>
              </a:rPr>
              <a:t> (Basle: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pic>
        <p:nvPicPr>
          <p:cNvPr id="6" name="Content Placeholder 5"/>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687571" y="2051720"/>
            <a:ext cx="3441596" cy="5434012"/>
          </a:xfrm>
        </p:spPr>
      </p:pic>
    </p:spTree>
    <p:extLst>
      <p:ext uri="{BB962C8B-B14F-4D97-AF65-F5344CB8AC3E}">
        <p14:creationId xmlns:p14="http://schemas.microsoft.com/office/powerpoint/2010/main" val="23684448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719103" y="1979712"/>
            <a:ext cx="3378532" cy="5669280"/>
          </a:xfrm>
        </p:spPr>
      </p:pic>
      <p:sp>
        <p:nvSpPr>
          <p:cNvPr id="3" name="Title 2"/>
          <p:cNvSpPr>
            <a:spLocks noGrp="1"/>
          </p:cNvSpPr>
          <p:nvPr>
            <p:ph type="title"/>
          </p:nvPr>
        </p:nvSpPr>
        <p:spPr>
          <a:xfrm>
            <a:off x="1865319" y="467544"/>
            <a:ext cx="3086100" cy="934720"/>
          </a:xfrm>
        </p:spPr>
        <p:txBody>
          <a:bodyPr/>
          <a:lstStyle/>
          <a:p>
            <a:r>
              <a:rPr lang="en-GB" dirty="0" smtClean="0"/>
              <a:t>Andreas </a:t>
            </a:r>
            <a:r>
              <a:rPr lang="en-GB" dirty="0" err="1" smtClean="0"/>
              <a:t>vesalius</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r>
              <a:rPr lang="en-GB" dirty="0" smtClean="0">
                <a:solidFill>
                  <a:schemeClr val="bg1">
                    <a:lumMod val="75000"/>
                    <a:lumOff val="25000"/>
                  </a:schemeClr>
                </a:solidFill>
              </a:rPr>
              <a:t> (Basle: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38485254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32856" y="107504"/>
            <a:ext cx="2448272" cy="432048"/>
          </a:xfrm>
        </p:spPr>
        <p:txBody>
          <a:bodyPr/>
          <a:lstStyle/>
          <a:p>
            <a:r>
              <a:rPr lang="en-US" dirty="0" smtClean="0"/>
              <a:t>titian</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The Allocution of [Alfonso </a:t>
            </a:r>
            <a:r>
              <a:rPr lang="en-GB" dirty="0" err="1" smtClean="0">
                <a:solidFill>
                  <a:schemeClr val="bg1">
                    <a:lumMod val="75000"/>
                    <a:lumOff val="25000"/>
                  </a:schemeClr>
                </a:solidFill>
              </a:rPr>
              <a:t>d’Avalos</a:t>
            </a:r>
            <a:r>
              <a:rPr lang="en-GB" dirty="0" smtClean="0">
                <a:solidFill>
                  <a:schemeClr val="bg1">
                    <a:lumMod val="75000"/>
                    <a:lumOff val="25000"/>
                  </a:schemeClr>
                </a:solidFill>
              </a:rPr>
              <a:t>,] the Marquis del </a:t>
            </a:r>
            <a:r>
              <a:rPr lang="en-GB" dirty="0" err="1" smtClean="0">
                <a:solidFill>
                  <a:schemeClr val="bg1">
                    <a:lumMod val="75000"/>
                    <a:lumOff val="25000"/>
                  </a:schemeClr>
                </a:solidFill>
              </a:rPr>
              <a:t>Vasto</a:t>
            </a:r>
            <a:r>
              <a:rPr lang="en-GB" dirty="0" smtClean="0">
                <a:solidFill>
                  <a:schemeClr val="bg1">
                    <a:lumMod val="75000"/>
                    <a:lumOff val="25000"/>
                  </a:schemeClr>
                </a:solidFill>
              </a:rPr>
              <a:t> to his Troops </a:t>
            </a:r>
          </a:p>
          <a:p>
            <a:pPr algn="ctr"/>
            <a:r>
              <a:rPr lang="en-GB" dirty="0" err="1" smtClean="0">
                <a:solidFill>
                  <a:schemeClr val="bg1">
                    <a:lumMod val="75000"/>
                    <a:lumOff val="25000"/>
                  </a:schemeClr>
                </a:solidFill>
              </a:rPr>
              <a:t>Museo</a:t>
            </a:r>
            <a:r>
              <a:rPr lang="en-GB" dirty="0" smtClean="0">
                <a:solidFill>
                  <a:schemeClr val="bg1">
                    <a:lumMod val="75000"/>
                    <a:lumOff val="25000"/>
                  </a:schemeClr>
                </a:solidFill>
              </a:rPr>
              <a:t> Nacional del Prado, Madrid</a:t>
            </a:r>
            <a:endParaRPr lang="en-US" dirty="0">
              <a:solidFill>
                <a:schemeClr val="bg1">
                  <a:lumMod val="75000"/>
                  <a:lumOff val="25000"/>
                </a:schemeClr>
              </a:solidFill>
            </a:endParaRPr>
          </a:p>
        </p:txBody>
      </p:sp>
      <p:pic>
        <p:nvPicPr>
          <p:cNvPr id="10" name="Content Placeholder 9"/>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812425" y="684213"/>
            <a:ext cx="5233150" cy="7131050"/>
          </a:xfrm>
        </p:spPr>
      </p:pic>
    </p:spTree>
    <p:extLst>
      <p:ext uri="{BB962C8B-B14F-4D97-AF65-F5344CB8AC3E}">
        <p14:creationId xmlns:p14="http://schemas.microsoft.com/office/powerpoint/2010/main" val="290093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print">
            <a:extLst>
              <a:ext uri="{28A0092B-C50C-407E-A947-70E740481C1C}">
                <a14:useLocalDpi xmlns:a14="http://schemas.microsoft.com/office/drawing/2010/main" val="0"/>
              </a:ext>
            </a:extLst>
          </a:blip>
          <a:stretch>
            <a:fillRect/>
          </a:stretch>
        </p:blipFill>
        <p:spPr>
          <a:xfrm>
            <a:off x="1719103" y="1979712"/>
            <a:ext cx="3378532" cy="5669280"/>
          </a:xfrm>
        </p:spPr>
      </p:pic>
      <p:sp>
        <p:nvSpPr>
          <p:cNvPr id="3" name="Title 2"/>
          <p:cNvSpPr>
            <a:spLocks noGrp="1"/>
          </p:cNvSpPr>
          <p:nvPr>
            <p:ph type="title"/>
          </p:nvPr>
        </p:nvSpPr>
        <p:spPr>
          <a:xfrm>
            <a:off x="1865319" y="467544"/>
            <a:ext cx="3086100" cy="934720"/>
          </a:xfrm>
        </p:spPr>
        <p:txBody>
          <a:bodyPr/>
          <a:lstStyle/>
          <a:p>
            <a:r>
              <a:rPr lang="en-GB" dirty="0" smtClean="0"/>
              <a:t>Andreas </a:t>
            </a:r>
            <a:r>
              <a:rPr lang="en-GB" dirty="0" err="1" smtClean="0"/>
              <a:t>vesalius</a:t>
            </a:r>
            <a:endParaRPr lang="en-US" dirty="0"/>
          </a:p>
        </p:txBody>
      </p:sp>
      <p:sp>
        <p:nvSpPr>
          <p:cNvPr id="5" name="TextBox 4"/>
          <p:cNvSpPr txBox="1"/>
          <p:nvPr/>
        </p:nvSpPr>
        <p:spPr>
          <a:xfrm>
            <a:off x="1340768" y="7814804"/>
            <a:ext cx="4135203"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dirty="0" smtClean="0">
                <a:solidFill>
                  <a:schemeClr val="bg1">
                    <a:lumMod val="75000"/>
                    <a:lumOff val="25000"/>
                  </a:schemeClr>
                </a:solidFill>
              </a:rPr>
              <a:t>De </a:t>
            </a:r>
            <a:r>
              <a:rPr lang="en-GB" dirty="0" err="1" smtClean="0">
                <a:solidFill>
                  <a:schemeClr val="bg1">
                    <a:lumMod val="75000"/>
                    <a:lumOff val="25000"/>
                  </a:schemeClr>
                </a:solidFill>
              </a:rPr>
              <a:t>humani</a:t>
            </a:r>
            <a:r>
              <a:rPr lang="en-GB" dirty="0" smtClean="0">
                <a:solidFill>
                  <a:schemeClr val="bg1">
                    <a:lumMod val="75000"/>
                    <a:lumOff val="25000"/>
                  </a:schemeClr>
                </a:solidFill>
              </a:rPr>
              <a:t> </a:t>
            </a:r>
            <a:r>
              <a:rPr lang="en-GB" dirty="0" err="1" smtClean="0">
                <a:solidFill>
                  <a:schemeClr val="bg1">
                    <a:lumMod val="75000"/>
                    <a:lumOff val="25000"/>
                  </a:schemeClr>
                </a:solidFill>
              </a:rPr>
              <a:t>corporis</a:t>
            </a:r>
            <a:r>
              <a:rPr lang="en-GB" dirty="0" smtClean="0">
                <a:solidFill>
                  <a:schemeClr val="bg1">
                    <a:lumMod val="75000"/>
                    <a:lumOff val="25000"/>
                  </a:schemeClr>
                </a:solidFill>
              </a:rPr>
              <a:t> </a:t>
            </a:r>
            <a:r>
              <a:rPr lang="en-GB" dirty="0" err="1" smtClean="0">
                <a:solidFill>
                  <a:schemeClr val="bg1">
                    <a:lumMod val="75000"/>
                    <a:lumOff val="25000"/>
                  </a:schemeClr>
                </a:solidFill>
              </a:rPr>
              <a:t>fabrica</a:t>
            </a:r>
            <a:r>
              <a:rPr lang="en-GB" dirty="0" smtClean="0">
                <a:solidFill>
                  <a:schemeClr val="bg1">
                    <a:lumMod val="75000"/>
                    <a:lumOff val="25000"/>
                  </a:schemeClr>
                </a:solidFill>
              </a:rPr>
              <a:t> </a:t>
            </a:r>
            <a:r>
              <a:rPr lang="en-GB" dirty="0" err="1" smtClean="0">
                <a:solidFill>
                  <a:schemeClr val="bg1">
                    <a:lumMod val="75000"/>
                    <a:lumOff val="25000"/>
                  </a:schemeClr>
                </a:solidFill>
              </a:rPr>
              <a:t>libri</a:t>
            </a:r>
            <a:r>
              <a:rPr lang="en-GB" dirty="0" smtClean="0">
                <a:solidFill>
                  <a:schemeClr val="bg1">
                    <a:lumMod val="75000"/>
                    <a:lumOff val="25000"/>
                  </a:schemeClr>
                </a:solidFill>
              </a:rPr>
              <a:t> </a:t>
            </a:r>
            <a:r>
              <a:rPr lang="en-GB" dirty="0" err="1" smtClean="0">
                <a:solidFill>
                  <a:schemeClr val="bg1">
                    <a:lumMod val="75000"/>
                    <a:lumOff val="25000"/>
                  </a:schemeClr>
                </a:solidFill>
              </a:rPr>
              <a:t>septem</a:t>
            </a:r>
            <a:r>
              <a:rPr lang="en-GB" dirty="0" smtClean="0">
                <a:solidFill>
                  <a:schemeClr val="bg1">
                    <a:lumMod val="75000"/>
                    <a:lumOff val="25000"/>
                  </a:schemeClr>
                </a:solidFill>
              </a:rPr>
              <a:t> (Basle: Johann </a:t>
            </a:r>
            <a:r>
              <a:rPr lang="en-GB" dirty="0" err="1" smtClean="0">
                <a:solidFill>
                  <a:schemeClr val="bg1">
                    <a:lumMod val="75000"/>
                    <a:lumOff val="25000"/>
                  </a:schemeClr>
                </a:solidFill>
              </a:rPr>
              <a:t>Oporinus</a:t>
            </a:r>
            <a:r>
              <a:rPr lang="en-GB" dirty="0" smtClean="0">
                <a:solidFill>
                  <a:schemeClr val="bg1">
                    <a:lumMod val="75000"/>
                    <a:lumOff val="25000"/>
                  </a:schemeClr>
                </a:solidFill>
              </a:rPr>
              <a:t>, 1543) </a:t>
            </a:r>
          </a:p>
          <a:p>
            <a:pPr algn="ctr"/>
            <a:r>
              <a:rPr lang="en-GB" dirty="0" err="1" smtClean="0">
                <a:solidFill>
                  <a:schemeClr val="bg1">
                    <a:lumMod val="75000"/>
                    <a:lumOff val="25000"/>
                  </a:schemeClr>
                </a:solidFill>
              </a:rPr>
              <a:t>Wellcome</a:t>
            </a:r>
            <a:r>
              <a:rPr lang="en-GB" dirty="0" smtClean="0">
                <a:solidFill>
                  <a:schemeClr val="bg1">
                    <a:lumMod val="75000"/>
                    <a:lumOff val="25000"/>
                  </a:schemeClr>
                </a:solidFill>
              </a:rPr>
              <a:t> Library, London</a:t>
            </a:r>
            <a:endParaRPr lang="en-US" dirty="0">
              <a:solidFill>
                <a:schemeClr val="bg1">
                  <a:lumMod val="75000"/>
                  <a:lumOff val="25000"/>
                </a:schemeClr>
              </a:solidFill>
            </a:endParaRPr>
          </a:p>
        </p:txBody>
      </p:sp>
    </p:spTree>
    <p:extLst>
      <p:ext uri="{BB962C8B-B14F-4D97-AF65-F5344CB8AC3E}">
        <p14:creationId xmlns:p14="http://schemas.microsoft.com/office/powerpoint/2010/main" val="35875538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2894</TotalTime>
  <Words>627</Words>
  <Application>Microsoft Office PowerPoint</Application>
  <PresentationFormat>On-screen Show (4:3)</PresentationFormat>
  <Paragraphs>75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Garamond</vt:lpstr>
      <vt:lpstr>Tahoma</vt:lpstr>
      <vt:lpstr>Tunga</vt:lpstr>
      <vt:lpstr>BlackTie</vt:lpstr>
      <vt:lpstr>Humanism  and anatomy</vt:lpstr>
      <vt:lpstr>Jacobus berengarius carpensis</vt:lpstr>
      <vt:lpstr>Juan valverde da hamusco</vt:lpstr>
      <vt:lpstr>Juan valverde da hamusco</vt:lpstr>
      <vt:lpstr>Andreas vesalius</vt:lpstr>
      <vt:lpstr>Woodcut illustration</vt:lpstr>
      <vt:lpstr>Juan valverde da hamusco</vt:lpstr>
      <vt:lpstr>Giulio casserio</vt:lpstr>
      <vt:lpstr>Andreas vesalius</vt:lpstr>
      <vt:lpstr>Bernhard siegfried albinus</vt:lpstr>
      <vt:lpstr>Gottfried bidloo</vt:lpstr>
      <vt:lpstr>Jean-Nicolas Jadelot</vt:lpstr>
      <vt:lpstr>Andreas vesalius</vt:lpstr>
      <vt:lpstr>Ambroise parÉ</vt:lpstr>
      <vt:lpstr>Andreas vesalius</vt:lpstr>
      <vt:lpstr>Ambroise parÉ</vt:lpstr>
      <vt:lpstr>Charles Bell</vt:lpstr>
      <vt:lpstr>Andreas vesalius</vt:lpstr>
      <vt:lpstr>Andreas vesalius</vt:lpstr>
      <vt:lpstr>titian</vt:lpstr>
      <vt:lpstr>Andreas vesalius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Feminist Reading of Roland Barthes’ A Lover’s Discourse</dc:title>
  <dc:creator>Jonathan Harries</dc:creator>
  <cp:lastModifiedBy>Peter Mitchell</cp:lastModifiedBy>
  <cp:revision>91</cp:revision>
  <dcterms:created xsi:type="dcterms:W3CDTF">2013-12-08T18:11:10Z</dcterms:created>
  <dcterms:modified xsi:type="dcterms:W3CDTF">2018-12-12T21:06:27Z</dcterms:modified>
</cp:coreProperties>
</file>