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  <p:sldId id="262" r:id="rId7"/>
    <p:sldId id="264" r:id="rId8"/>
    <p:sldId id="266" r:id="rId9"/>
    <p:sldId id="261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621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708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97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853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550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710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914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563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026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344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6565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109693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4327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7690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2702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6413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165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4B0C633-343B-492C-8620-495B8B4AFA4F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D0CC0A-4CDA-4075-AF00-B47D78260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4670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Movement of Populations over time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I.E. Forced Displacement of people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8150" y="4052344"/>
            <a:ext cx="3516630" cy="2428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6366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Imperial policy since Babylonian times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Then he led away into exile all Jerusalem and all the captains and all the mighty men of </a:t>
            </a:r>
            <a:r>
              <a:rPr lang="en-GB" sz="3600" dirty="0" err="1"/>
              <a:t>valor</a:t>
            </a:r>
            <a:r>
              <a:rPr lang="en-GB" sz="3600" dirty="0"/>
              <a:t>, ten thousand captives, and all the craftsmen and the smiths None remained except the poorest people of the land</a:t>
            </a:r>
            <a:r>
              <a:rPr lang="en-GB" sz="3600" dirty="0" smtClean="0"/>
              <a:t>. 2 Kings 24:14</a:t>
            </a:r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9428" y="917417"/>
            <a:ext cx="2821601" cy="1871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1742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Byzantine Policy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8827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movement of population?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Post-rebellion pacification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Provision for army recruitment in volatile areas (normally near borders)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Increase of taxation income through increasing population (normally after war or invasion)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564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it mean to be “Byzantine”?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REMEMBER:</a:t>
            </a:r>
          </a:p>
          <a:p>
            <a:r>
              <a:rPr lang="en-GB" dirty="0" smtClean="0"/>
              <a:t>THE BYZANTINES DID NOT CONSIDER THEMSELVES AS “BYZANTINES”.</a:t>
            </a:r>
          </a:p>
          <a:p>
            <a:r>
              <a:rPr lang="en-GB" dirty="0" smtClean="0"/>
              <a:t>THEY WERE ROMANS.</a:t>
            </a:r>
          </a:p>
          <a:p>
            <a:r>
              <a:rPr lang="en-GB" dirty="0" smtClean="0"/>
              <a:t>THE MONIKER BYZANTINE IS AN OUTSIDER’S PERSPECTIVE.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What made one Byzantine?</a:t>
            </a:r>
          </a:p>
          <a:p>
            <a:pPr lvl="1"/>
            <a:r>
              <a:rPr lang="en-GB" dirty="0" smtClean="0"/>
              <a:t>Religion (Christian Orthodoxy)</a:t>
            </a:r>
          </a:p>
          <a:p>
            <a:pPr lvl="1"/>
            <a:r>
              <a:rPr lang="en-GB" dirty="0" smtClean="0"/>
              <a:t>Language (Greek)</a:t>
            </a:r>
          </a:p>
          <a:p>
            <a:pPr lvl="1"/>
            <a:r>
              <a:rPr lang="en-GB" dirty="0" smtClean="0"/>
              <a:t>Imperial Loyalty (a Roman identity)</a:t>
            </a:r>
          </a:p>
          <a:p>
            <a:r>
              <a:rPr lang="en-GB" dirty="0" smtClean="0"/>
              <a:t>What is “</a:t>
            </a:r>
            <a:r>
              <a:rPr lang="en-GB" dirty="0" err="1" smtClean="0"/>
              <a:t>Byzantinisation</a:t>
            </a:r>
            <a:r>
              <a:rPr lang="en-GB" dirty="0" smtClean="0"/>
              <a:t>”?</a:t>
            </a:r>
          </a:p>
          <a:p>
            <a:pPr lvl="1"/>
            <a:r>
              <a:rPr lang="en-GB" dirty="0" smtClean="0"/>
              <a:t>Christian Orthodox</a:t>
            </a:r>
          </a:p>
          <a:p>
            <a:pPr lvl="1"/>
            <a:r>
              <a:rPr lang="en-GB" dirty="0" smtClean="0"/>
              <a:t>Greek Speaking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86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Semi-mercenaries, and settling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 </a:t>
            </a:r>
            <a:r>
              <a:rPr lang="en-GB" sz="2800" dirty="0"/>
              <a:t>In this way he escaped from immeasurably great dangers, and once again reached safety </a:t>
            </a:r>
            <a:r>
              <a:rPr lang="en-GB" sz="2800" b="1" dirty="0"/>
              <a:t>by passing through the Swamps to </a:t>
            </a:r>
            <a:r>
              <a:rPr lang="en-GB" sz="2800" b="1" dirty="0" err="1"/>
              <a:t>Achrida</a:t>
            </a:r>
            <a:r>
              <a:rPr lang="en-GB" sz="2800" b="1" dirty="0"/>
              <a:t>. There he stayed and after recalling a fair number of the fugitives to his standard, he left them all in those parts </a:t>
            </a:r>
            <a:r>
              <a:rPr lang="en-GB" sz="2800" dirty="0"/>
              <a:t>with the Great Domestic and [124] himself went to the </a:t>
            </a:r>
            <a:r>
              <a:rPr lang="en-GB" sz="2800" dirty="0" err="1"/>
              <a:t>Bardares</a:t>
            </a:r>
            <a:r>
              <a:rPr lang="en-GB" sz="2800" dirty="0" smtClean="0"/>
              <a:t>. Anna </a:t>
            </a:r>
            <a:r>
              <a:rPr lang="en-GB" sz="2800" dirty="0" err="1" smtClean="0"/>
              <a:t>Comnena</a:t>
            </a:r>
            <a:r>
              <a:rPr lang="en-GB" sz="2800" dirty="0" smtClean="0"/>
              <a:t> </a:t>
            </a:r>
            <a:r>
              <a:rPr lang="en-GB" sz="2800" dirty="0" err="1" smtClean="0"/>
              <a:t>Alexiad</a:t>
            </a:r>
            <a:r>
              <a:rPr lang="en-GB" sz="2800" dirty="0" smtClean="0"/>
              <a:t> 5.4.4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0258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Settling invaders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thema</a:t>
            </a:r>
            <a:r>
              <a:rPr lang="en-GB" dirty="0"/>
              <a:t> (province) of the </a:t>
            </a:r>
            <a:r>
              <a:rPr lang="en-GB" dirty="0" err="1"/>
              <a:t>Strymon</a:t>
            </a:r>
            <a:r>
              <a:rPr lang="en-GB" dirty="0"/>
              <a:t> is next to Macedonia, and it is not really a </a:t>
            </a:r>
            <a:r>
              <a:rPr lang="en-GB" dirty="0" err="1"/>
              <a:t>thema</a:t>
            </a:r>
            <a:r>
              <a:rPr lang="en-GB" dirty="0"/>
              <a:t> but rather an area. In this area, there are Scythians rather than Macedonians, as Justinian (II) settled them in the mountains of the </a:t>
            </a:r>
            <a:r>
              <a:rPr lang="en-GB" dirty="0" err="1"/>
              <a:t>Strymon</a:t>
            </a:r>
            <a:r>
              <a:rPr lang="en-GB" dirty="0"/>
              <a:t> and in the lands there</a:t>
            </a:r>
            <a:r>
              <a:rPr lang="en-GB" dirty="0" smtClean="0"/>
              <a:t>. Constantine </a:t>
            </a:r>
            <a:r>
              <a:rPr lang="en-GB" dirty="0" err="1" smtClean="0"/>
              <a:t>Porph</a:t>
            </a:r>
            <a:r>
              <a:rPr lang="en-GB" dirty="0" smtClean="0"/>
              <a:t>. De Them. </a:t>
            </a:r>
            <a:r>
              <a:rPr lang="en-GB" dirty="0" err="1" smtClean="0"/>
              <a:t>Europ</a:t>
            </a:r>
            <a:r>
              <a:rPr lang="en-GB" dirty="0" smtClean="0"/>
              <a:t>. 3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 large number of </a:t>
            </a:r>
            <a:r>
              <a:rPr lang="en-GB" dirty="0" err="1"/>
              <a:t>Pechenegs</a:t>
            </a:r>
            <a:r>
              <a:rPr lang="en-GB" dirty="0"/>
              <a:t> came against </a:t>
            </a:r>
            <a:r>
              <a:rPr lang="en-GB" dirty="0" err="1"/>
              <a:t>Adrianopolis</a:t>
            </a:r>
            <a:r>
              <a:rPr lang="en-GB" dirty="0"/>
              <a:t> and sacked the country around it. </a:t>
            </a:r>
            <a:r>
              <a:rPr lang="en-GB" dirty="0" err="1"/>
              <a:t>Vryennios</a:t>
            </a:r>
            <a:r>
              <a:rPr lang="en-GB" dirty="0"/>
              <a:t> managed to convince them to immigrate to the city.  John </a:t>
            </a:r>
            <a:r>
              <a:rPr lang="en-GB" dirty="0" err="1"/>
              <a:t>Zonaras</a:t>
            </a:r>
            <a:r>
              <a:rPr lang="en-GB" dirty="0"/>
              <a:t> EH 723.12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386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Take a map and let us trace some of the movements </a:t>
            </a:r>
            <a:r>
              <a:rPr lang="en-GB" smtClean="0"/>
              <a:t>of population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813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Movement of Populations to Thrace/Macedonia I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Justinian I (527-565) Settled </a:t>
            </a:r>
            <a:r>
              <a:rPr lang="en-GB" dirty="0" err="1" smtClean="0"/>
              <a:t>Bulgars</a:t>
            </a:r>
            <a:r>
              <a:rPr lang="en-GB" dirty="0" smtClean="0"/>
              <a:t> in Thrace</a:t>
            </a:r>
          </a:p>
          <a:p>
            <a:r>
              <a:rPr lang="en-GB" dirty="0" smtClean="0"/>
              <a:t>Maurice (582-602) Settled Armenians in Thrace</a:t>
            </a:r>
          </a:p>
          <a:p>
            <a:r>
              <a:rPr lang="en-GB" dirty="0" smtClean="0"/>
              <a:t>In the 6</a:t>
            </a:r>
            <a:r>
              <a:rPr lang="en-GB" baseline="30000" dirty="0" smtClean="0"/>
              <a:t>th</a:t>
            </a:r>
            <a:r>
              <a:rPr lang="en-GB" dirty="0" smtClean="0"/>
              <a:t> and 7</a:t>
            </a:r>
            <a:r>
              <a:rPr lang="en-GB" baseline="30000" dirty="0" smtClean="0"/>
              <a:t>th</a:t>
            </a:r>
            <a:r>
              <a:rPr lang="en-GB" dirty="0" smtClean="0"/>
              <a:t> centuries, Slavs invaded the Balkans, and settled there.</a:t>
            </a:r>
          </a:p>
          <a:p>
            <a:r>
              <a:rPr lang="en-GB" dirty="0" smtClean="0"/>
              <a:t>During the reign of </a:t>
            </a:r>
            <a:r>
              <a:rPr lang="en-GB" dirty="0" err="1" smtClean="0"/>
              <a:t>Constans</a:t>
            </a:r>
            <a:r>
              <a:rPr lang="en-GB" dirty="0" smtClean="0"/>
              <a:t> II (657), the area around Thessaloniki is called “</a:t>
            </a:r>
            <a:r>
              <a:rPr lang="en-GB" dirty="0" err="1" smtClean="0"/>
              <a:t>Sclavinia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In 688 Justinian II made an expedition into </a:t>
            </a:r>
            <a:r>
              <a:rPr lang="en-GB" dirty="0" err="1" smtClean="0"/>
              <a:t>Sclavinia</a:t>
            </a:r>
            <a:r>
              <a:rPr lang="en-GB" dirty="0" smtClean="0"/>
              <a:t> and </a:t>
            </a:r>
            <a:r>
              <a:rPr lang="en-GB" dirty="0" err="1" smtClean="0"/>
              <a:t>Burgaria</a:t>
            </a:r>
            <a:r>
              <a:rPr lang="en-GB" dirty="0" smtClean="0"/>
              <a:t>, up to Thessaloniki, took many Slavs and settled them in Bithynia. He also settled Scythians in the </a:t>
            </a:r>
            <a:r>
              <a:rPr lang="en-GB" dirty="0" err="1" smtClean="0"/>
              <a:t>Strymon</a:t>
            </a:r>
            <a:r>
              <a:rPr lang="en-GB" dirty="0" smtClean="0"/>
              <a:t> (Scythians were probably Turks)</a:t>
            </a:r>
          </a:p>
          <a:p>
            <a:r>
              <a:rPr lang="en-GB" dirty="0" smtClean="0"/>
              <a:t>Constantine V (741-775) settled Armenians and Syrians in Thrace</a:t>
            </a:r>
          </a:p>
        </p:txBody>
      </p:sp>
    </p:spTree>
    <p:extLst>
      <p:ext uri="{BB962C8B-B14F-4D97-AF65-F5344CB8AC3E}">
        <p14:creationId xmlns:p14="http://schemas.microsoft.com/office/powerpoint/2010/main" val="10458638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Movement of Populations to Thrace/Macedonia II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Nicephorus I (810) settled Christians from all over the Empire in </a:t>
            </a:r>
            <a:r>
              <a:rPr lang="en-GB" dirty="0" err="1" smtClean="0"/>
              <a:t>Sclavinial</a:t>
            </a:r>
            <a:r>
              <a:rPr lang="en-GB" dirty="0" smtClean="0"/>
              <a:t>; </a:t>
            </a:r>
            <a:r>
              <a:rPr lang="en-GB" dirty="0" err="1" smtClean="0"/>
              <a:t>Sclavinia</a:t>
            </a:r>
            <a:r>
              <a:rPr lang="en-GB" dirty="0" smtClean="0"/>
              <a:t> at this point includes all of the southern Balkans to the Peloponnese.</a:t>
            </a:r>
          </a:p>
          <a:p>
            <a:r>
              <a:rPr lang="en-GB" dirty="0" smtClean="0"/>
              <a:t>C900 </a:t>
            </a:r>
            <a:r>
              <a:rPr lang="en-GB" dirty="0" err="1" smtClean="0"/>
              <a:t>Bardariotes</a:t>
            </a:r>
            <a:r>
              <a:rPr lang="en-GB" dirty="0" smtClean="0"/>
              <a:t> (probably of Turkish origin) settled in the Vardar River, near Thessaloniki. Others were settled near </a:t>
            </a:r>
            <a:r>
              <a:rPr lang="en-GB" dirty="0" err="1" smtClean="0"/>
              <a:t>Ochrid</a:t>
            </a:r>
            <a:r>
              <a:rPr lang="en-GB" dirty="0" smtClean="0"/>
              <a:t>.</a:t>
            </a:r>
          </a:p>
          <a:p>
            <a:r>
              <a:rPr lang="en-GB" dirty="0" smtClean="0"/>
              <a:t>John </a:t>
            </a:r>
            <a:r>
              <a:rPr lang="en-GB" dirty="0" err="1" smtClean="0"/>
              <a:t>Tzimiskes</a:t>
            </a:r>
            <a:r>
              <a:rPr lang="en-GB" dirty="0" smtClean="0"/>
              <a:t> (969-976) settled </a:t>
            </a:r>
            <a:r>
              <a:rPr lang="en-GB" dirty="0" err="1" smtClean="0"/>
              <a:t>Paulician</a:t>
            </a:r>
            <a:r>
              <a:rPr lang="en-GB" dirty="0" smtClean="0"/>
              <a:t> Armenians in Thrace</a:t>
            </a:r>
          </a:p>
          <a:p>
            <a:r>
              <a:rPr lang="en-GB" dirty="0" smtClean="0"/>
              <a:t>Basil II (976-1025) settled Orthodox Armenians in Macedonia</a:t>
            </a:r>
            <a:endParaRPr lang="en-GB" dirty="0"/>
          </a:p>
          <a:p>
            <a:r>
              <a:rPr lang="en-GB" dirty="0" smtClean="0"/>
              <a:t>12</a:t>
            </a:r>
            <a:r>
              <a:rPr lang="en-GB" baseline="30000" dirty="0" smtClean="0"/>
              <a:t>th</a:t>
            </a:r>
            <a:r>
              <a:rPr lang="en-GB" dirty="0" smtClean="0"/>
              <a:t> century </a:t>
            </a:r>
            <a:r>
              <a:rPr lang="en-GB" dirty="0" err="1" smtClean="0"/>
              <a:t>Pechenegs</a:t>
            </a:r>
            <a:r>
              <a:rPr lang="en-GB" dirty="0" smtClean="0"/>
              <a:t> settled in Macedonia.</a:t>
            </a:r>
          </a:p>
          <a:p>
            <a:r>
              <a:rPr lang="en-GB" dirty="0" smtClean="0"/>
              <a:t>C1260 the </a:t>
            </a:r>
            <a:r>
              <a:rPr lang="en-GB" dirty="0" err="1" smtClean="0"/>
              <a:t>followes</a:t>
            </a:r>
            <a:r>
              <a:rPr lang="en-GB" dirty="0" smtClean="0"/>
              <a:t> of </a:t>
            </a:r>
            <a:r>
              <a:rPr lang="en-GB" dirty="0" err="1" smtClean="0"/>
              <a:t>Izzedin</a:t>
            </a:r>
            <a:r>
              <a:rPr lang="en-GB" dirty="0" smtClean="0"/>
              <a:t> (</a:t>
            </a:r>
            <a:r>
              <a:rPr lang="en-GB" dirty="0" err="1" smtClean="0"/>
              <a:t>Setzuk</a:t>
            </a:r>
            <a:r>
              <a:rPr lang="en-GB" dirty="0" smtClean="0"/>
              <a:t> Turks) were settled in </a:t>
            </a:r>
            <a:r>
              <a:rPr lang="en-GB" dirty="0" err="1" smtClean="0"/>
              <a:t>Veroia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858638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163</TotalTime>
  <Words>477</Words>
  <Application>Microsoft Office PowerPoint</Application>
  <PresentationFormat>Widescreen</PresentationFormat>
  <Paragraphs>41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</vt:lpstr>
      <vt:lpstr>Movement of Populations over time</vt:lpstr>
      <vt:lpstr>Imperial policy since Babylonian times</vt:lpstr>
      <vt:lpstr>A Byzantine Policy</vt:lpstr>
      <vt:lpstr>Why movement of population?</vt:lpstr>
      <vt:lpstr>What does it mean to be “Byzantine”?</vt:lpstr>
      <vt:lpstr>Semi-mercenaries, and settling rights</vt:lpstr>
      <vt:lpstr>Settling invaders</vt:lpstr>
      <vt:lpstr>Take a map and let us trace some of the movements of population</vt:lpstr>
      <vt:lpstr>Movement of Populations to Thrace/Macedonia I</vt:lpstr>
      <vt:lpstr>Movement of Populations to Thrace/Macedonia II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Movement of Populations over time</dc:title>
  <dc:creator>Errietta Bissa</dc:creator>
  <cp:lastModifiedBy>Errietta Bissa</cp:lastModifiedBy>
  <cp:revision>13</cp:revision>
  <dcterms:created xsi:type="dcterms:W3CDTF">2018-01-17T12:11:23Z</dcterms:created>
  <dcterms:modified xsi:type="dcterms:W3CDTF">2018-01-17T14:54:36Z</dcterms:modified>
</cp:coreProperties>
</file>