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Lexend" panose="020B0604020202020204" charset="0"/>
      <p:regular r:id="rId17"/>
      <p:bold r:id="rId18"/>
    </p:embeddedFont>
    <p:embeddedFont>
      <p:font typeface="Roboto" panose="02000000000000000000"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6" roundtripDataSignature="AMtx7mijV33L5aIYHOsmUAJJ6mKDef9y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1E28FD-A8F3-8AE2-6212-EDAF4EF6089A}" v="612" dt="2023-11-23T23:26:42.5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75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lang="ro-R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28e3e08b1a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 name="Google Shape;88;g28e3e08b1a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Some of those are concerned about different cultures, concise language and others (Fraccastoro </a:t>
            </a:r>
            <a:r>
              <a:rPr lang="en-GB" sz="1200" i="1">
                <a:solidFill>
                  <a:schemeClr val="dk1"/>
                </a:solidFill>
                <a:latin typeface="Times New Roman"/>
                <a:ea typeface="Times New Roman"/>
                <a:cs typeface="Times New Roman"/>
                <a:sym typeface="Times New Roman"/>
              </a:rPr>
              <a:t>et al</a:t>
            </a:r>
            <a:r>
              <a:rPr lang="en-GB" sz="1200">
                <a:solidFill>
                  <a:schemeClr val="dk1"/>
                </a:solidFill>
                <a:latin typeface="Times New Roman"/>
                <a:ea typeface="Times New Roman"/>
                <a:cs typeface="Times New Roman"/>
                <a:sym typeface="Times New Roman"/>
              </a:rPr>
              <a:t>., 2021). The chosen organisation is Sainsbury's which is considered to be one of the most uprising supermarket chains currently operating in the United Kingdom and Netherlands. Moreover, this presentation has the aim of defining the concept of cultural differences, analysing differences and similarities between the cultures of the United Kingdom and Germany and also providing recommendations.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 name="Google Shape;10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Some examples of cultural differences may include Practices, Expressions, Religion, Music, Cultural Mores, Rituals and many more of that. In this presentation, the cultural differences will be personified based on Germany and the United Kingdom (Jiang et al., 2019). The main purpose of this analysis is to identify the strength factors which have progressed Sainsbury's in the United Kingdom. Moreover, those strengths will be adopted based on Germany for proposing a business-friendly environment. Analysis of cultural differences will eventually help the company to identify the customer base or the respective consumer base who will have more interest in the company's products or services.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 name="Google Shape;10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Moreover, it has been found that UK children are taught English at a very young age as 86% of UK People have English as a first language. However, in the case of Germany, the official language is German where 95% of people in the country speak German (Britishcouncil, 2023). Regarding social structure, Germany's social studies is categorised into four segments The exalted, The established, The Fighters, and The Marginalised. On the contrary, the UK structure is divided into seven social classes which are the Elite, Established middleman, Technical Middle class, New affluent workers and three others.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46% of the total population can be identified as Christian which is considered to be the highest in the overall United Kingdom. In terms of Germany, more than 50% of the population has been identified as Christian. However, 20% to 30% of people are considered to be non-religious (Johnson and Zurlo, 2020). There are also different religious affiliations in Germany such as Catholicism, Orthodoxy, Protestantism and others. In terms of business activities, Germany is mainly known for small as well as medium-scale organisations. Regarding business activities in the UK, this country specialises in sectors like Retail, Hospitality, Finance, Entertainment and others.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Some examples of those theories can be mentioned as Hofstede cultural dimension theory, social identity theory and many more of others. As per the opinion of Deresky (2013), Hofstede's cultural dimension theory provides the idea of how the respective culture of an individual society affects the members who are residing in the existing society. This theory also explains how those values are related to each other in terms of efficiency, effectiveness and the transparency perspective. While aligning with the company profile of Sainsbury's, this theory will help analyse the different cultural beliefs in Germany as the company is planning to expand in the corresponding country. It is essential to develop information about cultural beliefs to identify their overall needs or requirements.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As per the guidelines mentioned in the social identity theory, social behaviour is mainly contemplated by the respective characters or the personal motivations depicted by the human being or any particular individual. People tend to maintain a positive image in the existing society by contributing to different types of social gatherings or social events. As a result, sometimes backtracked from life and adopted dishonest paths or their respective ways. Similarly, Sainsbury's can also adopt this particular theory to adopt different perspectives of individuals while accessing both the positive as well as the negative perspective. This will be beneficial for the company while Sainsbury's can easily identify the behaviour of multiple people and develop a product which will be more useful for them in fulfilling their basic needs.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It is in terms of different aspects such as Social, Economic as well environmental perspectives. In terms of languages, in both of the countries, English has been an important language based on the overall contingency of different cultural barriers. It has been observed that English is the first and official language for more than 60% of the United Kingdom considering many of the towns or villages. Similarly, in the case of Germany, it can be observed that German is the first language consideration in the country. However, it has been found that more than 30% of German children learn the English language from a very young age while enhancing their internal skills as well as external skills.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The workplace timing is also similar in terms of both the countries such as Germany as well as the United Kingdom. It has been found in the majority of organisations, that workplace activities start from 8:30 or 9 pm and it is scheduled for more than 8 to 9 hours. Those respective timings are almost the same as the overall country perspective of Germany as well as the United Kingdom. So, workplace activities or the respective timings can be considered as another cultural similarity between the overall country profile of Germany and the United Kingdom. So, it will be helpful for Sainsbury's while expanding the overall business to Germany from the United Kingdom.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There are different perspectives or recommendations provided as Sainsbury's is aiming to expand the overall business operation to a completely new market in Germany. Without the proper resources, any of the companies may not be able to operate the overall business with the proper efficiency, effectiveness as well and transparency factors. So, it is highly recommended that the company better manage all the resources while fulfilling all of them. It is based on the internal environment as well as the external environment analysis. It is very crucial to have a brief idea about the existing environment as there are different types of enabling as well as restraining factors which can be proved as beneficial factors or non-beneficial factors for the overall company or organisations such as Sainsbury's. So, those two recommendations can be provided for the sake of Sainsbury's.</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International Business Communication becomes very crucial when a specific company or organisation is trying to expand in other countries where the respective business environments are new for the company or the organisation. The company is planning to expand in Germany. There are different types of cultural differences between the countries which have been identified based on language, social structure, religious beliefs and many more. Moreover, cultural similarities have been also identified. </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0"/>
              </a:spcAft>
              <a:buSzPts val="1100"/>
              <a:buNone/>
            </a:pPr>
            <a:r>
              <a:rPr lang="en-GB" sz="1200">
                <a:solidFill>
                  <a:schemeClr val="dk1"/>
                </a:solidFill>
                <a:latin typeface="Times New Roman"/>
                <a:ea typeface="Times New Roman"/>
                <a:cs typeface="Times New Roman"/>
                <a:sym typeface="Times New Roman"/>
              </a:rPr>
              <a:t>Deresky, H., 2013. International management: Managing across borders and cultures. Pearson Education</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000"/>
              </a:spcBef>
              <a:spcAft>
                <a:spcPts val="0"/>
              </a:spcAft>
              <a:buSzPts val="1100"/>
              <a:buNone/>
            </a:pPr>
            <a:r>
              <a:rPr lang="en-GB" sz="1200">
                <a:solidFill>
                  <a:schemeClr val="dk1"/>
                </a:solidFill>
                <a:latin typeface="Times New Roman"/>
                <a:ea typeface="Times New Roman"/>
                <a:cs typeface="Times New Roman"/>
                <a:sym typeface="Times New Roman"/>
              </a:rPr>
              <a:t>Dignen, B. and McMaster, I., 2013. Effective international business communication. (No Title).</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000"/>
              </a:spcBef>
              <a:spcAft>
                <a:spcPts val="0"/>
              </a:spcAft>
              <a:buSzPts val="1100"/>
              <a:buNone/>
            </a:pPr>
            <a:r>
              <a:rPr lang="en-GB" sz="1200">
                <a:solidFill>
                  <a:schemeClr val="dk1"/>
                </a:solidFill>
                <a:latin typeface="Times New Roman"/>
                <a:ea typeface="Times New Roman"/>
                <a:cs typeface="Times New Roman"/>
                <a:sym typeface="Times New Roman"/>
              </a:rPr>
              <a:t>Fraccastoro, S., Gabrielsson, M. and Pullins, E.B., 2021. The integrated use of social media, digital, and traditional communication tools in the B2B sales process of international SMEs. International Business Review, 30(4), p.101776.</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000"/>
              </a:spcBef>
              <a:spcAft>
                <a:spcPts val="0"/>
              </a:spcAft>
              <a:buSzPts val="1100"/>
              <a:buNone/>
            </a:pPr>
            <a:r>
              <a:rPr lang="en-GB" sz="1200">
                <a:solidFill>
                  <a:schemeClr val="dk1"/>
                </a:solidFill>
                <a:latin typeface="Times New Roman"/>
                <a:ea typeface="Times New Roman"/>
                <a:cs typeface="Times New Roman"/>
                <a:sym typeface="Times New Roman"/>
              </a:rPr>
              <a:t>Jiang, T., Li, H. and Hou, Y., 2019. Cultural differences in humor perception, usage, and implications. Frontiers in psychology, 10, p.123.</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000"/>
              </a:spcBef>
              <a:spcAft>
                <a:spcPts val="0"/>
              </a:spcAft>
              <a:buSzPts val="1100"/>
              <a:buNone/>
            </a:pPr>
            <a:r>
              <a:rPr lang="en-GB" sz="1200">
                <a:solidFill>
                  <a:schemeClr val="dk1"/>
                </a:solidFill>
                <a:latin typeface="Times New Roman"/>
                <a:ea typeface="Times New Roman"/>
                <a:cs typeface="Times New Roman"/>
                <a:sym typeface="Times New Roman"/>
              </a:rPr>
              <a:t>Johnson, T.M. and Zurlo, G.A., 2020. World Christian Encyclopedia. Edinburgh: Edinburgh University Press.</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000"/>
              </a:spcBef>
              <a:spcAft>
                <a:spcPts val="1000"/>
              </a:spcAft>
              <a:buSzPts val="1100"/>
              <a:buNone/>
            </a:pPr>
            <a:r>
              <a:rPr lang="en-GB" sz="1200">
                <a:solidFill>
                  <a:schemeClr val="dk1"/>
                </a:solidFill>
                <a:latin typeface="Times New Roman"/>
                <a:ea typeface="Times New Roman"/>
                <a:cs typeface="Times New Roman"/>
                <a:sym typeface="Times New Roman"/>
              </a:rPr>
              <a:t>Wikberg, A.M., 2021. A theory on intercultural caring in maternity care. Scandinavian Journal of Caring Sciences, 35(2), pp.442-456.</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 name="Google Shape;17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000"/>
              </a:spcBef>
              <a:spcAft>
                <a:spcPts val="1000"/>
              </a:spcAft>
              <a:buSzPts val="1100"/>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p15"/>
          <p:cNvGrpSpPr/>
          <p:nvPr/>
        </p:nvGrpSpPr>
        <p:grpSpPr>
          <a:xfrm>
            <a:off x="6098378" y="5"/>
            <a:ext cx="3045625" cy="2030570"/>
            <a:chOff x="6098378" y="5"/>
            <a:chExt cx="3045625" cy="2030570"/>
          </a:xfrm>
        </p:grpSpPr>
        <p:sp>
          <p:nvSpPr>
            <p:cNvPr id="11" name="Google Shape;11;p15"/>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5"/>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15"/>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15"/>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15"/>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6" name="Google Shape;16;p15"/>
          <p:cNvSpPr txBox="1">
            <a:spLocks noGrp="1"/>
          </p:cNvSpPr>
          <p:nvPr>
            <p:ph type="ctrTitle"/>
          </p:nvPr>
        </p:nvSpPr>
        <p:spPr>
          <a:xfrm>
            <a:off x="598100" y="1775222"/>
            <a:ext cx="8222100" cy="8388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a:endParaRPr/>
          </a:p>
        </p:txBody>
      </p:sp>
      <p:sp>
        <p:nvSpPr>
          <p:cNvPr id="17" name="Google Shape;17;p15"/>
          <p:cNvSpPr txBox="1">
            <a:spLocks noGrp="1"/>
          </p:cNvSpPr>
          <p:nvPr>
            <p:ph type="subTitle" idx="1"/>
          </p:nvPr>
        </p:nvSpPr>
        <p:spPr>
          <a:xfrm>
            <a:off x="598088" y="2715913"/>
            <a:ext cx="8222100" cy="432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100"/>
              <a:buNone/>
              <a:defRPr sz="2100">
                <a:solidFill>
                  <a:schemeClr val="lt1"/>
                </a:solidFill>
              </a:defRPr>
            </a:lvl1pPr>
            <a:lvl2pPr lvl="1" algn="l">
              <a:lnSpc>
                <a:spcPct val="100000"/>
              </a:lnSpc>
              <a:spcBef>
                <a:spcPts val="0"/>
              </a:spcBef>
              <a:spcAft>
                <a:spcPts val="0"/>
              </a:spcAft>
              <a:buClr>
                <a:schemeClr val="lt1"/>
              </a:buClr>
              <a:buSzPts val="2100"/>
              <a:buNone/>
              <a:defRPr sz="2100">
                <a:solidFill>
                  <a:schemeClr val="lt1"/>
                </a:solidFill>
              </a:defRPr>
            </a:lvl2pPr>
            <a:lvl3pPr lvl="2" algn="l">
              <a:lnSpc>
                <a:spcPct val="100000"/>
              </a:lnSpc>
              <a:spcBef>
                <a:spcPts val="0"/>
              </a:spcBef>
              <a:spcAft>
                <a:spcPts val="0"/>
              </a:spcAft>
              <a:buClr>
                <a:schemeClr val="lt1"/>
              </a:buClr>
              <a:buSzPts val="2100"/>
              <a:buNone/>
              <a:defRPr sz="2100">
                <a:solidFill>
                  <a:schemeClr val="lt1"/>
                </a:solidFill>
              </a:defRPr>
            </a:lvl3pPr>
            <a:lvl4pPr lvl="3" algn="l">
              <a:lnSpc>
                <a:spcPct val="100000"/>
              </a:lnSpc>
              <a:spcBef>
                <a:spcPts val="0"/>
              </a:spcBef>
              <a:spcAft>
                <a:spcPts val="0"/>
              </a:spcAft>
              <a:buClr>
                <a:schemeClr val="lt1"/>
              </a:buClr>
              <a:buSzPts val="2100"/>
              <a:buNone/>
              <a:defRPr sz="2100">
                <a:solidFill>
                  <a:schemeClr val="lt1"/>
                </a:solidFill>
              </a:defRPr>
            </a:lvl4pPr>
            <a:lvl5pPr lvl="4" algn="l">
              <a:lnSpc>
                <a:spcPct val="100000"/>
              </a:lnSpc>
              <a:spcBef>
                <a:spcPts val="0"/>
              </a:spcBef>
              <a:spcAft>
                <a:spcPts val="0"/>
              </a:spcAft>
              <a:buClr>
                <a:schemeClr val="lt1"/>
              </a:buClr>
              <a:buSzPts val="2100"/>
              <a:buNone/>
              <a:defRPr sz="2100">
                <a:solidFill>
                  <a:schemeClr val="lt1"/>
                </a:solidFill>
              </a:defRPr>
            </a:lvl5pPr>
            <a:lvl6pPr lvl="5" algn="l">
              <a:lnSpc>
                <a:spcPct val="100000"/>
              </a:lnSpc>
              <a:spcBef>
                <a:spcPts val="0"/>
              </a:spcBef>
              <a:spcAft>
                <a:spcPts val="0"/>
              </a:spcAft>
              <a:buClr>
                <a:schemeClr val="lt1"/>
              </a:buClr>
              <a:buSzPts val="2100"/>
              <a:buNone/>
              <a:defRPr sz="2100">
                <a:solidFill>
                  <a:schemeClr val="lt1"/>
                </a:solidFill>
              </a:defRPr>
            </a:lvl6pPr>
            <a:lvl7pPr lvl="6" algn="l">
              <a:lnSpc>
                <a:spcPct val="100000"/>
              </a:lnSpc>
              <a:spcBef>
                <a:spcPts val="0"/>
              </a:spcBef>
              <a:spcAft>
                <a:spcPts val="0"/>
              </a:spcAft>
              <a:buClr>
                <a:schemeClr val="lt1"/>
              </a:buClr>
              <a:buSzPts val="2100"/>
              <a:buNone/>
              <a:defRPr sz="2100">
                <a:solidFill>
                  <a:schemeClr val="lt1"/>
                </a:solidFill>
              </a:defRPr>
            </a:lvl7pPr>
            <a:lvl8pPr lvl="7" algn="l">
              <a:lnSpc>
                <a:spcPct val="100000"/>
              </a:lnSpc>
              <a:spcBef>
                <a:spcPts val="0"/>
              </a:spcBef>
              <a:spcAft>
                <a:spcPts val="0"/>
              </a:spcAft>
              <a:buClr>
                <a:schemeClr val="lt1"/>
              </a:buClr>
              <a:buSzPts val="2100"/>
              <a:buNone/>
              <a:defRPr sz="2100">
                <a:solidFill>
                  <a:schemeClr val="lt1"/>
                </a:solidFill>
              </a:defRPr>
            </a:lvl8pPr>
            <a:lvl9pPr lvl="8" algn="l">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p15"/>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9"/>
        <p:cNvGrpSpPr/>
        <p:nvPr/>
      </p:nvGrpSpPr>
      <p:grpSpPr>
        <a:xfrm>
          <a:off x="0" y="0"/>
          <a:ext cx="0" cy="0"/>
          <a:chOff x="0" y="0"/>
          <a:chExt cx="0" cy="0"/>
        </a:xfrm>
      </p:grpSpPr>
      <p:grpSp>
        <p:nvGrpSpPr>
          <p:cNvPr id="20" name="Google Shape;20;p16"/>
          <p:cNvGrpSpPr/>
          <p:nvPr/>
        </p:nvGrpSpPr>
        <p:grpSpPr>
          <a:xfrm>
            <a:off x="6098378" y="5"/>
            <a:ext cx="3045625" cy="2030570"/>
            <a:chOff x="6098378" y="5"/>
            <a:chExt cx="3045625" cy="2030570"/>
          </a:xfrm>
        </p:grpSpPr>
        <p:sp>
          <p:nvSpPr>
            <p:cNvPr id="21" name="Google Shape;21;p16"/>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 name="Google Shape;22;p16"/>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 name="Google Shape;23;p16"/>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16"/>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16"/>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6" name="Google Shape;26;p16"/>
          <p:cNvSpPr txBox="1">
            <a:spLocks noGrp="1"/>
          </p:cNvSpPr>
          <p:nvPr>
            <p:ph type="title"/>
          </p:nvPr>
        </p:nvSpPr>
        <p:spPr>
          <a:xfrm>
            <a:off x="598100" y="2152347"/>
            <a:ext cx="8222100" cy="838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a:endParaRPr/>
          </a:p>
        </p:txBody>
      </p:sp>
      <p:sp>
        <p:nvSpPr>
          <p:cNvPr id="27" name="Google Shape;27;p16"/>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8"/>
        <p:cNvGrpSpPr/>
        <p:nvPr/>
      </p:nvGrpSpPr>
      <p:grpSpPr>
        <a:xfrm>
          <a:off x="0" y="0"/>
          <a:ext cx="0" cy="0"/>
          <a:chOff x="0" y="0"/>
          <a:chExt cx="0" cy="0"/>
        </a:xfrm>
      </p:grpSpPr>
      <p:grpSp>
        <p:nvGrpSpPr>
          <p:cNvPr id="29" name="Google Shape;29;p17"/>
          <p:cNvGrpSpPr/>
          <p:nvPr/>
        </p:nvGrpSpPr>
        <p:grpSpPr>
          <a:xfrm>
            <a:off x="0" y="3903669"/>
            <a:ext cx="9144000" cy="1239925"/>
            <a:chOff x="0" y="3903669"/>
            <a:chExt cx="9144000" cy="1239925"/>
          </a:xfrm>
        </p:grpSpPr>
        <p:sp>
          <p:nvSpPr>
            <p:cNvPr id="30" name="Google Shape;30;p17"/>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 name="Google Shape;31;p17"/>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17"/>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7"/>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17"/>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5" name="Google Shape;35;p17"/>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6" name="Google Shape;36;p17"/>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7" name="Google Shape;37;p17"/>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p18"/>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40" name="Google Shape;40;p18"/>
          <p:cNvSpPr txBox="1">
            <a:spLocks noGrp="1"/>
          </p:cNvSpPr>
          <p:nvPr>
            <p:ph type="body" idx="1"/>
          </p:nvPr>
        </p:nvSpPr>
        <p:spPr>
          <a:xfrm>
            <a:off x="311700" y="1229975"/>
            <a:ext cx="3999900" cy="33390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1" name="Google Shape;41;p18"/>
          <p:cNvSpPr txBox="1">
            <a:spLocks noGrp="1"/>
          </p:cNvSpPr>
          <p:nvPr>
            <p:ph type="body" idx="2"/>
          </p:nvPr>
        </p:nvSpPr>
        <p:spPr>
          <a:xfrm>
            <a:off x="4832400" y="1229975"/>
            <a:ext cx="3999900" cy="33390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2" name="Google Shape;42;p18"/>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45" name="Google Shape;45;p19"/>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48" name="Google Shape;48;p20"/>
          <p:cNvSpPr txBox="1">
            <a:spLocks noGrp="1"/>
          </p:cNvSpPr>
          <p:nvPr>
            <p:ph type="body" idx="1"/>
          </p:nvPr>
        </p:nvSpPr>
        <p:spPr>
          <a:xfrm>
            <a:off x="311700" y="1465804"/>
            <a:ext cx="2808000" cy="31032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9" name="Google Shape;49;p20"/>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p21"/>
          <p:cNvGrpSpPr/>
          <p:nvPr/>
        </p:nvGrpSpPr>
        <p:grpSpPr>
          <a:xfrm>
            <a:off x="6098378" y="5"/>
            <a:ext cx="3045625" cy="2030570"/>
            <a:chOff x="6098378" y="5"/>
            <a:chExt cx="3045625" cy="2030570"/>
          </a:xfrm>
        </p:grpSpPr>
        <p:sp>
          <p:nvSpPr>
            <p:cNvPr id="52" name="Google Shape;52;p21"/>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21"/>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21"/>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21"/>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7" name="Google Shape;57;p21"/>
          <p:cNvSpPr txBox="1">
            <a:spLocks noGrp="1"/>
          </p:cNvSpPr>
          <p:nvPr>
            <p:ph type="title"/>
          </p:nvPr>
        </p:nvSpPr>
        <p:spPr>
          <a:xfrm>
            <a:off x="490250" y="526350"/>
            <a:ext cx="56187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4800"/>
              <a:buNone/>
              <a:defRPr sz="4800">
                <a:solidFill>
                  <a:schemeClr val="lt1"/>
                </a:solidFill>
              </a:defRPr>
            </a:lvl1pPr>
            <a:lvl2pPr lvl="1" algn="l">
              <a:lnSpc>
                <a:spcPct val="100000"/>
              </a:lnSpc>
              <a:spcBef>
                <a:spcPts val="0"/>
              </a:spcBef>
              <a:spcAft>
                <a:spcPts val="0"/>
              </a:spcAft>
              <a:buClr>
                <a:schemeClr val="lt1"/>
              </a:buClr>
              <a:buSzPts val="4800"/>
              <a:buNone/>
              <a:defRPr sz="4800">
                <a:solidFill>
                  <a:schemeClr val="lt1"/>
                </a:solidFill>
              </a:defRPr>
            </a:lvl2pPr>
            <a:lvl3pPr lvl="2" algn="l">
              <a:lnSpc>
                <a:spcPct val="100000"/>
              </a:lnSpc>
              <a:spcBef>
                <a:spcPts val="0"/>
              </a:spcBef>
              <a:spcAft>
                <a:spcPts val="0"/>
              </a:spcAft>
              <a:buClr>
                <a:schemeClr val="lt1"/>
              </a:buClr>
              <a:buSzPts val="4800"/>
              <a:buNone/>
              <a:defRPr sz="4800">
                <a:solidFill>
                  <a:schemeClr val="lt1"/>
                </a:solidFill>
              </a:defRPr>
            </a:lvl3pPr>
            <a:lvl4pPr lvl="3" algn="l">
              <a:lnSpc>
                <a:spcPct val="100000"/>
              </a:lnSpc>
              <a:spcBef>
                <a:spcPts val="0"/>
              </a:spcBef>
              <a:spcAft>
                <a:spcPts val="0"/>
              </a:spcAft>
              <a:buClr>
                <a:schemeClr val="lt1"/>
              </a:buClr>
              <a:buSzPts val="4800"/>
              <a:buNone/>
              <a:defRPr sz="4800">
                <a:solidFill>
                  <a:schemeClr val="lt1"/>
                </a:solidFill>
              </a:defRPr>
            </a:lvl4pPr>
            <a:lvl5pPr lvl="4" algn="l">
              <a:lnSpc>
                <a:spcPct val="100000"/>
              </a:lnSpc>
              <a:spcBef>
                <a:spcPts val="0"/>
              </a:spcBef>
              <a:spcAft>
                <a:spcPts val="0"/>
              </a:spcAft>
              <a:buClr>
                <a:schemeClr val="lt1"/>
              </a:buClr>
              <a:buSzPts val="4800"/>
              <a:buNone/>
              <a:defRPr sz="4800">
                <a:solidFill>
                  <a:schemeClr val="lt1"/>
                </a:solidFill>
              </a:defRPr>
            </a:lvl5pPr>
            <a:lvl6pPr lvl="5" algn="l">
              <a:lnSpc>
                <a:spcPct val="100000"/>
              </a:lnSpc>
              <a:spcBef>
                <a:spcPts val="0"/>
              </a:spcBef>
              <a:spcAft>
                <a:spcPts val="0"/>
              </a:spcAft>
              <a:buClr>
                <a:schemeClr val="lt1"/>
              </a:buClr>
              <a:buSzPts val="4800"/>
              <a:buNone/>
              <a:defRPr sz="4800">
                <a:solidFill>
                  <a:schemeClr val="lt1"/>
                </a:solidFill>
              </a:defRPr>
            </a:lvl6pPr>
            <a:lvl7pPr lvl="6" algn="l">
              <a:lnSpc>
                <a:spcPct val="100000"/>
              </a:lnSpc>
              <a:spcBef>
                <a:spcPts val="0"/>
              </a:spcBef>
              <a:spcAft>
                <a:spcPts val="0"/>
              </a:spcAft>
              <a:buClr>
                <a:schemeClr val="lt1"/>
              </a:buClr>
              <a:buSzPts val="4800"/>
              <a:buNone/>
              <a:defRPr sz="4800">
                <a:solidFill>
                  <a:schemeClr val="lt1"/>
                </a:solidFill>
              </a:defRPr>
            </a:lvl7pPr>
            <a:lvl8pPr lvl="7" algn="l">
              <a:lnSpc>
                <a:spcPct val="100000"/>
              </a:lnSpc>
              <a:spcBef>
                <a:spcPts val="0"/>
              </a:spcBef>
              <a:spcAft>
                <a:spcPts val="0"/>
              </a:spcAft>
              <a:buClr>
                <a:schemeClr val="lt1"/>
              </a:buClr>
              <a:buSzPts val="4800"/>
              <a:buNone/>
              <a:defRPr sz="4800">
                <a:solidFill>
                  <a:schemeClr val="lt1"/>
                </a:solidFill>
              </a:defRPr>
            </a:lvl8pPr>
            <a:lvl9pPr lvl="8" algn="l">
              <a:lnSpc>
                <a:spcPct val="100000"/>
              </a:lnSpc>
              <a:spcBef>
                <a:spcPts val="0"/>
              </a:spcBef>
              <a:spcAft>
                <a:spcPts val="0"/>
              </a:spcAft>
              <a:buClr>
                <a:schemeClr val="lt1"/>
              </a:buClr>
              <a:buSzPts val="4800"/>
              <a:buNone/>
              <a:defRPr sz="4800">
                <a:solidFill>
                  <a:schemeClr val="lt1"/>
                </a:solidFill>
              </a:defRPr>
            </a:lvl9pPr>
          </a:lstStyle>
          <a:p>
            <a:endParaRPr/>
          </a:p>
        </p:txBody>
      </p:sp>
      <p:sp>
        <p:nvSpPr>
          <p:cNvPr id="58" name="Google Shape;58;p2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p22"/>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61" name="Google Shape;61;p22"/>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p22"/>
          <p:cNvSpPr txBox="1">
            <a:spLocks noGrp="1"/>
          </p:cNvSpPr>
          <p:nvPr>
            <p:ph type="title"/>
          </p:nvPr>
        </p:nvSpPr>
        <p:spPr>
          <a:xfrm>
            <a:off x="265500" y="1151100"/>
            <a:ext cx="4045200" cy="1564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63" name="Google Shape;63;p22"/>
          <p:cNvSpPr txBox="1">
            <a:spLocks noGrp="1"/>
          </p:cNvSpPr>
          <p:nvPr>
            <p:ph type="subTitle" idx="1"/>
          </p:nvPr>
        </p:nvSpPr>
        <p:spPr>
          <a:xfrm>
            <a:off x="265500" y="2769001"/>
            <a:ext cx="4045200" cy="12693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p22"/>
          <p:cNvSpPr txBox="1">
            <a:spLocks noGrp="1"/>
          </p:cNvSpPr>
          <p:nvPr>
            <p:ph type="body" idx="2"/>
          </p:nvPr>
        </p:nvSpPr>
        <p:spPr>
          <a:xfrm>
            <a:off x="4939500" y="724200"/>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chemeClr val="lt1"/>
              </a:buClr>
              <a:buSzPts val="1800"/>
              <a:buChar char="●"/>
              <a:defRPr>
                <a:solidFill>
                  <a:schemeClr val="lt1"/>
                </a:solidFill>
              </a:defRPr>
            </a:lvl1pPr>
            <a:lvl2pPr marL="914400" lvl="1" indent="-317500" algn="l">
              <a:lnSpc>
                <a:spcPct val="115000"/>
              </a:lnSpc>
              <a:spcBef>
                <a:spcPts val="0"/>
              </a:spcBef>
              <a:spcAft>
                <a:spcPts val="0"/>
              </a:spcAft>
              <a:buClr>
                <a:schemeClr val="lt1"/>
              </a:buClr>
              <a:buSzPts val="1400"/>
              <a:buChar char="○"/>
              <a:defRPr>
                <a:solidFill>
                  <a:schemeClr val="lt1"/>
                </a:solidFill>
              </a:defRPr>
            </a:lvl2pPr>
            <a:lvl3pPr marL="1371600" lvl="2" indent="-317500" algn="l">
              <a:lnSpc>
                <a:spcPct val="115000"/>
              </a:lnSpc>
              <a:spcBef>
                <a:spcPts val="0"/>
              </a:spcBef>
              <a:spcAft>
                <a:spcPts val="0"/>
              </a:spcAft>
              <a:buClr>
                <a:schemeClr val="lt1"/>
              </a:buClr>
              <a:buSzPts val="1400"/>
              <a:buChar char="■"/>
              <a:defRPr>
                <a:solidFill>
                  <a:schemeClr val="lt1"/>
                </a:solidFill>
              </a:defRPr>
            </a:lvl3pPr>
            <a:lvl4pPr marL="1828800" lvl="3" indent="-317500" algn="l">
              <a:lnSpc>
                <a:spcPct val="115000"/>
              </a:lnSpc>
              <a:spcBef>
                <a:spcPts val="0"/>
              </a:spcBef>
              <a:spcAft>
                <a:spcPts val="0"/>
              </a:spcAft>
              <a:buClr>
                <a:schemeClr val="lt1"/>
              </a:buClr>
              <a:buSzPts val="1400"/>
              <a:buChar char="●"/>
              <a:defRPr>
                <a:solidFill>
                  <a:schemeClr val="lt1"/>
                </a:solidFill>
              </a:defRPr>
            </a:lvl4pPr>
            <a:lvl5pPr marL="2286000" lvl="4" indent="-317500" algn="l">
              <a:lnSpc>
                <a:spcPct val="115000"/>
              </a:lnSpc>
              <a:spcBef>
                <a:spcPts val="0"/>
              </a:spcBef>
              <a:spcAft>
                <a:spcPts val="0"/>
              </a:spcAft>
              <a:buClr>
                <a:schemeClr val="lt1"/>
              </a:buClr>
              <a:buSzPts val="1400"/>
              <a:buChar char="○"/>
              <a:defRPr>
                <a:solidFill>
                  <a:schemeClr val="lt1"/>
                </a:solidFill>
              </a:defRPr>
            </a:lvl5pPr>
            <a:lvl6pPr marL="2743200" lvl="5" indent="-317500" algn="l">
              <a:lnSpc>
                <a:spcPct val="115000"/>
              </a:lnSpc>
              <a:spcBef>
                <a:spcPts val="0"/>
              </a:spcBef>
              <a:spcAft>
                <a:spcPts val="0"/>
              </a:spcAft>
              <a:buClr>
                <a:schemeClr val="lt1"/>
              </a:buClr>
              <a:buSzPts val="1400"/>
              <a:buChar char="■"/>
              <a:defRPr>
                <a:solidFill>
                  <a:schemeClr val="lt1"/>
                </a:solidFill>
              </a:defRPr>
            </a:lvl6pPr>
            <a:lvl7pPr marL="3200400" lvl="6" indent="-317500" algn="l">
              <a:lnSpc>
                <a:spcPct val="115000"/>
              </a:lnSpc>
              <a:spcBef>
                <a:spcPts val="0"/>
              </a:spcBef>
              <a:spcAft>
                <a:spcPts val="0"/>
              </a:spcAft>
              <a:buClr>
                <a:schemeClr val="lt1"/>
              </a:buClr>
              <a:buSzPts val="1400"/>
              <a:buChar char="●"/>
              <a:defRPr>
                <a:solidFill>
                  <a:schemeClr val="lt1"/>
                </a:solidFill>
              </a:defRPr>
            </a:lvl7pPr>
            <a:lvl8pPr marL="3657600" lvl="7" indent="-317500" algn="l">
              <a:lnSpc>
                <a:spcPct val="115000"/>
              </a:lnSpc>
              <a:spcBef>
                <a:spcPts val="0"/>
              </a:spcBef>
              <a:spcAft>
                <a:spcPts val="0"/>
              </a:spcAft>
              <a:buClr>
                <a:schemeClr val="lt1"/>
              </a:buClr>
              <a:buSzPts val="1400"/>
              <a:buChar char="○"/>
              <a:defRPr>
                <a:solidFill>
                  <a:schemeClr val="lt1"/>
                </a:solidFill>
              </a:defRPr>
            </a:lvl8pPr>
            <a:lvl9pPr marL="4114800" lvl="8" indent="-317500" algn="l">
              <a:lnSpc>
                <a:spcPct val="115000"/>
              </a:lnSpc>
              <a:spcBef>
                <a:spcPts val="0"/>
              </a:spcBef>
              <a:spcAft>
                <a:spcPts val="0"/>
              </a:spcAft>
              <a:buClr>
                <a:schemeClr val="lt1"/>
              </a:buClr>
              <a:buSzPts val="1400"/>
              <a:buChar char="■"/>
              <a:defRPr>
                <a:solidFill>
                  <a:schemeClr val="lt1"/>
                </a:solidFill>
              </a:defRPr>
            </a:lvl9pPr>
          </a:lstStyle>
          <a:p>
            <a:endParaRPr/>
          </a:p>
        </p:txBody>
      </p:sp>
      <p:sp>
        <p:nvSpPr>
          <p:cNvPr id="65" name="Google Shape;65;p22"/>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p23"/>
          <p:cNvSpPr txBox="1">
            <a:spLocks noGrp="1"/>
          </p:cNvSpPr>
          <p:nvPr>
            <p:ph type="body" idx="1"/>
          </p:nvPr>
        </p:nvSpPr>
        <p:spPr>
          <a:xfrm>
            <a:off x="319500" y="4230575"/>
            <a:ext cx="5998800" cy="598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68" name="Google Shape;68;p23"/>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p24"/>
          <p:cNvGrpSpPr/>
          <p:nvPr/>
        </p:nvGrpSpPr>
        <p:grpSpPr>
          <a:xfrm>
            <a:off x="6098378" y="5"/>
            <a:ext cx="3045625" cy="2030570"/>
            <a:chOff x="6098378" y="5"/>
            <a:chExt cx="3045625" cy="2030570"/>
          </a:xfrm>
        </p:grpSpPr>
        <p:sp>
          <p:nvSpPr>
            <p:cNvPr id="71" name="Google Shape;71;p24"/>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24"/>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24"/>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24"/>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24"/>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6" name="Google Shape;76;p24"/>
          <p:cNvSpPr txBox="1">
            <a:spLocks noGrp="1"/>
          </p:cNvSpPr>
          <p:nvPr>
            <p:ph type="title" hasCustomPrompt="1"/>
          </p:nvPr>
        </p:nvSpPr>
        <p:spPr>
          <a:xfrm>
            <a:off x="311700" y="1256050"/>
            <a:ext cx="8520600" cy="20307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2000"/>
              <a:buNone/>
              <a:defRPr sz="12000">
                <a:solidFill>
                  <a:schemeClr val="lt1"/>
                </a:solidFill>
              </a:defRPr>
            </a:lvl1pPr>
            <a:lvl2pPr lvl="1" algn="ctr">
              <a:lnSpc>
                <a:spcPct val="100000"/>
              </a:lnSpc>
              <a:spcBef>
                <a:spcPts val="0"/>
              </a:spcBef>
              <a:spcAft>
                <a:spcPts val="0"/>
              </a:spcAft>
              <a:buClr>
                <a:schemeClr val="lt1"/>
              </a:buClr>
              <a:buSzPts val="12000"/>
              <a:buNone/>
              <a:defRPr sz="12000">
                <a:solidFill>
                  <a:schemeClr val="lt1"/>
                </a:solidFill>
              </a:defRPr>
            </a:lvl2pPr>
            <a:lvl3pPr lvl="2" algn="ctr">
              <a:lnSpc>
                <a:spcPct val="100000"/>
              </a:lnSpc>
              <a:spcBef>
                <a:spcPts val="0"/>
              </a:spcBef>
              <a:spcAft>
                <a:spcPts val="0"/>
              </a:spcAft>
              <a:buClr>
                <a:schemeClr val="lt1"/>
              </a:buClr>
              <a:buSzPts val="12000"/>
              <a:buNone/>
              <a:defRPr sz="12000">
                <a:solidFill>
                  <a:schemeClr val="lt1"/>
                </a:solidFill>
              </a:defRPr>
            </a:lvl3pPr>
            <a:lvl4pPr lvl="3" algn="ctr">
              <a:lnSpc>
                <a:spcPct val="100000"/>
              </a:lnSpc>
              <a:spcBef>
                <a:spcPts val="0"/>
              </a:spcBef>
              <a:spcAft>
                <a:spcPts val="0"/>
              </a:spcAft>
              <a:buClr>
                <a:schemeClr val="lt1"/>
              </a:buClr>
              <a:buSzPts val="12000"/>
              <a:buNone/>
              <a:defRPr sz="12000">
                <a:solidFill>
                  <a:schemeClr val="lt1"/>
                </a:solidFill>
              </a:defRPr>
            </a:lvl4pPr>
            <a:lvl5pPr lvl="4" algn="ctr">
              <a:lnSpc>
                <a:spcPct val="100000"/>
              </a:lnSpc>
              <a:spcBef>
                <a:spcPts val="0"/>
              </a:spcBef>
              <a:spcAft>
                <a:spcPts val="0"/>
              </a:spcAft>
              <a:buClr>
                <a:schemeClr val="lt1"/>
              </a:buClr>
              <a:buSzPts val="12000"/>
              <a:buNone/>
              <a:defRPr sz="12000">
                <a:solidFill>
                  <a:schemeClr val="lt1"/>
                </a:solidFill>
              </a:defRPr>
            </a:lvl5pPr>
            <a:lvl6pPr lvl="5" algn="ctr">
              <a:lnSpc>
                <a:spcPct val="100000"/>
              </a:lnSpc>
              <a:spcBef>
                <a:spcPts val="0"/>
              </a:spcBef>
              <a:spcAft>
                <a:spcPts val="0"/>
              </a:spcAft>
              <a:buClr>
                <a:schemeClr val="lt1"/>
              </a:buClr>
              <a:buSzPts val="12000"/>
              <a:buNone/>
              <a:defRPr sz="12000">
                <a:solidFill>
                  <a:schemeClr val="lt1"/>
                </a:solidFill>
              </a:defRPr>
            </a:lvl6pPr>
            <a:lvl7pPr lvl="6" algn="ctr">
              <a:lnSpc>
                <a:spcPct val="100000"/>
              </a:lnSpc>
              <a:spcBef>
                <a:spcPts val="0"/>
              </a:spcBef>
              <a:spcAft>
                <a:spcPts val="0"/>
              </a:spcAft>
              <a:buClr>
                <a:schemeClr val="lt1"/>
              </a:buClr>
              <a:buSzPts val="12000"/>
              <a:buNone/>
              <a:defRPr sz="12000">
                <a:solidFill>
                  <a:schemeClr val="lt1"/>
                </a:solidFill>
              </a:defRPr>
            </a:lvl7pPr>
            <a:lvl8pPr lvl="7" algn="ctr">
              <a:lnSpc>
                <a:spcPct val="100000"/>
              </a:lnSpc>
              <a:spcBef>
                <a:spcPts val="0"/>
              </a:spcBef>
              <a:spcAft>
                <a:spcPts val="0"/>
              </a:spcAft>
              <a:buClr>
                <a:schemeClr val="lt1"/>
              </a:buClr>
              <a:buSzPts val="12000"/>
              <a:buNone/>
              <a:defRPr sz="12000">
                <a:solidFill>
                  <a:schemeClr val="lt1"/>
                </a:solidFill>
              </a:defRPr>
            </a:lvl8pPr>
            <a:lvl9pPr lvl="8" algn="ctr">
              <a:lnSpc>
                <a:spcPct val="100000"/>
              </a:lnSpc>
              <a:spcBef>
                <a:spcPts val="0"/>
              </a:spcBef>
              <a:spcAft>
                <a:spcPts val="0"/>
              </a:spcAft>
              <a:buClr>
                <a:schemeClr val="lt1"/>
              </a:buClr>
              <a:buSzPts val="12000"/>
              <a:buNone/>
              <a:defRPr sz="12000">
                <a:solidFill>
                  <a:schemeClr val="lt1"/>
                </a:solidFill>
              </a:defRPr>
            </a:lvl9pPr>
          </a:lstStyle>
          <a:p>
            <a:r>
              <a:t>xx%</a:t>
            </a:r>
          </a:p>
        </p:txBody>
      </p:sp>
      <p:sp>
        <p:nvSpPr>
          <p:cNvPr id="77" name="Google Shape;77;p24"/>
          <p:cNvSpPr txBox="1">
            <a:spLocks noGrp="1"/>
          </p:cNvSpPr>
          <p:nvPr>
            <p:ph type="body" idx="1"/>
          </p:nvPr>
        </p:nvSpPr>
        <p:spPr>
          <a:xfrm>
            <a:off x="311700" y="3369225"/>
            <a:ext cx="8520600" cy="12819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Clr>
                <a:schemeClr val="lt1"/>
              </a:buClr>
              <a:buSzPts val="1800"/>
              <a:buChar char="●"/>
              <a:defRPr>
                <a:solidFill>
                  <a:schemeClr val="lt1"/>
                </a:solidFill>
              </a:defRPr>
            </a:lvl1pPr>
            <a:lvl2pPr marL="914400" lvl="1" indent="-317500" algn="ctr">
              <a:lnSpc>
                <a:spcPct val="115000"/>
              </a:lnSpc>
              <a:spcBef>
                <a:spcPts val="0"/>
              </a:spcBef>
              <a:spcAft>
                <a:spcPts val="0"/>
              </a:spcAft>
              <a:buClr>
                <a:schemeClr val="lt1"/>
              </a:buClr>
              <a:buSzPts val="1400"/>
              <a:buChar char="○"/>
              <a:defRPr>
                <a:solidFill>
                  <a:schemeClr val="lt1"/>
                </a:solidFill>
              </a:defRPr>
            </a:lvl2pPr>
            <a:lvl3pPr marL="1371600" lvl="2" indent="-317500" algn="ctr">
              <a:lnSpc>
                <a:spcPct val="115000"/>
              </a:lnSpc>
              <a:spcBef>
                <a:spcPts val="0"/>
              </a:spcBef>
              <a:spcAft>
                <a:spcPts val="0"/>
              </a:spcAft>
              <a:buClr>
                <a:schemeClr val="lt1"/>
              </a:buClr>
              <a:buSzPts val="1400"/>
              <a:buChar char="■"/>
              <a:defRPr>
                <a:solidFill>
                  <a:schemeClr val="lt1"/>
                </a:solidFill>
              </a:defRPr>
            </a:lvl3pPr>
            <a:lvl4pPr marL="1828800" lvl="3" indent="-317500" algn="ctr">
              <a:lnSpc>
                <a:spcPct val="115000"/>
              </a:lnSpc>
              <a:spcBef>
                <a:spcPts val="0"/>
              </a:spcBef>
              <a:spcAft>
                <a:spcPts val="0"/>
              </a:spcAft>
              <a:buClr>
                <a:schemeClr val="lt1"/>
              </a:buClr>
              <a:buSzPts val="1400"/>
              <a:buChar char="●"/>
              <a:defRPr>
                <a:solidFill>
                  <a:schemeClr val="lt1"/>
                </a:solidFill>
              </a:defRPr>
            </a:lvl4pPr>
            <a:lvl5pPr marL="2286000" lvl="4" indent="-317500" algn="ctr">
              <a:lnSpc>
                <a:spcPct val="115000"/>
              </a:lnSpc>
              <a:spcBef>
                <a:spcPts val="0"/>
              </a:spcBef>
              <a:spcAft>
                <a:spcPts val="0"/>
              </a:spcAft>
              <a:buClr>
                <a:schemeClr val="lt1"/>
              </a:buClr>
              <a:buSzPts val="1400"/>
              <a:buChar char="○"/>
              <a:defRPr>
                <a:solidFill>
                  <a:schemeClr val="lt1"/>
                </a:solidFill>
              </a:defRPr>
            </a:lvl5pPr>
            <a:lvl6pPr marL="2743200" lvl="5" indent="-317500" algn="ctr">
              <a:lnSpc>
                <a:spcPct val="115000"/>
              </a:lnSpc>
              <a:spcBef>
                <a:spcPts val="0"/>
              </a:spcBef>
              <a:spcAft>
                <a:spcPts val="0"/>
              </a:spcAft>
              <a:buClr>
                <a:schemeClr val="lt1"/>
              </a:buClr>
              <a:buSzPts val="1400"/>
              <a:buChar char="■"/>
              <a:defRPr>
                <a:solidFill>
                  <a:schemeClr val="lt1"/>
                </a:solidFill>
              </a:defRPr>
            </a:lvl6pPr>
            <a:lvl7pPr marL="3200400" lvl="6" indent="-317500" algn="ctr">
              <a:lnSpc>
                <a:spcPct val="115000"/>
              </a:lnSpc>
              <a:spcBef>
                <a:spcPts val="0"/>
              </a:spcBef>
              <a:spcAft>
                <a:spcPts val="0"/>
              </a:spcAft>
              <a:buClr>
                <a:schemeClr val="lt1"/>
              </a:buClr>
              <a:buSzPts val="1400"/>
              <a:buChar char="●"/>
              <a:defRPr>
                <a:solidFill>
                  <a:schemeClr val="lt1"/>
                </a:solidFill>
              </a:defRPr>
            </a:lvl7pPr>
            <a:lvl8pPr marL="3657600" lvl="7" indent="-317500" algn="ctr">
              <a:lnSpc>
                <a:spcPct val="115000"/>
              </a:lnSpc>
              <a:spcBef>
                <a:spcPts val="0"/>
              </a:spcBef>
              <a:spcAft>
                <a:spcPts val="0"/>
              </a:spcAft>
              <a:buClr>
                <a:schemeClr val="lt1"/>
              </a:buClr>
              <a:buSzPts val="1400"/>
              <a:buChar char="○"/>
              <a:defRPr>
                <a:solidFill>
                  <a:schemeClr val="lt1"/>
                </a:solidFill>
              </a:defRPr>
            </a:lvl8pPr>
            <a:lvl9pPr marL="4114800" lvl="8" indent="-317500" algn="ctr">
              <a:lnSpc>
                <a:spcPct val="115000"/>
              </a:lnSpc>
              <a:spcBef>
                <a:spcPts val="0"/>
              </a:spcBef>
              <a:spcAft>
                <a:spcPts val="0"/>
              </a:spcAft>
              <a:buClr>
                <a:schemeClr val="lt1"/>
              </a:buClr>
              <a:buSzPts val="1400"/>
              <a:buChar char="■"/>
              <a:defRPr>
                <a:solidFill>
                  <a:schemeClr val="lt1"/>
                </a:solidFill>
              </a:defRPr>
            </a:lvl9pPr>
          </a:lstStyle>
          <a:p>
            <a:endParaRPr/>
          </a:p>
        </p:txBody>
      </p:sp>
      <p:sp>
        <p:nvSpPr>
          <p:cNvPr id="78" name="Google Shape;78;p24"/>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p25"/>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1pPr>
            <a:lvl2pPr marR="0" lvl="1"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2pPr>
            <a:lvl3pPr marR="0" lvl="2"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3pPr>
            <a:lvl4pPr marR="0" lvl="3"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4pPr>
            <a:lvl5pPr marR="0" lvl="4"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5pPr>
            <a:lvl6pPr marR="0" lvl="5"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6pPr>
            <a:lvl7pPr marR="0" lvl="6"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7pPr>
            <a:lvl8pPr marR="0" lvl="7"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8pPr>
            <a:lvl9pPr marR="0" lvl="8"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9pPr>
          </a:lstStyle>
          <a:p>
            <a:endParaRPr/>
          </a:p>
        </p:txBody>
      </p:sp>
      <p:sp>
        <p:nvSpPr>
          <p:cNvPr id="7" name="Google Shape;7;p14"/>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Roboto"/>
              <a:buChar char="●"/>
              <a:defRPr sz="1800" b="0" i="0" u="none" strike="noStrike" cap="none">
                <a:solidFill>
                  <a:schemeClr val="dk2"/>
                </a:solidFill>
                <a:latin typeface="Roboto"/>
                <a:ea typeface="Roboto"/>
                <a:cs typeface="Roboto"/>
                <a:sym typeface="Roboto"/>
              </a:defRPr>
            </a:lvl1pPr>
            <a:lvl2pPr marL="914400" marR="0" lvl="1"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2pPr>
            <a:lvl3pPr marL="1371600" marR="0" lvl="2"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3pPr>
            <a:lvl4pPr marL="1828800" marR="0" lvl="3"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4pPr>
            <a:lvl5pPr marL="2286000" marR="0" lvl="4"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5pPr>
            <a:lvl6pPr marL="2743200" marR="0" lvl="5"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6pPr>
            <a:lvl7pPr marL="3200400" marR="0" lvl="6"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7pPr>
            <a:lvl8pPr marL="3657600" marR="0" lvl="7"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8pPr>
            <a:lvl9pPr marL="4114800" marR="0" lvl="8"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9pPr>
          </a:lstStyle>
          <a:p>
            <a:endParaRPr/>
          </a:p>
        </p:txBody>
      </p:sp>
      <p:sp>
        <p:nvSpPr>
          <p:cNvPr id="8" name="Google Shape;8;p14"/>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euschoolequity.org/WebProject/partners.html"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news.euspert.com/sainsburys-jobs-vacancies-in-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5" name="CasetăText 4">
            <a:extLst>
              <a:ext uri="{FF2B5EF4-FFF2-40B4-BE49-F238E27FC236}">
                <a16:creationId xmlns:a16="http://schemas.microsoft.com/office/drawing/2014/main" id="{3FD61E04-D496-4C98-49C6-D7C0A92D1709}"/>
              </a:ext>
            </a:extLst>
          </p:cNvPr>
          <p:cNvSpPr txBox="1"/>
          <p:nvPr/>
        </p:nvSpPr>
        <p:spPr>
          <a:xfrm>
            <a:off x="400049" y="2522764"/>
            <a:ext cx="711925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bg1"/>
                </a:solidFill>
                <a:latin typeface="Times New Roman"/>
                <a:ea typeface="Times New Roman"/>
                <a:cs typeface="Times New Roman"/>
              </a:rPr>
              <a:t>Lecturer Name: Afzal Munna</a:t>
            </a:r>
          </a:p>
          <a:p>
            <a:r>
              <a:rPr lang="en-GB" sz="2400" b="1" dirty="0">
                <a:solidFill>
                  <a:schemeClr val="bg1"/>
                </a:solidFill>
                <a:latin typeface="Times New Roman"/>
                <a:ea typeface="Times New Roman"/>
                <a:cs typeface="Times New Roman"/>
              </a:rPr>
              <a:t>Student Name: </a:t>
            </a:r>
            <a:r>
              <a:rPr lang="en-GB" sz="2400" b="1" err="1">
                <a:solidFill>
                  <a:schemeClr val="bg1"/>
                </a:solidFill>
                <a:latin typeface="Times New Roman"/>
                <a:ea typeface="Times New Roman"/>
                <a:cs typeface="Times New Roman"/>
              </a:rPr>
              <a:t>Varzari</a:t>
            </a:r>
            <a:r>
              <a:rPr lang="en-GB" sz="2400" b="1" dirty="0">
                <a:solidFill>
                  <a:schemeClr val="bg1"/>
                </a:solidFill>
                <a:latin typeface="Times New Roman"/>
                <a:ea typeface="Times New Roman"/>
                <a:cs typeface="Times New Roman"/>
              </a:rPr>
              <a:t> Cristina </a:t>
            </a:r>
          </a:p>
          <a:p>
            <a:r>
              <a:rPr lang="en-GB" sz="2400" b="1" dirty="0">
                <a:solidFill>
                  <a:schemeClr val="bg1"/>
                </a:solidFill>
                <a:latin typeface="Times New Roman"/>
                <a:ea typeface="Times New Roman"/>
                <a:cs typeface="Times New Roman"/>
              </a:rPr>
              <a:t>Student ID: 2110951</a:t>
            </a:r>
          </a:p>
          <a:p>
            <a:r>
              <a:rPr lang="en-GB" sz="2400" b="1" dirty="0">
                <a:solidFill>
                  <a:schemeClr val="bg1"/>
                </a:solidFill>
                <a:latin typeface="Times New Roman"/>
                <a:ea typeface="Times New Roman"/>
                <a:cs typeface="Times New Roman"/>
              </a:rPr>
              <a:t>Module code : LCBB6001</a:t>
            </a:r>
          </a:p>
          <a:p>
            <a:r>
              <a:rPr lang="en-GB" sz="2400" b="1" dirty="0">
                <a:solidFill>
                  <a:schemeClr val="bg1"/>
                </a:solidFill>
                <a:latin typeface="Times New Roman"/>
                <a:cs typeface="Times New Roman"/>
              </a:rPr>
              <a:t>Module Title : </a:t>
            </a:r>
            <a:r>
              <a:rPr lang="en-GB" sz="2000" b="1" dirty="0">
                <a:solidFill>
                  <a:schemeClr val="bg1"/>
                </a:solidFill>
                <a:latin typeface="Times New Roman"/>
                <a:cs typeface="Times New Roman"/>
              </a:rPr>
              <a:t>International Business Communications</a:t>
            </a:r>
            <a:r>
              <a:rPr lang="en-GB" sz="2400" b="1" dirty="0">
                <a:solidFill>
                  <a:schemeClr val="bg1"/>
                </a:solidFill>
                <a:latin typeface="Times New Roman"/>
                <a:cs typeface="Times New Roman"/>
              </a:rPr>
              <a:t> (assessment 2)</a:t>
            </a:r>
          </a:p>
        </p:txBody>
      </p:sp>
      <p:pic>
        <p:nvPicPr>
          <p:cNvPr id="6" name="Imagine 5" descr="O imagine care conține siglă, simbol, Grafică, design grafic&#10;&#10;Descriere generată automat">
            <a:extLst>
              <a:ext uri="{FF2B5EF4-FFF2-40B4-BE49-F238E27FC236}">
                <a16:creationId xmlns:a16="http://schemas.microsoft.com/office/drawing/2014/main" id="{F8EF7B40-49AD-B467-5BF2-89ADADC662D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24565" y="302157"/>
            <a:ext cx="3784127" cy="12571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g28e3e08b1a9_0_0"/>
          <p:cNvSpPr txBox="1">
            <a:spLocks noGrp="1"/>
          </p:cNvSpPr>
          <p:nvPr>
            <p:ph type="ctrTitle"/>
          </p:nvPr>
        </p:nvSpPr>
        <p:spPr>
          <a:xfrm>
            <a:off x="436550" y="497300"/>
            <a:ext cx="3939600" cy="631200"/>
          </a:xfrm>
          <a:prstGeom prst="rect">
            <a:avLst/>
          </a:prstGeom>
          <a:noFill/>
          <a:ln>
            <a:noFill/>
          </a:ln>
        </p:spPr>
        <p:txBody>
          <a:bodyPr spcFirstLastPara="1" wrap="square" lIns="91425" tIns="91425" rIns="91425" bIns="91425" anchor="b" anchorCtr="0">
            <a:noAutofit/>
          </a:bodyPr>
          <a:lstStyle/>
          <a:p>
            <a:pPr marL="0" lvl="0" indent="0" algn="just" rtl="0">
              <a:lnSpc>
                <a:spcPct val="100000"/>
              </a:lnSpc>
              <a:spcBef>
                <a:spcPts val="0"/>
              </a:spcBef>
              <a:spcAft>
                <a:spcPts val="0"/>
              </a:spcAft>
              <a:buSzPts val="4200"/>
              <a:buNone/>
            </a:pPr>
            <a:r>
              <a:rPr lang="en-GB" sz="3000" b="1">
                <a:latin typeface="Lexend"/>
                <a:ea typeface="Lexend"/>
                <a:cs typeface="Lexend"/>
                <a:sym typeface="Lexend"/>
              </a:rPr>
              <a:t>Table of Contents</a:t>
            </a:r>
            <a:endParaRPr sz="3000" b="1">
              <a:latin typeface="Lexend"/>
              <a:ea typeface="Lexend"/>
              <a:cs typeface="Lexend"/>
              <a:sym typeface="Lexend"/>
            </a:endParaRPr>
          </a:p>
        </p:txBody>
      </p:sp>
      <p:sp>
        <p:nvSpPr>
          <p:cNvPr id="91" name="Google Shape;91;g28e3e08b1a9_0_0"/>
          <p:cNvSpPr txBox="1"/>
          <p:nvPr/>
        </p:nvSpPr>
        <p:spPr>
          <a:xfrm>
            <a:off x="436550" y="1207700"/>
            <a:ext cx="6479100" cy="2939421"/>
          </a:xfrm>
          <a:prstGeom prst="rect">
            <a:avLst/>
          </a:prstGeom>
          <a:noFill/>
          <a:ln>
            <a:noFill/>
          </a:ln>
        </p:spPr>
        <p:txBody>
          <a:bodyPr spcFirstLastPara="1" wrap="square" lIns="91425" tIns="91425" rIns="91425" bIns="91425" anchor="t" anchorCtr="0">
            <a:noAutofit/>
          </a:bodyPr>
          <a:lstStyle/>
          <a:p>
            <a:pPr algn="just">
              <a:lnSpc>
                <a:spcPct val="150000"/>
              </a:lnSpc>
            </a:pPr>
            <a:r>
              <a:rPr lang="en-GB" sz="1700" dirty="0">
                <a:solidFill>
                  <a:schemeClr val="lt1"/>
                </a:solidFill>
                <a:latin typeface="Lexend"/>
                <a:ea typeface="Lexend"/>
                <a:cs typeface="Lexend"/>
                <a:sym typeface="Lexend"/>
              </a:rPr>
              <a:t>Introduction                                                                   3</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What is a cultural difference                                       4</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Cultural differences in Germany and the UK            5-6</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Intercultural theories                                                   7-8</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Cultural Similarities in Germany and the UK            9-10</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Recommendation                                                          11</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Conclusion                                                                      12</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Reference List                                                                13</a:t>
            </a:r>
            <a:endParaRPr sz="1700" dirty="0">
              <a:solidFill>
                <a:schemeClr val="lt1"/>
              </a:solidFill>
              <a:latin typeface="Lexend"/>
              <a:ea typeface="Lexend"/>
              <a:cs typeface="Lexend"/>
              <a:sym typeface="Lexend"/>
            </a:endParaRPr>
          </a:p>
          <a:p>
            <a:pPr algn="just">
              <a:lnSpc>
                <a:spcPct val="150000"/>
              </a:lnSpc>
            </a:pPr>
            <a:r>
              <a:rPr lang="en-GB" sz="1700" dirty="0">
                <a:solidFill>
                  <a:schemeClr val="lt1"/>
                </a:solidFill>
                <a:latin typeface="Lexend"/>
                <a:ea typeface="Lexend"/>
                <a:cs typeface="Lexend"/>
                <a:sym typeface="Lexend"/>
              </a:rPr>
              <a:t>Thank You                                                                      14</a:t>
            </a:r>
            <a:endParaRPr sz="1700" dirty="0">
              <a:solidFill>
                <a:schemeClr val="lt1"/>
              </a:solidFill>
              <a:latin typeface="Lexend"/>
              <a:ea typeface="Lexend"/>
              <a:cs typeface="Lexend"/>
              <a:sym typeface="Lexen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ctrTitle"/>
          </p:nvPr>
        </p:nvSpPr>
        <p:spPr>
          <a:xfrm>
            <a:off x="300950" y="694475"/>
            <a:ext cx="3495600" cy="626400"/>
          </a:xfrm>
          <a:prstGeom prst="rect">
            <a:avLst/>
          </a:prstGeom>
          <a:noFill/>
          <a:ln>
            <a:noFill/>
          </a:ln>
        </p:spPr>
        <p:txBody>
          <a:bodyPr spcFirstLastPara="1" wrap="square" lIns="91425" tIns="91425" rIns="91425" bIns="91425" anchor="b" anchorCtr="0">
            <a:noAutofit/>
          </a:bodyPr>
          <a:lstStyle/>
          <a:p>
            <a:pPr marL="0" lvl="0" indent="0" algn="ctr" rtl="0">
              <a:lnSpc>
                <a:spcPct val="150000"/>
              </a:lnSpc>
              <a:spcBef>
                <a:spcPts val="0"/>
              </a:spcBef>
              <a:spcAft>
                <a:spcPts val="0"/>
              </a:spcAft>
              <a:buSzPts val="4200"/>
              <a:buNone/>
            </a:pPr>
            <a:r>
              <a:rPr lang="en-GB" sz="3000" b="1">
                <a:latin typeface="Lexend"/>
                <a:ea typeface="Lexend"/>
                <a:cs typeface="Lexend"/>
                <a:sym typeface="Lexend"/>
              </a:rPr>
              <a:t>Introduction</a:t>
            </a:r>
            <a:endParaRPr sz="3000" b="1">
              <a:latin typeface="Lexend"/>
              <a:ea typeface="Lexend"/>
              <a:cs typeface="Lexend"/>
              <a:sym typeface="Lexend"/>
            </a:endParaRPr>
          </a:p>
        </p:txBody>
      </p:sp>
      <p:sp>
        <p:nvSpPr>
          <p:cNvPr id="97" name="Google Shape;97;p2"/>
          <p:cNvSpPr txBox="1"/>
          <p:nvPr/>
        </p:nvSpPr>
        <p:spPr>
          <a:xfrm>
            <a:off x="752400" y="1544750"/>
            <a:ext cx="6648300" cy="20112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International business communication can be referred to as a field of study which includes business-to-business and global interactions (Bolten, 2020).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 purpose of international business communication is to maintain global teams and plan different types of marketing activities.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There are different processes for enhancing international business communication.</a:t>
            </a:r>
            <a:endParaRPr sz="1200" b="0" i="0" u="none" strike="noStrike" cap="none">
              <a:solidFill>
                <a:schemeClr val="lt1"/>
              </a:solidFill>
              <a:latin typeface="Lexend"/>
              <a:ea typeface="Lexend"/>
              <a:cs typeface="Lexend"/>
              <a:sym typeface="Lexend"/>
            </a:endParaRPr>
          </a:p>
        </p:txBody>
      </p:sp>
      <p:pic>
        <p:nvPicPr>
          <p:cNvPr id="2" name="Imagine 1" descr="O imagine care conține scenă, clădire, în aer liber, cer&#10;&#10;Descriere generată automat">
            <a:extLst>
              <a:ext uri="{FF2B5EF4-FFF2-40B4-BE49-F238E27FC236}">
                <a16:creationId xmlns:a16="http://schemas.microsoft.com/office/drawing/2014/main" id="{861AA1F1-3EF4-D8F2-1F81-AB13646D4BA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066065" y="3443523"/>
            <a:ext cx="2661557" cy="147318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3"/>
          <p:cNvSpPr txBox="1">
            <a:spLocks noGrp="1"/>
          </p:cNvSpPr>
          <p:nvPr>
            <p:ph type="ctrTitle"/>
          </p:nvPr>
        </p:nvSpPr>
        <p:spPr>
          <a:xfrm>
            <a:off x="297140" y="918361"/>
            <a:ext cx="5718000" cy="626400"/>
          </a:xfrm>
          <a:prstGeom prst="rect">
            <a:avLst/>
          </a:prstGeom>
          <a:noFill/>
          <a:ln>
            <a:noFill/>
          </a:ln>
        </p:spPr>
        <p:txBody>
          <a:bodyPr spcFirstLastPara="1" wrap="square" lIns="91425" tIns="91425" rIns="91425" bIns="91425" anchor="b" anchorCtr="0">
            <a:noAutofit/>
          </a:bodyPr>
          <a:lstStyle/>
          <a:p>
            <a:pPr marL="0" lvl="0" indent="0" algn="ctr" rtl="0">
              <a:lnSpc>
                <a:spcPct val="150000"/>
              </a:lnSpc>
              <a:spcBef>
                <a:spcPts val="0"/>
              </a:spcBef>
              <a:spcAft>
                <a:spcPts val="0"/>
              </a:spcAft>
              <a:buSzPts val="4200"/>
              <a:buNone/>
            </a:pPr>
            <a:r>
              <a:rPr lang="en-GB" sz="3000" b="1">
                <a:latin typeface="Lexend"/>
                <a:ea typeface="Lexend"/>
                <a:cs typeface="Lexend"/>
                <a:sym typeface="Lexend"/>
              </a:rPr>
              <a:t>What is a cultural difference</a:t>
            </a:r>
            <a:endParaRPr sz="3000" b="1">
              <a:latin typeface="Lexend"/>
              <a:ea typeface="Lexend"/>
              <a:cs typeface="Lexend"/>
              <a:sym typeface="Lexend"/>
            </a:endParaRPr>
          </a:p>
        </p:txBody>
      </p:sp>
      <p:sp>
        <p:nvSpPr>
          <p:cNvPr id="104" name="Google Shape;104;p3"/>
          <p:cNvSpPr txBox="1"/>
          <p:nvPr/>
        </p:nvSpPr>
        <p:spPr>
          <a:xfrm>
            <a:off x="752400" y="1544750"/>
            <a:ext cx="6648300" cy="22884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Cultural differences can be explained as different types of languages, behaviours, race, national origins and other aspects among different groups of people.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It can also include the differences between different cultural traits such as different music, cultural morals and others.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 overall study of cultural differences involves both the aspects of anthropological and psychological perspectives.</a:t>
            </a:r>
            <a:endParaRPr sz="1200" b="0" i="0" u="none" strike="noStrike" cap="none">
              <a:solidFill>
                <a:schemeClr val="lt1"/>
              </a:solidFill>
              <a:latin typeface="Lexend"/>
              <a:ea typeface="Lexend"/>
              <a:cs typeface="Lexend"/>
              <a:sym typeface="Lexend"/>
            </a:endParaRPr>
          </a:p>
        </p:txBody>
      </p:sp>
      <p:pic>
        <p:nvPicPr>
          <p:cNvPr id="105" name="Google Shape;105;p3"/>
          <p:cNvPicPr preferRelativeResize="0"/>
          <p:nvPr/>
        </p:nvPicPr>
        <p:blipFill rotWithShape="1">
          <a:blip r:embed="rId3">
            <a:alphaModFix/>
          </a:blip>
          <a:srcRect/>
          <a:stretch/>
        </p:blipFill>
        <p:spPr>
          <a:xfrm>
            <a:off x="6805322" y="3656397"/>
            <a:ext cx="1977000" cy="1315500"/>
          </a:xfrm>
          <a:prstGeom prst="roundRect">
            <a:avLst>
              <a:gd name="adj" fmla="val 16667"/>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4"/>
          <p:cNvSpPr txBox="1">
            <a:spLocks noGrp="1"/>
          </p:cNvSpPr>
          <p:nvPr>
            <p:ph type="ctrTitle"/>
          </p:nvPr>
        </p:nvSpPr>
        <p:spPr>
          <a:xfrm>
            <a:off x="300900" y="91835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Cultural differences in Germany and the UK</a:t>
            </a:r>
            <a:endParaRPr sz="3000" b="1">
              <a:latin typeface="Lexend"/>
              <a:ea typeface="Lexend"/>
              <a:cs typeface="Lexend"/>
              <a:sym typeface="Lexend"/>
            </a:endParaRPr>
          </a:p>
        </p:txBody>
      </p:sp>
      <p:sp>
        <p:nvSpPr>
          <p:cNvPr id="111" name="Google Shape;111;p4"/>
          <p:cNvSpPr txBox="1"/>
          <p:nvPr/>
        </p:nvSpPr>
        <p:spPr>
          <a:xfrm>
            <a:off x="752400" y="1544750"/>
            <a:ext cx="6648300" cy="20112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 cultural differences between Germany and the United Kingdom are based on different factors or measuring pointers (Barreto et al., 2021).</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Those measuring pointers can be explained as Language, social structure in those countries, religious values, business activities and others.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In terms of language, the UK has one official language English and there are also other minority languages such as Welsh and Gaelic languages. </a:t>
            </a:r>
            <a:endParaRPr sz="1200" b="0" i="0" u="none" strike="noStrike" cap="none">
              <a:solidFill>
                <a:schemeClr val="lt1"/>
              </a:solidFill>
              <a:latin typeface="Lexend"/>
              <a:ea typeface="Lexend"/>
              <a:cs typeface="Lexend"/>
              <a:sym typeface="Lexend"/>
            </a:endParaRPr>
          </a:p>
        </p:txBody>
      </p:sp>
      <p:pic>
        <p:nvPicPr>
          <p:cNvPr id="112" name="Google Shape;112;p4"/>
          <p:cNvPicPr preferRelativeResize="0"/>
          <p:nvPr/>
        </p:nvPicPr>
        <p:blipFill rotWithShape="1">
          <a:blip r:embed="rId3">
            <a:alphaModFix/>
          </a:blip>
          <a:srcRect/>
          <a:stretch/>
        </p:blipFill>
        <p:spPr>
          <a:xfrm>
            <a:off x="6380450" y="3555950"/>
            <a:ext cx="2360700" cy="1475400"/>
          </a:xfrm>
          <a:prstGeom prst="roundRect">
            <a:avLst>
              <a:gd name="adj" fmla="val 16667"/>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a:spLocks noGrp="1"/>
          </p:cNvSpPr>
          <p:nvPr>
            <p:ph type="ctrTitle"/>
          </p:nvPr>
        </p:nvSpPr>
        <p:spPr>
          <a:xfrm>
            <a:off x="300900" y="918350"/>
            <a:ext cx="8542200" cy="626400"/>
          </a:xfrm>
          <a:prstGeom prst="rect">
            <a:avLst/>
          </a:prstGeom>
          <a:noFill/>
          <a:ln>
            <a:noFill/>
          </a:ln>
        </p:spPr>
        <p:txBody>
          <a:bodyPr spcFirstLastPara="1" wrap="square" lIns="91425" tIns="91425" rIns="91425" bIns="91425" anchor="b" anchorCtr="0">
            <a:noAutofit/>
          </a:bodyPr>
          <a:lstStyle/>
          <a:p>
            <a:pPr algn="just">
              <a:lnSpc>
                <a:spcPct val="115000"/>
              </a:lnSpc>
            </a:pPr>
            <a:r>
              <a:rPr lang="en-GB" sz="3000" b="1" dirty="0">
                <a:latin typeface="Lexend"/>
                <a:ea typeface="Lexend"/>
                <a:cs typeface="Lexend"/>
                <a:sym typeface="Lexend"/>
              </a:rPr>
              <a:t>Cultural differences in Germany and the UK(cultural sensibility)</a:t>
            </a:r>
            <a:endParaRPr sz="3000" b="1" dirty="0">
              <a:latin typeface="Lexend"/>
              <a:ea typeface="Lexend"/>
              <a:cs typeface="Lexend"/>
              <a:sym typeface="Lexend"/>
            </a:endParaRPr>
          </a:p>
        </p:txBody>
      </p:sp>
      <p:sp>
        <p:nvSpPr>
          <p:cNvPr id="118" name="Google Shape;118;p5"/>
          <p:cNvSpPr txBox="1"/>
          <p:nvPr/>
        </p:nvSpPr>
        <p:spPr>
          <a:xfrm>
            <a:off x="752400" y="1544750"/>
            <a:ext cx="6648300" cy="20112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In terms of religious values, British society is considered to be the most scrutinised in the overall world.</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There are different types of religious beliefs based on agnosticism, atheism, secularism, humanism and others.</a:t>
            </a:r>
            <a:endParaRPr sz="1200" b="0" i="0" u="none" strike="noStrike" cap="none">
              <a:solidFill>
                <a:schemeClr val="lt1"/>
              </a:solidFill>
              <a:latin typeface="Lexend"/>
              <a:ea typeface="Lexend"/>
              <a:cs typeface="Lexend"/>
              <a:sym typeface="Lexend"/>
            </a:endParaRPr>
          </a:p>
          <a:p>
            <a:pPr marL="457200" lvl="0" indent="-304800" algn="just" rtl="0">
              <a:lnSpc>
                <a:spcPct val="150000"/>
              </a:lnSpc>
              <a:spcBef>
                <a:spcPts val="1000"/>
              </a:spcBef>
              <a:spcAft>
                <a:spcPts val="1000"/>
              </a:spcAft>
              <a:buClr>
                <a:schemeClr val="lt1"/>
              </a:buClr>
              <a:buSzPts val="1200"/>
              <a:buFont typeface="Lexend"/>
              <a:buChar char="●"/>
            </a:pPr>
            <a:r>
              <a:rPr lang="en-GB" sz="1200">
                <a:solidFill>
                  <a:schemeClr val="lt1"/>
                </a:solidFill>
                <a:latin typeface="Lexend"/>
                <a:ea typeface="Lexend"/>
                <a:cs typeface="Lexend"/>
                <a:sym typeface="Lexend"/>
              </a:rPr>
              <a:t>Cultural sensibility in the UK is considered to be the formal society where UK people are likely to dress appropriately based on the cultural occasion.</a:t>
            </a:r>
            <a:endParaRPr sz="1200">
              <a:solidFill>
                <a:schemeClr val="lt1"/>
              </a:solidFill>
              <a:latin typeface="Lexend"/>
              <a:ea typeface="Lexend"/>
              <a:cs typeface="Lexend"/>
              <a:sym typeface="Lexend"/>
            </a:endParaRPr>
          </a:p>
        </p:txBody>
      </p:sp>
      <p:pic>
        <p:nvPicPr>
          <p:cNvPr id="119" name="Google Shape;119;p5"/>
          <p:cNvPicPr preferRelativeResize="0"/>
          <p:nvPr/>
        </p:nvPicPr>
        <p:blipFill rotWithShape="1">
          <a:blip r:embed="rId3">
            <a:alphaModFix/>
          </a:blip>
          <a:srcRect/>
          <a:stretch/>
        </p:blipFill>
        <p:spPr>
          <a:xfrm>
            <a:off x="6319925" y="3555949"/>
            <a:ext cx="2257200" cy="1266300"/>
          </a:xfrm>
          <a:prstGeom prst="roundRect">
            <a:avLst>
              <a:gd name="adj" fmla="val 16667"/>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Intercultural theories</a:t>
            </a:r>
            <a:endParaRPr sz="3000" b="1">
              <a:latin typeface="Lexend"/>
              <a:ea typeface="Lexend"/>
              <a:cs typeface="Lexend"/>
              <a:sym typeface="Lexend"/>
            </a:endParaRPr>
          </a:p>
        </p:txBody>
      </p:sp>
      <p:sp>
        <p:nvSpPr>
          <p:cNvPr id="125" name="Google Shape;125;p6"/>
          <p:cNvSpPr txBox="1"/>
          <p:nvPr/>
        </p:nvSpPr>
        <p:spPr>
          <a:xfrm>
            <a:off x="752400" y="1544750"/>
            <a:ext cx="6648300" cy="20112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Intercultural theories are more concerned with the individual-level factors regarding communication or miscommunication (Wikberg, 2021).</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Majority of the intercultural communications are theorised to operate as a business function.</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There are different types of intercultural theories based on the situational analysis perspective. </a:t>
            </a:r>
            <a:endParaRPr sz="1200" b="0" i="0" u="none" strike="noStrike" cap="none">
              <a:solidFill>
                <a:schemeClr val="lt1"/>
              </a:solidFill>
              <a:latin typeface="Lexend"/>
              <a:ea typeface="Lexend"/>
              <a:cs typeface="Lexend"/>
              <a:sym typeface="Lexend"/>
            </a:endParaRPr>
          </a:p>
        </p:txBody>
      </p:sp>
      <p:pic>
        <p:nvPicPr>
          <p:cNvPr id="2" name="Imagine 1" descr="O imagine care conține text, captură de ecran, proiectare, diagramă&#10;&#10;Descriere generată automat">
            <a:extLst>
              <a:ext uri="{FF2B5EF4-FFF2-40B4-BE49-F238E27FC236}">
                <a16:creationId xmlns:a16="http://schemas.microsoft.com/office/drawing/2014/main" id="{8F8B0F97-663C-9E7E-247D-0E57EA73728A}"/>
              </a:ext>
            </a:extLst>
          </p:cNvPr>
          <p:cNvPicPr>
            <a:picLocks noChangeAspect="1"/>
          </p:cNvPicPr>
          <p:nvPr/>
        </p:nvPicPr>
        <p:blipFill>
          <a:blip r:embed="rId3"/>
          <a:stretch>
            <a:fillRect/>
          </a:stretch>
        </p:blipFill>
        <p:spPr>
          <a:xfrm>
            <a:off x="5492084" y="3346835"/>
            <a:ext cx="3458423" cy="164553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None/>
            </a:pPr>
            <a:r>
              <a:rPr lang="en-GB" sz="3000" b="1">
                <a:latin typeface="Lexend"/>
                <a:ea typeface="Lexend"/>
                <a:cs typeface="Lexend"/>
                <a:sym typeface="Lexend"/>
              </a:rPr>
              <a:t>Intercultural theories</a:t>
            </a:r>
            <a:endParaRPr sz="3000" b="1">
              <a:latin typeface="Lexend"/>
              <a:ea typeface="Lexend"/>
              <a:cs typeface="Lexend"/>
              <a:sym typeface="Lexend"/>
            </a:endParaRPr>
          </a:p>
        </p:txBody>
      </p:sp>
      <p:sp>
        <p:nvSpPr>
          <p:cNvPr id="132" name="Google Shape;132;p7"/>
          <p:cNvSpPr txBox="1"/>
          <p:nvPr/>
        </p:nvSpPr>
        <p:spPr>
          <a:xfrm>
            <a:off x="752400" y="1544750"/>
            <a:ext cx="6648300" cy="20112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Another intercultural theory can be explained as social identity theory which mainly helps to differentiate between multiple cultures.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As per the opinion of Dignen and McMaster (2013), this theory is primarily used to understand the respective communication behaviours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It is relying on the perspective of any individual membership status within a culture or in a group of different cultures. </a:t>
            </a:r>
            <a:endParaRPr sz="1200" b="0" i="0" u="none" strike="noStrike" cap="none">
              <a:solidFill>
                <a:schemeClr val="lt1"/>
              </a:solidFill>
              <a:latin typeface="Lexend"/>
              <a:ea typeface="Lexend"/>
              <a:cs typeface="Lexend"/>
              <a:sym typeface="Lexend"/>
            </a:endParaRPr>
          </a:p>
        </p:txBody>
      </p:sp>
      <p:pic>
        <p:nvPicPr>
          <p:cNvPr id="133" name="Google Shape;133;p7"/>
          <p:cNvPicPr preferRelativeResize="0"/>
          <p:nvPr/>
        </p:nvPicPr>
        <p:blipFill rotWithShape="1">
          <a:blip r:embed="rId3">
            <a:alphaModFix/>
          </a:blip>
          <a:srcRect/>
          <a:stretch/>
        </p:blipFill>
        <p:spPr>
          <a:xfrm>
            <a:off x="6429075" y="3480166"/>
            <a:ext cx="2426700" cy="1457700"/>
          </a:xfrm>
          <a:prstGeom prst="roundRect">
            <a:avLst>
              <a:gd name="adj" fmla="val 16667"/>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algn="just">
              <a:lnSpc>
                <a:spcPct val="115000"/>
              </a:lnSpc>
            </a:pPr>
            <a:r>
              <a:rPr lang="en-GB" sz="3000" b="1" dirty="0">
                <a:latin typeface="Lexend"/>
                <a:ea typeface="Lexend"/>
                <a:cs typeface="Lexend"/>
                <a:sym typeface="Lexend"/>
              </a:rPr>
              <a:t>Cultural Similarities in Germany(culture sensibility) and the UK</a:t>
            </a:r>
            <a:endParaRPr sz="3000" b="1" dirty="0">
              <a:latin typeface="Lexend"/>
              <a:ea typeface="Lexend"/>
              <a:cs typeface="Lexend"/>
              <a:sym typeface="Lexend"/>
            </a:endParaRPr>
          </a:p>
        </p:txBody>
      </p:sp>
      <p:sp>
        <p:nvSpPr>
          <p:cNvPr id="139" name="Google Shape;139;p8"/>
          <p:cNvSpPr txBox="1"/>
          <p:nvPr/>
        </p:nvSpPr>
        <p:spPr>
          <a:xfrm>
            <a:off x="752400" y="1544750"/>
            <a:ext cx="6648300" cy="22884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From a report, it has been found that not only historical background but various cultural perspectives.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Both countries such as the United Kingdom as well as Germany have the same perspective.</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a:solidFill>
                  <a:schemeClr val="lt1"/>
                </a:solidFill>
                <a:latin typeface="Lexend"/>
                <a:ea typeface="Lexend"/>
                <a:cs typeface="Lexend"/>
                <a:sym typeface="Lexend"/>
              </a:rPr>
              <a:t>Regarding cultural sensibility in Germany, German people have sensibility aspects such as Intellectual Conversations, Manners with punctuality, and Privacy and also they like to be efficient.</a:t>
            </a:r>
            <a:endParaRPr sz="1200" b="0" i="0" u="none" strike="noStrike" cap="none">
              <a:solidFill>
                <a:schemeClr val="lt1"/>
              </a:solidFill>
              <a:latin typeface="Lexend"/>
              <a:ea typeface="Lexend"/>
              <a:cs typeface="Lexend"/>
              <a:sym typeface="Lexend"/>
            </a:endParaRPr>
          </a:p>
        </p:txBody>
      </p:sp>
      <p:pic>
        <p:nvPicPr>
          <p:cNvPr id="140" name="Google Shape;140;p8"/>
          <p:cNvPicPr preferRelativeResize="0"/>
          <p:nvPr/>
        </p:nvPicPr>
        <p:blipFill rotWithShape="1">
          <a:blip r:embed="rId3">
            <a:alphaModFix/>
          </a:blip>
          <a:srcRect/>
          <a:stretch/>
        </p:blipFill>
        <p:spPr>
          <a:xfrm>
            <a:off x="6525125" y="3615675"/>
            <a:ext cx="2229600" cy="1254300"/>
          </a:xfrm>
          <a:prstGeom prst="roundRect">
            <a:avLst>
              <a:gd name="adj" fmla="val 16667"/>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9"/>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None/>
            </a:pPr>
            <a:r>
              <a:rPr lang="en-GB" sz="3000" b="1">
                <a:latin typeface="Lexend"/>
                <a:ea typeface="Lexend"/>
                <a:cs typeface="Lexend"/>
                <a:sym typeface="Lexend"/>
              </a:rPr>
              <a:t>Cultural Similarities in Germany and the UK</a:t>
            </a:r>
            <a:endParaRPr sz="3000" b="1">
              <a:latin typeface="Lexend"/>
              <a:ea typeface="Lexend"/>
              <a:cs typeface="Lexend"/>
              <a:sym typeface="Lexend"/>
            </a:endParaRPr>
          </a:p>
        </p:txBody>
      </p:sp>
      <p:sp>
        <p:nvSpPr>
          <p:cNvPr id="146" name="Google Shape;146;p9"/>
          <p:cNvSpPr txBox="1"/>
          <p:nvPr/>
        </p:nvSpPr>
        <p:spPr>
          <a:xfrm>
            <a:off x="752400" y="1544750"/>
            <a:ext cx="6648300" cy="17343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Another similarity can be outlined as democracy where both countries like Germany as well as the United Kingdom belong to the same European Region. </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As a result, for all of the aspects like political, economic as well environmental perspectives.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The German people as well as the UK people are quite similar to each other.</a:t>
            </a:r>
            <a:endParaRPr sz="1200" b="0" i="0" u="none" strike="noStrike" cap="none">
              <a:solidFill>
                <a:schemeClr val="lt1"/>
              </a:solidFill>
              <a:latin typeface="Lexend"/>
              <a:ea typeface="Lexend"/>
              <a:cs typeface="Lexend"/>
              <a:sym typeface="Lexend"/>
            </a:endParaRPr>
          </a:p>
        </p:txBody>
      </p:sp>
      <p:pic>
        <p:nvPicPr>
          <p:cNvPr id="147" name="Google Shape;147;p9"/>
          <p:cNvPicPr preferRelativeResize="0"/>
          <p:nvPr/>
        </p:nvPicPr>
        <p:blipFill rotWithShape="1">
          <a:blip r:embed="rId3">
            <a:alphaModFix/>
          </a:blip>
          <a:srcRect/>
          <a:stretch/>
        </p:blipFill>
        <p:spPr>
          <a:xfrm>
            <a:off x="6562422" y="3394800"/>
            <a:ext cx="2274600" cy="1592700"/>
          </a:xfrm>
          <a:prstGeom prst="roundRect">
            <a:avLst>
              <a:gd name="adj" fmla="val 16667"/>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Recommendation</a:t>
            </a:r>
            <a:endParaRPr sz="3000" b="1">
              <a:latin typeface="Lexend"/>
              <a:ea typeface="Lexend"/>
              <a:cs typeface="Lexend"/>
              <a:sym typeface="Lexend"/>
            </a:endParaRPr>
          </a:p>
        </p:txBody>
      </p:sp>
      <p:sp>
        <p:nvSpPr>
          <p:cNvPr id="153" name="Google Shape;153;p10"/>
          <p:cNvSpPr txBox="1"/>
          <p:nvPr/>
        </p:nvSpPr>
        <p:spPr>
          <a:xfrm>
            <a:off x="752400" y="1544750"/>
            <a:ext cx="6648300" cy="1734300"/>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For expanding in a new market, it is very important to know about the available resources.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It is based on the external resources as well as the internal resources.</a:t>
            </a:r>
            <a:endParaRPr sz="1200" b="0" i="0" u="none" strike="noStrike" cap="none">
              <a:solidFill>
                <a:schemeClr val="lt1"/>
              </a:solidFill>
              <a:latin typeface="Lexend"/>
              <a:ea typeface="Lexend"/>
              <a:cs typeface="Lexend"/>
              <a:sym typeface="Lexend"/>
            </a:endParaRPr>
          </a:p>
          <a:p>
            <a:pPr marL="457200" marR="0" lvl="0" indent="-304800" algn="just" rtl="0">
              <a:lnSpc>
                <a:spcPct val="150000"/>
              </a:lnSpc>
              <a:spcBef>
                <a:spcPts val="1000"/>
              </a:spcBef>
              <a:spcAft>
                <a:spcPts val="1000"/>
              </a:spcAft>
              <a:buClr>
                <a:schemeClr val="lt1"/>
              </a:buClr>
              <a:buSzPts val="1200"/>
              <a:buFont typeface="Lexend"/>
              <a:buChar char="●"/>
            </a:pPr>
            <a:r>
              <a:rPr lang="en-GB" sz="1200" b="0" i="0" u="none" strike="noStrike" cap="none">
                <a:solidFill>
                  <a:schemeClr val="lt1"/>
                </a:solidFill>
                <a:latin typeface="Lexend"/>
                <a:ea typeface="Lexend"/>
                <a:cs typeface="Lexend"/>
                <a:sym typeface="Lexend"/>
              </a:rPr>
              <a:t>Other recommendations can be provided as having more of an adaptability perspective</a:t>
            </a:r>
            <a:endParaRPr sz="1200" b="0" i="0" u="none" strike="noStrike" cap="none">
              <a:solidFill>
                <a:schemeClr val="lt1"/>
              </a:solidFill>
              <a:latin typeface="Lexend"/>
              <a:ea typeface="Lexend"/>
              <a:cs typeface="Lexend"/>
              <a:sym typeface="Lexend"/>
            </a:endParaRPr>
          </a:p>
        </p:txBody>
      </p:sp>
      <p:pic>
        <p:nvPicPr>
          <p:cNvPr id="154" name="Google Shape;154;p10"/>
          <p:cNvPicPr preferRelativeResize="0"/>
          <p:nvPr/>
        </p:nvPicPr>
        <p:blipFill rotWithShape="1">
          <a:blip r:embed="rId3">
            <a:alphaModFix/>
          </a:blip>
          <a:srcRect/>
          <a:stretch/>
        </p:blipFill>
        <p:spPr>
          <a:xfrm>
            <a:off x="6681375" y="3495300"/>
            <a:ext cx="1936800" cy="1210500"/>
          </a:xfrm>
          <a:prstGeom prst="roundRect">
            <a:avLst>
              <a:gd name="adj" fmla="val 16667"/>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1"/>
          <p:cNvSpPr txBox="1">
            <a:spLocks noGrp="1"/>
          </p:cNvSpPr>
          <p:nvPr>
            <p:ph type="ctrTitle"/>
          </p:nvPr>
        </p:nvSpPr>
        <p:spPr>
          <a:xfrm>
            <a:off x="601800" y="802600"/>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Conclusion</a:t>
            </a:r>
            <a:endParaRPr sz="3000" b="1">
              <a:latin typeface="Lexend"/>
              <a:ea typeface="Lexend"/>
              <a:cs typeface="Lexend"/>
              <a:sym typeface="Lexend"/>
            </a:endParaRPr>
          </a:p>
        </p:txBody>
      </p:sp>
      <p:sp>
        <p:nvSpPr>
          <p:cNvPr id="160" name="Google Shape;160;p11"/>
          <p:cNvSpPr txBox="1"/>
          <p:nvPr/>
        </p:nvSpPr>
        <p:spPr>
          <a:xfrm>
            <a:off x="744236" y="1283493"/>
            <a:ext cx="6648300" cy="3595826"/>
          </a:xfrm>
          <a:prstGeom prst="rect">
            <a:avLst/>
          </a:prstGeom>
          <a:no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chemeClr val="lt1"/>
              </a:buClr>
              <a:buSzPts val="1200"/>
              <a:buFont typeface="Lexend"/>
              <a:buChar char="●"/>
            </a:pPr>
            <a:r>
              <a:rPr lang="en-GB" sz="1200" b="0" i="0" u="none" strike="noStrike" cap="none" dirty="0">
                <a:solidFill>
                  <a:schemeClr val="lt1"/>
                </a:solidFill>
                <a:latin typeface="Lexend"/>
                <a:ea typeface="Lexend"/>
                <a:cs typeface="Lexend"/>
                <a:sym typeface="Lexend"/>
              </a:rPr>
              <a:t>The chosen organisation is Sainsbury's.</a:t>
            </a:r>
            <a:endParaRPr sz="1200" b="0" i="0" u="none" strike="noStrike" cap="none" dirty="0">
              <a:solidFill>
                <a:schemeClr val="lt1"/>
              </a:solidFill>
              <a:latin typeface="Lexend"/>
              <a:ea typeface="Lexend"/>
              <a:cs typeface="Lexend"/>
              <a:sym typeface="Lexend"/>
            </a:endParaRPr>
          </a:p>
          <a:p>
            <a:pPr marL="457200" indent="-304800" algn="just">
              <a:lnSpc>
                <a:spcPct val="150000"/>
              </a:lnSpc>
              <a:spcBef>
                <a:spcPts val="1000"/>
              </a:spcBef>
              <a:buClr>
                <a:schemeClr val="lt1"/>
              </a:buClr>
              <a:buSzPts val="1200"/>
              <a:buFont typeface="Lexend"/>
              <a:buChar char="●"/>
            </a:pPr>
            <a:r>
              <a:rPr lang="en-GB" sz="1200" b="0" i="0" u="none" strike="noStrike" cap="none" dirty="0">
                <a:solidFill>
                  <a:schemeClr val="lt1"/>
                </a:solidFill>
                <a:latin typeface="Lexend"/>
                <a:ea typeface="Lexend"/>
                <a:cs typeface="Lexend"/>
                <a:sym typeface="Lexend"/>
              </a:rPr>
              <a:t>It is considered to be one of the uprising supermarket chains in the United Kingdom.</a:t>
            </a:r>
            <a:r>
              <a:rPr lang="en-GB" sz="1200" dirty="0">
                <a:solidFill>
                  <a:schemeClr val="lt1"/>
                </a:solidFill>
                <a:latin typeface="Lexend"/>
                <a:ea typeface="Lexend"/>
                <a:cs typeface="Lexend"/>
                <a:sym typeface="Lexend"/>
              </a:rPr>
              <a:t> </a:t>
            </a:r>
            <a:endParaRPr lang="en-GB" sz="1200">
              <a:solidFill>
                <a:schemeClr val="lt1"/>
              </a:solidFill>
              <a:ea typeface="Lexend"/>
              <a:sym typeface="Lexend"/>
            </a:endParaRPr>
          </a:p>
          <a:p>
            <a:pPr marL="457200" indent="-304800" algn="just">
              <a:lnSpc>
                <a:spcPct val="150000"/>
              </a:lnSpc>
              <a:spcBef>
                <a:spcPts val="1000"/>
              </a:spcBef>
              <a:buClr>
                <a:schemeClr val="lt1"/>
              </a:buClr>
              <a:buSzPts val="1200"/>
              <a:buFont typeface="Lexend"/>
              <a:buChar char="●"/>
            </a:pPr>
            <a:r>
              <a:rPr lang="en-GB" sz="1200" dirty="0">
                <a:solidFill>
                  <a:schemeClr val="lt1"/>
                </a:solidFill>
                <a:ea typeface="Lexend"/>
              </a:rPr>
              <a:t>International Business Communication becomes very crucial when a specific company or organisation is trying to expand in other countries where the respective business environments are new for the company or the organisation. The company is planning to expand in Germany. There are different types of cultural differences between the countries which have been identified based on language, social structure, religious beliefs and many more. Moreover, cultural similarities have been also identified.</a:t>
            </a:r>
            <a:endParaRPr lang="en-GB" sz="1200" dirty="0">
              <a:solidFill>
                <a:schemeClr val="lt1"/>
              </a:solidFill>
              <a:latin typeface="Lexend"/>
              <a:ea typeface="Lexend"/>
            </a:endParaRPr>
          </a:p>
          <a:p>
            <a:pPr marL="152400" marR="0" lvl="0" algn="just" rtl="0">
              <a:lnSpc>
                <a:spcPct val="150000"/>
              </a:lnSpc>
              <a:spcBef>
                <a:spcPts val="1000"/>
              </a:spcBef>
              <a:spcAft>
                <a:spcPts val="1000"/>
              </a:spcAft>
              <a:buClr>
                <a:schemeClr val="lt1"/>
              </a:buClr>
              <a:buSzPts val="1200"/>
            </a:pPr>
            <a:endParaRPr lang="en-GB" sz="1200" b="0" i="0" u="none" strike="noStrike" cap="none" dirty="0">
              <a:solidFill>
                <a:schemeClr val="lt1"/>
              </a:solidFill>
              <a:latin typeface="Lexend"/>
              <a:ea typeface="Lexend"/>
              <a:cs typeface="Lexen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2"/>
          <p:cNvSpPr txBox="1">
            <a:spLocks noGrp="1"/>
          </p:cNvSpPr>
          <p:nvPr>
            <p:ph type="ctrTitle"/>
          </p:nvPr>
        </p:nvSpPr>
        <p:spPr>
          <a:xfrm>
            <a:off x="373200" y="285164"/>
            <a:ext cx="85422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Reference List</a:t>
            </a:r>
            <a:endParaRPr sz="3000" b="1">
              <a:latin typeface="Lexend"/>
              <a:ea typeface="Lexend"/>
              <a:cs typeface="Lexend"/>
              <a:sym typeface="Lexend"/>
            </a:endParaRPr>
          </a:p>
        </p:txBody>
      </p:sp>
      <p:sp>
        <p:nvSpPr>
          <p:cNvPr id="167" name="Google Shape;167;p12"/>
          <p:cNvSpPr txBox="1"/>
          <p:nvPr/>
        </p:nvSpPr>
        <p:spPr>
          <a:xfrm>
            <a:off x="450475" y="877500"/>
            <a:ext cx="7523700" cy="4529415"/>
          </a:xfrm>
          <a:prstGeom prst="rect">
            <a:avLst/>
          </a:prstGeom>
          <a:noFill/>
          <a:ln>
            <a:noFill/>
          </a:ln>
        </p:spPr>
        <p:txBody>
          <a:bodyPr spcFirstLastPara="1" wrap="square" lIns="91425" tIns="91425" rIns="91425" bIns="91425" anchor="t" anchorCtr="0">
            <a:spAutoFit/>
          </a:bodyPr>
          <a:lstStyle/>
          <a:p>
            <a:pPr algn="just"/>
            <a:r>
              <a:rPr lang="en-GB" dirty="0"/>
              <a:t>Reference List</a:t>
            </a:r>
            <a:endParaRPr lang="ro-RO" dirty="0"/>
          </a:p>
          <a:p>
            <a:pPr algn="just"/>
            <a:r>
              <a:rPr lang="en-GB" sz="1100" dirty="0">
                <a:solidFill>
                  <a:schemeClr val="lt1"/>
                </a:solidFill>
                <a:latin typeface="Times New Roman"/>
                <a:cs typeface="Times New Roman"/>
              </a:rPr>
              <a:t>Barreto, M., Victor, C., Hammond, C., Eccles, A., Richins, M.T. and Qualter, P., 2021. Loneliness around the world: Age, gender, and cultural differences in loneliness. </a:t>
            </a:r>
            <a:r>
              <a:rPr lang="en-GB" sz="1100" i="1" dirty="0">
                <a:solidFill>
                  <a:schemeClr val="lt1"/>
                </a:solidFill>
                <a:latin typeface="Times New Roman"/>
                <a:cs typeface="Times New Roman"/>
              </a:rPr>
              <a:t>Personality and Individual Differences, 169</a:t>
            </a:r>
            <a:r>
              <a:rPr lang="en-GB" sz="1100" dirty="0">
                <a:solidFill>
                  <a:schemeClr val="lt1"/>
                </a:solidFill>
                <a:latin typeface="Times New Roman"/>
                <a:cs typeface="Times New Roman"/>
              </a:rPr>
              <a:t>, p.110066.</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dirty="0">
                <a:solidFill>
                  <a:schemeClr val="lt1"/>
                </a:solidFill>
                <a:latin typeface="Times New Roman"/>
                <a:cs typeface="Times New Roman"/>
              </a:rPr>
              <a:t>Bolten, J., 2020. Intercultural business communication: An interactive approach. In Exploring the rhetoric of international professional communication (pp. 139-155). Routledge.</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err="1">
                <a:solidFill>
                  <a:schemeClr val="lt1"/>
                </a:solidFill>
                <a:latin typeface="Times New Roman"/>
                <a:cs typeface="Times New Roman"/>
              </a:rPr>
              <a:t>Britishcouncil</a:t>
            </a:r>
            <a:r>
              <a:rPr lang="en-GB" sz="1100" dirty="0">
                <a:solidFill>
                  <a:schemeClr val="lt1"/>
                </a:solidFill>
                <a:latin typeface="Times New Roman"/>
                <a:cs typeface="Times New Roman"/>
              </a:rPr>
              <a:t>, 2023. </a:t>
            </a:r>
            <a:r>
              <a:rPr lang="en-GB" sz="1100" i="1" dirty="0">
                <a:solidFill>
                  <a:schemeClr val="lt1"/>
                </a:solidFill>
                <a:latin typeface="Times New Roman"/>
                <a:cs typeface="Times New Roman"/>
              </a:rPr>
              <a:t>Language</a:t>
            </a:r>
            <a:r>
              <a:rPr lang="en-GB" sz="1100" dirty="0">
                <a:solidFill>
                  <a:schemeClr val="lt1"/>
                </a:solidFill>
                <a:latin typeface="Times New Roman"/>
                <a:cs typeface="Times New Roman"/>
              </a:rPr>
              <a:t>. [Online] Available at: &lt;https://study-uk.britishcouncil.org/why-study/about-uk/language &gt; [Accessed on 08 November 2023]</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err="1">
                <a:solidFill>
                  <a:schemeClr val="lt1"/>
                </a:solidFill>
                <a:latin typeface="Times New Roman"/>
                <a:cs typeface="Times New Roman"/>
              </a:rPr>
              <a:t>Deresky</a:t>
            </a:r>
            <a:r>
              <a:rPr lang="en-GB" sz="1100" dirty="0">
                <a:solidFill>
                  <a:schemeClr val="lt1"/>
                </a:solidFill>
                <a:latin typeface="Times New Roman"/>
                <a:cs typeface="Times New Roman"/>
              </a:rPr>
              <a:t>, H., 2013. International management: Managing across borders and cultures. Pearson Education</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err="1">
                <a:solidFill>
                  <a:schemeClr val="lt1"/>
                </a:solidFill>
                <a:latin typeface="Times New Roman"/>
                <a:cs typeface="Times New Roman"/>
              </a:rPr>
              <a:t>Dignen</a:t>
            </a:r>
            <a:r>
              <a:rPr lang="en-GB" sz="1100" dirty="0">
                <a:solidFill>
                  <a:schemeClr val="lt1"/>
                </a:solidFill>
                <a:latin typeface="Times New Roman"/>
                <a:cs typeface="Times New Roman"/>
              </a:rPr>
              <a:t>, B. and McMaster, I., 2013. Effective international business communication. (No Title).</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err="1">
                <a:solidFill>
                  <a:schemeClr val="lt1"/>
                </a:solidFill>
                <a:latin typeface="Times New Roman"/>
                <a:cs typeface="Times New Roman"/>
              </a:rPr>
              <a:t>Fraccastoro</a:t>
            </a:r>
            <a:r>
              <a:rPr lang="en-GB" sz="1100" dirty="0">
                <a:solidFill>
                  <a:schemeClr val="lt1"/>
                </a:solidFill>
                <a:latin typeface="Times New Roman"/>
                <a:cs typeface="Times New Roman"/>
              </a:rPr>
              <a:t>, S., Gabrielsson, M. and Pullins, E.B., 2021. The integrated use of social media, digital, and traditional communication tools in the B2B sales process of international SMEs. </a:t>
            </a:r>
            <a:r>
              <a:rPr lang="en-GB" sz="1100" i="1" dirty="0">
                <a:solidFill>
                  <a:schemeClr val="lt1"/>
                </a:solidFill>
                <a:latin typeface="Times New Roman"/>
                <a:cs typeface="Times New Roman"/>
              </a:rPr>
              <a:t>International Business Review, 3</a:t>
            </a:r>
            <a:r>
              <a:rPr lang="en-GB" sz="1100" dirty="0">
                <a:solidFill>
                  <a:schemeClr val="lt1"/>
                </a:solidFill>
                <a:latin typeface="Times New Roman"/>
                <a:cs typeface="Times New Roman"/>
              </a:rPr>
              <a:t>0(4), p.101776.</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dirty="0">
                <a:solidFill>
                  <a:schemeClr val="lt1"/>
                </a:solidFill>
                <a:latin typeface="Times New Roman"/>
                <a:cs typeface="Times New Roman"/>
              </a:rPr>
              <a:t>Jiang, T., Li, H. and Hou, Y., 2019. Cultural differences in </a:t>
            </a:r>
            <a:r>
              <a:rPr lang="en-GB" sz="1100" err="1">
                <a:solidFill>
                  <a:schemeClr val="lt1"/>
                </a:solidFill>
                <a:latin typeface="Times New Roman"/>
                <a:cs typeface="Times New Roman"/>
              </a:rPr>
              <a:t>humor</a:t>
            </a:r>
            <a:r>
              <a:rPr lang="en-GB" sz="1100" dirty="0">
                <a:solidFill>
                  <a:schemeClr val="lt1"/>
                </a:solidFill>
                <a:latin typeface="Times New Roman"/>
                <a:cs typeface="Times New Roman"/>
              </a:rPr>
              <a:t> perception, usage, and implications. </a:t>
            </a:r>
            <a:r>
              <a:rPr lang="en-GB" sz="1100" i="1" dirty="0">
                <a:solidFill>
                  <a:schemeClr val="lt1"/>
                </a:solidFill>
                <a:latin typeface="Times New Roman"/>
                <a:cs typeface="Times New Roman"/>
              </a:rPr>
              <a:t>Frontiers in psychology, 10</a:t>
            </a:r>
            <a:r>
              <a:rPr lang="en-GB" sz="1100" dirty="0">
                <a:solidFill>
                  <a:schemeClr val="lt1"/>
                </a:solidFill>
                <a:latin typeface="Times New Roman"/>
                <a:cs typeface="Times New Roman"/>
              </a:rPr>
              <a:t>, p.123.</a:t>
            </a:r>
            <a:endParaRPr lang="en-GB" sz="1100">
              <a:solidFill>
                <a:schemeClr val="lt1"/>
              </a:solidFill>
            </a:endParaRPr>
          </a:p>
          <a:p>
            <a:pPr algn="just"/>
            <a:endParaRPr lang="en-GB" sz="1100" dirty="0">
              <a:solidFill>
                <a:schemeClr val="lt1"/>
              </a:solidFill>
              <a:latin typeface="Times New Roman"/>
              <a:cs typeface="Times New Roman"/>
            </a:endParaRPr>
          </a:p>
          <a:p>
            <a:pPr algn="just"/>
            <a:r>
              <a:rPr lang="en-GB" sz="1100" dirty="0">
                <a:solidFill>
                  <a:schemeClr val="lt1"/>
                </a:solidFill>
                <a:latin typeface="Times New Roman"/>
                <a:cs typeface="Times New Roman"/>
              </a:rPr>
              <a:t>Johnson, T.M. and Zurlo, G.A., 2020. World Christian </a:t>
            </a:r>
            <a:r>
              <a:rPr lang="en-GB" sz="1100" err="1">
                <a:solidFill>
                  <a:schemeClr val="lt1"/>
                </a:solidFill>
                <a:latin typeface="Times New Roman"/>
                <a:cs typeface="Times New Roman"/>
              </a:rPr>
              <a:t>Encyclopedia</a:t>
            </a:r>
            <a:r>
              <a:rPr lang="en-GB" sz="1100" dirty="0">
                <a:solidFill>
                  <a:schemeClr val="lt1"/>
                </a:solidFill>
                <a:latin typeface="Times New Roman"/>
                <a:cs typeface="Times New Roman"/>
              </a:rPr>
              <a:t>. Edinburgh: Edinburgh University Press.</a:t>
            </a:r>
            <a:endParaRPr lang="en-GB" sz="1100">
              <a:solidFill>
                <a:schemeClr val="lt1"/>
              </a:solidFill>
            </a:endParaRPr>
          </a:p>
          <a:p>
            <a:pPr algn="just"/>
            <a:r>
              <a:rPr lang="en-GB" sz="1100" err="1">
                <a:solidFill>
                  <a:schemeClr val="lt1"/>
                </a:solidFill>
                <a:latin typeface="Times New Roman"/>
                <a:cs typeface="Times New Roman"/>
              </a:rPr>
              <a:t>Wikberg</a:t>
            </a:r>
            <a:r>
              <a:rPr lang="en-GB" sz="1100" dirty="0">
                <a:solidFill>
                  <a:schemeClr val="lt1"/>
                </a:solidFill>
                <a:latin typeface="Times New Roman"/>
                <a:cs typeface="Times New Roman"/>
              </a:rPr>
              <a:t>, A.M., 2021. A theory on intercultural caring in maternity care. Scandinavian </a:t>
            </a:r>
            <a:r>
              <a:rPr lang="en-GB" sz="1100" i="1" dirty="0">
                <a:solidFill>
                  <a:schemeClr val="lt1"/>
                </a:solidFill>
                <a:latin typeface="Times New Roman"/>
                <a:cs typeface="Times New Roman"/>
              </a:rPr>
              <a:t>Journal of Caring Sciences, 35</a:t>
            </a:r>
            <a:r>
              <a:rPr lang="en-GB" sz="1100" dirty="0">
                <a:solidFill>
                  <a:schemeClr val="lt1"/>
                </a:solidFill>
                <a:latin typeface="Times New Roman"/>
                <a:cs typeface="Times New Roman"/>
              </a:rPr>
              <a:t>(2), pp.442-456.</a:t>
            </a:r>
            <a:endParaRPr lang="en-GB" sz="1100" dirty="0">
              <a:solidFill>
                <a:schemeClr val="lt1"/>
              </a:solidFill>
            </a:endParaRPr>
          </a:p>
          <a:p>
            <a:pPr marL="152400" marR="0" lvl="0" algn="just">
              <a:lnSpc>
                <a:spcPct val="150000"/>
              </a:lnSpc>
              <a:spcBef>
                <a:spcPts val="1000"/>
              </a:spcBef>
              <a:spcAft>
                <a:spcPts val="0"/>
              </a:spcAft>
              <a:buSzPts val="1200"/>
            </a:pPr>
            <a:endParaRPr lang="en-GB" sz="1200" b="0" i="0" u="none" strike="noStrike" cap="none" dirty="0">
              <a:solidFill>
                <a:schemeClr val="lt1"/>
              </a:solidFill>
              <a:latin typeface="Lexend"/>
              <a:ea typeface="Lexend"/>
              <a:cs typeface="Lexen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3"/>
          <p:cNvSpPr txBox="1">
            <a:spLocks noGrp="1"/>
          </p:cNvSpPr>
          <p:nvPr>
            <p:ph type="ctrTitle"/>
          </p:nvPr>
        </p:nvSpPr>
        <p:spPr>
          <a:xfrm>
            <a:off x="3286050" y="2258550"/>
            <a:ext cx="2571900" cy="626400"/>
          </a:xfrm>
          <a:prstGeom prst="rect">
            <a:avLst/>
          </a:prstGeom>
          <a:noFill/>
          <a:ln>
            <a:noFill/>
          </a:ln>
        </p:spPr>
        <p:txBody>
          <a:bodyPr spcFirstLastPara="1" wrap="square" lIns="91425" tIns="91425" rIns="91425" bIns="91425" anchor="b" anchorCtr="0">
            <a:noAutofit/>
          </a:bodyPr>
          <a:lstStyle/>
          <a:p>
            <a:pPr marL="0" lvl="0" indent="0" algn="just" rtl="0">
              <a:lnSpc>
                <a:spcPct val="115000"/>
              </a:lnSpc>
              <a:spcBef>
                <a:spcPts val="0"/>
              </a:spcBef>
              <a:spcAft>
                <a:spcPts val="0"/>
              </a:spcAft>
              <a:buSzPts val="4200"/>
              <a:buNone/>
            </a:pPr>
            <a:r>
              <a:rPr lang="en-GB" sz="3000" b="1">
                <a:latin typeface="Lexend"/>
                <a:ea typeface="Lexend"/>
                <a:cs typeface="Lexend"/>
                <a:sym typeface="Lexend"/>
              </a:rPr>
              <a:t>THANK YOU</a:t>
            </a:r>
            <a:endParaRPr sz="3000" b="1">
              <a:latin typeface="Lexend"/>
              <a:ea typeface="Lexend"/>
              <a:cs typeface="Lexend"/>
              <a:sym typeface="Lexend"/>
            </a:endParaRPr>
          </a:p>
        </p:txBody>
      </p:sp>
    </p:spTree>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2127</Words>
  <Application>Microsoft Office PowerPoint</Application>
  <PresentationFormat>Expunere pe ecran (16:9)</PresentationFormat>
  <Paragraphs>72</Paragraphs>
  <Slides>14</Slides>
  <Notes>14</Notes>
  <HiddenSlides>0</HiddenSlides>
  <MMClips>0</MMClips>
  <ScaleCrop>false</ScaleCrop>
  <HeadingPairs>
    <vt:vector size="4" baseType="variant">
      <vt:variant>
        <vt:lpstr>Temă</vt:lpstr>
      </vt:variant>
      <vt:variant>
        <vt:i4>1</vt:i4>
      </vt:variant>
      <vt:variant>
        <vt:lpstr>Titluri diapozitive</vt:lpstr>
      </vt:variant>
      <vt:variant>
        <vt:i4>14</vt:i4>
      </vt:variant>
    </vt:vector>
  </HeadingPairs>
  <TitlesOfParts>
    <vt:vector size="15" baseType="lpstr">
      <vt:lpstr>Geometric</vt:lpstr>
      <vt:lpstr>Prezentare PowerPoint</vt:lpstr>
      <vt:lpstr>Table of Contents</vt:lpstr>
      <vt:lpstr>Introduction</vt:lpstr>
      <vt:lpstr>What is a cultural difference</vt:lpstr>
      <vt:lpstr>Cultural differences in Germany and the UK</vt:lpstr>
      <vt:lpstr>Cultural differences in Germany and the UK(cultural sensibility)</vt:lpstr>
      <vt:lpstr>Intercultural theories</vt:lpstr>
      <vt:lpstr>Intercultural theories</vt:lpstr>
      <vt:lpstr>Cultural Similarities in Germany(culture sensibility) and the UK</vt:lpstr>
      <vt:lpstr>Cultural Similarities in Germany and the UK</vt:lpstr>
      <vt:lpstr>Recommendation</vt:lpstr>
      <vt:lpstr>Conclusion</vt:lpstr>
      <vt:lpstr>Reference List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(Assessment 2)</dc:title>
  <cp:lastModifiedBy/>
  <cp:revision>159</cp:revision>
  <dcterms:modified xsi:type="dcterms:W3CDTF">2023-11-23T23:26:50Z</dcterms:modified>
</cp:coreProperties>
</file>