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61" r:id="rId3"/>
    <p:sldId id="263" r:id="rId4"/>
    <p:sldId id="305" r:id="rId5"/>
    <p:sldId id="307" r:id="rId6"/>
    <p:sldId id="308" r:id="rId7"/>
    <p:sldId id="306" r:id="rId8"/>
    <p:sldId id="264" r:id="rId9"/>
    <p:sldId id="265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87" r:id="rId28"/>
    <p:sldId id="288" r:id="rId29"/>
    <p:sldId id="297" r:id="rId30"/>
    <p:sldId id="300" r:id="rId31"/>
    <p:sldId id="301" r:id="rId32"/>
    <p:sldId id="303" r:id="rId33"/>
    <p:sldId id="304" r:id="rId34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1" autoAdjust="0"/>
    <p:restoredTop sz="94660"/>
  </p:normalViewPr>
  <p:slideViewPr>
    <p:cSldViewPr>
      <p:cViewPr varScale="1">
        <p:scale>
          <a:sx n="59" d="100"/>
          <a:sy n="59" d="100"/>
        </p:scale>
        <p:origin x="1326" y="7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1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1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11/14/2024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11/14/2024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11/14/2024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11/14/2024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7192916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0" y="6000748"/>
            <a:ext cx="12192000" cy="85724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16939" y="294894"/>
            <a:ext cx="10358120" cy="6965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16939" y="1165605"/>
            <a:ext cx="10291445" cy="39389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1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gi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299" Type="http://schemas.openxmlformats.org/officeDocument/2006/relationships/tags" Target="../tags/tag299.xml"/><Relationship Id="rId21" Type="http://schemas.openxmlformats.org/officeDocument/2006/relationships/tags" Target="../tags/tag21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24" Type="http://schemas.openxmlformats.org/officeDocument/2006/relationships/tags" Target="../tags/tag324.xml"/><Relationship Id="rId366" Type="http://schemas.openxmlformats.org/officeDocument/2006/relationships/tags" Target="../tags/tag366.xml"/><Relationship Id="rId170" Type="http://schemas.openxmlformats.org/officeDocument/2006/relationships/tags" Target="../tags/tag170.xml"/><Relationship Id="rId226" Type="http://schemas.openxmlformats.org/officeDocument/2006/relationships/tags" Target="../tags/tag226.xml"/><Relationship Id="rId268" Type="http://schemas.openxmlformats.org/officeDocument/2006/relationships/tags" Target="../tags/tag268.xml"/><Relationship Id="rId32" Type="http://schemas.openxmlformats.org/officeDocument/2006/relationships/tags" Target="../tags/tag32.xml"/><Relationship Id="rId74" Type="http://schemas.openxmlformats.org/officeDocument/2006/relationships/tags" Target="../tags/tag74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377" Type="http://schemas.openxmlformats.org/officeDocument/2006/relationships/tags" Target="../tags/tag377.xml"/><Relationship Id="rId5" Type="http://schemas.openxmlformats.org/officeDocument/2006/relationships/tags" Target="../tags/tag5.xml"/><Relationship Id="rId181" Type="http://schemas.openxmlformats.org/officeDocument/2006/relationships/tags" Target="../tags/tag181.xml"/><Relationship Id="rId237" Type="http://schemas.openxmlformats.org/officeDocument/2006/relationships/tags" Target="../tags/tag237.xml"/><Relationship Id="rId402" Type="http://schemas.openxmlformats.org/officeDocument/2006/relationships/tags" Target="../tags/tag402.xml"/><Relationship Id="rId279" Type="http://schemas.openxmlformats.org/officeDocument/2006/relationships/tags" Target="../tags/tag279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46" Type="http://schemas.openxmlformats.org/officeDocument/2006/relationships/tags" Target="../tags/tag346.xml"/><Relationship Id="rId388" Type="http://schemas.openxmlformats.org/officeDocument/2006/relationships/tags" Target="../tags/tag388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248" Type="http://schemas.openxmlformats.org/officeDocument/2006/relationships/tags" Target="../tags/tag248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217" Type="http://schemas.openxmlformats.org/officeDocument/2006/relationships/tags" Target="../tags/tag217.xml"/><Relationship Id="rId399" Type="http://schemas.openxmlformats.org/officeDocument/2006/relationships/tags" Target="../tags/tag399.xml"/><Relationship Id="rId259" Type="http://schemas.openxmlformats.org/officeDocument/2006/relationships/tags" Target="../tags/tag259.xml"/><Relationship Id="rId424" Type="http://schemas.openxmlformats.org/officeDocument/2006/relationships/tags" Target="../tags/tag424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270" Type="http://schemas.openxmlformats.org/officeDocument/2006/relationships/tags" Target="../tags/tag270.xml"/><Relationship Id="rId326" Type="http://schemas.openxmlformats.org/officeDocument/2006/relationships/tags" Target="../tags/tag326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172" Type="http://schemas.openxmlformats.org/officeDocument/2006/relationships/tags" Target="../tags/tag172.xml"/><Relationship Id="rId228" Type="http://schemas.openxmlformats.org/officeDocument/2006/relationships/tags" Target="../tags/tag228.xml"/><Relationship Id="rId281" Type="http://schemas.openxmlformats.org/officeDocument/2006/relationships/tags" Target="../tags/tag281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7" Type="http://schemas.openxmlformats.org/officeDocument/2006/relationships/tags" Target="../tags/tag7.xml"/><Relationship Id="rId183" Type="http://schemas.openxmlformats.org/officeDocument/2006/relationships/tags" Target="../tags/tag183.xml"/><Relationship Id="rId239" Type="http://schemas.openxmlformats.org/officeDocument/2006/relationships/tags" Target="../tags/tag239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250" Type="http://schemas.openxmlformats.org/officeDocument/2006/relationships/tags" Target="../tags/tag250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45" Type="http://schemas.openxmlformats.org/officeDocument/2006/relationships/tags" Target="../tags/tag45.xml"/><Relationship Id="rId87" Type="http://schemas.openxmlformats.org/officeDocument/2006/relationships/tags" Target="../tags/tag87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152" Type="http://schemas.openxmlformats.org/officeDocument/2006/relationships/tags" Target="../tags/tag15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261" Type="http://schemas.openxmlformats.org/officeDocument/2006/relationships/tags" Target="../tags/tag261.xml"/><Relationship Id="rId14" Type="http://schemas.openxmlformats.org/officeDocument/2006/relationships/tags" Target="../tags/tag14.xml"/><Relationship Id="rId56" Type="http://schemas.openxmlformats.org/officeDocument/2006/relationships/tags" Target="../tags/tag56.xml"/><Relationship Id="rId317" Type="http://schemas.openxmlformats.org/officeDocument/2006/relationships/tags" Target="../tags/tag317.xml"/><Relationship Id="rId359" Type="http://schemas.openxmlformats.org/officeDocument/2006/relationships/tags" Target="../tags/tag359.xml"/><Relationship Id="rId98" Type="http://schemas.openxmlformats.org/officeDocument/2006/relationships/tags" Target="../tags/tag98.xml"/><Relationship Id="rId121" Type="http://schemas.openxmlformats.org/officeDocument/2006/relationships/tags" Target="../tags/tag121.xml"/><Relationship Id="rId163" Type="http://schemas.openxmlformats.org/officeDocument/2006/relationships/tags" Target="../tags/tag163.xml"/><Relationship Id="rId219" Type="http://schemas.openxmlformats.org/officeDocument/2006/relationships/tags" Target="../tags/tag219.xml"/><Relationship Id="rId370" Type="http://schemas.openxmlformats.org/officeDocument/2006/relationships/tags" Target="../tags/tag370.xml"/><Relationship Id="rId426" Type="http://schemas.openxmlformats.org/officeDocument/2006/relationships/tags" Target="../tags/tag426.xml"/><Relationship Id="rId230" Type="http://schemas.openxmlformats.org/officeDocument/2006/relationships/tags" Target="../tags/tag230.xml"/><Relationship Id="rId25" Type="http://schemas.openxmlformats.org/officeDocument/2006/relationships/tags" Target="../tags/tag25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328" Type="http://schemas.openxmlformats.org/officeDocument/2006/relationships/tags" Target="../tags/tag328.xml"/><Relationship Id="rId132" Type="http://schemas.openxmlformats.org/officeDocument/2006/relationships/tags" Target="../tags/tag13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241" Type="http://schemas.openxmlformats.org/officeDocument/2006/relationships/tags" Target="../tags/tag241.xml"/><Relationship Id="rId36" Type="http://schemas.openxmlformats.org/officeDocument/2006/relationships/tags" Target="../tags/tag36.xml"/><Relationship Id="rId283" Type="http://schemas.openxmlformats.org/officeDocument/2006/relationships/tags" Target="../tags/tag283.xml"/><Relationship Id="rId339" Type="http://schemas.openxmlformats.org/officeDocument/2006/relationships/tags" Target="../tags/tag339.xml"/><Relationship Id="rId78" Type="http://schemas.openxmlformats.org/officeDocument/2006/relationships/tags" Target="../tags/tag78.xml"/><Relationship Id="rId101" Type="http://schemas.openxmlformats.org/officeDocument/2006/relationships/tags" Target="../tags/tag101.xml"/><Relationship Id="rId143" Type="http://schemas.openxmlformats.org/officeDocument/2006/relationships/tags" Target="../tags/tag143.xml"/><Relationship Id="rId185" Type="http://schemas.openxmlformats.org/officeDocument/2006/relationships/tags" Target="../tags/tag185.xml"/><Relationship Id="rId350" Type="http://schemas.openxmlformats.org/officeDocument/2006/relationships/tags" Target="../tags/tag350.xml"/><Relationship Id="rId406" Type="http://schemas.openxmlformats.org/officeDocument/2006/relationships/tags" Target="../tags/tag406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392" Type="http://schemas.openxmlformats.org/officeDocument/2006/relationships/tags" Target="../tags/tag392.xml"/><Relationship Id="rId252" Type="http://schemas.openxmlformats.org/officeDocument/2006/relationships/tags" Target="../tags/tag252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47" Type="http://schemas.openxmlformats.org/officeDocument/2006/relationships/tags" Target="../tags/tag47.xml"/><Relationship Id="rId89" Type="http://schemas.openxmlformats.org/officeDocument/2006/relationships/tags" Target="../tags/tag89.xml"/><Relationship Id="rId112" Type="http://schemas.openxmlformats.org/officeDocument/2006/relationships/tags" Target="../tags/tag112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263" Type="http://schemas.openxmlformats.org/officeDocument/2006/relationships/tags" Target="../tags/tag263.xml"/><Relationship Id="rId319" Type="http://schemas.openxmlformats.org/officeDocument/2006/relationships/tags" Target="../tags/tag319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428" Type="http://schemas.openxmlformats.org/officeDocument/2006/relationships/tags" Target="../tags/tag428.xml"/><Relationship Id="rId232" Type="http://schemas.openxmlformats.org/officeDocument/2006/relationships/tags" Target="../tags/tag232.xml"/><Relationship Id="rId274" Type="http://schemas.openxmlformats.org/officeDocument/2006/relationships/tags" Target="../tags/tag274.xml"/><Relationship Id="rId27" Type="http://schemas.openxmlformats.org/officeDocument/2006/relationships/tags" Target="../tags/tag27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41" Type="http://schemas.openxmlformats.org/officeDocument/2006/relationships/tags" Target="../tags/tag341.xml"/><Relationship Id="rId383" Type="http://schemas.openxmlformats.org/officeDocument/2006/relationships/tags" Target="../tags/tag383.xml"/><Relationship Id="rId201" Type="http://schemas.openxmlformats.org/officeDocument/2006/relationships/tags" Target="../tags/tag201.xml"/><Relationship Id="rId243" Type="http://schemas.openxmlformats.org/officeDocument/2006/relationships/tags" Target="../tags/tag243.xml"/><Relationship Id="rId285" Type="http://schemas.openxmlformats.org/officeDocument/2006/relationships/tags" Target="../tags/tag285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91" Type="http://schemas.openxmlformats.org/officeDocument/2006/relationships/tags" Target="../tags/tag91.xml"/><Relationship Id="rId145" Type="http://schemas.openxmlformats.org/officeDocument/2006/relationships/tags" Target="../tags/tag145.xml"/><Relationship Id="rId187" Type="http://schemas.openxmlformats.org/officeDocument/2006/relationships/tags" Target="../tags/tag187.xml"/><Relationship Id="rId352" Type="http://schemas.openxmlformats.org/officeDocument/2006/relationships/tags" Target="../tags/tag352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1" Type="http://schemas.openxmlformats.org/officeDocument/2006/relationships/tags" Target="../tags/tag1.xml"/><Relationship Id="rId212" Type="http://schemas.openxmlformats.org/officeDocument/2006/relationships/tags" Target="../tags/tag212.xml"/><Relationship Id="rId233" Type="http://schemas.openxmlformats.org/officeDocument/2006/relationships/tags" Target="../tags/tag233.xml"/><Relationship Id="rId254" Type="http://schemas.openxmlformats.org/officeDocument/2006/relationships/tags" Target="../tags/tag254.xml"/><Relationship Id="rId28" Type="http://schemas.openxmlformats.org/officeDocument/2006/relationships/tags" Target="../tags/tag28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275" Type="http://schemas.openxmlformats.org/officeDocument/2006/relationships/tags" Target="../tags/tag275.xml"/><Relationship Id="rId296" Type="http://schemas.openxmlformats.org/officeDocument/2006/relationships/tags" Target="../tags/tag296.xml"/><Relationship Id="rId300" Type="http://schemas.openxmlformats.org/officeDocument/2006/relationships/tags" Target="../tags/tag300.xml"/><Relationship Id="rId60" Type="http://schemas.openxmlformats.org/officeDocument/2006/relationships/tags" Target="../tags/tag60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56" Type="http://schemas.openxmlformats.org/officeDocument/2006/relationships/tags" Target="../tags/tag156.xml"/><Relationship Id="rId177" Type="http://schemas.openxmlformats.org/officeDocument/2006/relationships/tags" Target="../tags/tag177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342" Type="http://schemas.openxmlformats.org/officeDocument/2006/relationships/tags" Target="../tags/tag342.xml"/><Relationship Id="rId363" Type="http://schemas.openxmlformats.org/officeDocument/2006/relationships/tags" Target="../tags/tag363.xml"/><Relationship Id="rId384" Type="http://schemas.openxmlformats.org/officeDocument/2006/relationships/tags" Target="../tags/tag384.xml"/><Relationship Id="rId419" Type="http://schemas.openxmlformats.org/officeDocument/2006/relationships/tags" Target="../tags/tag419.xml"/><Relationship Id="rId202" Type="http://schemas.openxmlformats.org/officeDocument/2006/relationships/tags" Target="../tags/tag202.xml"/><Relationship Id="rId223" Type="http://schemas.openxmlformats.org/officeDocument/2006/relationships/tags" Target="../tags/tag223.xml"/><Relationship Id="rId244" Type="http://schemas.openxmlformats.org/officeDocument/2006/relationships/tags" Target="../tags/tag244.xml"/><Relationship Id="rId430" Type="http://schemas.openxmlformats.org/officeDocument/2006/relationships/slideLayout" Target="../slideLayouts/slideLayout6.xml"/><Relationship Id="rId18" Type="http://schemas.openxmlformats.org/officeDocument/2006/relationships/tags" Target="../tags/tag18.xml"/><Relationship Id="rId39" Type="http://schemas.openxmlformats.org/officeDocument/2006/relationships/tags" Target="../tags/tag39.xml"/><Relationship Id="rId265" Type="http://schemas.openxmlformats.org/officeDocument/2006/relationships/tags" Target="../tags/tag265.xml"/><Relationship Id="rId286" Type="http://schemas.openxmlformats.org/officeDocument/2006/relationships/tags" Target="../tags/tag28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25" Type="http://schemas.openxmlformats.org/officeDocument/2006/relationships/tags" Target="../tags/tag125.xml"/><Relationship Id="rId146" Type="http://schemas.openxmlformats.org/officeDocument/2006/relationships/tags" Target="../tags/tag146.xml"/><Relationship Id="rId167" Type="http://schemas.openxmlformats.org/officeDocument/2006/relationships/tags" Target="../tags/tag167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32" Type="http://schemas.openxmlformats.org/officeDocument/2006/relationships/tags" Target="../tags/tag332.xml"/><Relationship Id="rId353" Type="http://schemas.openxmlformats.org/officeDocument/2006/relationships/tags" Target="../tags/tag353.xml"/><Relationship Id="rId374" Type="http://schemas.openxmlformats.org/officeDocument/2006/relationships/tags" Target="../tags/tag374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71" Type="http://schemas.openxmlformats.org/officeDocument/2006/relationships/tags" Target="../tags/tag71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234" Type="http://schemas.openxmlformats.org/officeDocument/2006/relationships/tags" Target="../tags/tag234.xml"/><Relationship Id="rId420" Type="http://schemas.openxmlformats.org/officeDocument/2006/relationships/tags" Target="../tags/tag420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255" Type="http://schemas.openxmlformats.org/officeDocument/2006/relationships/tags" Target="../tags/tag255.xml"/><Relationship Id="rId276" Type="http://schemas.openxmlformats.org/officeDocument/2006/relationships/tags" Target="../tags/tag276.xml"/><Relationship Id="rId297" Type="http://schemas.openxmlformats.org/officeDocument/2006/relationships/tags" Target="../tags/tag297.xml"/><Relationship Id="rId40" Type="http://schemas.openxmlformats.org/officeDocument/2006/relationships/tags" Target="../tags/tag40.xml"/><Relationship Id="rId115" Type="http://schemas.openxmlformats.org/officeDocument/2006/relationships/tags" Target="../tags/tag115.xml"/><Relationship Id="rId136" Type="http://schemas.openxmlformats.org/officeDocument/2006/relationships/tags" Target="../tags/tag136.xml"/><Relationship Id="rId157" Type="http://schemas.openxmlformats.org/officeDocument/2006/relationships/tags" Target="../tags/tag157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322" Type="http://schemas.openxmlformats.org/officeDocument/2006/relationships/tags" Target="../tags/tag322.xml"/><Relationship Id="rId343" Type="http://schemas.openxmlformats.org/officeDocument/2006/relationships/tags" Target="../tags/tag343.xml"/><Relationship Id="rId364" Type="http://schemas.openxmlformats.org/officeDocument/2006/relationships/tags" Target="../tags/tag364.xml"/><Relationship Id="rId61" Type="http://schemas.openxmlformats.org/officeDocument/2006/relationships/tags" Target="../tags/tag61.xml"/><Relationship Id="rId82" Type="http://schemas.openxmlformats.org/officeDocument/2006/relationships/tags" Target="../tags/tag82.xml"/><Relationship Id="rId199" Type="http://schemas.openxmlformats.org/officeDocument/2006/relationships/tags" Target="../tags/tag199.xml"/><Relationship Id="rId203" Type="http://schemas.openxmlformats.org/officeDocument/2006/relationships/tags" Target="../tags/tag203.xml"/><Relationship Id="rId385" Type="http://schemas.openxmlformats.org/officeDocument/2006/relationships/tags" Target="../tags/tag385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45" Type="http://schemas.openxmlformats.org/officeDocument/2006/relationships/tags" Target="../tags/tag245.xml"/><Relationship Id="rId266" Type="http://schemas.openxmlformats.org/officeDocument/2006/relationships/tags" Target="../tags/tag266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30" Type="http://schemas.openxmlformats.org/officeDocument/2006/relationships/tags" Target="../tags/tag30.xml"/><Relationship Id="rId105" Type="http://schemas.openxmlformats.org/officeDocument/2006/relationships/tags" Target="../tags/tag105.xml"/><Relationship Id="rId126" Type="http://schemas.openxmlformats.org/officeDocument/2006/relationships/tags" Target="../tags/tag126.xml"/><Relationship Id="rId147" Type="http://schemas.openxmlformats.org/officeDocument/2006/relationships/tags" Target="../tags/tag147.xml"/><Relationship Id="rId168" Type="http://schemas.openxmlformats.org/officeDocument/2006/relationships/tags" Target="../tags/tag168.xml"/><Relationship Id="rId312" Type="http://schemas.openxmlformats.org/officeDocument/2006/relationships/tags" Target="../tags/tag312.xml"/><Relationship Id="rId333" Type="http://schemas.openxmlformats.org/officeDocument/2006/relationships/tags" Target="../tags/tag333.xml"/><Relationship Id="rId354" Type="http://schemas.openxmlformats.org/officeDocument/2006/relationships/tags" Target="../tags/tag354.xml"/><Relationship Id="rId51" Type="http://schemas.openxmlformats.org/officeDocument/2006/relationships/tags" Target="../tags/tag51.xml"/><Relationship Id="rId72" Type="http://schemas.openxmlformats.org/officeDocument/2006/relationships/tags" Target="../tags/tag72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75" Type="http://schemas.openxmlformats.org/officeDocument/2006/relationships/tags" Target="../tags/tag375.xml"/><Relationship Id="rId396" Type="http://schemas.openxmlformats.org/officeDocument/2006/relationships/tags" Target="../tags/tag396.xml"/><Relationship Id="rId3" Type="http://schemas.openxmlformats.org/officeDocument/2006/relationships/tags" Target="../tags/tag3.xml"/><Relationship Id="rId214" Type="http://schemas.openxmlformats.org/officeDocument/2006/relationships/tags" Target="../tags/tag214.xml"/><Relationship Id="rId235" Type="http://schemas.openxmlformats.org/officeDocument/2006/relationships/tags" Target="../tags/tag235.xml"/><Relationship Id="rId256" Type="http://schemas.openxmlformats.org/officeDocument/2006/relationships/tags" Target="../tags/tag256.xml"/><Relationship Id="rId277" Type="http://schemas.openxmlformats.org/officeDocument/2006/relationships/tags" Target="../tags/tag277.xml"/><Relationship Id="rId298" Type="http://schemas.openxmlformats.org/officeDocument/2006/relationships/tags" Target="../tags/tag298.xml"/><Relationship Id="rId400" Type="http://schemas.openxmlformats.org/officeDocument/2006/relationships/tags" Target="../tags/tag400.xml"/><Relationship Id="rId421" Type="http://schemas.openxmlformats.org/officeDocument/2006/relationships/tags" Target="../tags/tag421.xml"/><Relationship Id="rId116" Type="http://schemas.openxmlformats.org/officeDocument/2006/relationships/tags" Target="../tags/tag116.xml"/><Relationship Id="rId137" Type="http://schemas.openxmlformats.org/officeDocument/2006/relationships/tags" Target="../tags/tag137.xml"/><Relationship Id="rId158" Type="http://schemas.openxmlformats.org/officeDocument/2006/relationships/tags" Target="../tags/tag158.xml"/><Relationship Id="rId302" Type="http://schemas.openxmlformats.org/officeDocument/2006/relationships/tags" Target="../tags/tag302.xml"/><Relationship Id="rId323" Type="http://schemas.openxmlformats.org/officeDocument/2006/relationships/tags" Target="../tags/tag323.xml"/><Relationship Id="rId344" Type="http://schemas.openxmlformats.org/officeDocument/2006/relationships/tags" Target="../tags/tag344.xml"/><Relationship Id="rId20" Type="http://schemas.openxmlformats.org/officeDocument/2006/relationships/tags" Target="../tags/tag20.xml"/><Relationship Id="rId41" Type="http://schemas.openxmlformats.org/officeDocument/2006/relationships/tags" Target="../tags/tag41.xml"/><Relationship Id="rId62" Type="http://schemas.openxmlformats.org/officeDocument/2006/relationships/tags" Target="../tags/tag62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65" Type="http://schemas.openxmlformats.org/officeDocument/2006/relationships/tags" Target="../tags/tag365.xml"/><Relationship Id="rId386" Type="http://schemas.openxmlformats.org/officeDocument/2006/relationships/tags" Target="../tags/tag38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25" Type="http://schemas.openxmlformats.org/officeDocument/2006/relationships/tags" Target="../tags/tag225.xml"/><Relationship Id="rId246" Type="http://schemas.openxmlformats.org/officeDocument/2006/relationships/tags" Target="../tags/tag246.xml"/><Relationship Id="rId267" Type="http://schemas.openxmlformats.org/officeDocument/2006/relationships/tags" Target="../tags/tag267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106" Type="http://schemas.openxmlformats.org/officeDocument/2006/relationships/tags" Target="../tags/tag106.xml"/><Relationship Id="rId127" Type="http://schemas.openxmlformats.org/officeDocument/2006/relationships/tags" Target="../tags/tag127.xml"/><Relationship Id="rId313" Type="http://schemas.openxmlformats.org/officeDocument/2006/relationships/tags" Target="../tags/tag313.xml"/><Relationship Id="rId10" Type="http://schemas.openxmlformats.org/officeDocument/2006/relationships/tags" Target="../tags/tag10.xml"/><Relationship Id="rId31" Type="http://schemas.openxmlformats.org/officeDocument/2006/relationships/tags" Target="../tags/tag31.xml"/><Relationship Id="rId52" Type="http://schemas.openxmlformats.org/officeDocument/2006/relationships/tags" Target="../tags/tag52.xml"/><Relationship Id="rId73" Type="http://schemas.openxmlformats.org/officeDocument/2006/relationships/tags" Target="../tags/tag73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169" Type="http://schemas.openxmlformats.org/officeDocument/2006/relationships/tags" Target="../tags/tag169.xml"/><Relationship Id="rId334" Type="http://schemas.openxmlformats.org/officeDocument/2006/relationships/tags" Target="../tags/tag334.xml"/><Relationship Id="rId355" Type="http://schemas.openxmlformats.org/officeDocument/2006/relationships/tags" Target="../tags/tag355.xml"/><Relationship Id="rId376" Type="http://schemas.openxmlformats.org/officeDocument/2006/relationships/tags" Target="../tags/tag376.xml"/><Relationship Id="rId397" Type="http://schemas.openxmlformats.org/officeDocument/2006/relationships/tags" Target="../tags/tag397.xml"/><Relationship Id="rId4" Type="http://schemas.openxmlformats.org/officeDocument/2006/relationships/tags" Target="../tags/tag4.xml"/><Relationship Id="rId180" Type="http://schemas.openxmlformats.org/officeDocument/2006/relationships/tags" Target="../tags/tag180.xml"/><Relationship Id="rId215" Type="http://schemas.openxmlformats.org/officeDocument/2006/relationships/tags" Target="../tags/tag215.xml"/><Relationship Id="rId236" Type="http://schemas.openxmlformats.org/officeDocument/2006/relationships/tags" Target="../tags/tag236.xml"/><Relationship Id="rId257" Type="http://schemas.openxmlformats.org/officeDocument/2006/relationships/tags" Target="../tags/tag257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422" Type="http://schemas.openxmlformats.org/officeDocument/2006/relationships/tags" Target="../tags/tag422.xml"/><Relationship Id="rId303" Type="http://schemas.openxmlformats.org/officeDocument/2006/relationships/tags" Target="../tags/tag303.xml"/><Relationship Id="rId42" Type="http://schemas.openxmlformats.org/officeDocument/2006/relationships/tags" Target="../tags/tag42.xml"/><Relationship Id="rId84" Type="http://schemas.openxmlformats.org/officeDocument/2006/relationships/tags" Target="../tags/tag84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387" Type="http://schemas.openxmlformats.org/officeDocument/2006/relationships/tags" Target="../tags/tag387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247" Type="http://schemas.openxmlformats.org/officeDocument/2006/relationships/tags" Target="../tags/tag247.xml"/><Relationship Id="rId412" Type="http://schemas.openxmlformats.org/officeDocument/2006/relationships/tags" Target="../tags/tag412.xml"/><Relationship Id="rId107" Type="http://schemas.openxmlformats.org/officeDocument/2006/relationships/tags" Target="../tags/tag107.xml"/><Relationship Id="rId289" Type="http://schemas.openxmlformats.org/officeDocument/2006/relationships/tags" Target="../tags/tag289.xml"/><Relationship Id="rId11" Type="http://schemas.openxmlformats.org/officeDocument/2006/relationships/tags" Target="../tags/tag11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14" Type="http://schemas.openxmlformats.org/officeDocument/2006/relationships/tags" Target="../tags/tag314.xml"/><Relationship Id="rId356" Type="http://schemas.openxmlformats.org/officeDocument/2006/relationships/tags" Target="../tags/tag356.xml"/><Relationship Id="rId398" Type="http://schemas.openxmlformats.org/officeDocument/2006/relationships/tags" Target="../tags/tag398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258" Type="http://schemas.openxmlformats.org/officeDocument/2006/relationships/tags" Target="../tags/tag258.xml"/><Relationship Id="rId22" Type="http://schemas.openxmlformats.org/officeDocument/2006/relationships/tags" Target="../tags/tag22.xml"/><Relationship Id="rId64" Type="http://schemas.openxmlformats.org/officeDocument/2006/relationships/tags" Target="../tags/tag64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367" Type="http://schemas.openxmlformats.org/officeDocument/2006/relationships/tags" Target="../tags/tag367.xml"/><Relationship Id="rId171" Type="http://schemas.openxmlformats.org/officeDocument/2006/relationships/tags" Target="../tags/tag171.xml"/><Relationship Id="rId227" Type="http://schemas.openxmlformats.org/officeDocument/2006/relationships/tags" Target="../tags/tag227.xml"/><Relationship Id="rId269" Type="http://schemas.openxmlformats.org/officeDocument/2006/relationships/tags" Target="../tags/tag269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280" Type="http://schemas.openxmlformats.org/officeDocument/2006/relationships/tags" Target="../tags/tag280.xml"/><Relationship Id="rId336" Type="http://schemas.openxmlformats.org/officeDocument/2006/relationships/tags" Target="../tags/tag336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182" Type="http://schemas.openxmlformats.org/officeDocument/2006/relationships/tags" Target="../tags/tag182.xml"/><Relationship Id="rId378" Type="http://schemas.openxmlformats.org/officeDocument/2006/relationships/tags" Target="../tags/tag378.xml"/><Relationship Id="rId403" Type="http://schemas.openxmlformats.org/officeDocument/2006/relationships/tags" Target="../tags/tag403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249" Type="http://schemas.openxmlformats.org/officeDocument/2006/relationships/tags" Target="../tags/tag249.xml"/><Relationship Id="rId414" Type="http://schemas.openxmlformats.org/officeDocument/2006/relationships/tags" Target="../tags/tag414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260" Type="http://schemas.openxmlformats.org/officeDocument/2006/relationships/tags" Target="../tags/tag260.xml"/><Relationship Id="rId316" Type="http://schemas.openxmlformats.org/officeDocument/2006/relationships/tags" Target="../tags/tag316.xml"/><Relationship Id="rId55" Type="http://schemas.openxmlformats.org/officeDocument/2006/relationships/tags" Target="../tags/tag55.xml"/><Relationship Id="rId97" Type="http://schemas.openxmlformats.org/officeDocument/2006/relationships/tags" Target="../tags/tag97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162" Type="http://schemas.openxmlformats.org/officeDocument/2006/relationships/tags" Target="../tags/tag16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271" Type="http://schemas.openxmlformats.org/officeDocument/2006/relationships/tags" Target="../tags/tag271.xml"/><Relationship Id="rId24" Type="http://schemas.openxmlformats.org/officeDocument/2006/relationships/tags" Target="../tags/tag24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27" Type="http://schemas.openxmlformats.org/officeDocument/2006/relationships/tags" Target="../tags/tag327.xml"/><Relationship Id="rId369" Type="http://schemas.openxmlformats.org/officeDocument/2006/relationships/tags" Target="../tags/tag369.xml"/><Relationship Id="rId173" Type="http://schemas.openxmlformats.org/officeDocument/2006/relationships/tags" Target="../tags/tag173.xml"/><Relationship Id="rId229" Type="http://schemas.openxmlformats.org/officeDocument/2006/relationships/tags" Target="../tags/tag229.xml"/><Relationship Id="rId380" Type="http://schemas.openxmlformats.org/officeDocument/2006/relationships/tags" Target="../tags/tag380.xml"/><Relationship Id="rId240" Type="http://schemas.openxmlformats.org/officeDocument/2006/relationships/tags" Target="../tags/tag240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251" Type="http://schemas.openxmlformats.org/officeDocument/2006/relationships/tags" Target="../tags/tag251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220" Type="http://schemas.openxmlformats.org/officeDocument/2006/relationships/tags" Target="../tags/tag22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427" Type="http://schemas.openxmlformats.org/officeDocument/2006/relationships/tags" Target="../tags/tag427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/Relationships>
</file>

<file path=ppt/slides/_rels/slide5.xml.rels><?xml version="1.0" encoding="UTF-8" standalone="yes"?>
<Relationships xmlns="http://schemas.openxmlformats.org/package/2006/relationships"><Relationship Id="rId13" Type="http://schemas.openxmlformats.org/officeDocument/2006/relationships/tags" Target="../tags/tag442.xml"/><Relationship Id="rId18" Type="http://schemas.openxmlformats.org/officeDocument/2006/relationships/tags" Target="../tags/tag447.xml"/><Relationship Id="rId26" Type="http://schemas.openxmlformats.org/officeDocument/2006/relationships/tags" Target="../tags/tag455.xml"/><Relationship Id="rId39" Type="http://schemas.openxmlformats.org/officeDocument/2006/relationships/slideLayout" Target="../slideLayouts/slideLayout6.xml"/><Relationship Id="rId21" Type="http://schemas.openxmlformats.org/officeDocument/2006/relationships/tags" Target="../tags/tag450.xml"/><Relationship Id="rId34" Type="http://schemas.openxmlformats.org/officeDocument/2006/relationships/tags" Target="../tags/tag463.xml"/><Relationship Id="rId7" Type="http://schemas.openxmlformats.org/officeDocument/2006/relationships/tags" Target="../tags/tag436.xml"/><Relationship Id="rId12" Type="http://schemas.openxmlformats.org/officeDocument/2006/relationships/tags" Target="../tags/tag441.xml"/><Relationship Id="rId17" Type="http://schemas.openxmlformats.org/officeDocument/2006/relationships/tags" Target="../tags/tag446.xml"/><Relationship Id="rId25" Type="http://schemas.openxmlformats.org/officeDocument/2006/relationships/tags" Target="../tags/tag454.xml"/><Relationship Id="rId33" Type="http://schemas.openxmlformats.org/officeDocument/2006/relationships/tags" Target="../tags/tag462.xml"/><Relationship Id="rId38" Type="http://schemas.openxmlformats.org/officeDocument/2006/relationships/tags" Target="../tags/tag467.xml"/><Relationship Id="rId2" Type="http://schemas.openxmlformats.org/officeDocument/2006/relationships/tags" Target="../tags/tag431.xml"/><Relationship Id="rId16" Type="http://schemas.openxmlformats.org/officeDocument/2006/relationships/tags" Target="../tags/tag445.xml"/><Relationship Id="rId20" Type="http://schemas.openxmlformats.org/officeDocument/2006/relationships/tags" Target="../tags/tag449.xml"/><Relationship Id="rId29" Type="http://schemas.openxmlformats.org/officeDocument/2006/relationships/tags" Target="../tags/tag458.xml"/><Relationship Id="rId1" Type="http://schemas.openxmlformats.org/officeDocument/2006/relationships/tags" Target="../tags/tag430.xml"/><Relationship Id="rId6" Type="http://schemas.openxmlformats.org/officeDocument/2006/relationships/tags" Target="../tags/tag435.xml"/><Relationship Id="rId11" Type="http://schemas.openxmlformats.org/officeDocument/2006/relationships/tags" Target="../tags/tag440.xml"/><Relationship Id="rId24" Type="http://schemas.openxmlformats.org/officeDocument/2006/relationships/tags" Target="../tags/tag453.xml"/><Relationship Id="rId32" Type="http://schemas.openxmlformats.org/officeDocument/2006/relationships/tags" Target="../tags/tag461.xml"/><Relationship Id="rId37" Type="http://schemas.openxmlformats.org/officeDocument/2006/relationships/tags" Target="../tags/tag466.xml"/><Relationship Id="rId5" Type="http://schemas.openxmlformats.org/officeDocument/2006/relationships/tags" Target="../tags/tag434.xml"/><Relationship Id="rId15" Type="http://schemas.openxmlformats.org/officeDocument/2006/relationships/tags" Target="../tags/tag444.xml"/><Relationship Id="rId23" Type="http://schemas.openxmlformats.org/officeDocument/2006/relationships/tags" Target="../tags/tag452.xml"/><Relationship Id="rId28" Type="http://schemas.openxmlformats.org/officeDocument/2006/relationships/tags" Target="../tags/tag457.xml"/><Relationship Id="rId36" Type="http://schemas.openxmlformats.org/officeDocument/2006/relationships/tags" Target="../tags/tag465.xml"/><Relationship Id="rId10" Type="http://schemas.openxmlformats.org/officeDocument/2006/relationships/tags" Target="../tags/tag439.xml"/><Relationship Id="rId19" Type="http://schemas.openxmlformats.org/officeDocument/2006/relationships/tags" Target="../tags/tag448.xml"/><Relationship Id="rId31" Type="http://schemas.openxmlformats.org/officeDocument/2006/relationships/tags" Target="../tags/tag460.xml"/><Relationship Id="rId4" Type="http://schemas.openxmlformats.org/officeDocument/2006/relationships/tags" Target="../tags/tag433.xml"/><Relationship Id="rId9" Type="http://schemas.openxmlformats.org/officeDocument/2006/relationships/tags" Target="../tags/tag438.xml"/><Relationship Id="rId14" Type="http://schemas.openxmlformats.org/officeDocument/2006/relationships/tags" Target="../tags/tag443.xml"/><Relationship Id="rId22" Type="http://schemas.openxmlformats.org/officeDocument/2006/relationships/tags" Target="../tags/tag451.xml"/><Relationship Id="rId27" Type="http://schemas.openxmlformats.org/officeDocument/2006/relationships/tags" Target="../tags/tag456.xml"/><Relationship Id="rId30" Type="http://schemas.openxmlformats.org/officeDocument/2006/relationships/tags" Target="../tags/tag459.xml"/><Relationship Id="rId35" Type="http://schemas.openxmlformats.org/officeDocument/2006/relationships/tags" Target="../tags/tag464.xml"/><Relationship Id="rId8" Type="http://schemas.openxmlformats.org/officeDocument/2006/relationships/tags" Target="../tags/tag437.xml"/><Relationship Id="rId3" Type="http://schemas.openxmlformats.org/officeDocument/2006/relationships/tags" Target="../tags/tag432.xml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tags" Target="../tags/tag480.xml"/><Relationship Id="rId18" Type="http://schemas.openxmlformats.org/officeDocument/2006/relationships/tags" Target="../tags/tag485.xml"/><Relationship Id="rId26" Type="http://schemas.openxmlformats.org/officeDocument/2006/relationships/tags" Target="../tags/tag493.xml"/><Relationship Id="rId39" Type="http://schemas.openxmlformats.org/officeDocument/2006/relationships/slideLayout" Target="../slideLayouts/slideLayout6.xml"/><Relationship Id="rId21" Type="http://schemas.openxmlformats.org/officeDocument/2006/relationships/tags" Target="../tags/tag488.xml"/><Relationship Id="rId34" Type="http://schemas.openxmlformats.org/officeDocument/2006/relationships/tags" Target="../tags/tag501.xml"/><Relationship Id="rId7" Type="http://schemas.openxmlformats.org/officeDocument/2006/relationships/tags" Target="../tags/tag474.xml"/><Relationship Id="rId12" Type="http://schemas.openxmlformats.org/officeDocument/2006/relationships/tags" Target="../tags/tag479.xml"/><Relationship Id="rId17" Type="http://schemas.openxmlformats.org/officeDocument/2006/relationships/tags" Target="../tags/tag484.xml"/><Relationship Id="rId25" Type="http://schemas.openxmlformats.org/officeDocument/2006/relationships/tags" Target="../tags/tag492.xml"/><Relationship Id="rId33" Type="http://schemas.openxmlformats.org/officeDocument/2006/relationships/tags" Target="../tags/tag500.xml"/><Relationship Id="rId38" Type="http://schemas.openxmlformats.org/officeDocument/2006/relationships/tags" Target="../tags/tag505.xml"/><Relationship Id="rId2" Type="http://schemas.openxmlformats.org/officeDocument/2006/relationships/tags" Target="../tags/tag469.xml"/><Relationship Id="rId16" Type="http://schemas.openxmlformats.org/officeDocument/2006/relationships/tags" Target="../tags/tag483.xml"/><Relationship Id="rId20" Type="http://schemas.openxmlformats.org/officeDocument/2006/relationships/tags" Target="../tags/tag487.xml"/><Relationship Id="rId29" Type="http://schemas.openxmlformats.org/officeDocument/2006/relationships/tags" Target="../tags/tag496.xml"/><Relationship Id="rId1" Type="http://schemas.openxmlformats.org/officeDocument/2006/relationships/tags" Target="../tags/tag468.xml"/><Relationship Id="rId6" Type="http://schemas.openxmlformats.org/officeDocument/2006/relationships/tags" Target="../tags/tag473.xml"/><Relationship Id="rId11" Type="http://schemas.openxmlformats.org/officeDocument/2006/relationships/tags" Target="../tags/tag478.xml"/><Relationship Id="rId24" Type="http://schemas.openxmlformats.org/officeDocument/2006/relationships/tags" Target="../tags/tag491.xml"/><Relationship Id="rId32" Type="http://schemas.openxmlformats.org/officeDocument/2006/relationships/tags" Target="../tags/tag499.xml"/><Relationship Id="rId37" Type="http://schemas.openxmlformats.org/officeDocument/2006/relationships/tags" Target="../tags/tag504.xml"/><Relationship Id="rId5" Type="http://schemas.openxmlformats.org/officeDocument/2006/relationships/tags" Target="../tags/tag472.xml"/><Relationship Id="rId15" Type="http://schemas.openxmlformats.org/officeDocument/2006/relationships/tags" Target="../tags/tag482.xml"/><Relationship Id="rId23" Type="http://schemas.openxmlformats.org/officeDocument/2006/relationships/tags" Target="../tags/tag490.xml"/><Relationship Id="rId28" Type="http://schemas.openxmlformats.org/officeDocument/2006/relationships/tags" Target="../tags/tag495.xml"/><Relationship Id="rId36" Type="http://schemas.openxmlformats.org/officeDocument/2006/relationships/tags" Target="../tags/tag503.xml"/><Relationship Id="rId10" Type="http://schemas.openxmlformats.org/officeDocument/2006/relationships/tags" Target="../tags/tag477.xml"/><Relationship Id="rId19" Type="http://schemas.openxmlformats.org/officeDocument/2006/relationships/tags" Target="../tags/tag486.xml"/><Relationship Id="rId31" Type="http://schemas.openxmlformats.org/officeDocument/2006/relationships/tags" Target="../tags/tag498.xml"/><Relationship Id="rId4" Type="http://schemas.openxmlformats.org/officeDocument/2006/relationships/tags" Target="../tags/tag471.xml"/><Relationship Id="rId9" Type="http://schemas.openxmlformats.org/officeDocument/2006/relationships/tags" Target="../tags/tag476.xml"/><Relationship Id="rId14" Type="http://schemas.openxmlformats.org/officeDocument/2006/relationships/tags" Target="../tags/tag481.xml"/><Relationship Id="rId22" Type="http://schemas.openxmlformats.org/officeDocument/2006/relationships/tags" Target="../tags/tag489.xml"/><Relationship Id="rId27" Type="http://schemas.openxmlformats.org/officeDocument/2006/relationships/tags" Target="../tags/tag494.xml"/><Relationship Id="rId30" Type="http://schemas.openxmlformats.org/officeDocument/2006/relationships/tags" Target="../tags/tag497.xml"/><Relationship Id="rId35" Type="http://schemas.openxmlformats.org/officeDocument/2006/relationships/tags" Target="../tags/tag502.xml"/><Relationship Id="rId8" Type="http://schemas.openxmlformats.org/officeDocument/2006/relationships/tags" Target="../tags/tag475.xml"/><Relationship Id="rId3" Type="http://schemas.openxmlformats.org/officeDocument/2006/relationships/tags" Target="../tags/tag470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tags" Target="../tags/tag513.xml"/><Relationship Id="rId13" Type="http://schemas.openxmlformats.org/officeDocument/2006/relationships/tags" Target="../tags/tag518.xml"/><Relationship Id="rId18" Type="http://schemas.openxmlformats.org/officeDocument/2006/relationships/tags" Target="../tags/tag523.xml"/><Relationship Id="rId26" Type="http://schemas.openxmlformats.org/officeDocument/2006/relationships/slideLayout" Target="../slideLayouts/slideLayout6.xml"/><Relationship Id="rId3" Type="http://schemas.openxmlformats.org/officeDocument/2006/relationships/tags" Target="../tags/tag508.xml"/><Relationship Id="rId21" Type="http://schemas.openxmlformats.org/officeDocument/2006/relationships/tags" Target="../tags/tag526.xml"/><Relationship Id="rId7" Type="http://schemas.openxmlformats.org/officeDocument/2006/relationships/tags" Target="../tags/tag512.xml"/><Relationship Id="rId12" Type="http://schemas.openxmlformats.org/officeDocument/2006/relationships/tags" Target="../tags/tag517.xml"/><Relationship Id="rId17" Type="http://schemas.openxmlformats.org/officeDocument/2006/relationships/tags" Target="../tags/tag522.xml"/><Relationship Id="rId25" Type="http://schemas.openxmlformats.org/officeDocument/2006/relationships/tags" Target="../tags/tag530.xml"/><Relationship Id="rId2" Type="http://schemas.openxmlformats.org/officeDocument/2006/relationships/tags" Target="../tags/tag507.xml"/><Relationship Id="rId16" Type="http://schemas.openxmlformats.org/officeDocument/2006/relationships/tags" Target="../tags/tag521.xml"/><Relationship Id="rId20" Type="http://schemas.openxmlformats.org/officeDocument/2006/relationships/tags" Target="../tags/tag525.xml"/><Relationship Id="rId1" Type="http://schemas.openxmlformats.org/officeDocument/2006/relationships/tags" Target="../tags/tag506.xml"/><Relationship Id="rId6" Type="http://schemas.openxmlformats.org/officeDocument/2006/relationships/tags" Target="../tags/tag511.xml"/><Relationship Id="rId11" Type="http://schemas.openxmlformats.org/officeDocument/2006/relationships/tags" Target="../tags/tag516.xml"/><Relationship Id="rId24" Type="http://schemas.openxmlformats.org/officeDocument/2006/relationships/tags" Target="../tags/tag529.xml"/><Relationship Id="rId5" Type="http://schemas.openxmlformats.org/officeDocument/2006/relationships/tags" Target="../tags/tag510.xml"/><Relationship Id="rId15" Type="http://schemas.openxmlformats.org/officeDocument/2006/relationships/tags" Target="../tags/tag520.xml"/><Relationship Id="rId23" Type="http://schemas.openxmlformats.org/officeDocument/2006/relationships/tags" Target="../tags/tag528.xml"/><Relationship Id="rId10" Type="http://schemas.openxmlformats.org/officeDocument/2006/relationships/tags" Target="../tags/tag515.xml"/><Relationship Id="rId19" Type="http://schemas.openxmlformats.org/officeDocument/2006/relationships/tags" Target="../tags/tag524.xml"/><Relationship Id="rId4" Type="http://schemas.openxmlformats.org/officeDocument/2006/relationships/tags" Target="../tags/tag509.xml"/><Relationship Id="rId9" Type="http://schemas.openxmlformats.org/officeDocument/2006/relationships/tags" Target="../tags/tag514.xml"/><Relationship Id="rId14" Type="http://schemas.openxmlformats.org/officeDocument/2006/relationships/tags" Target="../tags/tag519.xml"/><Relationship Id="rId22" Type="http://schemas.openxmlformats.org/officeDocument/2006/relationships/tags" Target="../tags/tag52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OY1JsGFZprc?feature=oembed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union.co.uk/extenuating-circumstances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careers/" TargetMode="External"/><Relationship Id="rId2" Type="http://schemas.openxmlformats.org/officeDocument/2006/relationships/hyperlink" Target="https://news.aucotec.com/3-engineering-disasters-result-miscommunicatio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22198" y="1503374"/>
            <a:ext cx="4858385" cy="278217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56895">
              <a:lnSpc>
                <a:spcPts val="2700"/>
              </a:lnSpc>
              <a:spcBef>
                <a:spcPts val="190"/>
              </a:spcBef>
            </a:pP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Week</a:t>
            </a:r>
            <a:r>
              <a:rPr sz="25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GB" sz="2500" spc="-30" dirty="0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:</a:t>
            </a:r>
            <a:r>
              <a:rPr sz="25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Skills</a:t>
            </a:r>
            <a:r>
              <a:rPr sz="25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25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spc="-10" dirty="0">
                <a:solidFill>
                  <a:srgbClr val="FFFFFF"/>
                </a:solidFill>
                <a:latin typeface="Arial"/>
                <a:cs typeface="Arial"/>
              </a:rPr>
              <a:t>Professional Practice</a:t>
            </a:r>
            <a:endParaRPr sz="2500" dirty="0">
              <a:latin typeface="Arial"/>
              <a:cs typeface="Arial"/>
            </a:endParaRPr>
          </a:p>
          <a:p>
            <a:pPr marL="12700" marR="1026794">
              <a:lnSpc>
                <a:spcPts val="2700"/>
              </a:lnSpc>
              <a:spcBef>
                <a:spcPts val="2700"/>
              </a:spcBef>
            </a:pP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Part</a:t>
            </a:r>
            <a:r>
              <a:rPr sz="25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1:</a:t>
            </a:r>
            <a:r>
              <a:rPr sz="2500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spc="-10" dirty="0">
                <a:solidFill>
                  <a:srgbClr val="FFFFFF"/>
                </a:solidFill>
                <a:latin typeface="Arial"/>
                <a:cs typeface="Arial"/>
              </a:rPr>
              <a:t>Transferable</a:t>
            </a:r>
            <a:r>
              <a:rPr sz="25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Skills</a:t>
            </a:r>
            <a:r>
              <a:rPr sz="2500" spc="-50" dirty="0">
                <a:solidFill>
                  <a:srgbClr val="FFFFFF"/>
                </a:solidFill>
                <a:latin typeface="Arial"/>
                <a:cs typeface="Arial"/>
              </a:rPr>
              <a:t> - </a:t>
            </a: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People</a:t>
            </a:r>
            <a:r>
              <a:rPr sz="25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spc="-10" dirty="0">
                <a:solidFill>
                  <a:srgbClr val="FFFFFF"/>
                </a:solidFill>
                <a:latin typeface="Arial"/>
                <a:cs typeface="Arial"/>
              </a:rPr>
              <a:t>Skills</a:t>
            </a:r>
            <a:endParaRPr sz="2500" dirty="0">
              <a:latin typeface="Arial"/>
              <a:cs typeface="Arial"/>
            </a:endParaRPr>
          </a:p>
          <a:p>
            <a:pPr marL="12700" marR="5080">
              <a:lnSpc>
                <a:spcPts val="2700"/>
              </a:lnSpc>
              <a:spcBef>
                <a:spcPts val="2705"/>
              </a:spcBef>
            </a:pP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Part</a:t>
            </a:r>
            <a:r>
              <a:rPr sz="25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2:</a:t>
            </a:r>
            <a:r>
              <a:rPr sz="25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Learning</a:t>
            </a:r>
            <a:r>
              <a:rPr sz="25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25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spc="-10" dirty="0">
                <a:solidFill>
                  <a:srgbClr val="FFFFFF"/>
                </a:solidFill>
                <a:latin typeface="Arial"/>
                <a:cs typeface="Arial"/>
              </a:rPr>
              <a:t>Development Workshop</a:t>
            </a:r>
            <a:endParaRPr sz="2500" dirty="0">
              <a:latin typeface="Arial"/>
              <a:cs typeface="Arial"/>
            </a:endParaRPr>
          </a:p>
        </p:txBody>
      </p:sp>
      <p:pic>
        <p:nvPicPr>
          <p:cNvPr id="2050" name="Picture 2" descr="Halloween GIFs | Tenor">
            <a:extLst>
              <a:ext uri="{FF2B5EF4-FFF2-40B4-BE49-F238E27FC236}">
                <a16:creationId xmlns:a16="http://schemas.microsoft.com/office/drawing/2014/main" id="{D06DF252-F069-5456-DF7C-9B1AE72DB9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0600" y="2415183"/>
            <a:ext cx="3581400" cy="4346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alloween GIFs - Find &amp; Share on GIPHY">
            <a:extLst>
              <a:ext uri="{FF2B5EF4-FFF2-40B4-BE49-F238E27FC236}">
                <a16:creationId xmlns:a16="http://schemas.microsoft.com/office/drawing/2014/main" id="{BA0A3083-0F55-55FF-49F6-A3E8E6C73C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2204" y="-2262"/>
            <a:ext cx="3581400" cy="2417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i="1" spc="-25" dirty="0">
                <a:latin typeface="Calibri Light"/>
                <a:cs typeface="Calibri Light"/>
              </a:rPr>
              <a:t>Coming</a:t>
            </a:r>
            <a:r>
              <a:rPr i="1" spc="-175" dirty="0">
                <a:latin typeface="Calibri Light"/>
                <a:cs typeface="Calibri Light"/>
              </a:rPr>
              <a:t> </a:t>
            </a:r>
            <a:r>
              <a:rPr i="1" spc="-25" dirty="0">
                <a:latin typeface="Calibri Light"/>
                <a:cs typeface="Calibri Light"/>
              </a:rPr>
              <a:t>up…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39241" y="1780108"/>
            <a:ext cx="10191115" cy="206402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81305" marR="333375" indent="-281305" algn="ctr">
              <a:lnSpc>
                <a:spcPts val="3195"/>
              </a:lnSpc>
              <a:spcBef>
                <a:spcPts val="95"/>
              </a:spcBef>
              <a:buSzPct val="94642"/>
              <a:buFont typeface="Wingdings"/>
              <a:buChar char=""/>
              <a:tabLst>
                <a:tab pos="281305" algn="l"/>
              </a:tabLst>
            </a:pPr>
            <a:r>
              <a:rPr sz="2800" dirty="0">
                <a:latin typeface="Calibri"/>
                <a:cs typeface="Calibri"/>
              </a:rPr>
              <a:t>During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part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1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today’s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session,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we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will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be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looking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at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b="1" i="1" dirty="0">
                <a:latin typeface="Calibri"/>
                <a:cs typeface="Calibri"/>
              </a:rPr>
              <a:t>People</a:t>
            </a:r>
            <a:r>
              <a:rPr sz="2800" b="1" i="1" spc="-45" dirty="0">
                <a:latin typeface="Calibri"/>
                <a:cs typeface="Calibri"/>
              </a:rPr>
              <a:t> </a:t>
            </a:r>
            <a:r>
              <a:rPr sz="2800" b="1" i="1" spc="-10" dirty="0">
                <a:latin typeface="Calibri"/>
                <a:cs typeface="Calibri"/>
              </a:rPr>
              <a:t>Skills</a:t>
            </a:r>
            <a:endParaRPr sz="2800" dirty="0">
              <a:latin typeface="Calibri"/>
              <a:cs typeface="Calibri"/>
            </a:endParaRPr>
          </a:p>
          <a:p>
            <a:pPr marR="399415" algn="ctr">
              <a:lnSpc>
                <a:spcPts val="3195"/>
              </a:lnSpc>
            </a:pPr>
            <a:r>
              <a:rPr sz="2800" dirty="0">
                <a:latin typeface="Calibri"/>
                <a:cs typeface="Calibri"/>
              </a:rPr>
              <a:t>with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main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focus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on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b="1" i="1" spc="-10" dirty="0">
                <a:latin typeface="Calibri"/>
                <a:cs typeface="Calibri"/>
              </a:rPr>
              <a:t>Communication</a:t>
            </a:r>
            <a:r>
              <a:rPr sz="2800" b="1" i="1" spc="-40" dirty="0">
                <a:latin typeface="Calibri"/>
                <a:cs typeface="Calibri"/>
              </a:rPr>
              <a:t> </a:t>
            </a:r>
            <a:r>
              <a:rPr sz="2800" b="1" i="1" dirty="0">
                <a:latin typeface="Calibri"/>
                <a:cs typeface="Calibri"/>
              </a:rPr>
              <a:t>and</a:t>
            </a:r>
            <a:r>
              <a:rPr sz="2800" b="1" i="1" spc="-75" dirty="0">
                <a:latin typeface="Calibri"/>
                <a:cs typeface="Calibri"/>
              </a:rPr>
              <a:t> </a:t>
            </a:r>
            <a:r>
              <a:rPr sz="2800" b="1" i="1" spc="-10" dirty="0">
                <a:latin typeface="Calibri"/>
                <a:cs typeface="Calibri"/>
              </a:rPr>
              <a:t>Interpersonal</a:t>
            </a:r>
            <a:r>
              <a:rPr sz="2800" b="1" i="1" spc="-45" dirty="0">
                <a:latin typeface="Calibri"/>
                <a:cs typeface="Calibri"/>
              </a:rPr>
              <a:t> </a:t>
            </a:r>
            <a:r>
              <a:rPr sz="2800" b="1" i="1" spc="-10" dirty="0">
                <a:latin typeface="Calibri"/>
                <a:cs typeface="Calibri"/>
              </a:rPr>
              <a:t>skills.</a:t>
            </a:r>
            <a:endParaRPr lang="en-GB" sz="2800" b="1" i="1" spc="-10" dirty="0">
              <a:latin typeface="Calibri"/>
              <a:cs typeface="Calibri"/>
            </a:endParaRPr>
          </a:p>
          <a:p>
            <a:pPr marR="399415" algn="ctr">
              <a:lnSpc>
                <a:spcPts val="3195"/>
              </a:lnSpc>
            </a:pPr>
            <a:endParaRPr lang="en-GB" sz="2800" b="1" i="1" spc="-10" dirty="0">
              <a:latin typeface="Calibri"/>
              <a:cs typeface="Calibri"/>
            </a:endParaRPr>
          </a:p>
          <a:p>
            <a:pPr marR="399415" algn="l">
              <a:lnSpc>
                <a:spcPts val="3195"/>
              </a:lnSpc>
            </a:pPr>
            <a:r>
              <a:rPr sz="2800" dirty="0">
                <a:latin typeface="Calibri"/>
                <a:cs typeface="Calibri"/>
              </a:rPr>
              <a:t>Part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2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chance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ask</a:t>
            </a:r>
            <a:endParaRPr sz="2800" dirty="0">
              <a:latin typeface="Calibri"/>
              <a:cs typeface="Calibri"/>
            </a:endParaRPr>
          </a:p>
          <a:p>
            <a:pPr marR="5122545" algn="l">
              <a:lnSpc>
                <a:spcPts val="3190"/>
              </a:lnSpc>
            </a:pPr>
            <a:r>
              <a:rPr sz="2800" dirty="0">
                <a:latin typeface="Calibri"/>
                <a:cs typeface="Calibri"/>
              </a:rPr>
              <a:t>about…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b="1" i="1" dirty="0">
                <a:latin typeface="Calibri"/>
                <a:cs typeface="Calibri"/>
              </a:rPr>
              <a:t>things</a:t>
            </a:r>
            <a:r>
              <a:rPr sz="2800" b="1" i="1" spc="-50" dirty="0">
                <a:latin typeface="Calibri"/>
                <a:cs typeface="Calibri"/>
              </a:rPr>
              <a:t> </a:t>
            </a:r>
            <a:r>
              <a:rPr sz="2800" b="1" i="1" dirty="0">
                <a:latin typeface="Calibri"/>
                <a:cs typeface="Calibri"/>
              </a:rPr>
              <a:t>you</a:t>
            </a:r>
            <a:r>
              <a:rPr sz="2800" b="1" i="1" spc="-55" dirty="0">
                <a:latin typeface="Calibri"/>
                <a:cs typeface="Calibri"/>
              </a:rPr>
              <a:t> </a:t>
            </a:r>
            <a:r>
              <a:rPr sz="2800" b="1" i="1" dirty="0">
                <a:latin typeface="Calibri"/>
                <a:cs typeface="Calibri"/>
              </a:rPr>
              <a:t>don’t</a:t>
            </a:r>
            <a:r>
              <a:rPr sz="2800" b="1" i="1" spc="-40" dirty="0">
                <a:latin typeface="Calibri"/>
                <a:cs typeface="Calibri"/>
              </a:rPr>
              <a:t> </a:t>
            </a:r>
            <a:r>
              <a:rPr sz="2800" b="1" i="1" spc="-10" dirty="0">
                <a:latin typeface="Calibri"/>
                <a:cs typeface="Calibri"/>
              </a:rPr>
              <a:t>know!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294894"/>
            <a:ext cx="10358120" cy="62773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dirty="0"/>
              <a:t>What are people skills</a:t>
            </a:r>
            <a:r>
              <a:rPr spc="-10" dirty="0"/>
              <a:t>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86200" y="2514600"/>
            <a:ext cx="5780405" cy="1063112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8255">
              <a:lnSpc>
                <a:spcPct val="100000"/>
              </a:lnSpc>
              <a:spcBef>
                <a:spcPts val="770"/>
              </a:spcBef>
              <a:buSzPct val="96428"/>
              <a:tabLst>
                <a:tab pos="294005" algn="l"/>
              </a:tabLst>
            </a:pPr>
            <a:r>
              <a:rPr lang="en-GB" sz="2800" dirty="0">
                <a:latin typeface="Calibri"/>
                <a:cs typeface="Calibri"/>
              </a:rPr>
              <a:t>Why are they important?</a:t>
            </a:r>
          </a:p>
          <a:p>
            <a:pPr marL="8255">
              <a:lnSpc>
                <a:spcPct val="100000"/>
              </a:lnSpc>
              <a:spcBef>
                <a:spcPts val="770"/>
              </a:spcBef>
              <a:buSzPct val="96428"/>
              <a:tabLst>
                <a:tab pos="294005" algn="l"/>
              </a:tabLst>
            </a:pPr>
            <a:endParaRPr sz="2800" dirty="0">
              <a:latin typeface="Calibri"/>
              <a:cs typeface="Calibri"/>
            </a:endParaRPr>
          </a:p>
        </p:txBody>
      </p:sp>
      <p:sp>
        <p:nvSpPr>
          <p:cNvPr id="4" name="object 3">
            <a:extLst>
              <a:ext uri="{FF2B5EF4-FFF2-40B4-BE49-F238E27FC236}">
                <a16:creationId xmlns:a16="http://schemas.microsoft.com/office/drawing/2014/main" id="{1D421346-E84D-C6DF-12D0-1B522582379F}"/>
              </a:ext>
            </a:extLst>
          </p:cNvPr>
          <p:cNvSpPr txBox="1"/>
          <p:nvPr/>
        </p:nvSpPr>
        <p:spPr>
          <a:xfrm>
            <a:off x="4114800" y="4096143"/>
            <a:ext cx="6324600" cy="1063112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8255">
              <a:lnSpc>
                <a:spcPct val="100000"/>
              </a:lnSpc>
              <a:spcBef>
                <a:spcPts val="770"/>
              </a:spcBef>
              <a:buSzPct val="96428"/>
              <a:tabLst>
                <a:tab pos="294005" algn="l"/>
              </a:tabLst>
            </a:pPr>
            <a:r>
              <a:rPr lang="en-GB" sz="2800" dirty="0">
                <a:latin typeface="Calibri"/>
                <a:cs typeface="Calibri"/>
              </a:rPr>
              <a:t>How do you develop better people skills?</a:t>
            </a:r>
          </a:p>
          <a:p>
            <a:pPr marL="8255">
              <a:lnSpc>
                <a:spcPct val="100000"/>
              </a:lnSpc>
              <a:spcBef>
                <a:spcPts val="770"/>
              </a:spcBef>
              <a:buSzPct val="96428"/>
              <a:tabLst>
                <a:tab pos="294005" algn="l"/>
              </a:tabLst>
            </a:pP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/>
              <a:t>Join the Vevox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6E0D82-FD94-4F67-970B-CF4C41B4BEB2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0700"/>
            <a:ext cx="7340600" cy="4419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Enter the session ID: </a:t>
            </a:r>
            <a:r>
              <a:rPr lang="en-GB" sz="3500" b="1"/>
              <a:t>187-926-871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Or scan the QR code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160B55-9B8C-4787-8384-5E35D14AAEDC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3100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CE59A6B-F29D-449A-A7AD-4FA451C171D1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2677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3F33CFB-94FA-4DA9-A300-BE614DBFBFBC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3566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A8F7056-5540-4F7D-98C1-62776C91E0E2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4455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665F536-7D5F-4942-A033-A73A426782DD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5344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0794C3-C2D6-44CE-B710-B65B259378D2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6233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9C48EA-9181-41B5-AAF6-D12060A905C3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7122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63D6BF3-F30E-4B82-A670-3EA23AB69EE0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8011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A29CFB-1DE3-4A53-9618-D448DE120066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9789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D7288CB-0D04-4453-B1EE-DBB529A9D8B8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96012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DFC9659-A253-4711-818A-88B299CA8314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96901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B88475-FB2B-4E24-83EF-348160684684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7790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8C9292B-382E-4C24-A229-0B6A38AD4C3A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9568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B8057E1-0810-475A-972D-F21C40DB28BA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100457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D0B5E9A-B333-450F-AAF2-ADD3A65DB303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102235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549E2BC-5FD6-4268-BAB5-0AD6E37A48BC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103124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4E34342-F96E-4391-A141-7145A7324B85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104013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FEECAF5-F9C1-4591-B067-815B45AB329C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104902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79C4630-CBEA-4CD0-B3ED-883E0E7BF18F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105791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B4F5E77-96CF-4292-8E22-1A5D7180D15E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106680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F493F05-2BF2-4E03-A68B-C47E733A10C8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107569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F7EFBA6-BB7B-470E-A3BD-614541D9B0BA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2677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92DBF64-04A0-41DE-BC38-A6A76F2A10EA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88011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65716C2-8F07-4AAD-9EE4-955566702D49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91567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A506524-0394-46D8-9E24-971A9582FC13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92456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B2F4000-33B8-43C1-A9E9-1F4786A94753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94234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5F17D4F-3E6D-481B-BBB9-D29C41C6081A}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95123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156198C-FE03-4A70-BDEA-91ACA272EFF1}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96901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B3EBF49-5D4B-41DB-A173-1D7D1BFC7D31}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0457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4DBE67F-F5A5-41E3-8572-864417F9158E}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2235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1F02875-33C1-410E-B30F-E7715980DE65}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8846252-88D5-446B-97BA-04E3A8A0D4B2}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2677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A8C8DF9-C54F-4A1A-8FB5-82683DD4A0D2}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4455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36D0210-5A21-47DF-B390-FEF66031E369}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5344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5669088-1565-4AF0-92C8-987C81536D80}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6233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5DD68EE-215F-4AF9-80E8-317EC54D13E6}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8011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D4869A40-766A-4406-899E-EDF15E2240EE}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9789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70CB3AB-8526-4794-9766-D8E437307F99}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90678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1F3C23C1-5035-430D-B78F-9CCAA626CBAC}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91567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60FD0E9-DEF3-451E-BE12-7DC81A11E07F}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93345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671C3AF-1D56-449D-BD4D-52D73E8F815A}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95123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2B87BB93-1B29-4615-BC6D-DBD945131D48}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6012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48F896D-84BF-4AF2-8318-AE7AB0C51C65}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6901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1915ED2A-0FD8-4E2C-90F4-94EA2AD2633A}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7790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B4909C25-7B21-46CD-B4CE-2D9C584EB8AA}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8679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1898B54-38B7-4A44-BFD6-6D77157AA7AA}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102235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BBCEC79-C375-40ED-ABF7-23269CB839DB}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104013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A3003F5-E823-4C5D-B282-549427753A37}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104902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ADCAE0B-986C-4D7A-86BC-EF75AFDF507A}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105791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E8485C9B-68BF-4459-A655-BD7083C905AC}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107569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91E3B621-F15D-4F0D-ABD8-DB912DD2E619}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82677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8CB49844-778E-4676-9AF8-876C34102AD7}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84455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7C4F496B-19FA-40DD-9FAB-C6BCFEF10F70}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85344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EC4A33B4-47B7-4088-971D-FE73588BAEBE}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86233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5F0FE08F-7DA6-4787-9BCC-0C915532C451}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88011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C3F8C730-07D1-4305-BCB9-0498F60AEA67}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90678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BFF84E30-8F6D-4072-AD75-56638991D517}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91567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206D0F96-191B-4123-8FD9-6EDD2FA2285C}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92456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144520F7-F255-4249-A413-E0D71CDECE1E}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95123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45C73E8A-8D73-4BE5-BA2A-E5D5842FEF01}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97790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FE071CAC-C3C1-4D82-A607-3EFD71FA67D5}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99568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1CFA9933-561F-4E28-AC4B-7C6D0C8D9DD5}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102235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86EC08BF-80FD-433A-A4B1-6E8A2E2A915C}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104013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94B22E24-183F-4B76-886A-CFABA561FC83}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104902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9DA6F7A1-9959-41F9-90ED-CEC5B175A4F9}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105791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0D870333-92E9-48FC-B254-0B611392D502}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107569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DEF188F6-B3DD-429F-8FCC-E572C3CFAD83}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2677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588B3FA1-896F-4F3C-9811-CDF245ECDEE6}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4455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653B9D15-3BFE-4735-BD2B-354E53DD9870}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5344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FFE399A5-1459-4645-A2B9-3400AD990ABB}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6233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4B4AF36-4425-4EFB-BADD-955EE2831CAE}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8011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306C483-5644-4286-934E-ABE0D9263BDA}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1567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231E11A-4C51-45EB-83F8-FB77D16C48E1}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3345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2F90590-6A9C-4A9B-9724-EE4A8B953F99}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4234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B1398725-2265-415C-94A8-C0A73AD2CDB7}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5123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8D8D70B2-3571-495B-B317-3EA5CAB17240}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6012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2A91B691-1BD8-4187-B5A8-288A78666E33}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7790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5ED7A46F-3EFA-42D6-BF58-28681F4DD84A}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8679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5FFC9BA5-7495-4C15-8B13-6B1D5283AF76}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100457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D3695FBC-E4E8-4570-AC4D-2990483ADE1C}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102235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5EFCAC54-CAC4-43BB-B1B5-4CB6A44D6A1F}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104013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730AD84C-5B9D-4C1B-9707-5D2B17B2FFC7}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104902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2C69BCCB-FF8C-4D1B-B923-7F8C960BC7E6}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5791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E99DCA9B-3B02-4B30-97A7-954B5F450D31}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7569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FF51686E-4BF6-450A-887A-96212D89A4DE}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82677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F14B633E-B5F7-405E-AD41-7106E862B2D3}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88011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EF974F75-FBF5-4480-BD2C-A15634DC8819}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89789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475D3557-01F5-4D37-876C-C5579C0BD798}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90678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07380D16-CCE8-415F-A8E0-0E200E2A985A}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92456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9BD4911C-1908-4047-A119-E8B9007F4189}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93345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7FCFE0F4-6BE6-4F8D-97FB-789922B7FFA7}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96012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55CE5033-EC83-488E-BEE0-735E5CC78799}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98679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B502660D-EECD-424C-80ED-85C20FEA114B}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100457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EEE9DE8F-858C-44C1-8D4E-DF705CE8D308}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102235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06B1398A-3BC2-4AC6-9809-9D29B7CBF493}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107569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3A2F5F1A-71E9-4705-AB60-510AF34EDBAA}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2677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2A96B6E6-C78B-46E0-8676-DF203C63D3F9}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3566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9576DF02-7929-432E-87CF-50F4DF79FD42}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4455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7651184C-09B9-4A64-83E1-533FA2027A73}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5344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040587F3-7614-46BB-B99F-CDBED0BFFCED}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6233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6F78420E-5AC4-46F1-8F7B-08ED2746DC8E}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7122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73942579-232E-48A1-B3A0-3E0B5FD256C0}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88011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4F1A46DE-DA35-4496-920C-0221EC9C817B}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89789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D7F3A08D-8B32-4225-9056-2DD8C5CD9C19}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1567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B3126CF6-ADC8-4885-840F-C19DEFB8D51A}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38CBE61B-F176-4F35-8B30-60C0421E968D}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5123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EB069045-E694-4194-9414-5CF6D8F4C18B}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6901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09A71824-C687-4CFE-9B12-ED4F1EDBC34E}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8679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B7DA5663-998D-4046-8807-08FFB2EBCEEE}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100457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E1DABF49-7621-4270-B1DA-10ECAF59BD19}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102235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98E9EFE8-C156-4885-BD41-5BC936D23A3F}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103124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3B203A89-C78C-4DC7-BF11-FC0CB4280460}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104013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90EE382B-F7E5-4C44-B826-10FCE3B9B0F5}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4902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3EE45023-2730-4625-9147-626129F86EC7}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5791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187E4ACF-BBE4-45AF-82F0-8DEFB53DE0AB}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6680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B664BD71-135D-46F4-A686-3EA30D85E5D4}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7569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9BFFCFB9-F569-471B-B753-E367BD585A2E}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90678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4C9BEBC2-FF8F-4E6D-9F9D-2F6CFA485F48}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91567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5BBB069E-0328-4315-8AB7-A580807CC4B6}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95123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596BE456-FE4E-4D29-86FE-8083E7DA64B3}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96012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9514C385-5AFB-4294-8B0B-3340452B4C53}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96901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1DE324C2-461B-4E2E-857B-164E54E3F72F}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97790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6014B500-1E0B-42E2-997D-DFF921BADD93}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100457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AEC1E244-7FBF-47C9-9777-4EAAA8D2E1F5}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2677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4BBDDF2F-D992-4732-A130-57E4BDB49599}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75930159-79A2-47C9-ADDA-98613A0483CA}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8011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179D8E9E-625E-420A-B319-406DFEA74383}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8900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36C0CCD9-2E8E-48D4-8FFF-A744C0E368FB}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90678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FF29570A-3E4A-43B8-B152-FA9B3D061626}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92456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D4AF7026-7616-49A0-BD12-2C1A23AF4E28}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94234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42909526-1ED3-4B7F-AB0B-93C421277CBC}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95123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E06D5C13-5DB4-4333-85FF-AB9C11833F4E}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8679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945935B3-4A17-4D92-BD43-6474EB9AB23A}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100457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857A4A13-5FB2-4D26-8B75-E2A67D8F4F97}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103124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4B0E9762-A8F4-492E-8E62-74B8B1D08921}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105791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F2A377B9-3546-41FF-ADF2-BFB1AA89649D}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107569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BBE7CDA4-3761-44D6-9125-1F0CF4E6E639}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82677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15126F50-19FC-4D10-8441-29874150B840}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84455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7C4A34F1-C472-4B2E-AAC2-C51917BC633B}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85344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FD2010F4-1A31-4A36-B35D-EAA8C8F17ECD}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87122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E090B7C2-DE27-4610-B6FD-75D039D0DF2B}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89789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DFD6B738-46E1-4939-B73F-82FB1CFAE9EC}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0678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FB2A6888-5D58-408F-B9C9-3FDCC22A4AB7}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92456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B22A4B34-6674-456F-87F2-9FF088BC701D}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94234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3A8AC181-D5F3-47E5-9A78-6B1706F8AC34}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95123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49C031BC-88E3-4BB1-9BA2-FE20906AAF85}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97790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F3C3763D-9517-4117-A351-3A3598F0D3F1}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98679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6EEDE65C-0105-44FE-87BC-4DC5615B58F1}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99568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B2DEF133-F550-4709-BD32-91974B61AE4F}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0457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DEF65772-8D73-4B1A-BC56-366434E9670F}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1346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0A5784A4-4E7D-4E79-8E77-12C2E7212618}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2235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B165FB8F-F808-4135-9BAB-A16364EC42A9}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103124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867F5B05-38CF-4E8A-9364-0DEFA2C09BA9}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106680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3A301A61-968B-4C13-851C-1F9D553A8FF1}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107569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31DFECBB-9504-4D95-A5BD-EC24130CA8B8}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39CF17E5-9E0F-4BCF-A122-12519191AF7D}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0F3324CB-46BD-47AE-9586-07486B26FAB4}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53F2B827-0AD0-4F36-BA82-BDE1EFA7C30D}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8011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4B00CCBA-D629-4BE9-9BE5-670DA942D300}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9789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82AA3215-E10B-4DE3-B23A-C0A4D9E32F7E}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90678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69CA6F61-91A1-40ED-AC0F-9395EB5BE0E8}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93345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12FC6A23-AF19-4FB8-9297-D45F9469A53B}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6012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CA8AD338-1F7C-43BD-8C7B-E46CA566FD8A}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8679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9FA87569-4FA7-4856-9709-965BF6D5FB9C}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9568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052761E5-045B-4AF2-9763-7B3FFDDFF398}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101346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6038DDBE-20F2-41FA-9793-A739FEDD1009}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104902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F7AEAB50-0D82-4128-9501-54008A3AE6A1}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105791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BBDA073D-533C-4199-9706-986E2E8AEE63}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107569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D4E9233C-7716-4BD7-85E5-8F452ABAA00F}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83566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2DC0FCED-5DA3-4671-8DCF-02C62170432B}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86233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0655F81E-2FEF-481A-9389-88D059EC941A}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87122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933B6012-F1B9-4917-9499-A1C5B88E8E20}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89789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9AF9C271-024A-4761-AEC6-BFDFC027086D}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94234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42CDCF17-4D1C-40BC-9FF3-79A417991818}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97790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66816D3D-C301-4FC7-AD56-1316B179C78F}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98679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7E9B8204-594F-451C-A344-78462066DEA8}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99568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D735054E-C278-4BFA-ABFC-0707BF92F1F7}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0457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D71B9DAC-8D34-4F99-9A48-8330F460BA53}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3124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0F59DB57-BA5F-427E-BC08-813CE863E9DE}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4013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623DC3F5-5641-4630-9406-4EC3A2D60B68}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4902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1AAB1521-A110-48A6-928F-E0F0C61FE5CE}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82677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541964BA-E554-47C0-B63C-E89A4471A92B}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5344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FE1488E7-CBB5-4299-BF5E-2E5E39D025C5}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7122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A66FF7BB-5F32-435F-9E8A-88CF1D193446}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8011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96BB50EE-0814-46B7-AC98-7E09D14CDD78}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8900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7B2ED092-C859-46FD-B51C-0D0F49D3E9A9}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92456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1C329B00-B9EE-470E-B2C3-D14FFB811B48}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94234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66C89E82-7931-45A9-8DC8-25E3C5D4E76D}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96012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2214A35D-2788-468D-ABB6-29E03CF11E0F}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96901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0C200A59-22E8-410D-80C3-D78BA6D6CC96}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100457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CE33E925-224E-4FCD-BFE3-306CE0D54263}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101346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E6B68AA1-B7FD-44CF-9CF5-96BC1574EBB9}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102235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1A971BE5-5F26-4A2C-8967-B32BF8E7B35C}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103124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84687016-4310-4208-8FB2-4E5A46C6D877}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107569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3D8E62E7-A56C-4A8B-8E77-EB7ED82D1173}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82677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37056892-5338-49B7-BCC2-3D45E13395A9}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85344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9FB9F4A7-DC30-4904-9976-FEC0860D8FD8}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86233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4593BCBF-4F3A-44A7-A762-640193B4A69A}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87122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7945783B-5F91-4ED1-87CA-EC1B0D2F0914}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88900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B7700508-B4E7-4154-92AE-A1758E42B8F8}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89789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0DB2FF0E-2A10-4CE9-AC0A-88E6E76C4F5C}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2456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5B09E5C5-B1B2-479C-882F-DFA96CB1BF9D}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6901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1899D937-5063-4BF6-A674-BD07CE4B346B}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99568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FE08A719-75A8-4F33-AE31-669271182CEF}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2235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7A332D7A-1998-4145-A21C-5E6132D941CB}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3124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ED4DF560-077B-4124-BF92-342EB26DDB15}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6680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20EC006E-06D3-4004-8E47-A6FC9AB16031}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7569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87AB0331-A0FC-4196-AA07-5C7202997FD2}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83566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01EBD027-F252-4B82-AD7A-B8E4D4CD48D7}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84455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22360F03-B09D-46D4-A04E-195AC50F9F4B}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88011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CD7456B3-BD26-4E51-99A8-F058C26FE352}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89789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A71D810D-CB10-4256-BE23-3793EE505CE0}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90678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BC078CAF-B4E1-4717-B220-B9EC6A06209F}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91567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8D4B3B4A-6005-470F-BE56-E6A681BE1407}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92456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34D1F5B3-09EE-4A6A-AA35-521D0A6D9E54}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93345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3C90D0E9-C22B-46C7-ABE8-44E25F6B0EE8}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94234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CA2B9BC6-7578-4176-B86C-4E7FF77C9380}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95123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2C00B2A9-9D4F-431C-8591-471FC434C5FA}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96901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E1D41150-D3E8-425E-9FA1-F16B1A5425DE}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99568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2AAB5E08-3586-4024-8022-D75014F0704A}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103124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BADE6058-78DE-4C7F-9FCD-DEAE2C435B77}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107569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CC047D8F-F527-47A3-A82D-85B005146503}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83566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EDF4A922-5966-49A9-86FA-19414CF342F9}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84455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786B30BA-536B-4820-AD9C-4BB381269B9D}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85344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09B8590F-D573-4F9F-AA48-CF1DE8F7C2BA}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86233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2EDCEDCC-7212-4F59-AE00-6BF3089D207B}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87122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7F0F2C4B-E1AA-4175-9F94-0D9FCB5CBC2E}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88900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9E73EFD5-B092-490C-92BE-7B10C964A10E}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0678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5EBDEEBE-4979-47E6-AB22-8471BD11AE4A}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1567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778704CD-FF98-4217-B152-F9C7544B3D87}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5123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32A6F100-9563-48EE-9381-0D7836BD36CB}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6012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D4D6704A-3347-41B2-B57C-C448429B609B}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6901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0CF13A23-A529-409A-80DF-799C72EDDC29}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97790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B947DC58-91FE-403C-852B-60F669198A04}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98679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F53D563A-8442-4C4C-9264-0D8BD7196FE4}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99568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631FB323-A1CD-4D55-B598-C62E01E1016D}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102235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0E95FCF1-7586-4B88-98EA-C820F2A3B6FE}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103124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851005B7-E59B-4598-B4AF-2C116285D33C}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2677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D15D735A-D741-4D3F-BE5F-68D2474AC9FA}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51D57472-E642-41AB-BDA5-B8B678401303}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8011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76FB72F5-9751-41AD-9A1D-006E898BC3F9}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9789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7C18407A-179B-4650-A2FB-87DF9631CF34}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92456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6D0DB210-77C3-42A2-9457-4F295498D1BA}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93345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D58F6BC6-FB2E-4F0A-ACEB-975FAC53F8EB}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4234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FB35E353-66E1-44F1-BC69-6FE467195D79}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5123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25D6C3B4-8C9A-4BC2-854D-346D9FEAB682}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8679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2E8B49DF-E93C-40FF-B568-6D39AE7169CA}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9568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0DA71E80-4953-4104-86AB-22F696E16936}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100457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078B9EAE-C18D-4FF5-97C8-4FD158F6B627}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102235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009AA589-49F0-4C78-B528-B3F683F68220}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107569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356D654F-889D-41E9-B96A-D838CE29B806}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83566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D348192A-EFE5-44DE-94C8-CD04033A26EE}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84455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BD74A041-AA31-4BD0-9328-6CBB0FC23E25}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85344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D89E89DD-9BF5-404B-A028-BA16E4D28967}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87122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E4A18F95-2F94-4752-AF3C-A05C73680EBA}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91567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EFCEAFD9-4DF1-48B9-B42A-FF0EE5E58551}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94234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121595A8-3257-45C6-9104-C689827F2035}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95123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7148A72C-3093-40FE-9580-A59E8ED53F0A}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98679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B274B440-D11D-4FA7-8265-3E514A8460F2}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99568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BF4FCED9-79FC-4C34-B3B4-F72FA73DE475}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2235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DFCCA79D-B85F-4B32-A19E-D817B0861EE9}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3124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D7FA3D39-19C6-4C40-8760-0FFB94FFBCCE}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5791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945F0258-9440-40F4-A756-DA8C11F10CC0}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106680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1F9636CE-1B27-4370-9245-181C26C55DCF}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107569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D9E8BF8D-3615-4861-9F12-A8F97C4F5B7F}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2677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7283A9DC-08D3-4988-B843-93C9F297DF59}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3566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57A7BF19-3639-4F9A-8D39-C39C337873C4}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4455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41E1B6B6-B0F5-4CE8-A1E8-5238BFAB2595}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5344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B3ADAFE0-AECF-4045-B95B-433D2F8F5CB4}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6233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F481F3D7-C505-4187-AC19-680AA4CC9FB1}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7122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BE25489B-49BE-45D3-96B2-233C0C7BBD3B}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8011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AF7D0FD1-11B8-496F-811F-8C7B99421C9C}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96012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446F07D8-A8AA-458C-A1BB-B7C4F3BF6EE4}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9568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92855734-772F-43AE-B647-9B993E6AD431}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101346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CC6F6D7E-F02F-4563-B46F-D7752C7D154B}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102235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F241A7D6-618F-440E-A4E9-17F1E245055E}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104013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A3D2C5B0-9307-4BE5-80FE-12D3EA607AF4}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104902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A4F3F865-0823-4A58-9BD1-AA016B0AF23D}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107569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80BF88D1-E8F8-4E5E-A4D2-AEE367A8C8AB}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84455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B975076B-0D31-4D77-8272-F5D0A0A8B915}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85344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511CDEB5-8C2E-418B-A7E2-EFA667AED060}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86233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A23FEDD6-37F6-4DA8-8E02-5731DD51049A}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88900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53D23377-307D-4FB0-9F21-FD17E94FA6A5}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89789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5BB36E7F-ECA7-4441-B39E-C04A71BE8E46}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90678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B1A03EE7-E4BC-4385-B110-81CC68C27F71}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91567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FFE5828F-7D91-4207-B4D8-4C8C4A059EA9}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92456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0D3111A4-7252-4A3F-B4A0-B731A626350E}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94234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39F398F6-FC30-4DC4-AB49-C2FDCE527B24}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99568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757E5427-C308-4447-9761-F894FC7F9C82}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0457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A015C657-700B-4762-9182-43DC98EC1F0C}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1346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D1AFE98A-DB82-4C5F-B9A0-3A06C9FA3A7A}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3124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40F6A414-4349-4E02-BB12-2A0A2B5CF958}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82677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F173DAB7-859F-4955-8BB4-C4EF01D58BA3}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3566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0D1F8044-60BB-41DE-934F-A98236320283}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5344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4A13CA12-D5F3-466D-94AA-088F73286604}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6233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9DB0CAEE-962A-48BC-B220-9CD3A3559721}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8011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6DAB92F1-CA5F-4027-ACAD-B4D8FA759B53}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9789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58027F59-A53E-40DA-BEBD-D1FB8BED6379}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91567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B6B6511D-D6E5-470C-97AA-A52B5C4B40DF}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93345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44E5AD52-FD24-4DD8-8C94-131606984C6E}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94234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1986DC49-E13E-4A7B-A5A4-7E29253287B8}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96012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63D6BF86-20AA-4B6E-96B6-53FA3E08F5C6}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96901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0D55D921-C09E-4C55-9DE9-DA475586B818}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100457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BC6CC176-E17C-4876-BE5B-193653381103}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101346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2511919D-0BE0-4CF8-A2CE-49EAAA6516E8}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102235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07721DB4-7219-4CC8-A7D3-8E88AF1B23D1}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103124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67B444EB-2394-4D35-9106-1E6C97F5D5C2}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104013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28C483A0-9363-45A3-A877-F3C596899E9A}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104902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FCCFB37D-ACFE-4B52-AC3F-782E6859C006}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106680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59926DF3-115C-42AC-AE0E-A627B2FAD6DE}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89789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F640789F-B013-40E9-B94E-7562EDF696D7}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0678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3242D63E-A67C-44D1-956A-ADF0CC31B2CE}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1567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DD6C88E3-83CC-4A9A-930F-DF0D48C5E439}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92456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3F31A8C4-AA04-45AE-82D4-9032DF1CF12D}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93345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5A53ECEE-AD09-462E-82C3-189B55016551}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96901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E814C3B1-F317-4F15-8FBD-E52FAAF25146}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98679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81FAB1F5-7BF8-400E-A7AD-82B1B9253D4E}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0457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789EBBD8-92DD-4D60-8822-AB05DF1DE2F8}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4013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0FC0E8BC-B6A8-4C00-9298-81F076234DEF}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104902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CA580FE1-1FE9-4A3F-96D5-A64AC9418634}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105791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E3C8ACF4-CB6A-4CF5-9276-EAE1A0115164}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107569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3B89F7DA-DFF1-4056-85C4-78B245EF9881}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82677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A7F65C20-D06F-4211-AEE7-247F827C5DC1}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3566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01A06614-38D3-4C79-BDBC-6097A62E8280}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4455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6A1CDDBF-4EFF-49EB-AAA1-9F02F2A94460}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5344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EE19140D-5C1C-4C60-94CE-B303CAF5E029}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6233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67B1D1C6-268A-465F-BAFF-B36AF0E29E77}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87122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4945CEED-41F9-4159-A39B-5A2C8C09081A}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8011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261D9560-598E-460D-903F-A3CB5C5DBAEA}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9789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CA8B8355-B469-49C9-93B1-FB0E4BE873A1}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90678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94AE3143-170F-4155-B308-E7172522F4D2}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92456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07472F65-5BD3-4689-A26A-79CE3B070BA2}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94234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CC57EFD1-3779-48F7-8A86-7C0524051535}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5123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5E9A21D4-F61A-43D8-82AA-78ED31058EEE}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6901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030A0002-D602-4B6B-9E4E-1315133F0D17}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7790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6001A4F8-2883-4C89-ACB5-F8CB5B822C70}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8679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B2FA8774-E411-4C30-8315-9FC9ACBF4F41}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100457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B4149A0D-E42A-4EF7-8484-18646EC0A451}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102235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2402A188-1775-448C-AA68-3FE6728D0693}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104013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7176B8B7-10BB-476D-BCFB-1FDF0B267535}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107569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BA5AA2DB-80B7-4E4C-A093-24A57FECEA53}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82677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7B97D337-2940-47EB-9B59-D0E630F859E7}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88011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3CFBB381-EBE1-45F5-ADF7-68E9B59D6F2C}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90678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58D90978-C81D-4021-8F0F-E37F23967A89}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92456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636F7941-F68C-4F5B-98EC-3EE9DECE48D6}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95123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FA17C1AF-AFBB-4F23-B123-197803EADCAB}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96012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24F8DC7A-1680-459D-A56A-B76F0AD6072E}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96901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C6806A9E-AE38-4317-ABEE-B864AE630EE3}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0457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878A90B0-197E-4F63-9202-237FA1BE1927}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4013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A61147DF-2ED6-4F0A-97BE-794CF5165053}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7569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79636A77-0C89-4891-A934-58F1EE72C358}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82677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268312CC-C525-42E4-8050-C6A3B4B1F10A}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4455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0A3EF87F-2566-471C-ABCD-4D5E3EBCC88B}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5344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099160D3-46CC-47A4-AD55-758D4F529034}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6233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CDB3B15D-1E68-47E5-A0C2-EFA09FBDB5B8}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8011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EBA1322C-D278-4D2B-B8E9-5FCE7359514F}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91567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75823A41-3774-4CB7-84C8-FCE0E4E8ED21}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92456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B1CEAA93-DBB0-4102-A9D5-C02CF623DA70}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94234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8DCEDB28-C302-45D8-BF80-659F76F7F156}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95123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900ED9B0-91BF-427A-BF45-9ABB8C129326}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97790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90465D91-B10D-4090-89A7-EFF918A6A418}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98679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401E52AB-8D36-43CD-A74A-BD3510D07E43}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9568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7E44E150-92B7-4D82-9869-957E50C4C113}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100457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413E4483-0851-43E8-96C3-4DD5727EA675}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101346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8C9B754F-0402-4D27-8C7D-61EA212F1D63}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102235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A473602F-48EF-4C22-BC5F-B9E41DD4586B}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103124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7304C80D-F69C-4A1A-8910-4FD3C14BFC10}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104013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6D438699-54BF-4380-B54E-50AD86DB58A3}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104902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52F98455-AF64-44BC-8971-4B435AE0ADEF}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107569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51EB4DD2-8482-48E5-8538-A363B0708F7E}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82677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B73CC228-20A3-46CE-ADE7-2A0E9CFA88D0}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84455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D3384657-A60D-40B7-992D-E8F1D0BFA4AC}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85344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2040343A-5D90-431C-AA2E-762CDDA54956}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86233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8B47058F-A0A7-45A4-AF93-A99C7361A72C}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88011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93D7A575-88D0-45DA-A7A3-CE97DA3D1ED0}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90678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320BB31C-B5DD-4107-96BB-638702A70CF0}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93345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3E8889A3-C968-413D-982D-9C4B5BC3345D}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95123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6BEA77F4-BA1A-40AC-B6B7-7538B420E771}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97790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CA88C643-C425-4924-8E5C-830FC0866B36}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101346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4728948F-10E9-4E49-99BD-8DC258C4D860}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4013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8255FC87-862B-410D-A4C2-F8A1FB4680FA}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104902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7D87FA2F-6C8D-4E97-A634-D86F67600B12}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105791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0CA128A8-1D99-4AEC-8640-1579DFADE14A}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106680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3D895D73-0EAC-4CBA-86B9-FDC0E5DCA2F1}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2677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694137DE-3E3F-4207-BC72-85B90FC7E4C4}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4455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4407906C-84A3-49EB-B231-5E5E63CC20DD}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5344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0CC72A88-83FA-4F17-A2B4-0A28F46D223F}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6233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4D600FF2-02B2-4B8B-AE27-84E56A6F4F41}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8011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EAD3A360-60A8-4B96-B95B-0FA5E4FEE37D}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9789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C3729B87-6E5C-4E18-AF76-2E2637D253CA}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90678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98B4C251-5415-4B38-B802-CA576A01092F}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96012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1E1A4AA5-E416-4C61-96FA-AEB0289599CF}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9568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46A8E21B-B8E2-418A-B743-1FE9CA9DC520}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100457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C1BE7D61-B4C0-4EED-B820-2FCE86E4AF59}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104013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C50FBAAD-A092-42E6-AC8A-4DFDC2AA63AC}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106680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FB83AF89-D304-4C5E-816F-2209FFBD9F15}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107569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5504B416-20F4-4018-9CFE-6D6B237B744C}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82677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B34F15A2-0703-407C-93B1-DC1C513F0B9E}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88011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40A47756-CFB9-488C-AAA8-40817D1DC7BB}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1567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3574A69A-6640-4996-ACF5-6605A5341911}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4234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5CDD2BA4-8B74-401D-8CD6-E56ED05437F0}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7790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FB3199B8-C1A5-4F3E-B95A-FA28B31DACF8}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99568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C69CC2FF-24DD-4ABC-AA7D-6DBB8ACC083F}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0457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2F26F0BA-F5D4-4962-915C-624EE5898B27}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4013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4C8F1F1E-217F-4845-B7F4-FB4B6A37B11F}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4902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5BA13B42-C34E-4DC3-B1BD-01F28B6A1D17}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82677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55DAE8DA-518E-4F1C-A8B7-102D5588F60E}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83566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10590160-5F03-4B8B-AB72-132F20A993D7}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84455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9CB259AB-0091-403A-8017-6025C32B7C08}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85344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C920EAA7-1A4A-4FCE-A606-3D2780760E09}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86233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5631CA9E-62E1-44BE-8685-86FC8E797403}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87122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70375748-FE9D-44BD-9C76-91E3E218B9CF}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8011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7A746714-33C6-452E-92BD-9C794E8F5A9A}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9789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05AA37EF-75D2-49A0-A051-C3C6A3B269EB}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91567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FD98CE2D-1F7F-44C0-8DE5-498C674CEB23}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92456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E5463117-1CE4-44CE-A8A4-5B9088BB9161}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93345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ADCC0DC6-C8EF-4F2D-906B-ADFD3D895ACC}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94234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7B8C4F42-B97E-448D-9807-0BFF5B942817}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96012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35EDAAE0-0DBC-4FD6-958C-A4CF741A9511}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96901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664AC9DB-B950-4B9D-B589-66FAF44182AF}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97790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8C9B2128-691E-4035-9D31-EE17FEDEC4E9}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100457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00F383EF-BCF7-4F5D-BFC8-0608E9723530}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101346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09547395-5194-46FB-9DB5-4676CFAC5674}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102235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4474CF4F-FA67-4A8B-BF11-195583B4CCBA}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104013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7B08E552-DF5B-4381-A710-D375830D1FA0}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107569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which of these are people skills?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DEBE230-1F78-4E22-861D-23045A9E37C2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r>
              <a:rPr lang="en-GB"/>
              <a:t>15/10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15EC8C6-10BF-477F-B4FB-C971AD32FE2A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F25F4A47-B5F9-45F2-858B-586E4E260599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C787880-6436-4106-A52C-847035652EF7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A439C46-6368-4F3B-B541-44BC142241A5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F81BD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25400" cap="flat" cmpd="sng" algn="ctr">
            <a:solidFill>
              <a:srgbClr val="4F81BD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38C9D1-0395-4319-9E70-EA5CBB308B8F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26B176-5778-4669-9CD1-3992AF505EFC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187-926-871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CA63325-091C-4479-BE06-C91D16BAFD33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Research Skills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047B5DA-A6EE-4186-8645-06AC60534DFE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2CC7EFC-A58C-4CA7-9318-A95D03E3401C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9499600" cy="304800"/>
          </a:xfrm>
          <a:prstGeom prst="roundRect">
            <a:avLst/>
          </a:prstGeom>
          <a:solidFill>
            <a:srgbClr val="4F81BD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BCF730C-F44D-4982-AE08-786150DC14CA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08200"/>
            <a:ext cx="0" cy="304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65707CE-2873-4B4C-80D2-07D15F09BF0C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Critical thinking &amp; problem solving.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B5BCEBF-90F9-49B4-B539-E5462649578C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1B60F63-77D2-4B54-BEEA-61B5CBF828E1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9499600" cy="304800"/>
          </a:xfrm>
          <a:prstGeom prst="roundRect">
            <a:avLst/>
          </a:prstGeom>
          <a:solidFill>
            <a:srgbClr val="4F81BD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500D4AE-C719-4B5F-B725-628B96B18A96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743200"/>
            <a:ext cx="0" cy="304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D0F1D16-0105-4C2D-BB41-3C671F5B1A8C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Teamworking &amp; collaboration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2F2A570-57BC-4891-9292-C2B854653CB3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01F667F5-9EAE-414E-B720-77D34F3742E0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9499600" cy="304800"/>
          </a:xfrm>
          <a:prstGeom prst="roundRect">
            <a:avLst/>
          </a:prstGeom>
          <a:solidFill>
            <a:srgbClr val="4F81BD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C6285614-59F8-4DB5-BC9B-B6A52CEE69AC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378200"/>
            <a:ext cx="0" cy="304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EA01BC7-2CDD-4BCD-A2C4-9372D94008C7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IT skills &amp; digital literacy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977A79C-733C-486C-B783-CC56AE2F2D24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38481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DF14EDC-F758-43D5-B560-770C327CFBE4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9499600" cy="304800"/>
          </a:xfrm>
          <a:prstGeom prst="roundRect">
            <a:avLst/>
          </a:prstGeom>
          <a:solidFill>
            <a:srgbClr val="4F81BD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F4C9074B-C437-4603-8711-FAE0AEA881BE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013200"/>
            <a:ext cx="0" cy="304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38AC4A8-B46D-4144-98D3-173EC94057D3}"/>
              </a:ext>
            </a:extLst>
          </p:cNvPr>
          <p:cNvSpPr txBox="1"/>
          <p:nvPr>
            <p:custDataLst>
              <p:tags r:id="rId27"/>
            </p:custDataLst>
          </p:nvPr>
        </p:nvSpPr>
        <p:spPr>
          <a:xfrm>
            <a:off x="838200" y="43180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Communication &amp; interpersonal skills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524DEEE-83ED-4AF3-945A-FEEC394B4358}"/>
              </a:ext>
            </a:extLst>
          </p:cNvPr>
          <p:cNvSpPr txBox="1"/>
          <p:nvPr>
            <p:custDataLst>
              <p:tags r:id="rId28"/>
            </p:custDataLst>
          </p:nvPr>
        </p:nvSpPr>
        <p:spPr>
          <a:xfrm>
            <a:off x="10337800" y="44831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E1C7F1EC-8207-4870-864B-9CB2CD0ED399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838200" y="4635500"/>
            <a:ext cx="9499600" cy="304800"/>
          </a:xfrm>
          <a:prstGeom prst="roundRect">
            <a:avLst/>
          </a:prstGeom>
          <a:solidFill>
            <a:srgbClr val="4F81BD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437E0EB3-453B-4892-A7ED-B21FAF9DCDC3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838200" y="4635500"/>
            <a:ext cx="0" cy="304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7663239-D798-4853-B77B-14789ECD592A}"/>
              </a:ext>
            </a:extLst>
          </p:cNvPr>
          <p:cNvSpPr txBox="1"/>
          <p:nvPr>
            <p:custDataLst>
              <p:tags r:id="rId31"/>
            </p:custDataLst>
          </p:nvPr>
        </p:nvSpPr>
        <p:spPr>
          <a:xfrm>
            <a:off x="838200" y="49530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Leadership &amp; management.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81B1F1B-6F3C-4CCC-A010-2DBA3EA72916}"/>
              </a:ext>
            </a:extLst>
          </p:cNvPr>
          <p:cNvSpPr txBox="1"/>
          <p:nvPr>
            <p:custDataLst>
              <p:tags r:id="rId32"/>
            </p:custDataLst>
          </p:nvPr>
        </p:nvSpPr>
        <p:spPr>
          <a:xfrm>
            <a:off x="10337800" y="51181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29249085-4782-4852-88B4-21B5428DE1E6}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838200" y="5270500"/>
            <a:ext cx="9499600" cy="304800"/>
          </a:xfrm>
          <a:prstGeom prst="roundRect">
            <a:avLst/>
          </a:prstGeom>
          <a:solidFill>
            <a:srgbClr val="4F81BD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078DC597-4744-4D42-914C-B6194648B6AD}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838200" y="5270500"/>
            <a:ext cx="0" cy="304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BEACA35-22D5-4B5D-B785-DE046F399189}"/>
              </a:ext>
            </a:extLst>
          </p:cNvPr>
          <p:cNvSpPr txBox="1"/>
          <p:nvPr>
            <p:custDataLst>
              <p:tags r:id="rId35"/>
            </p:custDataLst>
          </p:nvPr>
        </p:nvSpPr>
        <p:spPr>
          <a:xfrm>
            <a:off x="838200" y="55880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Time Management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EDEF2BA-9C38-4673-B1A8-555A01D837AA}"/>
              </a:ext>
            </a:extLst>
          </p:cNvPr>
          <p:cNvSpPr txBox="1"/>
          <p:nvPr>
            <p:custDataLst>
              <p:tags r:id="rId36"/>
            </p:custDataLst>
          </p:nvPr>
        </p:nvSpPr>
        <p:spPr>
          <a:xfrm>
            <a:off x="10337800" y="57531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B7E26A83-E259-428F-B72E-86A72567F57B}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38200" y="5905500"/>
            <a:ext cx="9499600" cy="304800"/>
          </a:xfrm>
          <a:prstGeom prst="roundRect">
            <a:avLst/>
          </a:prstGeom>
          <a:solidFill>
            <a:srgbClr val="4F81BD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6D1518A8-41B1-49D5-B7EC-DDB4272413D7}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8200" y="5905500"/>
            <a:ext cx="0" cy="304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17302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which of these are people skills?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70E410B-DDB1-41DD-8B35-986A30415C83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r>
              <a:rPr lang="en-GB"/>
              <a:t>15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75940D9-1BCE-4FA1-B615-9FCC1FAD9FCD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r>
              <a:rPr lang="en-GB"/>
              <a:t>Showing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001C9451-0248-46C2-AADD-C68A36E5B757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AC51818-A186-43C6-975F-B3A723B85A1C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39AB5-9E24-496F-90A3-A4A890227E00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E9B87F-080E-45FA-B703-0FDAFCFD67F4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187-926-871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FF467A8-27F4-4AB9-81DF-96A832811E33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Research Skills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6BEDCD-096F-4CEF-9311-245190205F4B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13.33%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3BFE87E-8E35-46BD-AA22-18F9F5968785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08200"/>
            <a:ext cx="9499600" cy="304800"/>
          </a:xfrm>
          <a:prstGeom prst="roundRect">
            <a:avLst/>
          </a:prstGeom>
          <a:solidFill>
            <a:srgbClr val="4F81BD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C2C7255-71AC-4166-ACE7-CB39FE472974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1257300" cy="304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50C364B-EDF1-4646-92B4-349897B2EFED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Critical thinking &amp; problem solving.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A4E6FBC-E559-43A6-A200-C693ADA4A136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53.33%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B663798B-E41E-451F-8B70-25891752D5B3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743200"/>
            <a:ext cx="9499600" cy="304800"/>
          </a:xfrm>
          <a:prstGeom prst="roundRect">
            <a:avLst/>
          </a:prstGeom>
          <a:solidFill>
            <a:srgbClr val="4F81BD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086114B-8EF8-459D-8FE4-5849CA1C4AE2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5054600" cy="304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5C984BC-F9D3-4EA6-8EAF-13FFF6357062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Teamworking &amp; collaboration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ED76393-F09B-4172-B7D1-0D99F935A8DC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86.67%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F810F9F4-7EFA-433A-8841-11A929917288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378200"/>
            <a:ext cx="9499600" cy="304800"/>
          </a:xfrm>
          <a:prstGeom prst="roundRect">
            <a:avLst/>
          </a:prstGeom>
          <a:solidFill>
            <a:srgbClr val="4F81BD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E8F18583-EF1D-4ABC-998E-FDB9A6276154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8229600" cy="304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6035C3A-F2A4-401A-B287-3324F43087E3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IT skills &amp; digital literacy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65B7A77-3DA3-432C-BD3E-6C763CC69D35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38481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20%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29D998A-5768-4928-838A-F0B7C06680B7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013200"/>
            <a:ext cx="9499600" cy="304800"/>
          </a:xfrm>
          <a:prstGeom prst="roundRect">
            <a:avLst/>
          </a:prstGeom>
          <a:solidFill>
            <a:srgbClr val="4F81BD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562E17F-2F94-4993-80D4-1639C23E5154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1892300" cy="304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8396D4A-07DE-46FE-B946-AA2F7DAA9BE2}"/>
              </a:ext>
            </a:extLst>
          </p:cNvPr>
          <p:cNvSpPr txBox="1"/>
          <p:nvPr>
            <p:custDataLst>
              <p:tags r:id="rId26"/>
            </p:custDataLst>
          </p:nvPr>
        </p:nvSpPr>
        <p:spPr>
          <a:xfrm>
            <a:off x="838200" y="43180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Communication &amp; interpersonal skills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2F0F86D-D2C5-4489-BEA7-F848A7804F78}"/>
              </a:ext>
            </a:extLst>
          </p:cNvPr>
          <p:cNvSpPr txBox="1"/>
          <p:nvPr>
            <p:custDataLst>
              <p:tags r:id="rId27"/>
            </p:custDataLst>
          </p:nvPr>
        </p:nvSpPr>
        <p:spPr>
          <a:xfrm>
            <a:off x="10337800" y="44831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100%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126BB44C-6579-4887-AB04-B2AE0175277C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838200" y="4635500"/>
            <a:ext cx="9499600" cy="304800"/>
          </a:xfrm>
          <a:prstGeom prst="roundRect">
            <a:avLst/>
          </a:prstGeom>
          <a:solidFill>
            <a:srgbClr val="4F81BD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84114620-8864-422A-B186-E2AD7F36FDE9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838200" y="4635500"/>
            <a:ext cx="9499600" cy="304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DCA1E2A-BF8E-4D92-B569-B968CA8A3204}"/>
              </a:ext>
            </a:extLst>
          </p:cNvPr>
          <p:cNvSpPr txBox="1"/>
          <p:nvPr>
            <p:custDataLst>
              <p:tags r:id="rId30"/>
            </p:custDataLst>
          </p:nvPr>
        </p:nvSpPr>
        <p:spPr>
          <a:xfrm>
            <a:off x="838200" y="49530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Leadership &amp; management.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BE7C0D7-7A72-4704-B911-B6C3957D1C31}"/>
              </a:ext>
            </a:extLst>
          </p:cNvPr>
          <p:cNvSpPr txBox="1"/>
          <p:nvPr>
            <p:custDataLst>
              <p:tags r:id="rId31"/>
            </p:custDataLst>
          </p:nvPr>
        </p:nvSpPr>
        <p:spPr>
          <a:xfrm>
            <a:off x="10337800" y="51181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73.33%</a:t>
            </a: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DF76CD15-79AF-42CC-A1F8-632FA1F35260}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838200" y="5270500"/>
            <a:ext cx="9499600" cy="304800"/>
          </a:xfrm>
          <a:prstGeom prst="roundRect">
            <a:avLst/>
          </a:prstGeom>
          <a:solidFill>
            <a:srgbClr val="4F81BD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A6BF3D18-C3E5-4E6A-A03A-5DEF22D31115}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838200" y="5270500"/>
            <a:ext cx="6959600" cy="304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0E96B5D-2CD8-455D-A7AC-1C0C6DB8C49A}"/>
              </a:ext>
            </a:extLst>
          </p:cNvPr>
          <p:cNvSpPr txBox="1"/>
          <p:nvPr>
            <p:custDataLst>
              <p:tags r:id="rId34"/>
            </p:custDataLst>
          </p:nvPr>
        </p:nvSpPr>
        <p:spPr>
          <a:xfrm>
            <a:off x="838200" y="55880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Time Management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894DEBB-F798-4F69-9E62-7F0A3C9DF2CD}"/>
              </a:ext>
            </a:extLst>
          </p:cNvPr>
          <p:cNvSpPr txBox="1"/>
          <p:nvPr>
            <p:custDataLst>
              <p:tags r:id="rId35"/>
            </p:custDataLst>
          </p:nvPr>
        </p:nvSpPr>
        <p:spPr>
          <a:xfrm>
            <a:off x="10337800" y="57531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40%</a:t>
            </a:r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A9F4DECF-AFD7-49FE-8E5E-1323895CE683}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38200" y="5905500"/>
            <a:ext cx="9499600" cy="304800"/>
          </a:xfrm>
          <a:prstGeom prst="roundRect">
            <a:avLst/>
          </a:prstGeom>
          <a:solidFill>
            <a:srgbClr val="4F81BD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505E86FA-8D25-414E-86C1-36968D253526}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38200" y="5905500"/>
            <a:ext cx="3797300" cy="304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5807CEC-E83C-4D79-B64E-585639B0F795}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</a:srgbClr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85628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ibbon: Tilted Down 3">
            <a:extLst>
              <a:ext uri="{FF2B5EF4-FFF2-40B4-BE49-F238E27FC236}">
                <a16:creationId xmlns:a16="http://schemas.microsoft.com/office/drawing/2014/main" id="{2114F8F0-1A09-4F60-988A-63DDEF1F641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914400" y="292100"/>
            <a:ext cx="10350500" cy="685800"/>
          </a:xfrm>
          <a:prstGeom prst="ribb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4000"/>
              <a:t>Leaderboard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D22F0B-425C-4693-BE72-29D0A8C4921C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838200" y="5969000"/>
            <a:ext cx="52578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Total participants: 15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23E990-91F5-4A98-8B6F-E39F396E90BA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774700" y="2628900"/>
            <a:ext cx="254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🏆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976F1F-6EC7-4079-814A-8F0131AAFFDF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6096000" y="5969000"/>
            <a:ext cx="52578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r"/>
            <a:r>
              <a:rPr lang="en-GB"/>
              <a:t>Average Score: 0.3 / 0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DCE692E-6600-445E-AD77-DCE08F7AA9CD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8200" y="1790700"/>
            <a:ext cx="1041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b="1">
                <a:solidFill>
                  <a:srgbClr val="000000"/>
                </a:solidFill>
              </a:rPr>
              <a:t>Position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0B1CCC-7A60-436B-8A3E-1741380DDDAE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1879600" y="1790700"/>
            <a:ext cx="8407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b="1">
                <a:solidFill>
                  <a:srgbClr val="000000"/>
                </a:solidFill>
              </a:rPr>
              <a:t>Participants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D6A5A-CBAE-4D68-B51B-562337704951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10299700" y="1790700"/>
            <a:ext cx="1041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b="1">
                <a:solidFill>
                  <a:srgbClr val="000000"/>
                </a:solidFill>
              </a:rPr>
              <a:t>Score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B90E6AA-3A72-42FF-A426-56ADE9934D92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38200" y="2489200"/>
            <a:ext cx="1041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>
                <a:solidFill>
                  <a:srgbClr val="000000"/>
                </a:solidFill>
              </a:rPr>
              <a:t>=1st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92FA7F1-2DF8-46B7-B7EE-F9C2F96D5374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879600" y="2489200"/>
            <a:ext cx="8407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>
                <a:solidFill>
                  <a:srgbClr val="000000"/>
                </a:solidFill>
              </a:rPr>
              <a:t>5 participants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C6817C-CC90-47C4-BD56-29FEDDF1F573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0299700" y="2489200"/>
            <a:ext cx="1041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>
                <a:solidFill>
                  <a:srgbClr val="000000"/>
                </a:solidFill>
              </a:rPr>
              <a:t>1 / 0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CC6E36F-932D-4DA9-B592-B1E4278287BA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3187700"/>
            <a:ext cx="1041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>
                <a:solidFill>
                  <a:srgbClr val="000000"/>
                </a:solidFill>
              </a:rPr>
              <a:t>=6th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A12B9C1-76FE-48E7-B69C-CF18CC1D0E71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1879600" y="3187700"/>
            <a:ext cx="8407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>
                <a:solidFill>
                  <a:srgbClr val="000000"/>
                </a:solidFill>
              </a:rPr>
              <a:t>10 participants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9BE9A28-82ED-4971-966E-6C1C3CA2EAC4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10299700" y="3187700"/>
            <a:ext cx="1041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>
                <a:solidFill>
                  <a:srgbClr val="000000"/>
                </a:solidFill>
              </a:rPr>
              <a:t>0 / 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6384376-F0FF-4C9B-AD0C-91EE4C8ECC89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3886200"/>
            <a:ext cx="1041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80A9EB8-7B0A-44BB-B553-080688D9FF90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1879600" y="3886200"/>
            <a:ext cx="8407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FD98F30-51AC-4162-B716-29422408EDD5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10299700" y="3886200"/>
            <a:ext cx="1041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F4CEFB4-07B9-4567-ABD5-9C5C5E989582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4572000"/>
            <a:ext cx="1041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55EF9E0-B805-402D-B1F7-8E8D8014AC89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1879600" y="4572000"/>
            <a:ext cx="8407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32EE9BA-F517-4FAF-BF90-F315A272D568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10299700" y="4572000"/>
            <a:ext cx="1041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94AEE0F-7AE8-45DB-A778-E3D9DBB9B615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838200" y="5270500"/>
            <a:ext cx="1041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91EDECE-6371-417B-9297-6D40ED554FFE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1879600" y="5270500"/>
            <a:ext cx="8407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971438A-4C82-439E-874B-4316BFB2429A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10299700" y="5270500"/>
            <a:ext cx="1041400" cy="685800"/>
          </a:xfrm>
          <a:prstGeom prst="rect">
            <a:avLst/>
          </a:prstGeom>
          <a:solidFill>
            <a:srgbClr val="4F81BD">
              <a:alpha val="0"/>
            </a:srgbClr>
          </a:solidFill>
          <a:ln w="25400" cap="flat" cmpd="sng" algn="ctr">
            <a:solidFill>
              <a:srgbClr val="808080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63459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20" dirty="0"/>
              <a:t>How</a:t>
            </a:r>
            <a:r>
              <a:rPr spc="-160" dirty="0"/>
              <a:t> </a:t>
            </a:r>
            <a:r>
              <a:rPr dirty="0"/>
              <a:t>did</a:t>
            </a:r>
            <a:r>
              <a:rPr spc="-145" dirty="0"/>
              <a:t> </a:t>
            </a:r>
            <a:r>
              <a:rPr dirty="0"/>
              <a:t>it</a:t>
            </a:r>
            <a:r>
              <a:rPr spc="-125" dirty="0"/>
              <a:t> </a:t>
            </a:r>
            <a:r>
              <a:rPr spc="-25" dirty="0"/>
              <a:t>go?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18743" y="2545842"/>
            <a:ext cx="4958715" cy="1851660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20"/>
              </a:spcBef>
            </a:pPr>
            <a:r>
              <a:rPr sz="2400" b="1" dirty="0">
                <a:latin typeface="Calibri"/>
                <a:cs typeface="Calibri"/>
              </a:rPr>
              <a:t>People</a:t>
            </a:r>
            <a:r>
              <a:rPr sz="2400" b="1" spc="-100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skills</a:t>
            </a:r>
            <a:endParaRPr sz="240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72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spc="-25" dirty="0">
                <a:latin typeface="Calibri"/>
                <a:cs typeface="Calibri"/>
              </a:rPr>
              <a:t>Teamworking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&amp;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collaboration.</a:t>
            </a:r>
            <a:endParaRPr sz="2400">
              <a:latin typeface="Calibri"/>
              <a:cs typeface="Calibri"/>
            </a:endParaRPr>
          </a:p>
          <a:p>
            <a:pPr marL="254000" indent="-244475">
              <a:lnSpc>
                <a:spcPct val="100000"/>
              </a:lnSpc>
              <a:spcBef>
                <a:spcPts val="705"/>
              </a:spcBef>
              <a:buSzPct val="95833"/>
              <a:buFont typeface="Wingdings"/>
              <a:buChar char=""/>
              <a:tabLst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Communication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&amp;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interpersonal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skills.</a:t>
            </a:r>
            <a:endParaRPr sz="240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71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spc="-10" dirty="0">
                <a:latin typeface="Calibri"/>
                <a:cs typeface="Calibri"/>
              </a:rPr>
              <a:t>Leadership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&amp;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management.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18743" y="5382564"/>
            <a:ext cx="14592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Calibri"/>
                <a:cs typeface="Calibri"/>
              </a:rPr>
              <a:t>(UWTSD,</a:t>
            </a:r>
            <a:r>
              <a:rPr sz="1800" b="1" spc="-60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2022)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536817" y="2545842"/>
            <a:ext cx="4588510" cy="2308860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20"/>
              </a:spcBef>
            </a:pPr>
            <a:r>
              <a:rPr sz="2400" b="1" dirty="0">
                <a:latin typeface="Calibri"/>
                <a:cs typeface="Calibri"/>
              </a:rPr>
              <a:t>Functional</a:t>
            </a:r>
            <a:r>
              <a:rPr sz="2400" b="1" spc="-5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business</a:t>
            </a:r>
            <a:r>
              <a:rPr sz="2400" b="1" spc="-2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skills</a:t>
            </a:r>
            <a:endParaRPr sz="2400" dirty="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72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spc="-10" dirty="0">
                <a:latin typeface="Calibri"/>
                <a:cs typeface="Calibri"/>
              </a:rPr>
              <a:t>Research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Skills</a:t>
            </a:r>
            <a:endParaRPr sz="2400" dirty="0">
              <a:latin typeface="Calibri"/>
              <a:cs typeface="Calibri"/>
            </a:endParaRPr>
          </a:p>
          <a:p>
            <a:pPr marL="254000" indent="-244475">
              <a:lnSpc>
                <a:spcPct val="100000"/>
              </a:lnSpc>
              <a:spcBef>
                <a:spcPts val="705"/>
              </a:spcBef>
              <a:buSzPct val="95833"/>
              <a:buFont typeface="Wingdings"/>
              <a:buChar char=""/>
              <a:tabLst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Critical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thinking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&amp;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problem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solving.</a:t>
            </a:r>
            <a:endParaRPr sz="2400" dirty="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71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IT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skills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&amp;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digital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literacy.</a:t>
            </a:r>
            <a:endParaRPr sz="2400" dirty="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72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Time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Management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120241" y="1634997"/>
            <a:ext cx="811720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spc="-35" dirty="0">
                <a:latin typeface="Calibri"/>
                <a:cs typeface="Calibri"/>
              </a:rPr>
              <a:t>Transferable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pretty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much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split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into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two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groups: </a:t>
            </a:r>
            <a:r>
              <a:rPr sz="2400" dirty="0">
                <a:latin typeface="Calibri"/>
                <a:cs typeface="Calibri"/>
              </a:rPr>
              <a:t>people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other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more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functional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30" dirty="0">
                <a:latin typeface="Calibri"/>
                <a:cs typeface="Calibri"/>
              </a:rPr>
              <a:t>day-</a:t>
            </a:r>
            <a:r>
              <a:rPr sz="2400" spc="-20" dirty="0">
                <a:latin typeface="Calibri"/>
                <a:cs typeface="Calibri"/>
              </a:rPr>
              <a:t>to-</a:t>
            </a:r>
            <a:r>
              <a:rPr sz="2400" dirty="0">
                <a:latin typeface="Calibri"/>
                <a:cs typeface="Calibri"/>
              </a:rPr>
              <a:t>day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business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skills.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35" dirty="0"/>
              <a:t>People</a:t>
            </a:r>
            <a:r>
              <a:rPr spc="-180" dirty="0"/>
              <a:t> </a:t>
            </a:r>
            <a:r>
              <a:rPr spc="-10" dirty="0"/>
              <a:t>Skills</a:t>
            </a:r>
            <a:r>
              <a:rPr spc="-175" dirty="0"/>
              <a:t> </a:t>
            </a:r>
            <a:r>
              <a:rPr dirty="0"/>
              <a:t>and</a:t>
            </a:r>
            <a:r>
              <a:rPr spc="-175" dirty="0"/>
              <a:t> </a:t>
            </a:r>
            <a:r>
              <a:rPr spc="-25" dirty="0"/>
              <a:t>Functional</a:t>
            </a:r>
            <a:r>
              <a:rPr spc="-170" dirty="0"/>
              <a:t> </a:t>
            </a:r>
            <a:r>
              <a:rPr spc="-20" dirty="0"/>
              <a:t>Business</a:t>
            </a:r>
            <a:r>
              <a:rPr spc="-175" dirty="0"/>
              <a:t> </a:t>
            </a:r>
            <a:r>
              <a:rPr spc="-10" dirty="0"/>
              <a:t>Skills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02665" y="1417700"/>
            <a:ext cx="10245725" cy="416750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191770">
              <a:lnSpc>
                <a:spcPct val="107000"/>
              </a:lnSpc>
              <a:spcBef>
                <a:spcPts val="90"/>
              </a:spcBef>
            </a:pPr>
            <a:r>
              <a:rPr sz="2400" dirty="0">
                <a:latin typeface="Calibri"/>
                <a:cs typeface="Calibri"/>
              </a:rPr>
              <a:t>People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skills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all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about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communication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wherever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work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are </a:t>
            </a:r>
            <a:r>
              <a:rPr sz="2400" dirty="0">
                <a:latin typeface="Calibri"/>
                <a:cs typeface="Calibri"/>
              </a:rPr>
              <a:t>more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likely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have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work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someone.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Your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ability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lead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team,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to </a:t>
            </a:r>
            <a:r>
              <a:rPr sz="2400" spc="-10" dirty="0">
                <a:latin typeface="Calibri"/>
                <a:cs typeface="Calibri"/>
              </a:rPr>
              <a:t>communicate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well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employer,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client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colleagues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critical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your </a:t>
            </a:r>
            <a:r>
              <a:rPr sz="2400" dirty="0">
                <a:latin typeface="Calibri"/>
                <a:cs typeface="Calibri"/>
              </a:rPr>
              <a:t>success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well-</a:t>
            </a:r>
            <a:r>
              <a:rPr sz="2400" dirty="0">
                <a:latin typeface="Calibri"/>
                <a:cs typeface="Calibri"/>
              </a:rPr>
              <a:t>being.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ability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communicate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well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get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along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those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work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crucial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employers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value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people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very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highly.</a:t>
            </a:r>
            <a:endParaRPr sz="2400" dirty="0">
              <a:latin typeface="Calibri"/>
              <a:cs typeface="Calibri"/>
            </a:endParaRPr>
          </a:p>
          <a:p>
            <a:pPr marL="12700" marR="5080">
              <a:lnSpc>
                <a:spcPct val="107000"/>
              </a:lnSpc>
              <a:spcBef>
                <a:spcPts val="1800"/>
              </a:spcBef>
            </a:pPr>
            <a:r>
              <a:rPr sz="2400" dirty="0">
                <a:latin typeface="Calibri"/>
                <a:cs typeface="Calibri"/>
              </a:rPr>
              <a:t>Functional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30" dirty="0">
                <a:latin typeface="Calibri"/>
                <a:cs typeface="Calibri"/>
              </a:rPr>
              <a:t>day-</a:t>
            </a:r>
            <a:r>
              <a:rPr sz="2400" spc="-25" dirty="0">
                <a:latin typeface="Calibri"/>
                <a:cs typeface="Calibri"/>
              </a:rPr>
              <a:t>to-</a:t>
            </a:r>
            <a:r>
              <a:rPr sz="2400" dirty="0">
                <a:latin typeface="Calibri"/>
                <a:cs typeface="Calibri"/>
              </a:rPr>
              <a:t>day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help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more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efficient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effective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role. </a:t>
            </a:r>
            <a:r>
              <a:rPr sz="2400" dirty="0">
                <a:latin typeface="Calibri"/>
                <a:cs typeface="Calibri"/>
              </a:rPr>
              <a:t>From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organising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prioritising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time,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using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excel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analyse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data,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being confident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when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faced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challenges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change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coming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up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with </a:t>
            </a:r>
            <a:r>
              <a:rPr sz="2400" spc="-10" dirty="0">
                <a:latin typeface="Calibri"/>
                <a:cs typeface="Calibri"/>
              </a:rPr>
              <a:t>creative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solutions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new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ideas.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Many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these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skills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fundamental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most </a:t>
            </a:r>
            <a:r>
              <a:rPr sz="2400" spc="-10" dirty="0">
                <a:latin typeface="Calibri"/>
                <a:cs typeface="Calibri"/>
              </a:rPr>
              <a:t>jobs.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25" dirty="0"/>
              <a:t>Group</a:t>
            </a:r>
            <a:r>
              <a:rPr spc="-165" dirty="0"/>
              <a:t> </a:t>
            </a:r>
            <a:r>
              <a:rPr spc="-25" dirty="0"/>
              <a:t>discussion</a:t>
            </a:r>
            <a:r>
              <a:rPr spc="-175" dirty="0"/>
              <a:t> </a:t>
            </a:r>
            <a:r>
              <a:rPr dirty="0"/>
              <a:t>and</a:t>
            </a:r>
            <a:r>
              <a:rPr spc="-155" dirty="0"/>
              <a:t> </a:t>
            </a:r>
            <a:r>
              <a:rPr spc="-50" dirty="0"/>
              <a:t>Knowledge</a:t>
            </a:r>
            <a:r>
              <a:rPr spc="-170" dirty="0"/>
              <a:t> </a:t>
            </a:r>
            <a:r>
              <a:rPr spc="-10" dirty="0"/>
              <a:t>check!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06841"/>
            <a:ext cx="8424545" cy="1440779"/>
          </a:xfrm>
          <a:prstGeom prst="rect">
            <a:avLst/>
          </a:prstGeom>
        </p:spPr>
        <p:txBody>
          <a:bodyPr vert="horz" wrap="square" lIns="0" tIns="98425" rIns="0" bIns="0" rtlCol="0">
            <a:spAutoFit/>
          </a:bodyPr>
          <a:lstStyle/>
          <a:p>
            <a:pPr marL="294005" indent="-285750">
              <a:lnSpc>
                <a:spcPct val="100000"/>
              </a:lnSpc>
              <a:spcBef>
                <a:spcPts val="775"/>
              </a:spcBef>
              <a:buSzPct val="96428"/>
              <a:buFont typeface="Wingdings"/>
              <a:buChar char=""/>
              <a:tabLst>
                <a:tab pos="294005" algn="l"/>
              </a:tabLst>
            </a:pPr>
            <a:r>
              <a:rPr sz="2800" dirty="0">
                <a:latin typeface="Calibri"/>
                <a:cs typeface="Calibri"/>
              </a:rPr>
              <a:t>Have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any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you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considered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management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roles?</a:t>
            </a:r>
            <a:endParaRPr sz="2800" dirty="0">
              <a:latin typeface="Calibri"/>
              <a:cs typeface="Calibri"/>
            </a:endParaRPr>
          </a:p>
          <a:p>
            <a:pPr marL="241300" marR="5080" indent="-232410">
              <a:lnSpc>
                <a:spcPts val="3020"/>
              </a:lnSpc>
              <a:spcBef>
                <a:spcPts val="1060"/>
              </a:spcBef>
              <a:buSzPct val="96428"/>
              <a:buFont typeface="Wingdings"/>
              <a:buChar char=""/>
              <a:tabLst>
                <a:tab pos="241300" algn="l"/>
                <a:tab pos="294640" algn="l"/>
              </a:tabLst>
            </a:pPr>
            <a:r>
              <a:rPr sz="2800" dirty="0">
                <a:latin typeface="Calibri"/>
                <a:cs typeface="Calibri"/>
              </a:rPr>
              <a:t>	</a:t>
            </a:r>
            <a:r>
              <a:rPr lang="en-GB" sz="2800" dirty="0">
                <a:latin typeface="Calibri"/>
                <a:cs typeface="Calibri"/>
              </a:rPr>
              <a:t>what do you feel is the difference </a:t>
            </a:r>
            <a:r>
              <a:rPr sz="2800" dirty="0">
                <a:latin typeface="Calibri"/>
                <a:cs typeface="Calibri"/>
              </a:rPr>
              <a:t>between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leadership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and </a:t>
            </a:r>
            <a:r>
              <a:rPr sz="2800" spc="-10" dirty="0">
                <a:latin typeface="Calibri"/>
                <a:cs typeface="Calibri"/>
              </a:rPr>
              <a:t>management?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305561"/>
            <a:ext cx="587311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35" dirty="0"/>
              <a:t>Leadership</a:t>
            </a:r>
            <a:r>
              <a:rPr spc="-165" dirty="0"/>
              <a:t> </a:t>
            </a:r>
            <a:r>
              <a:rPr dirty="0"/>
              <a:t>and</a:t>
            </a:r>
            <a:r>
              <a:rPr spc="-150" dirty="0"/>
              <a:t> </a:t>
            </a:r>
            <a:r>
              <a:rPr spc="-30" dirty="0"/>
              <a:t>Management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73100" y="976401"/>
            <a:ext cx="10602595" cy="49110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23520">
              <a:lnSpc>
                <a:spcPct val="106800"/>
              </a:lnSpc>
              <a:spcBef>
                <a:spcPts val="100"/>
              </a:spcBef>
            </a:pPr>
            <a:r>
              <a:rPr sz="2200" dirty="0">
                <a:latin typeface="Calibri"/>
                <a:cs typeface="Calibri"/>
              </a:rPr>
              <a:t>Put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simply,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more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transferable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skills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have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better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placed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you’ll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be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make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the </a:t>
            </a:r>
            <a:r>
              <a:rPr sz="2200" dirty="0">
                <a:latin typeface="Calibri"/>
                <a:cs typeface="Calibri"/>
              </a:rPr>
              <a:t>transition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into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management.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30" dirty="0">
                <a:latin typeface="Calibri"/>
                <a:cs typeface="Calibri"/>
              </a:rPr>
              <a:t>However,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it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important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note,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there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difference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between </a:t>
            </a:r>
            <a:r>
              <a:rPr sz="2200" dirty="0">
                <a:latin typeface="Calibri"/>
                <a:cs typeface="Calibri"/>
              </a:rPr>
              <a:t>leadership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8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management.</a:t>
            </a:r>
            <a:endParaRPr sz="2200" dirty="0">
              <a:latin typeface="Calibri"/>
              <a:cs typeface="Calibri"/>
            </a:endParaRPr>
          </a:p>
          <a:p>
            <a:pPr marL="12700" marR="140335">
              <a:lnSpc>
                <a:spcPct val="107000"/>
              </a:lnSpc>
              <a:spcBef>
                <a:spcPts val="1810"/>
              </a:spcBef>
            </a:pPr>
            <a:r>
              <a:rPr sz="2200" dirty="0">
                <a:latin typeface="Calibri"/>
                <a:cs typeface="Calibri"/>
              </a:rPr>
              <a:t>Management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more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about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structuring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organisation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people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who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work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for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it.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For </a:t>
            </a:r>
            <a:r>
              <a:rPr sz="2200" spc="-10" dirty="0">
                <a:latin typeface="Calibri"/>
                <a:cs typeface="Calibri"/>
              </a:rPr>
              <a:t>example,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organising</a:t>
            </a:r>
            <a:r>
              <a:rPr sz="2200" spc="-9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implementing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roles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responsibilities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achieve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objectives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of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organisation.</a:t>
            </a:r>
            <a:r>
              <a:rPr sz="2200" spc="-80" dirty="0">
                <a:latin typeface="Calibri"/>
                <a:cs typeface="Calibri"/>
              </a:rPr>
              <a:t> </a:t>
            </a:r>
            <a:r>
              <a:rPr sz="2200" spc="-30" dirty="0">
                <a:latin typeface="Calibri"/>
                <a:cs typeface="Calibri"/>
              </a:rPr>
              <a:t>However,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leadership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more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about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interpersonal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behaviours.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Effective </a:t>
            </a:r>
            <a:r>
              <a:rPr sz="2200" dirty="0">
                <a:latin typeface="Calibri"/>
                <a:cs typeface="Calibri"/>
              </a:rPr>
              <a:t>leadership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involves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inspiring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team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or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individual</a:t>
            </a:r>
            <a:r>
              <a:rPr sz="2200" spc="-8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reach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their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potential.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(Mullins,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2019).</a:t>
            </a:r>
            <a:endParaRPr sz="2200" dirty="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1995"/>
              </a:spcBef>
              <a:buFont typeface="Wingdings"/>
              <a:buChar char=""/>
              <a:tabLst>
                <a:tab pos="354965" algn="l"/>
              </a:tabLst>
            </a:pPr>
            <a:r>
              <a:rPr sz="2200" dirty="0">
                <a:latin typeface="Calibri"/>
                <a:cs typeface="Calibri"/>
              </a:rPr>
              <a:t>Mangers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do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things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right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–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leaders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do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right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thing.</a:t>
            </a:r>
            <a:endParaRPr sz="2200" dirty="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1175"/>
              </a:spcBef>
              <a:buFont typeface="Wingdings"/>
              <a:buChar char=""/>
              <a:tabLst>
                <a:tab pos="354965" algn="l"/>
              </a:tabLst>
            </a:pPr>
            <a:r>
              <a:rPr sz="2200" dirty="0">
                <a:latin typeface="Calibri"/>
                <a:cs typeface="Calibri"/>
              </a:rPr>
              <a:t>Manging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authority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leadership</a:t>
            </a:r>
            <a:r>
              <a:rPr sz="2200" spc="-7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–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leading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influence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relationship.</a:t>
            </a:r>
            <a:endParaRPr sz="2200" dirty="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1190"/>
              </a:spcBef>
              <a:buFont typeface="Wingdings"/>
              <a:buChar char=""/>
              <a:tabLst>
                <a:tab pos="354965" algn="l"/>
              </a:tabLst>
            </a:pPr>
            <a:r>
              <a:rPr sz="2200" dirty="0">
                <a:latin typeface="Calibri"/>
                <a:cs typeface="Calibri"/>
              </a:rPr>
              <a:t>Managing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creates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stability</a:t>
            </a:r>
            <a:r>
              <a:rPr sz="2200" spc="-9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–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leading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creates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change.</a:t>
            </a:r>
            <a:endParaRPr sz="2200" dirty="0">
              <a:latin typeface="Calibri"/>
              <a:cs typeface="Calibri"/>
            </a:endParaRPr>
          </a:p>
          <a:p>
            <a:pPr marL="5813425">
              <a:lnSpc>
                <a:spcPct val="100000"/>
              </a:lnSpc>
              <a:spcBef>
                <a:spcPts val="1980"/>
              </a:spcBef>
            </a:pPr>
            <a:r>
              <a:rPr sz="2200" dirty="0">
                <a:latin typeface="Calibri"/>
                <a:cs typeface="Calibri"/>
              </a:rPr>
              <a:t>(Kent,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2005,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cited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Mullins,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2019,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p,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335)</a:t>
            </a:r>
            <a:endParaRPr sz="2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5" dirty="0"/>
              <a:t>Teamwork</a:t>
            </a:r>
            <a:r>
              <a:rPr spc="-120" dirty="0"/>
              <a:t> </a:t>
            </a:r>
            <a:r>
              <a:rPr dirty="0"/>
              <a:t>and</a:t>
            </a:r>
            <a:r>
              <a:rPr spc="-114" dirty="0"/>
              <a:t> </a:t>
            </a:r>
            <a:r>
              <a:rPr spc="-25" dirty="0"/>
              <a:t>Collaboration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916939" y="1165605"/>
            <a:ext cx="10291445" cy="361842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635" indent="-244475">
              <a:lnSpc>
                <a:spcPts val="2735"/>
              </a:lnSpc>
              <a:spcBef>
                <a:spcPts val="10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i="0" spc="-45" dirty="0">
                <a:latin typeface="Calibri"/>
                <a:cs typeface="Calibri"/>
              </a:rPr>
              <a:t>Team</a:t>
            </a:r>
            <a:r>
              <a:rPr i="0" spc="-4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working</a:t>
            </a:r>
            <a:r>
              <a:rPr i="0" spc="-4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skills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are</a:t>
            </a:r>
            <a:r>
              <a:rPr i="0" spc="-3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high</a:t>
            </a:r>
            <a:r>
              <a:rPr i="0" spc="-4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on</a:t>
            </a:r>
            <a:r>
              <a:rPr i="0" spc="-4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the</a:t>
            </a:r>
            <a:r>
              <a:rPr i="0" spc="-3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list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of</a:t>
            </a:r>
            <a:r>
              <a:rPr i="0" spc="-40" dirty="0">
                <a:latin typeface="Calibri"/>
                <a:cs typeface="Calibri"/>
              </a:rPr>
              <a:t> </a:t>
            </a:r>
            <a:r>
              <a:rPr i="0" spc="-10" dirty="0">
                <a:latin typeface="Calibri"/>
                <a:cs typeface="Calibri"/>
              </a:rPr>
              <a:t>employers'</a:t>
            </a:r>
            <a:r>
              <a:rPr i="0" spc="-6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lists</a:t>
            </a:r>
            <a:r>
              <a:rPr i="0" spc="-4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of</a:t>
            </a:r>
            <a:r>
              <a:rPr i="0" spc="-30" dirty="0">
                <a:latin typeface="Calibri"/>
                <a:cs typeface="Calibri"/>
              </a:rPr>
              <a:t> </a:t>
            </a:r>
            <a:r>
              <a:rPr i="0" spc="-10" dirty="0">
                <a:latin typeface="Calibri"/>
                <a:cs typeface="Calibri"/>
              </a:rPr>
              <a:t>desirable</a:t>
            </a:r>
          </a:p>
          <a:p>
            <a:pPr marL="241300" marR="208915">
              <a:lnSpc>
                <a:spcPct val="90000"/>
              </a:lnSpc>
              <a:spcBef>
                <a:spcPts val="145"/>
              </a:spcBef>
            </a:pPr>
            <a:r>
              <a:rPr i="0" dirty="0">
                <a:latin typeface="Calibri"/>
                <a:cs typeface="Calibri"/>
              </a:rPr>
              <a:t>skills.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spc="-25" dirty="0">
                <a:latin typeface="Calibri"/>
                <a:cs typeface="Calibri"/>
              </a:rPr>
              <a:t>Your</a:t>
            </a:r>
            <a:r>
              <a:rPr i="0" spc="-2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ability</a:t>
            </a:r>
            <a:r>
              <a:rPr i="0" spc="-4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to</a:t>
            </a:r>
            <a:r>
              <a:rPr i="0" spc="-6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work</a:t>
            </a:r>
            <a:r>
              <a:rPr i="0" spc="-3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well</a:t>
            </a:r>
            <a:r>
              <a:rPr i="0" spc="-4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with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others</a:t>
            </a:r>
            <a:r>
              <a:rPr i="0" spc="-3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is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crucial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to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the</a:t>
            </a:r>
            <a:r>
              <a:rPr i="0" spc="-2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performance</a:t>
            </a:r>
            <a:r>
              <a:rPr i="0" spc="-4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of</a:t>
            </a:r>
            <a:r>
              <a:rPr i="0" spc="-35" dirty="0">
                <a:latin typeface="Calibri"/>
                <a:cs typeface="Calibri"/>
              </a:rPr>
              <a:t> </a:t>
            </a:r>
            <a:r>
              <a:rPr i="0" spc="-25" dirty="0">
                <a:latin typeface="Calibri"/>
                <a:cs typeface="Calibri"/>
              </a:rPr>
              <a:t>the </a:t>
            </a:r>
            <a:r>
              <a:rPr i="0" dirty="0">
                <a:latin typeface="Calibri"/>
                <a:cs typeface="Calibri"/>
              </a:rPr>
              <a:t>entire</a:t>
            </a:r>
            <a:r>
              <a:rPr i="0" spc="-7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team.</a:t>
            </a:r>
            <a:r>
              <a:rPr i="0" spc="-9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Great</a:t>
            </a:r>
            <a:r>
              <a:rPr i="0" spc="-7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teamwork</a:t>
            </a:r>
            <a:r>
              <a:rPr i="0" spc="-9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leads</a:t>
            </a:r>
            <a:r>
              <a:rPr i="0" spc="-8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to</a:t>
            </a:r>
            <a:r>
              <a:rPr i="0" spc="-7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creativity</a:t>
            </a:r>
            <a:r>
              <a:rPr i="0" spc="-7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and</a:t>
            </a:r>
            <a:r>
              <a:rPr i="0" spc="-7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innovative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solutions</a:t>
            </a:r>
            <a:r>
              <a:rPr i="0" spc="-70" dirty="0">
                <a:latin typeface="Calibri"/>
                <a:cs typeface="Calibri"/>
              </a:rPr>
              <a:t> </a:t>
            </a:r>
            <a:r>
              <a:rPr i="0" spc="-20" dirty="0">
                <a:latin typeface="Calibri"/>
                <a:cs typeface="Calibri"/>
              </a:rPr>
              <a:t>thus </a:t>
            </a:r>
            <a:r>
              <a:rPr i="0" dirty="0">
                <a:latin typeface="Calibri"/>
                <a:cs typeface="Calibri"/>
              </a:rPr>
              <a:t>increasing</a:t>
            </a:r>
            <a:r>
              <a:rPr i="0" spc="-6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productivity</a:t>
            </a:r>
            <a:r>
              <a:rPr i="0" spc="-6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and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staff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morale.</a:t>
            </a:r>
            <a:r>
              <a:rPr i="0" spc="-8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Use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your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time</a:t>
            </a:r>
            <a:r>
              <a:rPr i="0" spc="-7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at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university</a:t>
            </a:r>
            <a:r>
              <a:rPr i="0" spc="-6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to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spc="-10" dirty="0">
                <a:latin typeface="Calibri"/>
                <a:cs typeface="Calibri"/>
              </a:rPr>
              <a:t>enhance </a:t>
            </a:r>
            <a:r>
              <a:rPr i="0" dirty="0">
                <a:latin typeface="Calibri"/>
                <a:cs typeface="Calibri"/>
              </a:rPr>
              <a:t>your</a:t>
            </a:r>
            <a:r>
              <a:rPr i="0" spc="-6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teamwork</a:t>
            </a:r>
            <a:r>
              <a:rPr i="0" spc="-7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and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collaboration</a:t>
            </a:r>
            <a:r>
              <a:rPr i="0" spc="-6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skills</a:t>
            </a:r>
            <a:r>
              <a:rPr i="0" spc="-12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–</a:t>
            </a:r>
            <a:r>
              <a:rPr i="0" spc="-4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be</a:t>
            </a:r>
            <a:r>
              <a:rPr i="0" spc="-4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teamwork</a:t>
            </a:r>
            <a:r>
              <a:rPr i="0" spc="-80" dirty="0">
                <a:latin typeface="Calibri"/>
                <a:cs typeface="Calibri"/>
              </a:rPr>
              <a:t> </a:t>
            </a:r>
            <a:r>
              <a:rPr i="0" spc="-10" dirty="0">
                <a:latin typeface="Calibri"/>
                <a:cs typeface="Calibri"/>
              </a:rPr>
              <a:t>ready!</a:t>
            </a:r>
          </a:p>
          <a:p>
            <a:pPr>
              <a:lnSpc>
                <a:spcPct val="100000"/>
              </a:lnSpc>
              <a:spcBef>
                <a:spcPts val="1664"/>
              </a:spcBef>
            </a:pPr>
            <a:endParaRPr i="0" spc="-10" dirty="0">
              <a:latin typeface="Calibri"/>
              <a:cs typeface="Calibri"/>
            </a:endParaRPr>
          </a:p>
          <a:p>
            <a:pPr marL="241300" marR="5080" indent="-231140">
              <a:lnSpc>
                <a:spcPct val="90000"/>
              </a:lnSpc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i="0" dirty="0">
                <a:latin typeface="Calibri"/>
                <a:cs typeface="Calibri"/>
              </a:rPr>
              <a:t>	</a:t>
            </a:r>
            <a:r>
              <a:rPr lang="en-GB" i="0" dirty="0"/>
              <a:t>H</a:t>
            </a:r>
            <a:r>
              <a:rPr i="0" dirty="0">
                <a:latin typeface="Calibri"/>
                <a:cs typeface="Calibri"/>
              </a:rPr>
              <a:t>ow</a:t>
            </a:r>
            <a:r>
              <a:rPr i="0" spc="-4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you</a:t>
            </a:r>
            <a:r>
              <a:rPr i="0" spc="-6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communicate</a:t>
            </a:r>
            <a:r>
              <a:rPr i="0" spc="-6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with</a:t>
            </a:r>
            <a:r>
              <a:rPr i="0" spc="-60" dirty="0">
                <a:latin typeface="Calibri"/>
                <a:cs typeface="Calibri"/>
              </a:rPr>
              <a:t> </a:t>
            </a:r>
            <a:r>
              <a:rPr i="0" spc="-10" dirty="0">
                <a:latin typeface="Calibri"/>
                <a:cs typeface="Calibri"/>
              </a:rPr>
              <a:t>fellow </a:t>
            </a:r>
            <a:r>
              <a:rPr i="0" dirty="0">
                <a:latin typeface="Calibri"/>
                <a:cs typeface="Calibri"/>
              </a:rPr>
              <a:t>students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and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your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lecturer</a:t>
            </a:r>
            <a:r>
              <a:rPr i="0" spc="-4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is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important</a:t>
            </a:r>
            <a:r>
              <a:rPr i="0" spc="-6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to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your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studies.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Feeling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part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of</a:t>
            </a:r>
            <a:r>
              <a:rPr i="0" spc="-4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the</a:t>
            </a:r>
            <a:r>
              <a:rPr i="0" spc="-45" dirty="0">
                <a:latin typeface="Calibri"/>
                <a:cs typeface="Calibri"/>
              </a:rPr>
              <a:t> </a:t>
            </a:r>
            <a:r>
              <a:rPr i="0" spc="-20" dirty="0">
                <a:latin typeface="Calibri"/>
                <a:cs typeface="Calibri"/>
              </a:rPr>
              <a:t>team </a:t>
            </a:r>
            <a:r>
              <a:rPr i="0" dirty="0">
                <a:latin typeface="Calibri"/>
                <a:cs typeface="Calibri"/>
              </a:rPr>
              <a:t>can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be</a:t>
            </a:r>
            <a:r>
              <a:rPr i="0" spc="-4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a</a:t>
            </a:r>
            <a:r>
              <a:rPr i="0" spc="-6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great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motivator</a:t>
            </a:r>
            <a:r>
              <a:rPr i="0" spc="-6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during</a:t>
            </a:r>
            <a:r>
              <a:rPr i="0" spc="-4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your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studies.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Asking</a:t>
            </a:r>
            <a:r>
              <a:rPr i="0" spc="-6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questions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and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engaging</a:t>
            </a:r>
            <a:r>
              <a:rPr i="0" spc="-60" dirty="0">
                <a:latin typeface="Calibri"/>
                <a:cs typeface="Calibri"/>
              </a:rPr>
              <a:t> </a:t>
            </a:r>
            <a:r>
              <a:rPr i="0" spc="-20" dirty="0">
                <a:latin typeface="Calibri"/>
                <a:cs typeface="Calibri"/>
              </a:rPr>
              <a:t>with </a:t>
            </a:r>
            <a:r>
              <a:rPr i="0" dirty="0">
                <a:latin typeface="Calibri"/>
                <a:cs typeface="Calibri"/>
              </a:rPr>
              <a:t>others</a:t>
            </a:r>
            <a:r>
              <a:rPr i="0" spc="-6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not</a:t>
            </a:r>
            <a:r>
              <a:rPr i="0" spc="-4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only</a:t>
            </a:r>
            <a:r>
              <a:rPr i="0" spc="-4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helps</a:t>
            </a:r>
            <a:r>
              <a:rPr i="0" spc="-4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improve</a:t>
            </a:r>
            <a:r>
              <a:rPr i="0" spc="-4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your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communication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skills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but</a:t>
            </a:r>
            <a:r>
              <a:rPr i="0" spc="-40" dirty="0">
                <a:latin typeface="Calibri"/>
                <a:cs typeface="Calibri"/>
              </a:rPr>
              <a:t> </a:t>
            </a:r>
            <a:r>
              <a:rPr i="0" spc="-10" dirty="0">
                <a:latin typeface="Calibri"/>
                <a:cs typeface="Calibri"/>
              </a:rPr>
              <a:t>creates</a:t>
            </a:r>
            <a:r>
              <a:rPr i="0" spc="-6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a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sense</a:t>
            </a:r>
            <a:r>
              <a:rPr i="0" spc="-35" dirty="0">
                <a:latin typeface="Calibri"/>
                <a:cs typeface="Calibri"/>
              </a:rPr>
              <a:t> </a:t>
            </a:r>
            <a:r>
              <a:rPr i="0" spc="-25" dirty="0">
                <a:latin typeface="Calibri"/>
                <a:cs typeface="Calibri"/>
              </a:rPr>
              <a:t>of </a:t>
            </a:r>
            <a:r>
              <a:rPr i="0" dirty="0">
                <a:latin typeface="Calibri"/>
                <a:cs typeface="Calibri"/>
              </a:rPr>
              <a:t>belonging</a:t>
            </a:r>
            <a:r>
              <a:rPr lang="en-GB" i="0" dirty="0">
                <a:latin typeface="Calibri"/>
                <a:cs typeface="Calibri"/>
              </a:rPr>
              <a:t>.</a:t>
            </a:r>
            <a:endParaRPr i="0" spc="-1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The</a:t>
            </a:r>
            <a:r>
              <a:rPr spc="-105" dirty="0"/>
              <a:t> </a:t>
            </a:r>
            <a:r>
              <a:rPr dirty="0"/>
              <a:t>3</a:t>
            </a:r>
            <a:r>
              <a:rPr spc="-95" dirty="0"/>
              <a:t> </a:t>
            </a:r>
            <a:r>
              <a:rPr dirty="0"/>
              <a:t>Cs</a:t>
            </a:r>
            <a:r>
              <a:rPr spc="-90" dirty="0"/>
              <a:t> </a:t>
            </a:r>
            <a:r>
              <a:rPr dirty="0"/>
              <a:t>of</a:t>
            </a:r>
            <a:r>
              <a:rPr spc="-80" dirty="0"/>
              <a:t> </a:t>
            </a:r>
            <a:r>
              <a:rPr spc="-100" dirty="0"/>
              <a:t>Teamwork!</a:t>
            </a:r>
            <a:r>
              <a:rPr spc="-105" dirty="0"/>
              <a:t> </a:t>
            </a:r>
            <a:r>
              <a:rPr sz="4400" b="0" spc="-50" dirty="0">
                <a:latin typeface="Wingdings"/>
                <a:cs typeface="Wingdings"/>
              </a:rPr>
              <a:t></a:t>
            </a:r>
            <a:endParaRPr sz="4400">
              <a:latin typeface="Wingdings"/>
              <a:cs typeface="Wingding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16939" y="1802333"/>
            <a:ext cx="10015220" cy="328104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241300" marR="5080" indent="-231775">
              <a:lnSpc>
                <a:spcPct val="90100"/>
              </a:lnSpc>
              <a:spcBef>
                <a:spcPts val="385"/>
              </a:spcBef>
              <a:buSzPct val="95833"/>
              <a:buFont typeface="Wingdings"/>
              <a:buChar char=""/>
              <a:tabLst>
                <a:tab pos="241300" algn="l"/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	COMMITMENT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–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Why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being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part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this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important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you?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Why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the </a:t>
            </a:r>
            <a:r>
              <a:rPr sz="2400" dirty="0">
                <a:latin typeface="Calibri"/>
                <a:cs typeface="Calibri"/>
              </a:rPr>
              <a:t>overall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purpose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important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you?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What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hope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gain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from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your </a:t>
            </a:r>
            <a:r>
              <a:rPr sz="2400" spc="-10" dirty="0">
                <a:latin typeface="Calibri"/>
                <a:cs typeface="Calibri"/>
              </a:rPr>
              <a:t>involvement?</a:t>
            </a:r>
            <a:endParaRPr sz="2400">
              <a:latin typeface="Calibri"/>
              <a:cs typeface="Calibri"/>
            </a:endParaRPr>
          </a:p>
          <a:p>
            <a:pPr marL="241300" marR="24130" indent="-231140">
              <a:lnSpc>
                <a:spcPts val="2590"/>
              </a:lnSpc>
              <a:spcBef>
                <a:spcPts val="1050"/>
              </a:spcBef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	CONTRIBUTION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–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How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contribute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team’s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success?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What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talents, </a:t>
            </a:r>
            <a:r>
              <a:rPr sz="2400" dirty="0">
                <a:latin typeface="Calibri"/>
                <a:cs typeface="Calibri"/>
              </a:rPr>
              <a:t>skills,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expertise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bring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team?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What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see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your</a:t>
            </a:r>
            <a:r>
              <a:rPr sz="2400" spc="-1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role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on </a:t>
            </a:r>
            <a:r>
              <a:rPr sz="2400" dirty="0">
                <a:latin typeface="Calibri"/>
                <a:cs typeface="Calibri"/>
              </a:rPr>
              <a:t>this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team?</a:t>
            </a:r>
            <a:endParaRPr sz="2400">
              <a:latin typeface="Calibri"/>
              <a:cs typeface="Calibri"/>
            </a:endParaRPr>
          </a:p>
          <a:p>
            <a:pPr marL="241300" marR="158750" indent="-231140">
              <a:lnSpc>
                <a:spcPct val="90100"/>
              </a:lnSpc>
              <a:spcBef>
                <a:spcPts val="960"/>
              </a:spcBef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	CONCERN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–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What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questions,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concerns,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needs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clarification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have? </a:t>
            </a:r>
            <a:r>
              <a:rPr sz="2400" dirty="0">
                <a:latin typeface="Calibri"/>
                <a:cs typeface="Calibri"/>
              </a:rPr>
              <a:t>How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doing?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What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currently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working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well?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What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to </a:t>
            </a:r>
            <a:r>
              <a:rPr sz="2400" spc="-10" dirty="0">
                <a:latin typeface="Calibri"/>
                <a:cs typeface="Calibri"/>
              </a:rPr>
              <a:t>strengthen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capability?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45" dirty="0"/>
              <a:t>Communication</a:t>
            </a:r>
            <a:r>
              <a:rPr spc="-145" dirty="0"/>
              <a:t> </a:t>
            </a:r>
            <a:r>
              <a:rPr dirty="0"/>
              <a:t>and</a:t>
            </a:r>
            <a:r>
              <a:rPr spc="-130" dirty="0"/>
              <a:t> </a:t>
            </a:r>
            <a:r>
              <a:rPr spc="-45" dirty="0"/>
              <a:t>Interpersonal</a:t>
            </a:r>
            <a:r>
              <a:rPr spc="-130" dirty="0"/>
              <a:t> </a:t>
            </a:r>
            <a:r>
              <a:rPr spc="-10" dirty="0"/>
              <a:t>Skills: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568653"/>
            <a:ext cx="10837545" cy="249364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241300" marR="546735" indent="-231775" algn="just">
              <a:lnSpc>
                <a:spcPct val="90000"/>
              </a:lnSpc>
              <a:spcBef>
                <a:spcPts val="390"/>
              </a:spcBef>
              <a:buSzPct val="95833"/>
              <a:buFont typeface="Wingdings"/>
              <a:buChar char=""/>
              <a:tabLst>
                <a:tab pos="241300" algn="l"/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	During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lectures,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expected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participate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responding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questions, </a:t>
            </a:r>
            <a:r>
              <a:rPr sz="2400" dirty="0">
                <a:latin typeface="Calibri"/>
                <a:cs typeface="Calibri"/>
              </a:rPr>
              <a:t>putting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views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across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taking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time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listen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what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other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students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your </a:t>
            </a:r>
            <a:r>
              <a:rPr sz="2400" dirty="0">
                <a:latin typeface="Calibri"/>
                <a:cs typeface="Calibri"/>
              </a:rPr>
              <a:t>class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have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say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well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lecturer.</a:t>
            </a:r>
            <a:endParaRPr sz="2400">
              <a:latin typeface="Calibri"/>
              <a:cs typeface="Calibri"/>
            </a:endParaRPr>
          </a:p>
          <a:p>
            <a:pPr marL="241300" marR="5080" indent="-231775">
              <a:lnSpc>
                <a:spcPct val="90000"/>
              </a:lnSpc>
              <a:spcBef>
                <a:spcPts val="994"/>
              </a:spcBef>
              <a:buSzPct val="95833"/>
              <a:buFont typeface="Wingdings"/>
              <a:buChar char=""/>
              <a:tabLst>
                <a:tab pos="241300" algn="l"/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	Think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about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how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have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communicated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students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lecturers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60" dirty="0">
                <a:latin typeface="Calibri"/>
                <a:cs typeface="Calibri"/>
              </a:rPr>
              <a:t>far.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the </a:t>
            </a:r>
            <a:r>
              <a:rPr sz="2400" dirty="0">
                <a:latin typeface="Calibri"/>
                <a:cs typeface="Calibri"/>
              </a:rPr>
              <a:t>way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communicate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changed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since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week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one</a:t>
            </a:r>
            <a:r>
              <a:rPr sz="2400" spc="-10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–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feel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more/less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confident? </a:t>
            </a:r>
            <a:r>
              <a:rPr sz="2400" dirty="0">
                <a:latin typeface="Calibri"/>
                <a:cs typeface="Calibri"/>
              </a:rPr>
              <a:t>Also,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work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effectively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alongside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others.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able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discuss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topics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issues tactfully?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254635"/>
            <a:ext cx="806958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45" dirty="0"/>
              <a:t>Communication</a:t>
            </a:r>
            <a:r>
              <a:rPr spc="-145" dirty="0"/>
              <a:t> </a:t>
            </a:r>
            <a:r>
              <a:rPr dirty="0"/>
              <a:t>and</a:t>
            </a:r>
            <a:r>
              <a:rPr spc="-130" dirty="0"/>
              <a:t> </a:t>
            </a:r>
            <a:r>
              <a:rPr spc="-45" dirty="0"/>
              <a:t>Interpersonal</a:t>
            </a:r>
            <a:r>
              <a:rPr spc="-130" dirty="0"/>
              <a:t> </a:t>
            </a:r>
            <a:r>
              <a:rPr spc="-10" dirty="0"/>
              <a:t>Skills: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507693"/>
            <a:ext cx="10367645" cy="2495550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241300" marR="355600" indent="-231775">
              <a:lnSpc>
                <a:spcPct val="90000"/>
              </a:lnSpc>
              <a:spcBef>
                <a:spcPts val="390"/>
              </a:spcBef>
              <a:buSzPct val="95833"/>
              <a:buFont typeface="Wingdings"/>
              <a:buChar char=""/>
              <a:tabLst>
                <a:tab pos="241300" algn="l"/>
                <a:tab pos="254000" algn="l"/>
              </a:tabLst>
            </a:pPr>
            <a:r>
              <a:rPr sz="2400" spc="-20" dirty="0">
                <a:latin typeface="Calibri"/>
                <a:cs typeface="Calibri"/>
              </a:rPr>
              <a:t>	Your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working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life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involves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being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able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communicate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interact</a:t>
            </a:r>
            <a:r>
              <a:rPr sz="2400" spc="-9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effectively, </a:t>
            </a:r>
            <a:r>
              <a:rPr sz="2400" dirty="0">
                <a:latin typeface="Calibri"/>
                <a:cs typeface="Calibri"/>
              </a:rPr>
              <a:t>whether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colleagues'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managers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guests/customers.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This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involves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taking </a:t>
            </a:r>
            <a:r>
              <a:rPr sz="2400" dirty="0">
                <a:latin typeface="Calibri"/>
                <a:cs typeface="Calibri"/>
              </a:rPr>
              <a:t>time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listen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others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understanding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their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needs.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While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putting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own </a:t>
            </a:r>
            <a:r>
              <a:rPr sz="2400" dirty="0">
                <a:latin typeface="Calibri"/>
                <a:cs typeface="Calibri"/>
              </a:rPr>
              <a:t>views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across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clearly.</a:t>
            </a:r>
            <a:endParaRPr sz="2400">
              <a:latin typeface="Calibri"/>
              <a:cs typeface="Calibri"/>
            </a:endParaRPr>
          </a:p>
          <a:p>
            <a:pPr marL="241300" marR="5080" indent="-231140">
              <a:lnSpc>
                <a:spcPts val="2590"/>
              </a:lnSpc>
              <a:spcBef>
                <a:spcPts val="1050"/>
              </a:spcBef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spc="-10" dirty="0">
                <a:latin typeface="Calibri"/>
                <a:cs typeface="Calibri"/>
              </a:rPr>
              <a:t>	Understanding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managing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own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emotions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recognising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and</a:t>
            </a:r>
            <a:r>
              <a:rPr sz="2400" spc="60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responding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appropriately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emotions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others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also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crucial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integrating </a:t>
            </a:r>
            <a:r>
              <a:rPr sz="2400" dirty="0">
                <a:latin typeface="Calibri"/>
                <a:cs typeface="Calibri"/>
              </a:rPr>
              <a:t>into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wider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organisation.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49223" y="2490342"/>
            <a:ext cx="991679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70" dirty="0"/>
              <a:t>Effective</a:t>
            </a:r>
            <a:r>
              <a:rPr spc="-165" dirty="0"/>
              <a:t> </a:t>
            </a:r>
            <a:r>
              <a:rPr spc="-45" dirty="0"/>
              <a:t>Communication</a:t>
            </a:r>
            <a:r>
              <a:rPr spc="-180" dirty="0"/>
              <a:t> </a:t>
            </a:r>
            <a:r>
              <a:rPr spc="-10" dirty="0"/>
              <a:t>for</a:t>
            </a:r>
            <a:r>
              <a:rPr spc="-175" dirty="0"/>
              <a:t> </a:t>
            </a:r>
            <a:r>
              <a:rPr spc="-50" dirty="0"/>
              <a:t>Professional</a:t>
            </a:r>
            <a:r>
              <a:rPr spc="-150" dirty="0"/>
              <a:t> </a:t>
            </a:r>
            <a:r>
              <a:rPr spc="-10" dirty="0"/>
              <a:t>Practice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5164582" y="3422650"/>
            <a:ext cx="2795905" cy="662305"/>
            <a:chOff x="5164582" y="3422650"/>
            <a:chExt cx="2795905" cy="662305"/>
          </a:xfrm>
        </p:grpSpPr>
        <p:sp>
          <p:nvSpPr>
            <p:cNvPr id="4" name="object 4"/>
            <p:cNvSpPr/>
            <p:nvPr/>
          </p:nvSpPr>
          <p:spPr>
            <a:xfrm>
              <a:off x="5170932" y="3429000"/>
              <a:ext cx="2783205" cy="649605"/>
            </a:xfrm>
            <a:custGeom>
              <a:avLst/>
              <a:gdLst/>
              <a:ahLst/>
              <a:cxnLst/>
              <a:rect l="l" t="t" r="r" b="b"/>
              <a:pathLst>
                <a:path w="2783204" h="649604">
                  <a:moveTo>
                    <a:pt x="2458212" y="0"/>
                  </a:moveTo>
                  <a:lnTo>
                    <a:pt x="2458212" y="162305"/>
                  </a:lnTo>
                  <a:lnTo>
                    <a:pt x="0" y="162305"/>
                  </a:lnTo>
                  <a:lnTo>
                    <a:pt x="0" y="486918"/>
                  </a:lnTo>
                  <a:lnTo>
                    <a:pt x="2458212" y="486918"/>
                  </a:lnTo>
                  <a:lnTo>
                    <a:pt x="2458212" y="649224"/>
                  </a:lnTo>
                  <a:lnTo>
                    <a:pt x="2782823" y="324612"/>
                  </a:lnTo>
                  <a:lnTo>
                    <a:pt x="2458212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170932" y="3429000"/>
              <a:ext cx="2783205" cy="649605"/>
            </a:xfrm>
            <a:custGeom>
              <a:avLst/>
              <a:gdLst/>
              <a:ahLst/>
              <a:cxnLst/>
              <a:rect l="l" t="t" r="r" b="b"/>
              <a:pathLst>
                <a:path w="2783204" h="649604">
                  <a:moveTo>
                    <a:pt x="0" y="162305"/>
                  </a:moveTo>
                  <a:lnTo>
                    <a:pt x="2458212" y="162305"/>
                  </a:lnTo>
                  <a:lnTo>
                    <a:pt x="2458212" y="0"/>
                  </a:lnTo>
                  <a:lnTo>
                    <a:pt x="2782823" y="324612"/>
                  </a:lnTo>
                  <a:lnTo>
                    <a:pt x="2458212" y="649224"/>
                  </a:lnTo>
                  <a:lnTo>
                    <a:pt x="2458212" y="486918"/>
                  </a:lnTo>
                  <a:lnTo>
                    <a:pt x="0" y="486918"/>
                  </a:lnTo>
                  <a:lnTo>
                    <a:pt x="0" y="162305"/>
                  </a:lnTo>
                  <a:close/>
                </a:path>
              </a:pathLst>
            </a:custGeom>
            <a:ln w="12700">
              <a:solidFill>
                <a:srgbClr val="2E528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Key</a:t>
            </a:r>
            <a:r>
              <a:rPr sz="4400" spc="-140" dirty="0"/>
              <a:t> </a:t>
            </a:r>
            <a:r>
              <a:rPr sz="4400" spc="-10" dirty="0"/>
              <a:t>Quotes…</a:t>
            </a:r>
            <a:endParaRPr sz="4400"/>
          </a:p>
        </p:txBody>
      </p:sp>
      <p:grpSp>
        <p:nvGrpSpPr>
          <p:cNvPr id="3" name="object 3"/>
          <p:cNvGrpSpPr/>
          <p:nvPr/>
        </p:nvGrpSpPr>
        <p:grpSpPr>
          <a:xfrm>
            <a:off x="833374" y="2326894"/>
            <a:ext cx="5019040" cy="3348990"/>
            <a:chOff x="833374" y="2326894"/>
            <a:chExt cx="5019040" cy="3348990"/>
          </a:xfrm>
        </p:grpSpPr>
        <p:sp>
          <p:nvSpPr>
            <p:cNvPr id="4" name="object 4"/>
            <p:cNvSpPr/>
            <p:nvPr/>
          </p:nvSpPr>
          <p:spPr>
            <a:xfrm>
              <a:off x="839724" y="2333244"/>
              <a:ext cx="4505325" cy="2860675"/>
            </a:xfrm>
            <a:custGeom>
              <a:avLst/>
              <a:gdLst/>
              <a:ahLst/>
              <a:cxnLst/>
              <a:rect l="l" t="t" r="r" b="b"/>
              <a:pathLst>
                <a:path w="4505325" h="2860675">
                  <a:moveTo>
                    <a:pt x="4218940" y="0"/>
                  </a:moveTo>
                  <a:lnTo>
                    <a:pt x="286054" y="0"/>
                  </a:lnTo>
                  <a:lnTo>
                    <a:pt x="239654" y="3742"/>
                  </a:lnTo>
                  <a:lnTo>
                    <a:pt x="195637" y="14577"/>
                  </a:lnTo>
                  <a:lnTo>
                    <a:pt x="154594" y="31917"/>
                  </a:lnTo>
                  <a:lnTo>
                    <a:pt x="117112" y="55172"/>
                  </a:lnTo>
                  <a:lnTo>
                    <a:pt x="83781" y="83756"/>
                  </a:lnTo>
                  <a:lnTo>
                    <a:pt x="55190" y="117079"/>
                  </a:lnTo>
                  <a:lnTo>
                    <a:pt x="31928" y="154554"/>
                  </a:lnTo>
                  <a:lnTo>
                    <a:pt x="14582" y="195592"/>
                  </a:lnTo>
                  <a:lnTo>
                    <a:pt x="3743" y="239604"/>
                  </a:lnTo>
                  <a:lnTo>
                    <a:pt x="0" y="286003"/>
                  </a:lnTo>
                  <a:lnTo>
                    <a:pt x="0" y="2574543"/>
                  </a:lnTo>
                  <a:lnTo>
                    <a:pt x="3743" y="2620943"/>
                  </a:lnTo>
                  <a:lnTo>
                    <a:pt x="14582" y="2664955"/>
                  </a:lnTo>
                  <a:lnTo>
                    <a:pt x="31928" y="2705993"/>
                  </a:lnTo>
                  <a:lnTo>
                    <a:pt x="55190" y="2743468"/>
                  </a:lnTo>
                  <a:lnTo>
                    <a:pt x="83781" y="2776791"/>
                  </a:lnTo>
                  <a:lnTo>
                    <a:pt x="117112" y="2805375"/>
                  </a:lnTo>
                  <a:lnTo>
                    <a:pt x="154594" y="2828630"/>
                  </a:lnTo>
                  <a:lnTo>
                    <a:pt x="195637" y="2845970"/>
                  </a:lnTo>
                  <a:lnTo>
                    <a:pt x="239654" y="2856805"/>
                  </a:lnTo>
                  <a:lnTo>
                    <a:pt x="286054" y="2860547"/>
                  </a:lnTo>
                  <a:lnTo>
                    <a:pt x="4218940" y="2860547"/>
                  </a:lnTo>
                  <a:lnTo>
                    <a:pt x="4265339" y="2856805"/>
                  </a:lnTo>
                  <a:lnTo>
                    <a:pt x="4309351" y="2845970"/>
                  </a:lnTo>
                  <a:lnTo>
                    <a:pt x="4350389" y="2828630"/>
                  </a:lnTo>
                  <a:lnTo>
                    <a:pt x="4387864" y="2805375"/>
                  </a:lnTo>
                  <a:lnTo>
                    <a:pt x="4421187" y="2776791"/>
                  </a:lnTo>
                  <a:lnTo>
                    <a:pt x="4449771" y="2743468"/>
                  </a:lnTo>
                  <a:lnTo>
                    <a:pt x="4473026" y="2705993"/>
                  </a:lnTo>
                  <a:lnTo>
                    <a:pt x="4490366" y="2664955"/>
                  </a:lnTo>
                  <a:lnTo>
                    <a:pt x="4501201" y="2620943"/>
                  </a:lnTo>
                  <a:lnTo>
                    <a:pt x="4504944" y="2574543"/>
                  </a:lnTo>
                  <a:lnTo>
                    <a:pt x="4504944" y="286003"/>
                  </a:lnTo>
                  <a:lnTo>
                    <a:pt x="4501201" y="239604"/>
                  </a:lnTo>
                  <a:lnTo>
                    <a:pt x="4490366" y="195592"/>
                  </a:lnTo>
                  <a:lnTo>
                    <a:pt x="4473026" y="154554"/>
                  </a:lnTo>
                  <a:lnTo>
                    <a:pt x="4449771" y="117079"/>
                  </a:lnTo>
                  <a:lnTo>
                    <a:pt x="4421187" y="83756"/>
                  </a:lnTo>
                  <a:lnTo>
                    <a:pt x="4387864" y="55172"/>
                  </a:lnTo>
                  <a:lnTo>
                    <a:pt x="4350389" y="31917"/>
                  </a:lnTo>
                  <a:lnTo>
                    <a:pt x="4309351" y="14577"/>
                  </a:lnTo>
                  <a:lnTo>
                    <a:pt x="4265339" y="3742"/>
                  </a:lnTo>
                  <a:lnTo>
                    <a:pt x="4218940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39724" y="2333244"/>
              <a:ext cx="4505325" cy="2860675"/>
            </a:xfrm>
            <a:custGeom>
              <a:avLst/>
              <a:gdLst/>
              <a:ahLst/>
              <a:cxnLst/>
              <a:rect l="l" t="t" r="r" b="b"/>
              <a:pathLst>
                <a:path w="4505325" h="2860675">
                  <a:moveTo>
                    <a:pt x="0" y="286003"/>
                  </a:moveTo>
                  <a:lnTo>
                    <a:pt x="3743" y="239604"/>
                  </a:lnTo>
                  <a:lnTo>
                    <a:pt x="14582" y="195592"/>
                  </a:lnTo>
                  <a:lnTo>
                    <a:pt x="31928" y="154554"/>
                  </a:lnTo>
                  <a:lnTo>
                    <a:pt x="55190" y="117079"/>
                  </a:lnTo>
                  <a:lnTo>
                    <a:pt x="83781" y="83756"/>
                  </a:lnTo>
                  <a:lnTo>
                    <a:pt x="117112" y="55172"/>
                  </a:lnTo>
                  <a:lnTo>
                    <a:pt x="154594" y="31917"/>
                  </a:lnTo>
                  <a:lnTo>
                    <a:pt x="195637" y="14577"/>
                  </a:lnTo>
                  <a:lnTo>
                    <a:pt x="239654" y="3742"/>
                  </a:lnTo>
                  <a:lnTo>
                    <a:pt x="286054" y="0"/>
                  </a:lnTo>
                  <a:lnTo>
                    <a:pt x="4218940" y="0"/>
                  </a:lnTo>
                  <a:lnTo>
                    <a:pt x="4265339" y="3742"/>
                  </a:lnTo>
                  <a:lnTo>
                    <a:pt x="4309351" y="14577"/>
                  </a:lnTo>
                  <a:lnTo>
                    <a:pt x="4350389" y="31917"/>
                  </a:lnTo>
                  <a:lnTo>
                    <a:pt x="4387864" y="55172"/>
                  </a:lnTo>
                  <a:lnTo>
                    <a:pt x="4421187" y="83756"/>
                  </a:lnTo>
                  <a:lnTo>
                    <a:pt x="4449771" y="117079"/>
                  </a:lnTo>
                  <a:lnTo>
                    <a:pt x="4473026" y="154554"/>
                  </a:lnTo>
                  <a:lnTo>
                    <a:pt x="4490366" y="195592"/>
                  </a:lnTo>
                  <a:lnTo>
                    <a:pt x="4501201" y="239604"/>
                  </a:lnTo>
                  <a:lnTo>
                    <a:pt x="4504944" y="286003"/>
                  </a:lnTo>
                  <a:lnTo>
                    <a:pt x="4504944" y="2574543"/>
                  </a:lnTo>
                  <a:lnTo>
                    <a:pt x="4501201" y="2620943"/>
                  </a:lnTo>
                  <a:lnTo>
                    <a:pt x="4490366" y="2664955"/>
                  </a:lnTo>
                  <a:lnTo>
                    <a:pt x="4473026" y="2705993"/>
                  </a:lnTo>
                  <a:lnTo>
                    <a:pt x="4449771" y="2743468"/>
                  </a:lnTo>
                  <a:lnTo>
                    <a:pt x="4421187" y="2776791"/>
                  </a:lnTo>
                  <a:lnTo>
                    <a:pt x="4387864" y="2805375"/>
                  </a:lnTo>
                  <a:lnTo>
                    <a:pt x="4350389" y="2828630"/>
                  </a:lnTo>
                  <a:lnTo>
                    <a:pt x="4309351" y="2845970"/>
                  </a:lnTo>
                  <a:lnTo>
                    <a:pt x="4265339" y="2856805"/>
                  </a:lnTo>
                  <a:lnTo>
                    <a:pt x="4218940" y="2860547"/>
                  </a:lnTo>
                  <a:lnTo>
                    <a:pt x="286054" y="2860547"/>
                  </a:lnTo>
                  <a:lnTo>
                    <a:pt x="239654" y="2856805"/>
                  </a:lnTo>
                  <a:lnTo>
                    <a:pt x="195637" y="2845970"/>
                  </a:lnTo>
                  <a:lnTo>
                    <a:pt x="154594" y="2828630"/>
                  </a:lnTo>
                  <a:lnTo>
                    <a:pt x="117112" y="2805375"/>
                  </a:lnTo>
                  <a:lnTo>
                    <a:pt x="83781" y="2776791"/>
                  </a:lnTo>
                  <a:lnTo>
                    <a:pt x="55190" y="2743468"/>
                  </a:lnTo>
                  <a:lnTo>
                    <a:pt x="31928" y="2705993"/>
                  </a:lnTo>
                  <a:lnTo>
                    <a:pt x="14582" y="2664955"/>
                  </a:lnTo>
                  <a:lnTo>
                    <a:pt x="3743" y="2620943"/>
                  </a:lnTo>
                  <a:lnTo>
                    <a:pt x="0" y="2574543"/>
                  </a:lnTo>
                  <a:lnTo>
                    <a:pt x="0" y="286003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339596" y="2808731"/>
              <a:ext cx="4506595" cy="2860675"/>
            </a:xfrm>
            <a:custGeom>
              <a:avLst/>
              <a:gdLst/>
              <a:ahLst/>
              <a:cxnLst/>
              <a:rect l="l" t="t" r="r" b="b"/>
              <a:pathLst>
                <a:path w="4506595" h="2860675">
                  <a:moveTo>
                    <a:pt x="4220464" y="0"/>
                  </a:moveTo>
                  <a:lnTo>
                    <a:pt x="286003" y="0"/>
                  </a:lnTo>
                  <a:lnTo>
                    <a:pt x="239604" y="3742"/>
                  </a:lnTo>
                  <a:lnTo>
                    <a:pt x="195592" y="14577"/>
                  </a:lnTo>
                  <a:lnTo>
                    <a:pt x="154554" y="31917"/>
                  </a:lnTo>
                  <a:lnTo>
                    <a:pt x="117079" y="55172"/>
                  </a:lnTo>
                  <a:lnTo>
                    <a:pt x="83756" y="83756"/>
                  </a:lnTo>
                  <a:lnTo>
                    <a:pt x="55172" y="117079"/>
                  </a:lnTo>
                  <a:lnTo>
                    <a:pt x="31917" y="154554"/>
                  </a:lnTo>
                  <a:lnTo>
                    <a:pt x="14577" y="195592"/>
                  </a:lnTo>
                  <a:lnTo>
                    <a:pt x="3742" y="239604"/>
                  </a:lnTo>
                  <a:lnTo>
                    <a:pt x="0" y="286003"/>
                  </a:lnTo>
                  <a:lnTo>
                    <a:pt x="0" y="2574543"/>
                  </a:lnTo>
                  <a:lnTo>
                    <a:pt x="3742" y="2620943"/>
                  </a:lnTo>
                  <a:lnTo>
                    <a:pt x="14577" y="2664955"/>
                  </a:lnTo>
                  <a:lnTo>
                    <a:pt x="31917" y="2705993"/>
                  </a:lnTo>
                  <a:lnTo>
                    <a:pt x="55172" y="2743468"/>
                  </a:lnTo>
                  <a:lnTo>
                    <a:pt x="83756" y="2776791"/>
                  </a:lnTo>
                  <a:lnTo>
                    <a:pt x="117079" y="2805375"/>
                  </a:lnTo>
                  <a:lnTo>
                    <a:pt x="154554" y="2828630"/>
                  </a:lnTo>
                  <a:lnTo>
                    <a:pt x="195592" y="2845970"/>
                  </a:lnTo>
                  <a:lnTo>
                    <a:pt x="239604" y="2856805"/>
                  </a:lnTo>
                  <a:lnTo>
                    <a:pt x="286003" y="2860547"/>
                  </a:lnTo>
                  <a:lnTo>
                    <a:pt x="4220464" y="2860547"/>
                  </a:lnTo>
                  <a:lnTo>
                    <a:pt x="4266863" y="2856805"/>
                  </a:lnTo>
                  <a:lnTo>
                    <a:pt x="4310875" y="2845970"/>
                  </a:lnTo>
                  <a:lnTo>
                    <a:pt x="4351913" y="2828630"/>
                  </a:lnTo>
                  <a:lnTo>
                    <a:pt x="4389388" y="2805375"/>
                  </a:lnTo>
                  <a:lnTo>
                    <a:pt x="4422711" y="2776791"/>
                  </a:lnTo>
                  <a:lnTo>
                    <a:pt x="4451295" y="2743468"/>
                  </a:lnTo>
                  <a:lnTo>
                    <a:pt x="4474550" y="2705993"/>
                  </a:lnTo>
                  <a:lnTo>
                    <a:pt x="4491890" y="2664955"/>
                  </a:lnTo>
                  <a:lnTo>
                    <a:pt x="4502725" y="2620943"/>
                  </a:lnTo>
                  <a:lnTo>
                    <a:pt x="4506468" y="2574543"/>
                  </a:lnTo>
                  <a:lnTo>
                    <a:pt x="4506468" y="286003"/>
                  </a:lnTo>
                  <a:lnTo>
                    <a:pt x="4502725" y="239604"/>
                  </a:lnTo>
                  <a:lnTo>
                    <a:pt x="4491890" y="195592"/>
                  </a:lnTo>
                  <a:lnTo>
                    <a:pt x="4474550" y="154554"/>
                  </a:lnTo>
                  <a:lnTo>
                    <a:pt x="4451295" y="117079"/>
                  </a:lnTo>
                  <a:lnTo>
                    <a:pt x="4422711" y="83756"/>
                  </a:lnTo>
                  <a:lnTo>
                    <a:pt x="4389388" y="55172"/>
                  </a:lnTo>
                  <a:lnTo>
                    <a:pt x="4351913" y="31917"/>
                  </a:lnTo>
                  <a:lnTo>
                    <a:pt x="4310875" y="14577"/>
                  </a:lnTo>
                  <a:lnTo>
                    <a:pt x="4266863" y="3742"/>
                  </a:lnTo>
                  <a:lnTo>
                    <a:pt x="4220464" y="0"/>
                  </a:lnTo>
                  <a:close/>
                </a:path>
              </a:pathLst>
            </a:custGeom>
            <a:solidFill>
              <a:srgbClr val="FFFFFF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339596" y="2808731"/>
              <a:ext cx="4506595" cy="2860675"/>
            </a:xfrm>
            <a:custGeom>
              <a:avLst/>
              <a:gdLst/>
              <a:ahLst/>
              <a:cxnLst/>
              <a:rect l="l" t="t" r="r" b="b"/>
              <a:pathLst>
                <a:path w="4506595" h="2860675">
                  <a:moveTo>
                    <a:pt x="0" y="286003"/>
                  </a:moveTo>
                  <a:lnTo>
                    <a:pt x="3742" y="239604"/>
                  </a:lnTo>
                  <a:lnTo>
                    <a:pt x="14577" y="195592"/>
                  </a:lnTo>
                  <a:lnTo>
                    <a:pt x="31917" y="154554"/>
                  </a:lnTo>
                  <a:lnTo>
                    <a:pt x="55172" y="117079"/>
                  </a:lnTo>
                  <a:lnTo>
                    <a:pt x="83756" y="83756"/>
                  </a:lnTo>
                  <a:lnTo>
                    <a:pt x="117079" y="55172"/>
                  </a:lnTo>
                  <a:lnTo>
                    <a:pt x="154554" y="31917"/>
                  </a:lnTo>
                  <a:lnTo>
                    <a:pt x="195592" y="14577"/>
                  </a:lnTo>
                  <a:lnTo>
                    <a:pt x="239604" y="3742"/>
                  </a:lnTo>
                  <a:lnTo>
                    <a:pt x="286003" y="0"/>
                  </a:lnTo>
                  <a:lnTo>
                    <a:pt x="4220464" y="0"/>
                  </a:lnTo>
                  <a:lnTo>
                    <a:pt x="4266863" y="3742"/>
                  </a:lnTo>
                  <a:lnTo>
                    <a:pt x="4310875" y="14577"/>
                  </a:lnTo>
                  <a:lnTo>
                    <a:pt x="4351913" y="31917"/>
                  </a:lnTo>
                  <a:lnTo>
                    <a:pt x="4389388" y="55172"/>
                  </a:lnTo>
                  <a:lnTo>
                    <a:pt x="4422711" y="83756"/>
                  </a:lnTo>
                  <a:lnTo>
                    <a:pt x="4451295" y="117079"/>
                  </a:lnTo>
                  <a:lnTo>
                    <a:pt x="4474550" y="154554"/>
                  </a:lnTo>
                  <a:lnTo>
                    <a:pt x="4491890" y="195592"/>
                  </a:lnTo>
                  <a:lnTo>
                    <a:pt x="4502725" y="239604"/>
                  </a:lnTo>
                  <a:lnTo>
                    <a:pt x="4506468" y="286003"/>
                  </a:lnTo>
                  <a:lnTo>
                    <a:pt x="4506468" y="2574543"/>
                  </a:lnTo>
                  <a:lnTo>
                    <a:pt x="4502725" y="2620943"/>
                  </a:lnTo>
                  <a:lnTo>
                    <a:pt x="4491890" y="2664955"/>
                  </a:lnTo>
                  <a:lnTo>
                    <a:pt x="4474550" y="2705993"/>
                  </a:lnTo>
                  <a:lnTo>
                    <a:pt x="4451295" y="2743468"/>
                  </a:lnTo>
                  <a:lnTo>
                    <a:pt x="4422711" y="2776791"/>
                  </a:lnTo>
                  <a:lnTo>
                    <a:pt x="4389388" y="2805375"/>
                  </a:lnTo>
                  <a:lnTo>
                    <a:pt x="4351913" y="2828630"/>
                  </a:lnTo>
                  <a:lnTo>
                    <a:pt x="4310875" y="2845970"/>
                  </a:lnTo>
                  <a:lnTo>
                    <a:pt x="4266863" y="2856805"/>
                  </a:lnTo>
                  <a:lnTo>
                    <a:pt x="4220464" y="2860547"/>
                  </a:lnTo>
                  <a:lnTo>
                    <a:pt x="286003" y="2860547"/>
                  </a:lnTo>
                  <a:lnTo>
                    <a:pt x="239604" y="2856805"/>
                  </a:lnTo>
                  <a:lnTo>
                    <a:pt x="195592" y="2845970"/>
                  </a:lnTo>
                  <a:lnTo>
                    <a:pt x="154554" y="2828630"/>
                  </a:lnTo>
                  <a:lnTo>
                    <a:pt x="117079" y="2805375"/>
                  </a:lnTo>
                  <a:lnTo>
                    <a:pt x="83756" y="2776791"/>
                  </a:lnTo>
                  <a:lnTo>
                    <a:pt x="55172" y="2743468"/>
                  </a:lnTo>
                  <a:lnTo>
                    <a:pt x="31917" y="2705993"/>
                  </a:lnTo>
                  <a:lnTo>
                    <a:pt x="14577" y="2664955"/>
                  </a:lnTo>
                  <a:lnTo>
                    <a:pt x="3742" y="2620943"/>
                  </a:lnTo>
                  <a:lnTo>
                    <a:pt x="0" y="2574543"/>
                  </a:lnTo>
                  <a:lnTo>
                    <a:pt x="0" y="286003"/>
                  </a:lnTo>
                  <a:close/>
                </a:path>
              </a:pathLst>
            </a:custGeom>
            <a:ln w="12700">
              <a:solidFill>
                <a:srgbClr val="4471C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1523491" y="2950845"/>
            <a:ext cx="4138929" cy="2491105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 marR="5080" algn="ctr">
              <a:lnSpc>
                <a:spcPct val="91500"/>
              </a:lnSpc>
              <a:spcBef>
                <a:spcPts val="400"/>
              </a:spcBef>
            </a:pPr>
            <a:r>
              <a:rPr sz="2900" i="1" dirty="0">
                <a:latin typeface="Calibri"/>
                <a:cs typeface="Calibri"/>
              </a:rPr>
              <a:t>I</a:t>
            </a:r>
            <a:r>
              <a:rPr sz="2900" i="1" spc="-1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know</a:t>
            </a:r>
            <a:r>
              <a:rPr sz="2900" i="1" spc="-1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that</a:t>
            </a:r>
            <a:r>
              <a:rPr sz="2900" i="1" spc="-1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you</a:t>
            </a:r>
            <a:r>
              <a:rPr sz="2900" i="1" spc="-30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believe</a:t>
            </a:r>
            <a:r>
              <a:rPr sz="2900" i="1" spc="-40" dirty="0">
                <a:latin typeface="Calibri"/>
                <a:cs typeface="Calibri"/>
              </a:rPr>
              <a:t> </a:t>
            </a:r>
            <a:r>
              <a:rPr sz="2900" i="1" spc="-25" dirty="0">
                <a:latin typeface="Calibri"/>
                <a:cs typeface="Calibri"/>
              </a:rPr>
              <a:t>you </a:t>
            </a:r>
            <a:r>
              <a:rPr sz="2900" i="1" dirty="0">
                <a:latin typeface="Calibri"/>
                <a:cs typeface="Calibri"/>
              </a:rPr>
              <a:t>understand</a:t>
            </a:r>
            <a:r>
              <a:rPr sz="2900" i="1" spc="-6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what</a:t>
            </a:r>
            <a:r>
              <a:rPr sz="2900" i="1" spc="-6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you</a:t>
            </a:r>
            <a:r>
              <a:rPr sz="2900" i="1" spc="-60" dirty="0">
                <a:latin typeface="Calibri"/>
                <a:cs typeface="Calibri"/>
              </a:rPr>
              <a:t> </a:t>
            </a:r>
            <a:r>
              <a:rPr sz="2900" i="1" spc="-10" dirty="0">
                <a:latin typeface="Calibri"/>
                <a:cs typeface="Calibri"/>
              </a:rPr>
              <a:t>think </a:t>
            </a:r>
            <a:r>
              <a:rPr sz="2900" i="1" dirty="0">
                <a:latin typeface="Calibri"/>
                <a:cs typeface="Calibri"/>
              </a:rPr>
              <a:t>I</a:t>
            </a:r>
            <a:r>
              <a:rPr sz="2900" i="1" spc="-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said,</a:t>
            </a:r>
            <a:r>
              <a:rPr sz="2900" i="1" spc="-10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but I'm</a:t>
            </a:r>
            <a:r>
              <a:rPr sz="2900" i="1" spc="-10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not</a:t>
            </a:r>
            <a:r>
              <a:rPr sz="2900" i="1" spc="-1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sure </a:t>
            </a:r>
            <a:r>
              <a:rPr sz="2900" i="1" spc="-25" dirty="0">
                <a:latin typeface="Calibri"/>
                <a:cs typeface="Calibri"/>
              </a:rPr>
              <a:t>you </a:t>
            </a:r>
            <a:r>
              <a:rPr sz="2900" i="1" dirty="0">
                <a:latin typeface="Calibri"/>
                <a:cs typeface="Calibri"/>
              </a:rPr>
              <a:t>realize</a:t>
            </a:r>
            <a:r>
              <a:rPr sz="2900" i="1" spc="-7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that</a:t>
            </a:r>
            <a:r>
              <a:rPr sz="2900" i="1" spc="-2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what</a:t>
            </a:r>
            <a:r>
              <a:rPr sz="2900" i="1" spc="-40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you</a:t>
            </a:r>
            <a:r>
              <a:rPr sz="2900" i="1" spc="-35" dirty="0">
                <a:latin typeface="Calibri"/>
                <a:cs typeface="Calibri"/>
              </a:rPr>
              <a:t> </a:t>
            </a:r>
            <a:r>
              <a:rPr sz="2900" i="1" spc="-10" dirty="0">
                <a:latin typeface="Calibri"/>
                <a:cs typeface="Calibri"/>
              </a:rPr>
              <a:t>heard </a:t>
            </a:r>
            <a:r>
              <a:rPr sz="2900" i="1" dirty="0">
                <a:latin typeface="Calibri"/>
                <a:cs typeface="Calibri"/>
              </a:rPr>
              <a:t>is</a:t>
            </a:r>
            <a:r>
              <a:rPr sz="2900" i="1" spc="-10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not</a:t>
            </a:r>
            <a:r>
              <a:rPr sz="2900" i="1" spc="-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what</a:t>
            </a:r>
            <a:r>
              <a:rPr sz="2900" i="1" spc="-10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I</a:t>
            </a:r>
            <a:r>
              <a:rPr sz="2900" i="1" spc="-20" dirty="0">
                <a:latin typeface="Calibri"/>
                <a:cs typeface="Calibri"/>
              </a:rPr>
              <a:t> </a:t>
            </a:r>
            <a:r>
              <a:rPr sz="2900" i="1" spc="-10" dirty="0">
                <a:latin typeface="Calibri"/>
                <a:cs typeface="Calibri"/>
              </a:rPr>
              <a:t>meant.” </a:t>
            </a:r>
            <a:r>
              <a:rPr sz="2900" i="1" dirty="0">
                <a:latin typeface="Calibri"/>
                <a:cs typeface="Calibri"/>
              </a:rPr>
              <a:t>(Greenspan,</a:t>
            </a:r>
            <a:r>
              <a:rPr sz="2900" i="1" spc="-80" dirty="0">
                <a:latin typeface="Calibri"/>
                <a:cs typeface="Calibri"/>
              </a:rPr>
              <a:t> </a:t>
            </a:r>
            <a:r>
              <a:rPr sz="2900" i="1" spc="-20" dirty="0">
                <a:latin typeface="Calibri"/>
                <a:cs typeface="Calibri"/>
              </a:rPr>
              <a:t>n.d)</a:t>
            </a:r>
            <a:endParaRPr sz="2900">
              <a:latin typeface="Calibri"/>
              <a:cs typeface="Calibr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6339585" y="2326894"/>
            <a:ext cx="5019040" cy="3348990"/>
            <a:chOff x="6339585" y="2326894"/>
            <a:chExt cx="5019040" cy="3348990"/>
          </a:xfrm>
        </p:grpSpPr>
        <p:sp>
          <p:nvSpPr>
            <p:cNvPr id="10" name="object 10"/>
            <p:cNvSpPr/>
            <p:nvPr/>
          </p:nvSpPr>
          <p:spPr>
            <a:xfrm>
              <a:off x="6345935" y="2333244"/>
              <a:ext cx="4506595" cy="2860675"/>
            </a:xfrm>
            <a:custGeom>
              <a:avLst/>
              <a:gdLst/>
              <a:ahLst/>
              <a:cxnLst/>
              <a:rect l="l" t="t" r="r" b="b"/>
              <a:pathLst>
                <a:path w="4506595" h="2860675">
                  <a:moveTo>
                    <a:pt x="4220464" y="0"/>
                  </a:moveTo>
                  <a:lnTo>
                    <a:pt x="286004" y="0"/>
                  </a:lnTo>
                  <a:lnTo>
                    <a:pt x="239604" y="3742"/>
                  </a:lnTo>
                  <a:lnTo>
                    <a:pt x="195592" y="14577"/>
                  </a:lnTo>
                  <a:lnTo>
                    <a:pt x="154554" y="31917"/>
                  </a:lnTo>
                  <a:lnTo>
                    <a:pt x="117079" y="55172"/>
                  </a:lnTo>
                  <a:lnTo>
                    <a:pt x="83756" y="83756"/>
                  </a:lnTo>
                  <a:lnTo>
                    <a:pt x="55172" y="117079"/>
                  </a:lnTo>
                  <a:lnTo>
                    <a:pt x="31917" y="154554"/>
                  </a:lnTo>
                  <a:lnTo>
                    <a:pt x="14577" y="195592"/>
                  </a:lnTo>
                  <a:lnTo>
                    <a:pt x="3742" y="239604"/>
                  </a:lnTo>
                  <a:lnTo>
                    <a:pt x="0" y="286003"/>
                  </a:lnTo>
                  <a:lnTo>
                    <a:pt x="0" y="2574543"/>
                  </a:lnTo>
                  <a:lnTo>
                    <a:pt x="3742" y="2620943"/>
                  </a:lnTo>
                  <a:lnTo>
                    <a:pt x="14577" y="2664955"/>
                  </a:lnTo>
                  <a:lnTo>
                    <a:pt x="31917" y="2705993"/>
                  </a:lnTo>
                  <a:lnTo>
                    <a:pt x="55172" y="2743468"/>
                  </a:lnTo>
                  <a:lnTo>
                    <a:pt x="83756" y="2776791"/>
                  </a:lnTo>
                  <a:lnTo>
                    <a:pt x="117079" y="2805375"/>
                  </a:lnTo>
                  <a:lnTo>
                    <a:pt x="154554" y="2828630"/>
                  </a:lnTo>
                  <a:lnTo>
                    <a:pt x="195592" y="2845970"/>
                  </a:lnTo>
                  <a:lnTo>
                    <a:pt x="239604" y="2856805"/>
                  </a:lnTo>
                  <a:lnTo>
                    <a:pt x="286004" y="2860547"/>
                  </a:lnTo>
                  <a:lnTo>
                    <a:pt x="4220464" y="2860547"/>
                  </a:lnTo>
                  <a:lnTo>
                    <a:pt x="4266863" y="2856805"/>
                  </a:lnTo>
                  <a:lnTo>
                    <a:pt x="4310875" y="2845970"/>
                  </a:lnTo>
                  <a:lnTo>
                    <a:pt x="4351913" y="2828630"/>
                  </a:lnTo>
                  <a:lnTo>
                    <a:pt x="4389388" y="2805375"/>
                  </a:lnTo>
                  <a:lnTo>
                    <a:pt x="4422711" y="2776791"/>
                  </a:lnTo>
                  <a:lnTo>
                    <a:pt x="4451295" y="2743468"/>
                  </a:lnTo>
                  <a:lnTo>
                    <a:pt x="4474550" y="2705993"/>
                  </a:lnTo>
                  <a:lnTo>
                    <a:pt x="4491890" y="2664955"/>
                  </a:lnTo>
                  <a:lnTo>
                    <a:pt x="4502725" y="2620943"/>
                  </a:lnTo>
                  <a:lnTo>
                    <a:pt x="4506468" y="2574543"/>
                  </a:lnTo>
                  <a:lnTo>
                    <a:pt x="4506468" y="286003"/>
                  </a:lnTo>
                  <a:lnTo>
                    <a:pt x="4502725" y="239604"/>
                  </a:lnTo>
                  <a:lnTo>
                    <a:pt x="4491890" y="195592"/>
                  </a:lnTo>
                  <a:lnTo>
                    <a:pt x="4474550" y="154554"/>
                  </a:lnTo>
                  <a:lnTo>
                    <a:pt x="4451295" y="117079"/>
                  </a:lnTo>
                  <a:lnTo>
                    <a:pt x="4422711" y="83756"/>
                  </a:lnTo>
                  <a:lnTo>
                    <a:pt x="4389388" y="55172"/>
                  </a:lnTo>
                  <a:lnTo>
                    <a:pt x="4351913" y="31917"/>
                  </a:lnTo>
                  <a:lnTo>
                    <a:pt x="4310875" y="14577"/>
                  </a:lnTo>
                  <a:lnTo>
                    <a:pt x="4266863" y="3742"/>
                  </a:lnTo>
                  <a:lnTo>
                    <a:pt x="4220464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345935" y="2333244"/>
              <a:ext cx="4506595" cy="2860675"/>
            </a:xfrm>
            <a:custGeom>
              <a:avLst/>
              <a:gdLst/>
              <a:ahLst/>
              <a:cxnLst/>
              <a:rect l="l" t="t" r="r" b="b"/>
              <a:pathLst>
                <a:path w="4506595" h="2860675">
                  <a:moveTo>
                    <a:pt x="0" y="286003"/>
                  </a:moveTo>
                  <a:lnTo>
                    <a:pt x="3742" y="239604"/>
                  </a:lnTo>
                  <a:lnTo>
                    <a:pt x="14577" y="195592"/>
                  </a:lnTo>
                  <a:lnTo>
                    <a:pt x="31917" y="154554"/>
                  </a:lnTo>
                  <a:lnTo>
                    <a:pt x="55172" y="117079"/>
                  </a:lnTo>
                  <a:lnTo>
                    <a:pt x="83756" y="83756"/>
                  </a:lnTo>
                  <a:lnTo>
                    <a:pt x="117079" y="55172"/>
                  </a:lnTo>
                  <a:lnTo>
                    <a:pt x="154554" y="31917"/>
                  </a:lnTo>
                  <a:lnTo>
                    <a:pt x="195592" y="14577"/>
                  </a:lnTo>
                  <a:lnTo>
                    <a:pt x="239604" y="3742"/>
                  </a:lnTo>
                  <a:lnTo>
                    <a:pt x="286004" y="0"/>
                  </a:lnTo>
                  <a:lnTo>
                    <a:pt x="4220464" y="0"/>
                  </a:lnTo>
                  <a:lnTo>
                    <a:pt x="4266863" y="3742"/>
                  </a:lnTo>
                  <a:lnTo>
                    <a:pt x="4310875" y="14577"/>
                  </a:lnTo>
                  <a:lnTo>
                    <a:pt x="4351913" y="31917"/>
                  </a:lnTo>
                  <a:lnTo>
                    <a:pt x="4389388" y="55172"/>
                  </a:lnTo>
                  <a:lnTo>
                    <a:pt x="4422711" y="83756"/>
                  </a:lnTo>
                  <a:lnTo>
                    <a:pt x="4451295" y="117079"/>
                  </a:lnTo>
                  <a:lnTo>
                    <a:pt x="4474550" y="154554"/>
                  </a:lnTo>
                  <a:lnTo>
                    <a:pt x="4491890" y="195592"/>
                  </a:lnTo>
                  <a:lnTo>
                    <a:pt x="4502725" y="239604"/>
                  </a:lnTo>
                  <a:lnTo>
                    <a:pt x="4506468" y="286003"/>
                  </a:lnTo>
                  <a:lnTo>
                    <a:pt x="4506468" y="2574543"/>
                  </a:lnTo>
                  <a:lnTo>
                    <a:pt x="4502725" y="2620943"/>
                  </a:lnTo>
                  <a:lnTo>
                    <a:pt x="4491890" y="2664955"/>
                  </a:lnTo>
                  <a:lnTo>
                    <a:pt x="4474550" y="2705993"/>
                  </a:lnTo>
                  <a:lnTo>
                    <a:pt x="4451295" y="2743468"/>
                  </a:lnTo>
                  <a:lnTo>
                    <a:pt x="4422711" y="2776791"/>
                  </a:lnTo>
                  <a:lnTo>
                    <a:pt x="4389388" y="2805375"/>
                  </a:lnTo>
                  <a:lnTo>
                    <a:pt x="4351913" y="2828630"/>
                  </a:lnTo>
                  <a:lnTo>
                    <a:pt x="4310875" y="2845970"/>
                  </a:lnTo>
                  <a:lnTo>
                    <a:pt x="4266863" y="2856805"/>
                  </a:lnTo>
                  <a:lnTo>
                    <a:pt x="4220464" y="2860547"/>
                  </a:lnTo>
                  <a:lnTo>
                    <a:pt x="286004" y="2860547"/>
                  </a:lnTo>
                  <a:lnTo>
                    <a:pt x="239604" y="2856805"/>
                  </a:lnTo>
                  <a:lnTo>
                    <a:pt x="195592" y="2845970"/>
                  </a:lnTo>
                  <a:lnTo>
                    <a:pt x="154554" y="2828630"/>
                  </a:lnTo>
                  <a:lnTo>
                    <a:pt x="117079" y="2805375"/>
                  </a:lnTo>
                  <a:lnTo>
                    <a:pt x="83756" y="2776791"/>
                  </a:lnTo>
                  <a:lnTo>
                    <a:pt x="55172" y="2743468"/>
                  </a:lnTo>
                  <a:lnTo>
                    <a:pt x="31917" y="2705993"/>
                  </a:lnTo>
                  <a:lnTo>
                    <a:pt x="14577" y="2664955"/>
                  </a:lnTo>
                  <a:lnTo>
                    <a:pt x="3742" y="2620943"/>
                  </a:lnTo>
                  <a:lnTo>
                    <a:pt x="0" y="2574543"/>
                  </a:lnTo>
                  <a:lnTo>
                    <a:pt x="0" y="286003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847331" y="2808731"/>
              <a:ext cx="4505325" cy="2860675"/>
            </a:xfrm>
            <a:custGeom>
              <a:avLst/>
              <a:gdLst/>
              <a:ahLst/>
              <a:cxnLst/>
              <a:rect l="l" t="t" r="r" b="b"/>
              <a:pathLst>
                <a:path w="4505325" h="2860675">
                  <a:moveTo>
                    <a:pt x="4218940" y="0"/>
                  </a:moveTo>
                  <a:lnTo>
                    <a:pt x="286003" y="0"/>
                  </a:lnTo>
                  <a:lnTo>
                    <a:pt x="239604" y="3742"/>
                  </a:lnTo>
                  <a:lnTo>
                    <a:pt x="195592" y="14577"/>
                  </a:lnTo>
                  <a:lnTo>
                    <a:pt x="154554" y="31917"/>
                  </a:lnTo>
                  <a:lnTo>
                    <a:pt x="117079" y="55172"/>
                  </a:lnTo>
                  <a:lnTo>
                    <a:pt x="83756" y="83756"/>
                  </a:lnTo>
                  <a:lnTo>
                    <a:pt x="55172" y="117079"/>
                  </a:lnTo>
                  <a:lnTo>
                    <a:pt x="31917" y="154554"/>
                  </a:lnTo>
                  <a:lnTo>
                    <a:pt x="14577" y="195592"/>
                  </a:lnTo>
                  <a:lnTo>
                    <a:pt x="3742" y="239604"/>
                  </a:lnTo>
                  <a:lnTo>
                    <a:pt x="0" y="286003"/>
                  </a:lnTo>
                  <a:lnTo>
                    <a:pt x="0" y="2574543"/>
                  </a:lnTo>
                  <a:lnTo>
                    <a:pt x="3742" y="2620943"/>
                  </a:lnTo>
                  <a:lnTo>
                    <a:pt x="14577" y="2664955"/>
                  </a:lnTo>
                  <a:lnTo>
                    <a:pt x="31917" y="2705993"/>
                  </a:lnTo>
                  <a:lnTo>
                    <a:pt x="55172" y="2743468"/>
                  </a:lnTo>
                  <a:lnTo>
                    <a:pt x="83756" y="2776791"/>
                  </a:lnTo>
                  <a:lnTo>
                    <a:pt x="117079" y="2805375"/>
                  </a:lnTo>
                  <a:lnTo>
                    <a:pt x="154554" y="2828630"/>
                  </a:lnTo>
                  <a:lnTo>
                    <a:pt x="195592" y="2845970"/>
                  </a:lnTo>
                  <a:lnTo>
                    <a:pt x="239604" y="2856805"/>
                  </a:lnTo>
                  <a:lnTo>
                    <a:pt x="286003" y="2860547"/>
                  </a:lnTo>
                  <a:lnTo>
                    <a:pt x="4218940" y="2860547"/>
                  </a:lnTo>
                  <a:lnTo>
                    <a:pt x="4265339" y="2856805"/>
                  </a:lnTo>
                  <a:lnTo>
                    <a:pt x="4309351" y="2845970"/>
                  </a:lnTo>
                  <a:lnTo>
                    <a:pt x="4350389" y="2828630"/>
                  </a:lnTo>
                  <a:lnTo>
                    <a:pt x="4387864" y="2805375"/>
                  </a:lnTo>
                  <a:lnTo>
                    <a:pt x="4421187" y="2776791"/>
                  </a:lnTo>
                  <a:lnTo>
                    <a:pt x="4449771" y="2743468"/>
                  </a:lnTo>
                  <a:lnTo>
                    <a:pt x="4473026" y="2705993"/>
                  </a:lnTo>
                  <a:lnTo>
                    <a:pt x="4490366" y="2664955"/>
                  </a:lnTo>
                  <a:lnTo>
                    <a:pt x="4501201" y="2620943"/>
                  </a:lnTo>
                  <a:lnTo>
                    <a:pt x="4504944" y="2574543"/>
                  </a:lnTo>
                  <a:lnTo>
                    <a:pt x="4504944" y="286003"/>
                  </a:lnTo>
                  <a:lnTo>
                    <a:pt x="4501201" y="239604"/>
                  </a:lnTo>
                  <a:lnTo>
                    <a:pt x="4490366" y="195592"/>
                  </a:lnTo>
                  <a:lnTo>
                    <a:pt x="4473026" y="154554"/>
                  </a:lnTo>
                  <a:lnTo>
                    <a:pt x="4449771" y="117079"/>
                  </a:lnTo>
                  <a:lnTo>
                    <a:pt x="4421187" y="83756"/>
                  </a:lnTo>
                  <a:lnTo>
                    <a:pt x="4387864" y="55172"/>
                  </a:lnTo>
                  <a:lnTo>
                    <a:pt x="4350389" y="31917"/>
                  </a:lnTo>
                  <a:lnTo>
                    <a:pt x="4309351" y="14577"/>
                  </a:lnTo>
                  <a:lnTo>
                    <a:pt x="4265339" y="3742"/>
                  </a:lnTo>
                  <a:lnTo>
                    <a:pt x="4218940" y="0"/>
                  </a:lnTo>
                  <a:close/>
                </a:path>
              </a:pathLst>
            </a:custGeom>
            <a:solidFill>
              <a:srgbClr val="FFFFFF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847331" y="2808731"/>
              <a:ext cx="4505325" cy="2860675"/>
            </a:xfrm>
            <a:custGeom>
              <a:avLst/>
              <a:gdLst/>
              <a:ahLst/>
              <a:cxnLst/>
              <a:rect l="l" t="t" r="r" b="b"/>
              <a:pathLst>
                <a:path w="4505325" h="2860675">
                  <a:moveTo>
                    <a:pt x="0" y="286003"/>
                  </a:moveTo>
                  <a:lnTo>
                    <a:pt x="3742" y="239604"/>
                  </a:lnTo>
                  <a:lnTo>
                    <a:pt x="14577" y="195592"/>
                  </a:lnTo>
                  <a:lnTo>
                    <a:pt x="31917" y="154554"/>
                  </a:lnTo>
                  <a:lnTo>
                    <a:pt x="55172" y="117079"/>
                  </a:lnTo>
                  <a:lnTo>
                    <a:pt x="83756" y="83756"/>
                  </a:lnTo>
                  <a:lnTo>
                    <a:pt x="117079" y="55172"/>
                  </a:lnTo>
                  <a:lnTo>
                    <a:pt x="154554" y="31917"/>
                  </a:lnTo>
                  <a:lnTo>
                    <a:pt x="195592" y="14577"/>
                  </a:lnTo>
                  <a:lnTo>
                    <a:pt x="239604" y="3742"/>
                  </a:lnTo>
                  <a:lnTo>
                    <a:pt x="286003" y="0"/>
                  </a:lnTo>
                  <a:lnTo>
                    <a:pt x="4218940" y="0"/>
                  </a:lnTo>
                  <a:lnTo>
                    <a:pt x="4265339" y="3742"/>
                  </a:lnTo>
                  <a:lnTo>
                    <a:pt x="4309351" y="14577"/>
                  </a:lnTo>
                  <a:lnTo>
                    <a:pt x="4350389" y="31917"/>
                  </a:lnTo>
                  <a:lnTo>
                    <a:pt x="4387864" y="55172"/>
                  </a:lnTo>
                  <a:lnTo>
                    <a:pt x="4421187" y="83756"/>
                  </a:lnTo>
                  <a:lnTo>
                    <a:pt x="4449771" y="117079"/>
                  </a:lnTo>
                  <a:lnTo>
                    <a:pt x="4473026" y="154554"/>
                  </a:lnTo>
                  <a:lnTo>
                    <a:pt x="4490366" y="195592"/>
                  </a:lnTo>
                  <a:lnTo>
                    <a:pt x="4501201" y="239604"/>
                  </a:lnTo>
                  <a:lnTo>
                    <a:pt x="4504944" y="286003"/>
                  </a:lnTo>
                  <a:lnTo>
                    <a:pt x="4504944" y="2574543"/>
                  </a:lnTo>
                  <a:lnTo>
                    <a:pt x="4501201" y="2620943"/>
                  </a:lnTo>
                  <a:lnTo>
                    <a:pt x="4490366" y="2664955"/>
                  </a:lnTo>
                  <a:lnTo>
                    <a:pt x="4473026" y="2705993"/>
                  </a:lnTo>
                  <a:lnTo>
                    <a:pt x="4449771" y="2743468"/>
                  </a:lnTo>
                  <a:lnTo>
                    <a:pt x="4421187" y="2776791"/>
                  </a:lnTo>
                  <a:lnTo>
                    <a:pt x="4387864" y="2805375"/>
                  </a:lnTo>
                  <a:lnTo>
                    <a:pt x="4350389" y="2828630"/>
                  </a:lnTo>
                  <a:lnTo>
                    <a:pt x="4309351" y="2845970"/>
                  </a:lnTo>
                  <a:lnTo>
                    <a:pt x="4265339" y="2856805"/>
                  </a:lnTo>
                  <a:lnTo>
                    <a:pt x="4218940" y="2860547"/>
                  </a:lnTo>
                  <a:lnTo>
                    <a:pt x="286003" y="2860547"/>
                  </a:lnTo>
                  <a:lnTo>
                    <a:pt x="239604" y="2856805"/>
                  </a:lnTo>
                  <a:lnTo>
                    <a:pt x="195592" y="2845970"/>
                  </a:lnTo>
                  <a:lnTo>
                    <a:pt x="154554" y="2828630"/>
                  </a:lnTo>
                  <a:lnTo>
                    <a:pt x="117079" y="2805375"/>
                  </a:lnTo>
                  <a:lnTo>
                    <a:pt x="83756" y="2776791"/>
                  </a:lnTo>
                  <a:lnTo>
                    <a:pt x="55172" y="2743468"/>
                  </a:lnTo>
                  <a:lnTo>
                    <a:pt x="31917" y="2705993"/>
                  </a:lnTo>
                  <a:lnTo>
                    <a:pt x="14577" y="2664955"/>
                  </a:lnTo>
                  <a:lnTo>
                    <a:pt x="3742" y="2620943"/>
                  </a:lnTo>
                  <a:lnTo>
                    <a:pt x="0" y="2574543"/>
                  </a:lnTo>
                  <a:lnTo>
                    <a:pt x="0" y="286003"/>
                  </a:lnTo>
                  <a:close/>
                </a:path>
              </a:pathLst>
            </a:custGeom>
            <a:ln w="12700">
              <a:solidFill>
                <a:srgbClr val="4471C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7219950" y="2950845"/>
            <a:ext cx="3759835" cy="2491105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 marR="5080" indent="-635" algn="ctr">
              <a:lnSpc>
                <a:spcPct val="91500"/>
              </a:lnSpc>
              <a:spcBef>
                <a:spcPts val="400"/>
              </a:spcBef>
            </a:pPr>
            <a:r>
              <a:rPr sz="2900" i="1" dirty="0">
                <a:latin typeface="Calibri"/>
                <a:cs typeface="Calibri"/>
              </a:rPr>
              <a:t>“Communication</a:t>
            </a:r>
            <a:r>
              <a:rPr sz="2900" i="1" spc="-75" dirty="0">
                <a:latin typeface="Calibri"/>
                <a:cs typeface="Calibri"/>
              </a:rPr>
              <a:t> </a:t>
            </a:r>
            <a:r>
              <a:rPr sz="2900" i="1" spc="-25" dirty="0">
                <a:latin typeface="Calibri"/>
                <a:cs typeface="Calibri"/>
              </a:rPr>
              <a:t>is </a:t>
            </a:r>
            <a:r>
              <a:rPr sz="2900" i="1" dirty="0">
                <a:latin typeface="Calibri"/>
                <a:cs typeface="Calibri"/>
              </a:rPr>
              <a:t>essentially</a:t>
            </a:r>
            <a:r>
              <a:rPr sz="2900" i="1" spc="-7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the</a:t>
            </a:r>
            <a:r>
              <a:rPr sz="2900" i="1" spc="-50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ability</a:t>
            </a:r>
            <a:r>
              <a:rPr sz="2900" i="1" spc="-55" dirty="0">
                <a:latin typeface="Calibri"/>
                <a:cs typeface="Calibri"/>
              </a:rPr>
              <a:t> </a:t>
            </a:r>
            <a:r>
              <a:rPr sz="2900" i="1" spc="-25" dirty="0">
                <a:latin typeface="Calibri"/>
                <a:cs typeface="Calibri"/>
              </a:rPr>
              <a:t>of </a:t>
            </a:r>
            <a:r>
              <a:rPr sz="2900" i="1" dirty="0">
                <a:latin typeface="Calibri"/>
                <a:cs typeface="Calibri"/>
              </a:rPr>
              <a:t>one</a:t>
            </a:r>
            <a:r>
              <a:rPr sz="2900" i="1" spc="-3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person</a:t>
            </a:r>
            <a:r>
              <a:rPr sz="2900" i="1" spc="-3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to</a:t>
            </a:r>
            <a:r>
              <a:rPr sz="2900" i="1" spc="-30" dirty="0">
                <a:latin typeface="Calibri"/>
                <a:cs typeface="Calibri"/>
              </a:rPr>
              <a:t> </a:t>
            </a:r>
            <a:r>
              <a:rPr sz="2900" i="1" spc="-20" dirty="0">
                <a:latin typeface="Calibri"/>
                <a:cs typeface="Calibri"/>
              </a:rPr>
              <a:t>make </a:t>
            </a:r>
            <a:r>
              <a:rPr sz="2900" i="1" spc="-10" dirty="0">
                <a:latin typeface="Calibri"/>
                <a:cs typeface="Calibri"/>
              </a:rPr>
              <a:t>contact</a:t>
            </a:r>
            <a:r>
              <a:rPr sz="2900" i="1" spc="-8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with</a:t>
            </a:r>
            <a:r>
              <a:rPr sz="2900" i="1" spc="-55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another</a:t>
            </a:r>
            <a:r>
              <a:rPr sz="2900" i="1" spc="-70" dirty="0">
                <a:latin typeface="Calibri"/>
                <a:cs typeface="Calibri"/>
              </a:rPr>
              <a:t> </a:t>
            </a:r>
            <a:r>
              <a:rPr sz="2900" i="1" spc="-25" dirty="0">
                <a:latin typeface="Calibri"/>
                <a:cs typeface="Calibri"/>
              </a:rPr>
              <a:t>to </a:t>
            </a:r>
            <a:r>
              <a:rPr sz="2900" i="1" dirty="0">
                <a:latin typeface="Calibri"/>
                <a:cs typeface="Calibri"/>
              </a:rPr>
              <a:t>make</a:t>
            </a:r>
            <a:r>
              <a:rPr sz="2900" i="1" spc="-90" dirty="0">
                <a:latin typeface="Calibri"/>
                <a:cs typeface="Calibri"/>
              </a:rPr>
              <a:t> </a:t>
            </a:r>
            <a:r>
              <a:rPr sz="2900" i="1" dirty="0">
                <a:latin typeface="Calibri"/>
                <a:cs typeface="Calibri"/>
              </a:rPr>
              <a:t>themselves</a:t>
            </a:r>
            <a:r>
              <a:rPr sz="2900" i="1" spc="-105" dirty="0">
                <a:latin typeface="Calibri"/>
                <a:cs typeface="Calibri"/>
              </a:rPr>
              <a:t> </a:t>
            </a:r>
            <a:r>
              <a:rPr sz="2900" i="1" spc="-30" dirty="0">
                <a:latin typeface="Calibri"/>
                <a:cs typeface="Calibri"/>
              </a:rPr>
              <a:t>heard.” </a:t>
            </a:r>
            <a:r>
              <a:rPr sz="2900" i="1" spc="-20" dirty="0">
                <a:latin typeface="Calibri"/>
                <a:cs typeface="Calibri"/>
              </a:rPr>
              <a:t>(Adair,</a:t>
            </a:r>
            <a:r>
              <a:rPr sz="2900" i="1" spc="-95" dirty="0">
                <a:latin typeface="Calibri"/>
                <a:cs typeface="Calibri"/>
              </a:rPr>
              <a:t> </a:t>
            </a:r>
            <a:r>
              <a:rPr sz="2900" i="1" spc="-10" dirty="0">
                <a:latin typeface="Calibri"/>
                <a:cs typeface="Calibri"/>
              </a:rPr>
              <a:t>2009)</a:t>
            </a:r>
            <a:endParaRPr sz="29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i="1" spc="-25" dirty="0">
                <a:latin typeface="Calibri Light"/>
                <a:cs typeface="Calibri Light"/>
              </a:rPr>
              <a:t>Coming</a:t>
            </a:r>
            <a:r>
              <a:rPr i="1" spc="-175" dirty="0">
                <a:latin typeface="Calibri Light"/>
                <a:cs typeface="Calibri Light"/>
              </a:rPr>
              <a:t> </a:t>
            </a:r>
            <a:r>
              <a:rPr i="1" spc="-25" dirty="0">
                <a:latin typeface="Calibri Light"/>
                <a:cs typeface="Calibri Light"/>
              </a:rPr>
              <a:t>up…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220799"/>
            <a:ext cx="10196195" cy="122047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241300" marR="5080" indent="-233045">
              <a:lnSpc>
                <a:spcPct val="90000"/>
              </a:lnSpc>
              <a:spcBef>
                <a:spcPts val="434"/>
              </a:spcBef>
              <a:buSzPct val="96428"/>
              <a:buFont typeface="Wingdings"/>
              <a:buChar char=""/>
              <a:tabLst>
                <a:tab pos="241300" algn="l"/>
                <a:tab pos="294005" algn="l"/>
              </a:tabLst>
            </a:pPr>
            <a:r>
              <a:rPr sz="2800" dirty="0">
                <a:latin typeface="Calibri"/>
                <a:cs typeface="Calibri"/>
              </a:rPr>
              <a:t>	During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this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part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session,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you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will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be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introduced</a:t>
            </a:r>
            <a:r>
              <a:rPr sz="2800" dirty="0">
                <a:latin typeface="Calibri"/>
                <a:cs typeface="Calibri"/>
              </a:rPr>
              <a:t> to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concept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effective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communication.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This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will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include,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identifying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barriers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to </a:t>
            </a:r>
            <a:r>
              <a:rPr sz="2800" spc="-10" dirty="0">
                <a:latin typeface="Calibri"/>
                <a:cs typeface="Calibri"/>
              </a:rPr>
              <a:t>communication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1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identifying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actions</a:t>
            </a:r>
            <a:r>
              <a:rPr sz="2800" spc="-10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1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improve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listening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skills.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9285" y="537794"/>
            <a:ext cx="501205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70" dirty="0"/>
              <a:t>Effective</a:t>
            </a:r>
            <a:r>
              <a:rPr spc="-85" dirty="0"/>
              <a:t> </a:t>
            </a:r>
            <a:r>
              <a:rPr spc="-35" dirty="0"/>
              <a:t>Communication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79780" y="1663700"/>
            <a:ext cx="10690225" cy="1046569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 marR="20320">
              <a:lnSpc>
                <a:spcPct val="90100"/>
              </a:lnSpc>
              <a:spcBef>
                <a:spcPts val="1005"/>
              </a:spcBef>
              <a:tabLst>
                <a:tab pos="6522720" algn="l"/>
              </a:tabLst>
            </a:pPr>
            <a:r>
              <a:rPr sz="2400" spc="-35" dirty="0">
                <a:latin typeface="Calibri"/>
                <a:cs typeface="Calibri"/>
              </a:rPr>
              <a:t>However,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it’s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not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just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about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exchanging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information</a:t>
            </a:r>
            <a:r>
              <a:rPr sz="2400" dirty="0">
                <a:latin typeface="Calibri"/>
                <a:cs typeface="Calibri"/>
              </a:rPr>
              <a:t>	it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about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understanding</a:t>
            </a:r>
            <a:r>
              <a:rPr sz="2400" spc="-25" dirty="0">
                <a:latin typeface="Calibri"/>
                <a:cs typeface="Calibri"/>
              </a:rPr>
              <a:t> the </a:t>
            </a:r>
            <a:r>
              <a:rPr sz="2400" spc="-10" dirty="0">
                <a:latin typeface="Calibri"/>
                <a:cs typeface="Calibri"/>
              </a:rPr>
              <a:t>intentions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behind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information,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paying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attention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non-</a:t>
            </a:r>
            <a:r>
              <a:rPr sz="2400" dirty="0">
                <a:latin typeface="Calibri"/>
                <a:cs typeface="Calibri"/>
              </a:rPr>
              <a:t>verbal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signals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such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body </a:t>
            </a:r>
            <a:r>
              <a:rPr sz="2400" dirty="0">
                <a:latin typeface="Calibri"/>
                <a:cs typeface="Calibri"/>
              </a:rPr>
              <a:t>language,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also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engaging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by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listening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well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speaking.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/>
              <a:t>The</a:t>
            </a:r>
            <a:r>
              <a:rPr spc="-145" dirty="0"/>
              <a:t> </a:t>
            </a:r>
            <a:r>
              <a:rPr spc="-45" dirty="0"/>
              <a:t>Communication</a:t>
            </a:r>
            <a:r>
              <a:rPr spc="-165" dirty="0"/>
              <a:t> </a:t>
            </a:r>
            <a:r>
              <a:rPr spc="-10" dirty="0"/>
              <a:t>Process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37438" y="1587246"/>
            <a:ext cx="4167504" cy="315341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385"/>
              </a:spcBef>
            </a:pPr>
            <a:r>
              <a:rPr sz="2400" dirty="0">
                <a:latin typeface="Calibri"/>
                <a:cs typeface="Calibri"/>
              </a:rPr>
              <a:t>One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most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common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models </a:t>
            </a:r>
            <a:r>
              <a:rPr sz="2400" dirty="0">
                <a:latin typeface="Calibri"/>
                <a:cs typeface="Calibri"/>
              </a:rPr>
              <a:t>used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understand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what </a:t>
            </a:r>
            <a:r>
              <a:rPr sz="2400" dirty="0">
                <a:latin typeface="Calibri"/>
                <a:cs typeface="Calibri"/>
              </a:rPr>
              <a:t>happens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when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people communicate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model developed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by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Shannon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and Weaver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1940s.</a:t>
            </a:r>
            <a:endParaRPr sz="2400">
              <a:latin typeface="Calibri"/>
              <a:cs typeface="Calibri"/>
            </a:endParaRPr>
          </a:p>
          <a:p>
            <a:pPr marL="12700" marR="254000">
              <a:lnSpc>
                <a:spcPts val="2590"/>
              </a:lnSpc>
              <a:spcBef>
                <a:spcPts val="1050"/>
              </a:spcBef>
            </a:pPr>
            <a:r>
              <a:rPr sz="2400" dirty="0">
                <a:latin typeface="Calibri"/>
                <a:cs typeface="Calibri"/>
              </a:rPr>
              <a:t>As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see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from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model, </a:t>
            </a:r>
            <a:r>
              <a:rPr sz="2400" dirty="0">
                <a:latin typeface="Calibri"/>
                <a:cs typeface="Calibri"/>
              </a:rPr>
              <a:t>communication</a:t>
            </a:r>
            <a:r>
              <a:rPr sz="2400" spc="-10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consists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50" dirty="0">
                <a:latin typeface="Calibri"/>
                <a:cs typeface="Calibri"/>
              </a:rPr>
              <a:t>a </a:t>
            </a:r>
            <a:r>
              <a:rPr sz="2400" dirty="0">
                <a:latin typeface="Calibri"/>
                <a:cs typeface="Calibri"/>
              </a:rPr>
              <a:t>number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elements.</a:t>
            </a:r>
            <a:endParaRPr sz="24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69635" y="1197863"/>
            <a:ext cx="5801868" cy="4352544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Video</a:t>
            </a:r>
            <a:r>
              <a:rPr spc="-215" dirty="0"/>
              <a:t> </a:t>
            </a:r>
            <a:r>
              <a:rPr spc="-10" dirty="0"/>
              <a:t>Time!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63041" y="1858772"/>
            <a:ext cx="9695815" cy="121983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241300" marR="5080" indent="-233045">
              <a:lnSpc>
                <a:spcPts val="3020"/>
              </a:lnSpc>
              <a:spcBef>
                <a:spcPts val="480"/>
              </a:spcBef>
              <a:buSzPct val="96428"/>
              <a:buFont typeface="Wingdings"/>
              <a:buChar char=""/>
              <a:tabLst>
                <a:tab pos="241300" algn="l"/>
                <a:tab pos="294005" algn="l"/>
              </a:tabLst>
            </a:pPr>
            <a:r>
              <a:rPr sz="2800" dirty="0">
                <a:latin typeface="Calibri"/>
                <a:cs typeface="Calibri"/>
              </a:rPr>
              <a:t>	Let’s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watch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following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4-</a:t>
            </a:r>
            <a:r>
              <a:rPr sz="2800" dirty="0">
                <a:latin typeface="Calibri"/>
                <a:cs typeface="Calibri"/>
              </a:rPr>
              <a:t>minute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video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-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Transmission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Model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of </a:t>
            </a:r>
            <a:r>
              <a:rPr sz="2800" spc="-10" dirty="0">
                <a:latin typeface="Calibri"/>
                <a:cs typeface="Calibri"/>
              </a:rPr>
              <a:t>Communication: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Shannon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65" dirty="0">
                <a:latin typeface="Calibri"/>
                <a:cs typeface="Calibri"/>
              </a:rPr>
              <a:t>Weaver.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will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then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discuss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as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spc="-50" dirty="0">
                <a:latin typeface="Calibri"/>
                <a:cs typeface="Calibri"/>
              </a:rPr>
              <a:t>a </a:t>
            </a:r>
            <a:r>
              <a:rPr sz="2800" spc="-10" dirty="0">
                <a:latin typeface="Calibri"/>
                <a:cs typeface="Calibri"/>
              </a:rPr>
              <a:t>group…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Transmission Model of Communication: Shannon and Weaver">
            <a:hlinkClick r:id="" action="ppaction://media"/>
            <a:extLst>
              <a:ext uri="{FF2B5EF4-FFF2-40B4-BE49-F238E27FC236}">
                <a16:creationId xmlns:a16="http://schemas.microsoft.com/office/drawing/2014/main" id="{AB7E5821-25C4-2735-0AD5-7AF5235D3FE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988" y="0"/>
            <a:ext cx="12138025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35" dirty="0"/>
              <a:t>Recap:</a:t>
            </a:r>
            <a:r>
              <a:rPr spc="-145" dirty="0"/>
              <a:t> </a:t>
            </a:r>
            <a:r>
              <a:rPr spc="-40" dirty="0"/>
              <a:t>Limitations</a:t>
            </a:r>
            <a:r>
              <a:rPr spc="-155" dirty="0"/>
              <a:t> </a:t>
            </a:r>
            <a:r>
              <a:rPr dirty="0"/>
              <a:t>of</a:t>
            </a:r>
            <a:r>
              <a:rPr spc="-125" dirty="0"/>
              <a:t> </a:t>
            </a:r>
            <a:r>
              <a:rPr dirty="0"/>
              <a:t>the</a:t>
            </a:r>
            <a:r>
              <a:rPr spc="-150" dirty="0"/>
              <a:t> </a:t>
            </a:r>
            <a:r>
              <a:rPr spc="-10" dirty="0"/>
              <a:t>model: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84751"/>
            <a:ext cx="7375525" cy="1557020"/>
          </a:xfrm>
          <a:prstGeom prst="rect">
            <a:avLst/>
          </a:prstGeom>
        </p:spPr>
        <p:txBody>
          <a:bodyPr vert="horz" wrap="square" lIns="0" tIns="95885" rIns="0" bIns="0" rtlCol="0">
            <a:spAutoFit/>
          </a:bodyPr>
          <a:lstStyle/>
          <a:p>
            <a:pPr marL="294640" indent="-285750">
              <a:lnSpc>
                <a:spcPct val="100000"/>
              </a:lnSpc>
              <a:spcBef>
                <a:spcPts val="755"/>
              </a:spcBef>
              <a:buSzPct val="96428"/>
              <a:buFont typeface="Wingdings"/>
              <a:buChar char=""/>
              <a:tabLst>
                <a:tab pos="294640" algn="l"/>
              </a:tabLst>
            </a:pPr>
            <a:r>
              <a:rPr sz="2800" dirty="0">
                <a:latin typeface="Calibri"/>
                <a:cs typeface="Calibri"/>
              </a:rPr>
              <a:t>It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doesn’t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account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for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non-</a:t>
            </a:r>
            <a:r>
              <a:rPr sz="2800" dirty="0">
                <a:latin typeface="Calibri"/>
                <a:cs typeface="Calibri"/>
              </a:rPr>
              <a:t>verbal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communication</a:t>
            </a:r>
            <a:endParaRPr sz="2800">
              <a:latin typeface="Calibri"/>
              <a:cs typeface="Calibri"/>
            </a:endParaRPr>
          </a:p>
          <a:p>
            <a:pPr marL="294005" indent="-285750">
              <a:lnSpc>
                <a:spcPct val="100000"/>
              </a:lnSpc>
              <a:spcBef>
                <a:spcPts val="660"/>
              </a:spcBef>
              <a:buSzPct val="96428"/>
              <a:buFont typeface="Wingdings"/>
              <a:buChar char=""/>
              <a:tabLst>
                <a:tab pos="294005" algn="l"/>
              </a:tabLst>
            </a:pPr>
            <a:r>
              <a:rPr sz="2800" dirty="0">
                <a:latin typeface="Calibri"/>
                <a:cs typeface="Calibri"/>
              </a:rPr>
              <a:t>It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doesn’t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account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for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feedback</a:t>
            </a:r>
            <a:endParaRPr sz="2800">
              <a:latin typeface="Calibri"/>
              <a:cs typeface="Calibri"/>
            </a:endParaRPr>
          </a:p>
          <a:p>
            <a:pPr marL="294640" indent="-285750">
              <a:lnSpc>
                <a:spcPct val="100000"/>
              </a:lnSpc>
              <a:spcBef>
                <a:spcPts val="665"/>
              </a:spcBef>
              <a:buSzPct val="96428"/>
              <a:buFont typeface="Wingdings"/>
              <a:buChar char=""/>
              <a:tabLst>
                <a:tab pos="294640" algn="l"/>
              </a:tabLst>
            </a:pPr>
            <a:r>
              <a:rPr sz="2800" dirty="0">
                <a:latin typeface="Calibri"/>
                <a:cs typeface="Calibri"/>
              </a:rPr>
              <a:t>The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model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simple,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but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people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are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complicated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0" dirty="0"/>
              <a:t>What’s</a:t>
            </a:r>
            <a:r>
              <a:rPr spc="-125" dirty="0"/>
              <a:t> </a:t>
            </a:r>
            <a:r>
              <a:rPr dirty="0"/>
              <a:t>it</a:t>
            </a:r>
            <a:r>
              <a:rPr spc="-110" dirty="0"/>
              <a:t> </a:t>
            </a:r>
            <a:r>
              <a:rPr dirty="0"/>
              <a:t>all</a:t>
            </a:r>
            <a:r>
              <a:rPr spc="-114" dirty="0"/>
              <a:t> </a:t>
            </a:r>
            <a:r>
              <a:rPr spc="-10" dirty="0"/>
              <a:t>about?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0623" y="1108227"/>
            <a:ext cx="10344150" cy="4408805"/>
          </a:xfrm>
          <a:prstGeom prst="rect">
            <a:avLst/>
          </a:prstGeom>
        </p:spPr>
        <p:txBody>
          <a:bodyPr vert="horz" wrap="square" lIns="0" tIns="1060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35"/>
              </a:spcBef>
            </a:pPr>
            <a:r>
              <a:rPr sz="2200" b="1" spc="-10" dirty="0">
                <a:latin typeface="Calibri"/>
                <a:cs typeface="Calibri"/>
              </a:rPr>
              <a:t>Words</a:t>
            </a:r>
            <a:endParaRPr sz="2200">
              <a:latin typeface="Calibri"/>
              <a:cs typeface="Calibri"/>
            </a:endParaRPr>
          </a:p>
          <a:p>
            <a:pPr marL="241300" marR="5080" indent="-228600" algn="just">
              <a:lnSpc>
                <a:spcPts val="2380"/>
              </a:lnSpc>
              <a:spcBef>
                <a:spcPts val="1030"/>
              </a:spcBef>
              <a:buSzPct val="95454"/>
              <a:buFont typeface="Wingdings"/>
              <a:buChar char=""/>
              <a:tabLst>
                <a:tab pos="241300" algn="l"/>
              </a:tabLst>
            </a:pPr>
            <a:r>
              <a:rPr sz="2200" spc="-20" dirty="0">
                <a:latin typeface="Calibri"/>
                <a:cs typeface="Calibri"/>
              </a:rPr>
              <a:t>Effective</a:t>
            </a:r>
            <a:r>
              <a:rPr sz="2200" spc="-10" dirty="0">
                <a:latin typeface="Calibri"/>
                <a:cs typeface="Calibri"/>
              </a:rPr>
              <a:t> communication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is,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part,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about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choosing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right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words.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It's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important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your </a:t>
            </a:r>
            <a:r>
              <a:rPr sz="2200" dirty="0">
                <a:latin typeface="Calibri"/>
                <a:cs typeface="Calibri"/>
              </a:rPr>
              <a:t>studies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that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understand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key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terminology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how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use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it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conversation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in </a:t>
            </a:r>
            <a:r>
              <a:rPr sz="2200" dirty="0">
                <a:latin typeface="Calibri"/>
                <a:cs typeface="Calibri"/>
              </a:rPr>
              <a:t>writing.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But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there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more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effective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communication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that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just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words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use.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90"/>
              </a:spcBef>
            </a:pPr>
            <a:r>
              <a:rPr sz="2200" b="1" spc="-20" dirty="0">
                <a:latin typeface="Calibri"/>
                <a:cs typeface="Calibri"/>
              </a:rPr>
              <a:t>Tone</a:t>
            </a:r>
            <a:endParaRPr sz="2200">
              <a:latin typeface="Calibri"/>
              <a:cs typeface="Calibri"/>
            </a:endParaRPr>
          </a:p>
          <a:p>
            <a:pPr marL="241300" marR="387350" indent="-228600">
              <a:lnSpc>
                <a:spcPts val="2380"/>
              </a:lnSpc>
              <a:spcBef>
                <a:spcPts val="1040"/>
              </a:spcBef>
              <a:buSzPct val="95454"/>
              <a:buFont typeface="Wingdings"/>
              <a:buChar char=""/>
              <a:tabLst>
                <a:tab pos="241300" algn="l"/>
              </a:tabLst>
            </a:pPr>
            <a:r>
              <a:rPr sz="2200" dirty="0">
                <a:latin typeface="Calibri"/>
                <a:cs typeface="Calibri"/>
              </a:rPr>
              <a:t>Think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about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phrase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'I'm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fine'.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Depending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on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how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say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it,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could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convey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very </a:t>
            </a:r>
            <a:r>
              <a:rPr sz="2200" spc="-10" dirty="0">
                <a:latin typeface="Calibri"/>
                <a:cs typeface="Calibri"/>
              </a:rPr>
              <a:t>different</a:t>
            </a:r>
            <a:r>
              <a:rPr sz="2200" spc="-114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meanings.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90"/>
              </a:spcBef>
            </a:pPr>
            <a:r>
              <a:rPr sz="2200" b="1" dirty="0">
                <a:latin typeface="Calibri"/>
                <a:cs typeface="Calibri"/>
              </a:rPr>
              <a:t>Body</a:t>
            </a:r>
            <a:r>
              <a:rPr sz="2200" b="1" spc="-45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Language</a:t>
            </a:r>
            <a:endParaRPr sz="2200">
              <a:latin typeface="Calibri"/>
              <a:cs typeface="Calibri"/>
            </a:endParaRPr>
          </a:p>
          <a:p>
            <a:pPr marL="241300" marR="46990" indent="-228600">
              <a:lnSpc>
                <a:spcPts val="2380"/>
              </a:lnSpc>
              <a:spcBef>
                <a:spcPts val="1035"/>
              </a:spcBef>
              <a:buSzPct val="95454"/>
              <a:buFont typeface="Wingdings"/>
              <a:buChar char=""/>
              <a:tabLst>
                <a:tab pos="241300" algn="l"/>
              </a:tabLst>
            </a:pPr>
            <a:r>
              <a:rPr sz="2200" dirty="0">
                <a:latin typeface="Calibri"/>
                <a:cs typeface="Calibri"/>
              </a:rPr>
              <a:t>In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video,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Alex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Lyon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mentions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that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Shannon</a:t>
            </a:r>
            <a:r>
              <a:rPr sz="2200" spc="-7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Weaver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model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doesn't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include 'non-</a:t>
            </a:r>
            <a:r>
              <a:rPr sz="2200" dirty="0">
                <a:latin typeface="Calibri"/>
                <a:cs typeface="Calibri"/>
              </a:rPr>
              <a:t>verbal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communication'.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This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term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includes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all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signals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that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you're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giving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off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while </a:t>
            </a:r>
            <a:r>
              <a:rPr sz="2200" dirty="0">
                <a:latin typeface="Calibri"/>
                <a:cs typeface="Calibri"/>
              </a:rPr>
              <a:t>you're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talking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or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listening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someone.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Are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smiling?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Are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looking</a:t>
            </a:r>
            <a:r>
              <a:rPr sz="2200" spc="-6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distracted?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Do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words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use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match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your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body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language?</a:t>
            </a:r>
            <a:endParaRPr sz="2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30" dirty="0"/>
              <a:t>Let’s</a:t>
            </a:r>
            <a:r>
              <a:rPr spc="-185" dirty="0"/>
              <a:t> </a:t>
            </a:r>
            <a:r>
              <a:rPr dirty="0"/>
              <a:t>not</a:t>
            </a:r>
            <a:r>
              <a:rPr spc="-180" dirty="0"/>
              <a:t> </a:t>
            </a:r>
            <a:r>
              <a:rPr spc="-10" dirty="0"/>
              <a:t>talk</a:t>
            </a:r>
            <a:r>
              <a:rPr spc="-200" dirty="0"/>
              <a:t> </a:t>
            </a:r>
            <a:r>
              <a:rPr dirty="0"/>
              <a:t>about</a:t>
            </a:r>
            <a:r>
              <a:rPr spc="-180" dirty="0"/>
              <a:t> </a:t>
            </a:r>
            <a:r>
              <a:rPr spc="-25" dirty="0"/>
              <a:t>it!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93189"/>
            <a:ext cx="10114915" cy="2243455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241300" marR="5080" indent="-233045">
              <a:lnSpc>
                <a:spcPct val="90000"/>
              </a:lnSpc>
              <a:spcBef>
                <a:spcPts val="434"/>
              </a:spcBef>
              <a:buSzPct val="96428"/>
              <a:buFont typeface="Wingdings"/>
              <a:buChar char=""/>
              <a:tabLst>
                <a:tab pos="241300" algn="l"/>
                <a:tab pos="294005" algn="l"/>
              </a:tabLst>
            </a:pPr>
            <a:r>
              <a:rPr sz="2800" dirty="0">
                <a:latin typeface="Calibri"/>
                <a:cs typeface="Calibri"/>
              </a:rPr>
              <a:t>	We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are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now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going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spend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5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minutes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attempting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discuss</a:t>
            </a:r>
            <a:r>
              <a:rPr sz="2800" spc="-25" dirty="0">
                <a:latin typeface="Calibri"/>
                <a:cs typeface="Calibri"/>
              </a:rPr>
              <a:t> the </a:t>
            </a:r>
            <a:r>
              <a:rPr sz="2800" dirty="0">
                <a:latin typeface="Calibri"/>
                <a:cs typeface="Calibri"/>
              </a:rPr>
              <a:t>limitations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Shannon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Weaver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model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by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communicating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via </a:t>
            </a:r>
            <a:r>
              <a:rPr lang="en-GB" sz="2800" spc="-40" dirty="0">
                <a:latin typeface="Calibri"/>
                <a:cs typeface="Calibri"/>
              </a:rPr>
              <a:t>writing on the boards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only…</a:t>
            </a:r>
            <a:endParaRPr sz="2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275"/>
              </a:spcBef>
              <a:buFont typeface="Wingdings"/>
              <a:buChar char=""/>
            </a:pPr>
            <a:endParaRPr sz="2800" dirty="0">
              <a:latin typeface="Calibri"/>
              <a:cs typeface="Calibri"/>
            </a:endParaRPr>
          </a:p>
          <a:p>
            <a:pPr marL="294640" indent="-285750">
              <a:lnSpc>
                <a:spcPct val="100000"/>
              </a:lnSpc>
              <a:buSzPct val="96428"/>
              <a:buFont typeface="Wingdings"/>
              <a:buChar char=""/>
              <a:tabLst>
                <a:tab pos="294640" algn="l"/>
              </a:tabLst>
            </a:pPr>
            <a:r>
              <a:rPr lang="en-GB" sz="2800" spc="-10" dirty="0">
                <a:latin typeface="Calibri"/>
                <a:cs typeface="Calibri"/>
              </a:rPr>
              <a:t>In silence and no body language </a:t>
            </a:r>
            <a:r>
              <a:rPr sz="2800" spc="-10" dirty="0">
                <a:latin typeface="Calibri"/>
                <a:cs typeface="Calibri"/>
              </a:rPr>
              <a:t>please!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0499" y="305561"/>
            <a:ext cx="312547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75" dirty="0"/>
              <a:t>Welcome</a:t>
            </a:r>
            <a:r>
              <a:rPr spc="-120" dirty="0"/>
              <a:t> </a:t>
            </a:r>
            <a:r>
              <a:rPr spc="-20" dirty="0"/>
              <a:t>Back!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4299" y="1122604"/>
            <a:ext cx="10316845" cy="463550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3000" b="1" dirty="0">
                <a:latin typeface="Calibri"/>
                <a:cs typeface="Calibri"/>
              </a:rPr>
              <a:t>How</a:t>
            </a:r>
            <a:r>
              <a:rPr sz="3000" b="1" spc="-40" dirty="0">
                <a:latin typeface="Calibri"/>
                <a:cs typeface="Calibri"/>
              </a:rPr>
              <a:t> </a:t>
            </a:r>
            <a:r>
              <a:rPr sz="3000" b="1" dirty="0">
                <a:latin typeface="Calibri"/>
                <a:cs typeface="Calibri"/>
              </a:rPr>
              <a:t>did</a:t>
            </a:r>
            <a:r>
              <a:rPr sz="3000" b="1" spc="-35" dirty="0">
                <a:latin typeface="Calibri"/>
                <a:cs typeface="Calibri"/>
              </a:rPr>
              <a:t> </a:t>
            </a:r>
            <a:r>
              <a:rPr sz="3000" b="1" dirty="0">
                <a:latin typeface="Calibri"/>
                <a:cs typeface="Calibri"/>
              </a:rPr>
              <a:t>it</a:t>
            </a:r>
            <a:r>
              <a:rPr sz="3000" b="1" spc="-20" dirty="0">
                <a:latin typeface="Calibri"/>
                <a:cs typeface="Calibri"/>
              </a:rPr>
              <a:t> </a:t>
            </a:r>
            <a:r>
              <a:rPr sz="3000" b="1" spc="-25" dirty="0">
                <a:latin typeface="Calibri"/>
                <a:cs typeface="Calibri"/>
              </a:rPr>
              <a:t>go?</a:t>
            </a:r>
            <a:endParaRPr sz="3000">
              <a:latin typeface="Calibri"/>
              <a:cs typeface="Calibri"/>
            </a:endParaRPr>
          </a:p>
          <a:p>
            <a:pPr marL="294005" indent="-290830">
              <a:lnSpc>
                <a:spcPct val="100000"/>
              </a:lnSpc>
              <a:spcBef>
                <a:spcPts val="680"/>
              </a:spcBef>
              <a:buSzPct val="94642"/>
              <a:buFont typeface="Wingdings"/>
              <a:buChar char=""/>
              <a:tabLst>
                <a:tab pos="294005" algn="l"/>
              </a:tabLst>
            </a:pPr>
            <a:r>
              <a:rPr sz="2800" dirty="0">
                <a:latin typeface="Calibri"/>
                <a:cs typeface="Calibri"/>
              </a:rPr>
              <a:t>Was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this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effective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way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communicate?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265"/>
              </a:spcBef>
              <a:buFont typeface="Wingdings"/>
              <a:buChar char=""/>
            </a:pP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800" dirty="0">
                <a:latin typeface="Calibri"/>
                <a:cs typeface="Calibri"/>
              </a:rPr>
              <a:t>The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Shannon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Weaver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model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from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1940s.</a:t>
            </a:r>
            <a:endParaRPr sz="2800">
              <a:latin typeface="Calibri"/>
              <a:cs typeface="Calibri"/>
            </a:endParaRPr>
          </a:p>
          <a:p>
            <a:pPr marL="274320" indent="-274320">
              <a:lnSpc>
                <a:spcPts val="2965"/>
              </a:lnSpc>
              <a:spcBef>
                <a:spcPts val="705"/>
              </a:spcBef>
              <a:buSzPct val="96153"/>
              <a:buFont typeface="Wingdings"/>
              <a:buChar char=""/>
              <a:tabLst>
                <a:tab pos="274320" algn="l"/>
              </a:tabLst>
            </a:pPr>
            <a:r>
              <a:rPr sz="2600" dirty="0">
                <a:latin typeface="Calibri"/>
                <a:cs typeface="Calibri"/>
              </a:rPr>
              <a:t>Let’s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discuss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different</a:t>
            </a:r>
            <a:r>
              <a:rPr sz="2600" spc="-10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communication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channels</a:t>
            </a:r>
            <a:r>
              <a:rPr sz="2600" spc="-9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available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spc="-30" dirty="0">
                <a:latin typeface="Calibri"/>
                <a:cs typeface="Calibri"/>
              </a:rPr>
              <a:t>today.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Choose</a:t>
            </a:r>
            <a:endParaRPr sz="2600">
              <a:latin typeface="Calibri"/>
              <a:cs typeface="Calibri"/>
            </a:endParaRPr>
          </a:p>
          <a:p>
            <a:pPr marL="241300">
              <a:lnSpc>
                <a:spcPts val="2965"/>
              </a:lnSpc>
            </a:pPr>
            <a:r>
              <a:rPr sz="2600" dirty="0">
                <a:latin typeface="Calibri"/>
                <a:cs typeface="Calibri"/>
              </a:rPr>
              <a:t>one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you</a:t>
            </a:r>
            <a:r>
              <a:rPr sz="2600" spc="-2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use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most</a:t>
            </a:r>
            <a:r>
              <a:rPr sz="2600" spc="-3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frequently.</a:t>
            </a:r>
            <a:endParaRPr sz="2600">
              <a:latin typeface="Calibri"/>
              <a:cs typeface="Calibri"/>
            </a:endParaRPr>
          </a:p>
          <a:p>
            <a:pPr marL="241300" marR="175895" indent="-241300">
              <a:lnSpc>
                <a:spcPts val="2810"/>
              </a:lnSpc>
              <a:spcBef>
                <a:spcPts val="1050"/>
              </a:spcBef>
              <a:buSzPct val="96153"/>
              <a:buFont typeface="Wingdings"/>
              <a:buChar char=""/>
              <a:tabLst>
                <a:tab pos="241300" algn="l"/>
                <a:tab pos="274320" algn="l"/>
              </a:tabLst>
            </a:pPr>
            <a:r>
              <a:rPr sz="2600" dirty="0">
                <a:latin typeface="Calibri"/>
                <a:cs typeface="Calibri"/>
              </a:rPr>
              <a:t>Is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your</a:t>
            </a:r>
            <a:r>
              <a:rPr sz="2600" spc="-3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choice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effective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way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to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communicate?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What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interference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might </a:t>
            </a:r>
            <a:r>
              <a:rPr sz="2600" dirty="0">
                <a:latin typeface="Calibri"/>
                <a:cs typeface="Calibri"/>
              </a:rPr>
              <a:t>happen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when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using</a:t>
            </a:r>
            <a:r>
              <a:rPr sz="2600" spc="-2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this</a:t>
            </a:r>
            <a:r>
              <a:rPr sz="2600" spc="-3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method?</a:t>
            </a:r>
            <a:endParaRPr sz="2600">
              <a:latin typeface="Calibri"/>
              <a:cs typeface="Calibri"/>
            </a:endParaRPr>
          </a:p>
          <a:p>
            <a:pPr marL="12700">
              <a:lnSpc>
                <a:spcPts val="2965"/>
              </a:lnSpc>
              <a:spcBef>
                <a:spcPts val="640"/>
              </a:spcBef>
            </a:pPr>
            <a:r>
              <a:rPr sz="2600" spc="-20" dirty="0">
                <a:latin typeface="Calibri"/>
                <a:cs typeface="Calibri"/>
              </a:rPr>
              <a:t>Words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can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sometimes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be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very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easy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to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misinterpret.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As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demonstrated</a:t>
            </a:r>
            <a:r>
              <a:rPr sz="2600" spc="-8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in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spc="-20" dirty="0">
                <a:latin typeface="Calibri"/>
                <a:cs typeface="Calibri"/>
              </a:rPr>
              <a:t>this</a:t>
            </a:r>
            <a:endParaRPr sz="2600">
              <a:latin typeface="Calibri"/>
              <a:cs typeface="Calibri"/>
            </a:endParaRPr>
          </a:p>
          <a:p>
            <a:pPr marL="12700">
              <a:lnSpc>
                <a:spcPts val="2965"/>
              </a:lnSpc>
            </a:pPr>
            <a:r>
              <a:rPr sz="2600" dirty="0">
                <a:latin typeface="Calibri"/>
                <a:cs typeface="Calibri"/>
              </a:rPr>
              <a:t>simple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story</a:t>
            </a:r>
            <a:r>
              <a:rPr sz="2600" spc="-3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about</a:t>
            </a:r>
            <a:r>
              <a:rPr sz="2600" spc="-1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</a:t>
            </a:r>
            <a:r>
              <a:rPr sz="2600" spc="-2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incident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on</a:t>
            </a:r>
            <a:r>
              <a:rPr sz="2600" spc="-2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3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road…</a:t>
            </a:r>
            <a:endParaRPr sz="2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3481" y="305561"/>
            <a:ext cx="471868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70" dirty="0"/>
              <a:t>Wrong</a:t>
            </a:r>
            <a:r>
              <a:rPr spc="-155" dirty="0"/>
              <a:t> </a:t>
            </a:r>
            <a:r>
              <a:rPr dirty="0"/>
              <a:t>end</a:t>
            </a:r>
            <a:r>
              <a:rPr spc="-140" dirty="0"/>
              <a:t> </a:t>
            </a:r>
            <a:r>
              <a:rPr dirty="0"/>
              <a:t>of</a:t>
            </a:r>
            <a:r>
              <a:rPr spc="-120" dirty="0"/>
              <a:t> </a:t>
            </a:r>
            <a:r>
              <a:rPr dirty="0"/>
              <a:t>the</a:t>
            </a:r>
            <a:r>
              <a:rPr spc="-135" dirty="0"/>
              <a:t> </a:t>
            </a:r>
            <a:r>
              <a:rPr spc="-10" dirty="0"/>
              <a:t>stick!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71601" y="1782571"/>
            <a:ext cx="10240010" cy="229235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240665" marR="5080" indent="-231140">
              <a:lnSpc>
                <a:spcPts val="2590"/>
              </a:lnSpc>
              <a:spcBef>
                <a:spcPts val="425"/>
              </a:spcBef>
              <a:buSzPct val="95833"/>
              <a:buFont typeface="Wingdings"/>
              <a:buChar char=""/>
              <a:tabLst>
                <a:tab pos="240665" algn="l"/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	The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Shannon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Weaver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Model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help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understand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communication </a:t>
            </a:r>
            <a:r>
              <a:rPr sz="2400" dirty="0">
                <a:latin typeface="Calibri"/>
                <a:cs typeface="Calibri"/>
              </a:rPr>
              <a:t>process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simplest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form.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easy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intended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message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receiver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to </a:t>
            </a:r>
            <a:r>
              <a:rPr sz="2400" dirty="0">
                <a:latin typeface="Calibri"/>
                <a:cs typeface="Calibri"/>
              </a:rPr>
              <a:t>become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distorted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receiver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misunderstand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intent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the </a:t>
            </a:r>
            <a:r>
              <a:rPr sz="2400" spc="-10" dirty="0">
                <a:latin typeface="Calibri"/>
                <a:cs typeface="Calibri"/>
              </a:rPr>
              <a:t>message.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350"/>
              </a:spcBef>
              <a:buFont typeface="Wingdings"/>
              <a:buChar char=""/>
            </a:pPr>
            <a:endParaRPr sz="240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Can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give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some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examples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barriers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effective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communication?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305561"/>
            <a:ext cx="8453755" cy="118364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 marR="5080">
              <a:lnSpc>
                <a:spcPts val="4320"/>
              </a:lnSpc>
              <a:spcBef>
                <a:spcPts val="640"/>
              </a:spcBef>
            </a:pPr>
            <a:r>
              <a:rPr spc="-30" dirty="0"/>
              <a:t>Barriers</a:t>
            </a:r>
            <a:r>
              <a:rPr spc="-140" dirty="0"/>
              <a:t> </a:t>
            </a:r>
            <a:r>
              <a:rPr dirty="0"/>
              <a:t>to</a:t>
            </a:r>
            <a:r>
              <a:rPr spc="-145" dirty="0"/>
              <a:t> </a:t>
            </a:r>
            <a:r>
              <a:rPr spc="-45" dirty="0"/>
              <a:t>Communication</a:t>
            </a:r>
            <a:r>
              <a:rPr spc="-170" dirty="0"/>
              <a:t> </a:t>
            </a:r>
            <a:r>
              <a:rPr dirty="0"/>
              <a:t>–</a:t>
            </a:r>
            <a:r>
              <a:rPr spc="-125" dirty="0"/>
              <a:t> </a:t>
            </a:r>
            <a:r>
              <a:rPr dirty="0"/>
              <a:t>Did</a:t>
            </a:r>
            <a:r>
              <a:rPr spc="-155" dirty="0"/>
              <a:t> </a:t>
            </a:r>
            <a:r>
              <a:rPr dirty="0"/>
              <a:t>you</a:t>
            </a:r>
            <a:r>
              <a:rPr spc="-155" dirty="0"/>
              <a:t> </a:t>
            </a:r>
            <a:r>
              <a:rPr spc="-20" dirty="0"/>
              <a:t>have </a:t>
            </a:r>
            <a:r>
              <a:rPr spc="-35" dirty="0"/>
              <a:t>something</a:t>
            </a:r>
            <a:r>
              <a:rPr spc="-165" dirty="0"/>
              <a:t> </a:t>
            </a:r>
            <a:r>
              <a:rPr spc="-10" dirty="0"/>
              <a:t>similar?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2170302"/>
            <a:ext cx="9630410" cy="3091180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254635" indent="-244475">
              <a:lnSpc>
                <a:spcPct val="100000"/>
              </a:lnSpc>
              <a:spcBef>
                <a:spcPts val="805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The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use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jargon.</a:t>
            </a:r>
            <a:endParaRPr sz="240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71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spc="-10" dirty="0">
                <a:latin typeface="Calibri"/>
                <a:cs typeface="Calibri"/>
              </a:rPr>
              <a:t>Differences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perception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viewpoint.</a:t>
            </a:r>
            <a:endParaRPr sz="2400">
              <a:latin typeface="Calibri"/>
              <a:cs typeface="Calibri"/>
            </a:endParaRPr>
          </a:p>
          <a:p>
            <a:pPr marL="254000" indent="-244475">
              <a:lnSpc>
                <a:spcPct val="100000"/>
              </a:lnSpc>
              <a:spcBef>
                <a:spcPts val="710"/>
              </a:spcBef>
              <a:buSzPct val="95833"/>
              <a:buFont typeface="Wingdings"/>
              <a:buChar char=""/>
              <a:tabLst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Hearing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problems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speech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difficulties.</a:t>
            </a:r>
            <a:endParaRPr sz="240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72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Language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differences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difficulty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understanding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unfamiliar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accents.</a:t>
            </a:r>
            <a:endParaRPr sz="2400">
              <a:latin typeface="Calibri"/>
              <a:cs typeface="Calibri"/>
            </a:endParaRPr>
          </a:p>
          <a:p>
            <a:pPr marL="241300" marR="976630" indent="-231140">
              <a:lnSpc>
                <a:spcPts val="2590"/>
              </a:lnSpc>
              <a:spcBef>
                <a:spcPts val="1035"/>
              </a:spcBef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	Expectations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prejudices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which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may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lead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false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assumptions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or </a:t>
            </a:r>
            <a:r>
              <a:rPr sz="2400" spc="-10" dirty="0">
                <a:latin typeface="Calibri"/>
                <a:cs typeface="Calibri"/>
              </a:rPr>
              <a:t>stereotyping.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50" dirty="0">
                <a:latin typeface="Calibri"/>
                <a:cs typeface="Calibri"/>
              </a:rPr>
              <a:t>.</a:t>
            </a:r>
            <a:endParaRPr sz="240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675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Cultural</a:t>
            </a:r>
            <a:r>
              <a:rPr sz="2400" spc="-9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differences.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125212" y="0"/>
            <a:ext cx="7066788" cy="68580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015096" y="2117293"/>
            <a:ext cx="3265170" cy="22447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5930"/>
              </a:lnSpc>
              <a:spcBef>
                <a:spcPts val="95"/>
              </a:spcBef>
            </a:pPr>
            <a:r>
              <a:rPr sz="5200" b="0" dirty="0">
                <a:latin typeface="Calibri Light"/>
                <a:cs typeface="Calibri Light"/>
              </a:rPr>
              <a:t>Time</a:t>
            </a:r>
            <a:r>
              <a:rPr sz="5200" b="0" spc="-125" dirty="0">
                <a:latin typeface="Calibri Light"/>
                <a:cs typeface="Calibri Light"/>
              </a:rPr>
              <a:t> </a:t>
            </a:r>
            <a:r>
              <a:rPr sz="5200" b="0" spc="-20" dirty="0">
                <a:latin typeface="Calibri Light"/>
                <a:cs typeface="Calibri Light"/>
              </a:rPr>
              <a:t>for…</a:t>
            </a:r>
            <a:endParaRPr sz="5200">
              <a:latin typeface="Calibri Light"/>
              <a:cs typeface="Calibri Light"/>
            </a:endParaRPr>
          </a:p>
          <a:p>
            <a:pPr marL="12700">
              <a:lnSpc>
                <a:spcPts val="5615"/>
              </a:lnSpc>
            </a:pPr>
            <a:r>
              <a:rPr sz="5200" b="0" dirty="0">
                <a:latin typeface="Calibri Light"/>
                <a:cs typeface="Calibri Light"/>
              </a:rPr>
              <a:t>Things</a:t>
            </a:r>
            <a:r>
              <a:rPr sz="5200" b="0" spc="-140" dirty="0">
                <a:latin typeface="Calibri Light"/>
                <a:cs typeface="Calibri Light"/>
              </a:rPr>
              <a:t> </a:t>
            </a:r>
            <a:r>
              <a:rPr sz="5200" b="0" spc="-50" dirty="0">
                <a:latin typeface="Calibri Light"/>
                <a:cs typeface="Calibri Light"/>
              </a:rPr>
              <a:t>I</a:t>
            </a:r>
            <a:endParaRPr sz="5200">
              <a:latin typeface="Calibri Light"/>
              <a:cs typeface="Calibri Light"/>
            </a:endParaRPr>
          </a:p>
          <a:p>
            <a:pPr marL="12700">
              <a:lnSpc>
                <a:spcPts val="5930"/>
              </a:lnSpc>
            </a:pPr>
            <a:r>
              <a:rPr sz="5200" b="0" dirty="0">
                <a:latin typeface="Calibri Light"/>
                <a:cs typeface="Calibri Light"/>
              </a:rPr>
              <a:t>don’t</a:t>
            </a:r>
            <a:r>
              <a:rPr sz="5200" b="0" spc="-114" dirty="0">
                <a:latin typeface="Calibri Light"/>
                <a:cs typeface="Calibri Light"/>
              </a:rPr>
              <a:t> </a:t>
            </a:r>
            <a:r>
              <a:rPr sz="5200" b="0" spc="-10" dirty="0">
                <a:latin typeface="Calibri Light"/>
                <a:cs typeface="Calibri Light"/>
              </a:rPr>
              <a:t>Know!</a:t>
            </a:r>
            <a:endParaRPr sz="5200">
              <a:latin typeface="Calibri Light"/>
              <a:cs typeface="Calibri Light"/>
            </a:endParaRPr>
          </a:p>
        </p:txBody>
      </p:sp>
      <p:pic>
        <p:nvPicPr>
          <p:cNvPr id="1026" name="Picture 2" descr="What ever happened to “there are no stupid questions?” – Digital and Agile  Specialist">
            <a:extLst>
              <a:ext uri="{FF2B5EF4-FFF2-40B4-BE49-F238E27FC236}">
                <a16:creationId xmlns:a16="http://schemas.microsoft.com/office/drawing/2014/main" id="{75729172-DA0F-3D70-FEF0-BD1F826D6A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772" y="1219200"/>
            <a:ext cx="6544590" cy="4186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35" dirty="0"/>
              <a:t>Academic</a:t>
            </a:r>
            <a:r>
              <a:rPr spc="-145" dirty="0"/>
              <a:t> </a:t>
            </a:r>
            <a:r>
              <a:rPr spc="-35" dirty="0"/>
              <a:t>Interview:</a:t>
            </a:r>
            <a:r>
              <a:rPr spc="-135" dirty="0"/>
              <a:t> </a:t>
            </a:r>
            <a:r>
              <a:rPr spc="-40" dirty="0"/>
              <a:t>Extenuating</a:t>
            </a:r>
            <a:r>
              <a:rPr spc="-160" dirty="0"/>
              <a:t> </a:t>
            </a:r>
            <a:r>
              <a:rPr spc="-20" dirty="0"/>
              <a:t>Circumstances: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98194" y="1387997"/>
            <a:ext cx="8677275" cy="2256790"/>
          </a:xfrm>
          <a:prstGeom prst="rect">
            <a:avLst/>
          </a:prstGeom>
        </p:spPr>
        <p:txBody>
          <a:bodyPr vert="horz" wrap="square" lIns="0" tIns="103505" rIns="0" bIns="0" rtlCol="0">
            <a:spAutoFit/>
          </a:bodyPr>
          <a:lstStyle/>
          <a:p>
            <a:pPr marL="254635" indent="-244475">
              <a:lnSpc>
                <a:spcPct val="100000"/>
              </a:lnSpc>
              <a:spcBef>
                <a:spcPts val="815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Lecturers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not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permitted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offer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alternative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time/day.</a:t>
            </a:r>
            <a:endParaRPr sz="2400">
              <a:latin typeface="Calibri"/>
              <a:cs typeface="Calibri"/>
            </a:endParaRPr>
          </a:p>
          <a:p>
            <a:pPr marL="241300" marR="5080" indent="-231775">
              <a:lnSpc>
                <a:spcPct val="90000"/>
              </a:lnSpc>
              <a:spcBef>
                <a:spcPts val="1010"/>
              </a:spcBef>
              <a:buSzPct val="95833"/>
              <a:buFont typeface="Wingdings"/>
              <a:buChar char=""/>
              <a:tabLst>
                <a:tab pos="241300" algn="l"/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	If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there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exceptional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circumstances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that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affect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ability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take </a:t>
            </a:r>
            <a:r>
              <a:rPr sz="2400" dirty="0">
                <a:latin typeface="Calibri"/>
                <a:cs typeface="Calibri"/>
              </a:rPr>
              <a:t>part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academic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30" dirty="0">
                <a:latin typeface="Calibri"/>
                <a:cs typeface="Calibri"/>
              </a:rPr>
              <a:t>interview,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which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evidenced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(like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50" dirty="0">
                <a:latin typeface="Calibri"/>
                <a:cs typeface="Calibri"/>
              </a:rPr>
              <a:t>a </a:t>
            </a:r>
            <a:r>
              <a:rPr sz="2400" dirty="0">
                <a:latin typeface="Calibri"/>
                <a:cs typeface="Calibri"/>
              </a:rPr>
              <a:t>hospitalisation,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family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bereavement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other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unforeseen emergencies)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then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apply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Extenuating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Circumstances </a:t>
            </a:r>
            <a:r>
              <a:rPr sz="2400" dirty="0">
                <a:latin typeface="Calibri"/>
                <a:cs typeface="Calibri"/>
              </a:rPr>
              <a:t>which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reviewed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by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Academic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Office.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21717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62532" y="757554"/>
            <a:ext cx="554164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40" dirty="0">
                <a:solidFill>
                  <a:srgbClr val="FFFFFF"/>
                </a:solidFill>
              </a:rPr>
              <a:t>Extenuating</a:t>
            </a:r>
            <a:r>
              <a:rPr spc="-120" dirty="0">
                <a:solidFill>
                  <a:srgbClr val="FFFFFF"/>
                </a:solidFill>
              </a:rPr>
              <a:t> </a:t>
            </a:r>
            <a:r>
              <a:rPr spc="-35" dirty="0">
                <a:solidFill>
                  <a:srgbClr val="FFFFFF"/>
                </a:solidFill>
              </a:rPr>
              <a:t>Circumstances: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44651" y="2726435"/>
            <a:ext cx="5209540" cy="3475354"/>
            <a:chOff x="644651" y="2726435"/>
            <a:chExt cx="5209540" cy="3475354"/>
          </a:xfrm>
        </p:grpSpPr>
        <p:sp>
          <p:nvSpPr>
            <p:cNvPr id="5" name="object 5"/>
            <p:cNvSpPr/>
            <p:nvPr/>
          </p:nvSpPr>
          <p:spPr>
            <a:xfrm>
              <a:off x="644651" y="2726435"/>
              <a:ext cx="4683760" cy="2973705"/>
            </a:xfrm>
            <a:custGeom>
              <a:avLst/>
              <a:gdLst/>
              <a:ahLst/>
              <a:cxnLst/>
              <a:rect l="l" t="t" r="r" b="b"/>
              <a:pathLst>
                <a:path w="4683760" h="2973704">
                  <a:moveTo>
                    <a:pt x="4385945" y="0"/>
                  </a:moveTo>
                  <a:lnTo>
                    <a:pt x="297332" y="0"/>
                  </a:lnTo>
                  <a:lnTo>
                    <a:pt x="249103" y="3890"/>
                  </a:lnTo>
                  <a:lnTo>
                    <a:pt x="203352" y="15155"/>
                  </a:lnTo>
                  <a:lnTo>
                    <a:pt x="160691" y="33182"/>
                  </a:lnTo>
                  <a:lnTo>
                    <a:pt x="121732" y="57359"/>
                  </a:lnTo>
                  <a:lnTo>
                    <a:pt x="87087" y="87074"/>
                  </a:lnTo>
                  <a:lnTo>
                    <a:pt x="57368" y="121715"/>
                  </a:lnTo>
                  <a:lnTo>
                    <a:pt x="33187" y="160671"/>
                  </a:lnTo>
                  <a:lnTo>
                    <a:pt x="15158" y="203330"/>
                  </a:lnTo>
                  <a:lnTo>
                    <a:pt x="3891" y="249079"/>
                  </a:lnTo>
                  <a:lnTo>
                    <a:pt x="0" y="297306"/>
                  </a:lnTo>
                  <a:lnTo>
                    <a:pt x="0" y="2676016"/>
                  </a:lnTo>
                  <a:lnTo>
                    <a:pt x="3891" y="2724244"/>
                  </a:lnTo>
                  <a:lnTo>
                    <a:pt x="15158" y="2769993"/>
                  </a:lnTo>
                  <a:lnTo>
                    <a:pt x="33187" y="2812652"/>
                  </a:lnTo>
                  <a:lnTo>
                    <a:pt x="57368" y="2851608"/>
                  </a:lnTo>
                  <a:lnTo>
                    <a:pt x="87087" y="2886249"/>
                  </a:lnTo>
                  <a:lnTo>
                    <a:pt x="121732" y="2915964"/>
                  </a:lnTo>
                  <a:lnTo>
                    <a:pt x="160691" y="2940141"/>
                  </a:lnTo>
                  <a:lnTo>
                    <a:pt x="203352" y="2958168"/>
                  </a:lnTo>
                  <a:lnTo>
                    <a:pt x="249103" y="2969433"/>
                  </a:lnTo>
                  <a:lnTo>
                    <a:pt x="297332" y="2973324"/>
                  </a:lnTo>
                  <a:lnTo>
                    <a:pt x="4385945" y="2973324"/>
                  </a:lnTo>
                  <a:lnTo>
                    <a:pt x="4434172" y="2969433"/>
                  </a:lnTo>
                  <a:lnTo>
                    <a:pt x="4479921" y="2958168"/>
                  </a:lnTo>
                  <a:lnTo>
                    <a:pt x="4522580" y="2940141"/>
                  </a:lnTo>
                  <a:lnTo>
                    <a:pt x="4561536" y="2915964"/>
                  </a:lnTo>
                  <a:lnTo>
                    <a:pt x="4596177" y="2886249"/>
                  </a:lnTo>
                  <a:lnTo>
                    <a:pt x="4625892" y="2851608"/>
                  </a:lnTo>
                  <a:lnTo>
                    <a:pt x="4650069" y="2812652"/>
                  </a:lnTo>
                  <a:lnTo>
                    <a:pt x="4668096" y="2769993"/>
                  </a:lnTo>
                  <a:lnTo>
                    <a:pt x="4679361" y="2724244"/>
                  </a:lnTo>
                  <a:lnTo>
                    <a:pt x="4683252" y="2676016"/>
                  </a:lnTo>
                  <a:lnTo>
                    <a:pt x="4683252" y="297306"/>
                  </a:lnTo>
                  <a:lnTo>
                    <a:pt x="4679361" y="249079"/>
                  </a:lnTo>
                  <a:lnTo>
                    <a:pt x="4668096" y="203330"/>
                  </a:lnTo>
                  <a:lnTo>
                    <a:pt x="4650069" y="160671"/>
                  </a:lnTo>
                  <a:lnTo>
                    <a:pt x="4625892" y="121715"/>
                  </a:lnTo>
                  <a:lnTo>
                    <a:pt x="4596177" y="87074"/>
                  </a:lnTo>
                  <a:lnTo>
                    <a:pt x="4561536" y="57359"/>
                  </a:lnTo>
                  <a:lnTo>
                    <a:pt x="4522580" y="33182"/>
                  </a:lnTo>
                  <a:lnTo>
                    <a:pt x="4479921" y="15155"/>
                  </a:lnTo>
                  <a:lnTo>
                    <a:pt x="4434172" y="3890"/>
                  </a:lnTo>
                  <a:lnTo>
                    <a:pt x="4385945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65859" y="3221735"/>
              <a:ext cx="4681855" cy="2973705"/>
            </a:xfrm>
            <a:custGeom>
              <a:avLst/>
              <a:gdLst/>
              <a:ahLst/>
              <a:cxnLst/>
              <a:rect l="l" t="t" r="r" b="b"/>
              <a:pathLst>
                <a:path w="4681855" h="2973704">
                  <a:moveTo>
                    <a:pt x="4384420" y="0"/>
                  </a:moveTo>
                  <a:lnTo>
                    <a:pt x="297306" y="0"/>
                  </a:lnTo>
                  <a:lnTo>
                    <a:pt x="249079" y="3890"/>
                  </a:lnTo>
                  <a:lnTo>
                    <a:pt x="203330" y="15155"/>
                  </a:lnTo>
                  <a:lnTo>
                    <a:pt x="160671" y="33182"/>
                  </a:lnTo>
                  <a:lnTo>
                    <a:pt x="121715" y="57359"/>
                  </a:lnTo>
                  <a:lnTo>
                    <a:pt x="87074" y="87074"/>
                  </a:lnTo>
                  <a:lnTo>
                    <a:pt x="57359" y="121715"/>
                  </a:lnTo>
                  <a:lnTo>
                    <a:pt x="33182" y="160671"/>
                  </a:lnTo>
                  <a:lnTo>
                    <a:pt x="15155" y="203330"/>
                  </a:lnTo>
                  <a:lnTo>
                    <a:pt x="3890" y="249079"/>
                  </a:lnTo>
                  <a:lnTo>
                    <a:pt x="0" y="297306"/>
                  </a:lnTo>
                  <a:lnTo>
                    <a:pt x="0" y="2675991"/>
                  </a:lnTo>
                  <a:lnTo>
                    <a:pt x="3890" y="2724220"/>
                  </a:lnTo>
                  <a:lnTo>
                    <a:pt x="15155" y="2769971"/>
                  </a:lnTo>
                  <a:lnTo>
                    <a:pt x="33182" y="2812632"/>
                  </a:lnTo>
                  <a:lnTo>
                    <a:pt x="57359" y="2851591"/>
                  </a:lnTo>
                  <a:lnTo>
                    <a:pt x="87074" y="2886236"/>
                  </a:lnTo>
                  <a:lnTo>
                    <a:pt x="121715" y="2915955"/>
                  </a:lnTo>
                  <a:lnTo>
                    <a:pt x="160671" y="2940136"/>
                  </a:lnTo>
                  <a:lnTo>
                    <a:pt x="203330" y="2958165"/>
                  </a:lnTo>
                  <a:lnTo>
                    <a:pt x="249079" y="2969432"/>
                  </a:lnTo>
                  <a:lnTo>
                    <a:pt x="297306" y="2973324"/>
                  </a:lnTo>
                  <a:lnTo>
                    <a:pt x="4384420" y="2973324"/>
                  </a:lnTo>
                  <a:lnTo>
                    <a:pt x="4432648" y="2969432"/>
                  </a:lnTo>
                  <a:lnTo>
                    <a:pt x="4478397" y="2958165"/>
                  </a:lnTo>
                  <a:lnTo>
                    <a:pt x="4521056" y="2940136"/>
                  </a:lnTo>
                  <a:lnTo>
                    <a:pt x="4560012" y="2915955"/>
                  </a:lnTo>
                  <a:lnTo>
                    <a:pt x="4594653" y="2886236"/>
                  </a:lnTo>
                  <a:lnTo>
                    <a:pt x="4624368" y="2851591"/>
                  </a:lnTo>
                  <a:lnTo>
                    <a:pt x="4648545" y="2812632"/>
                  </a:lnTo>
                  <a:lnTo>
                    <a:pt x="4666572" y="2769971"/>
                  </a:lnTo>
                  <a:lnTo>
                    <a:pt x="4677837" y="2724220"/>
                  </a:lnTo>
                  <a:lnTo>
                    <a:pt x="4681728" y="2675991"/>
                  </a:lnTo>
                  <a:lnTo>
                    <a:pt x="4681728" y="297306"/>
                  </a:lnTo>
                  <a:lnTo>
                    <a:pt x="4677837" y="249079"/>
                  </a:lnTo>
                  <a:lnTo>
                    <a:pt x="4666572" y="203330"/>
                  </a:lnTo>
                  <a:lnTo>
                    <a:pt x="4648545" y="160671"/>
                  </a:lnTo>
                  <a:lnTo>
                    <a:pt x="4624368" y="121715"/>
                  </a:lnTo>
                  <a:lnTo>
                    <a:pt x="4594653" y="87074"/>
                  </a:lnTo>
                  <a:lnTo>
                    <a:pt x="4560012" y="57359"/>
                  </a:lnTo>
                  <a:lnTo>
                    <a:pt x="4521056" y="33182"/>
                  </a:lnTo>
                  <a:lnTo>
                    <a:pt x="4478397" y="15155"/>
                  </a:lnTo>
                  <a:lnTo>
                    <a:pt x="4432648" y="3890"/>
                  </a:lnTo>
                  <a:lnTo>
                    <a:pt x="4384420" y="0"/>
                  </a:lnTo>
                  <a:close/>
                </a:path>
              </a:pathLst>
            </a:custGeom>
            <a:solidFill>
              <a:srgbClr val="FFFFFF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165859" y="3221735"/>
              <a:ext cx="4681855" cy="2973705"/>
            </a:xfrm>
            <a:custGeom>
              <a:avLst/>
              <a:gdLst/>
              <a:ahLst/>
              <a:cxnLst/>
              <a:rect l="l" t="t" r="r" b="b"/>
              <a:pathLst>
                <a:path w="4681855" h="2973704">
                  <a:moveTo>
                    <a:pt x="0" y="297306"/>
                  </a:moveTo>
                  <a:lnTo>
                    <a:pt x="3890" y="249079"/>
                  </a:lnTo>
                  <a:lnTo>
                    <a:pt x="15155" y="203330"/>
                  </a:lnTo>
                  <a:lnTo>
                    <a:pt x="33182" y="160671"/>
                  </a:lnTo>
                  <a:lnTo>
                    <a:pt x="57359" y="121715"/>
                  </a:lnTo>
                  <a:lnTo>
                    <a:pt x="87074" y="87074"/>
                  </a:lnTo>
                  <a:lnTo>
                    <a:pt x="121715" y="57359"/>
                  </a:lnTo>
                  <a:lnTo>
                    <a:pt x="160671" y="33182"/>
                  </a:lnTo>
                  <a:lnTo>
                    <a:pt x="203330" y="15155"/>
                  </a:lnTo>
                  <a:lnTo>
                    <a:pt x="249079" y="3890"/>
                  </a:lnTo>
                  <a:lnTo>
                    <a:pt x="297306" y="0"/>
                  </a:lnTo>
                  <a:lnTo>
                    <a:pt x="4384420" y="0"/>
                  </a:lnTo>
                  <a:lnTo>
                    <a:pt x="4432648" y="3890"/>
                  </a:lnTo>
                  <a:lnTo>
                    <a:pt x="4478397" y="15155"/>
                  </a:lnTo>
                  <a:lnTo>
                    <a:pt x="4521056" y="33182"/>
                  </a:lnTo>
                  <a:lnTo>
                    <a:pt x="4560012" y="57359"/>
                  </a:lnTo>
                  <a:lnTo>
                    <a:pt x="4594653" y="87074"/>
                  </a:lnTo>
                  <a:lnTo>
                    <a:pt x="4624368" y="121715"/>
                  </a:lnTo>
                  <a:lnTo>
                    <a:pt x="4648545" y="160671"/>
                  </a:lnTo>
                  <a:lnTo>
                    <a:pt x="4666572" y="203330"/>
                  </a:lnTo>
                  <a:lnTo>
                    <a:pt x="4677837" y="249079"/>
                  </a:lnTo>
                  <a:lnTo>
                    <a:pt x="4681728" y="297306"/>
                  </a:lnTo>
                  <a:lnTo>
                    <a:pt x="4681728" y="2675991"/>
                  </a:lnTo>
                  <a:lnTo>
                    <a:pt x="4677837" y="2724220"/>
                  </a:lnTo>
                  <a:lnTo>
                    <a:pt x="4666572" y="2769971"/>
                  </a:lnTo>
                  <a:lnTo>
                    <a:pt x="4648545" y="2812632"/>
                  </a:lnTo>
                  <a:lnTo>
                    <a:pt x="4624368" y="2851591"/>
                  </a:lnTo>
                  <a:lnTo>
                    <a:pt x="4594653" y="2886236"/>
                  </a:lnTo>
                  <a:lnTo>
                    <a:pt x="4560012" y="2915955"/>
                  </a:lnTo>
                  <a:lnTo>
                    <a:pt x="4521056" y="2940136"/>
                  </a:lnTo>
                  <a:lnTo>
                    <a:pt x="4478397" y="2958165"/>
                  </a:lnTo>
                  <a:lnTo>
                    <a:pt x="4432648" y="2969432"/>
                  </a:lnTo>
                  <a:lnTo>
                    <a:pt x="4384420" y="2973324"/>
                  </a:lnTo>
                  <a:lnTo>
                    <a:pt x="297306" y="2973324"/>
                  </a:lnTo>
                  <a:lnTo>
                    <a:pt x="249079" y="2969432"/>
                  </a:lnTo>
                  <a:lnTo>
                    <a:pt x="203330" y="2958165"/>
                  </a:lnTo>
                  <a:lnTo>
                    <a:pt x="160671" y="2940136"/>
                  </a:lnTo>
                  <a:lnTo>
                    <a:pt x="121715" y="2915955"/>
                  </a:lnTo>
                  <a:lnTo>
                    <a:pt x="87074" y="2886236"/>
                  </a:lnTo>
                  <a:lnTo>
                    <a:pt x="57359" y="2851591"/>
                  </a:lnTo>
                  <a:lnTo>
                    <a:pt x="33182" y="2812632"/>
                  </a:lnTo>
                  <a:lnTo>
                    <a:pt x="15155" y="2769971"/>
                  </a:lnTo>
                  <a:lnTo>
                    <a:pt x="3890" y="2724220"/>
                  </a:lnTo>
                  <a:lnTo>
                    <a:pt x="0" y="2675991"/>
                  </a:lnTo>
                  <a:lnTo>
                    <a:pt x="0" y="297306"/>
                  </a:lnTo>
                  <a:close/>
                </a:path>
              </a:pathLst>
            </a:custGeom>
            <a:ln w="12699">
              <a:solidFill>
                <a:srgbClr val="4471C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1370457" y="3419602"/>
            <a:ext cx="4273550" cy="2491105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065" marR="5080" indent="2540" algn="ctr">
              <a:lnSpc>
                <a:spcPct val="91500"/>
              </a:lnSpc>
              <a:spcBef>
                <a:spcPts val="400"/>
              </a:spcBef>
            </a:pPr>
            <a:r>
              <a:rPr sz="2900" spc="-35" dirty="0">
                <a:latin typeface="Calibri"/>
                <a:cs typeface="Calibri"/>
              </a:rPr>
              <a:t>You</a:t>
            </a:r>
            <a:r>
              <a:rPr sz="2900" spc="-45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can</a:t>
            </a:r>
            <a:r>
              <a:rPr sz="2900" spc="-55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apply</a:t>
            </a:r>
            <a:r>
              <a:rPr sz="2900" spc="-55" dirty="0">
                <a:latin typeface="Calibri"/>
                <a:cs typeface="Calibri"/>
              </a:rPr>
              <a:t> </a:t>
            </a:r>
            <a:r>
              <a:rPr sz="2900" spc="-25" dirty="0">
                <a:latin typeface="Calibri"/>
                <a:cs typeface="Calibri"/>
              </a:rPr>
              <a:t>for </a:t>
            </a:r>
            <a:r>
              <a:rPr sz="2900" dirty="0">
                <a:latin typeface="Calibri"/>
                <a:cs typeface="Calibri"/>
              </a:rPr>
              <a:t>Extenuating</a:t>
            </a:r>
            <a:r>
              <a:rPr sz="2900" spc="-114" dirty="0">
                <a:latin typeface="Calibri"/>
                <a:cs typeface="Calibri"/>
              </a:rPr>
              <a:t> </a:t>
            </a:r>
            <a:r>
              <a:rPr sz="2900" spc="-10" dirty="0">
                <a:latin typeface="Calibri"/>
                <a:cs typeface="Calibri"/>
              </a:rPr>
              <a:t>Circumstances </a:t>
            </a:r>
            <a:r>
              <a:rPr sz="2900" dirty="0">
                <a:latin typeface="Calibri"/>
                <a:cs typeface="Calibri"/>
              </a:rPr>
              <a:t>through</a:t>
            </a:r>
            <a:r>
              <a:rPr sz="2900" spc="-85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MyTSD.</a:t>
            </a:r>
            <a:r>
              <a:rPr sz="2900" spc="-105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Please</a:t>
            </a:r>
            <a:r>
              <a:rPr sz="2900" spc="-90" dirty="0">
                <a:latin typeface="Calibri"/>
                <a:cs typeface="Calibri"/>
              </a:rPr>
              <a:t> </a:t>
            </a:r>
            <a:r>
              <a:rPr sz="2900" spc="-25" dirty="0">
                <a:latin typeface="Calibri"/>
                <a:cs typeface="Calibri"/>
              </a:rPr>
              <a:t>see </a:t>
            </a:r>
            <a:r>
              <a:rPr sz="2900" dirty="0">
                <a:latin typeface="Calibri"/>
                <a:cs typeface="Calibri"/>
              </a:rPr>
              <a:t>the</a:t>
            </a:r>
            <a:r>
              <a:rPr sz="2900" spc="-40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Digital</a:t>
            </a:r>
            <a:r>
              <a:rPr sz="2900" spc="-55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Support</a:t>
            </a:r>
            <a:r>
              <a:rPr sz="2900" spc="-45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Page</a:t>
            </a:r>
            <a:r>
              <a:rPr sz="2900" spc="-40" dirty="0">
                <a:latin typeface="Calibri"/>
                <a:cs typeface="Calibri"/>
              </a:rPr>
              <a:t> </a:t>
            </a:r>
            <a:r>
              <a:rPr sz="2900" spc="-25" dirty="0">
                <a:latin typeface="Calibri"/>
                <a:cs typeface="Calibri"/>
              </a:rPr>
              <a:t>or </a:t>
            </a:r>
            <a:r>
              <a:rPr sz="2900" dirty="0">
                <a:latin typeface="Calibri"/>
                <a:cs typeface="Calibri"/>
              </a:rPr>
              <a:t>the</a:t>
            </a:r>
            <a:r>
              <a:rPr sz="2900" spc="-30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Level</a:t>
            </a:r>
            <a:r>
              <a:rPr sz="2900" spc="-30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4</a:t>
            </a:r>
            <a:r>
              <a:rPr sz="2900" spc="-20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Guidebook</a:t>
            </a:r>
            <a:r>
              <a:rPr sz="2900" spc="-45" dirty="0">
                <a:latin typeface="Calibri"/>
                <a:cs typeface="Calibri"/>
              </a:rPr>
              <a:t> </a:t>
            </a:r>
            <a:r>
              <a:rPr sz="2900" spc="-25" dirty="0">
                <a:latin typeface="Calibri"/>
                <a:cs typeface="Calibri"/>
              </a:rPr>
              <a:t>(p. </a:t>
            </a:r>
            <a:r>
              <a:rPr sz="2900" dirty="0">
                <a:latin typeface="Calibri"/>
                <a:cs typeface="Calibri"/>
              </a:rPr>
              <a:t>30)</a:t>
            </a:r>
            <a:r>
              <a:rPr sz="2900" spc="-35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on</a:t>
            </a:r>
            <a:r>
              <a:rPr sz="2900" spc="-35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Moodle</a:t>
            </a:r>
            <a:r>
              <a:rPr sz="2900" spc="-50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for</a:t>
            </a:r>
            <a:r>
              <a:rPr sz="2900" spc="-30" dirty="0">
                <a:latin typeface="Calibri"/>
                <a:cs typeface="Calibri"/>
              </a:rPr>
              <a:t> </a:t>
            </a:r>
            <a:r>
              <a:rPr sz="2900" spc="-10" dirty="0">
                <a:latin typeface="Calibri"/>
                <a:cs typeface="Calibri"/>
              </a:rPr>
              <a:t>guidance.</a:t>
            </a:r>
            <a:endParaRPr sz="2900">
              <a:latin typeface="Calibri"/>
              <a:cs typeface="Calibr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6368796" y="2726435"/>
            <a:ext cx="5208270" cy="3475354"/>
            <a:chOff x="6368796" y="2726435"/>
            <a:chExt cx="5208270" cy="3475354"/>
          </a:xfrm>
        </p:grpSpPr>
        <p:sp>
          <p:nvSpPr>
            <p:cNvPr id="10" name="object 10"/>
            <p:cNvSpPr/>
            <p:nvPr/>
          </p:nvSpPr>
          <p:spPr>
            <a:xfrm>
              <a:off x="6368796" y="2726435"/>
              <a:ext cx="4681855" cy="2973705"/>
            </a:xfrm>
            <a:custGeom>
              <a:avLst/>
              <a:gdLst/>
              <a:ahLst/>
              <a:cxnLst/>
              <a:rect l="l" t="t" r="r" b="b"/>
              <a:pathLst>
                <a:path w="4681855" h="2973704">
                  <a:moveTo>
                    <a:pt x="4384421" y="0"/>
                  </a:moveTo>
                  <a:lnTo>
                    <a:pt x="297306" y="0"/>
                  </a:lnTo>
                  <a:lnTo>
                    <a:pt x="249079" y="3890"/>
                  </a:lnTo>
                  <a:lnTo>
                    <a:pt x="203330" y="15155"/>
                  </a:lnTo>
                  <a:lnTo>
                    <a:pt x="160671" y="33182"/>
                  </a:lnTo>
                  <a:lnTo>
                    <a:pt x="121715" y="57359"/>
                  </a:lnTo>
                  <a:lnTo>
                    <a:pt x="87074" y="87074"/>
                  </a:lnTo>
                  <a:lnTo>
                    <a:pt x="57359" y="121715"/>
                  </a:lnTo>
                  <a:lnTo>
                    <a:pt x="33182" y="160671"/>
                  </a:lnTo>
                  <a:lnTo>
                    <a:pt x="15155" y="203330"/>
                  </a:lnTo>
                  <a:lnTo>
                    <a:pt x="3890" y="249079"/>
                  </a:lnTo>
                  <a:lnTo>
                    <a:pt x="0" y="297306"/>
                  </a:lnTo>
                  <a:lnTo>
                    <a:pt x="0" y="2676016"/>
                  </a:lnTo>
                  <a:lnTo>
                    <a:pt x="3890" y="2724244"/>
                  </a:lnTo>
                  <a:lnTo>
                    <a:pt x="15155" y="2769993"/>
                  </a:lnTo>
                  <a:lnTo>
                    <a:pt x="33182" y="2812652"/>
                  </a:lnTo>
                  <a:lnTo>
                    <a:pt x="57359" y="2851608"/>
                  </a:lnTo>
                  <a:lnTo>
                    <a:pt x="87074" y="2886249"/>
                  </a:lnTo>
                  <a:lnTo>
                    <a:pt x="121715" y="2915964"/>
                  </a:lnTo>
                  <a:lnTo>
                    <a:pt x="160671" y="2940141"/>
                  </a:lnTo>
                  <a:lnTo>
                    <a:pt x="203330" y="2958168"/>
                  </a:lnTo>
                  <a:lnTo>
                    <a:pt x="249079" y="2969433"/>
                  </a:lnTo>
                  <a:lnTo>
                    <a:pt x="297306" y="2973324"/>
                  </a:lnTo>
                  <a:lnTo>
                    <a:pt x="4384421" y="2973324"/>
                  </a:lnTo>
                  <a:lnTo>
                    <a:pt x="4432648" y="2969433"/>
                  </a:lnTo>
                  <a:lnTo>
                    <a:pt x="4478397" y="2958168"/>
                  </a:lnTo>
                  <a:lnTo>
                    <a:pt x="4521056" y="2940141"/>
                  </a:lnTo>
                  <a:lnTo>
                    <a:pt x="4560012" y="2915964"/>
                  </a:lnTo>
                  <a:lnTo>
                    <a:pt x="4594653" y="2886249"/>
                  </a:lnTo>
                  <a:lnTo>
                    <a:pt x="4624368" y="2851608"/>
                  </a:lnTo>
                  <a:lnTo>
                    <a:pt x="4648545" y="2812652"/>
                  </a:lnTo>
                  <a:lnTo>
                    <a:pt x="4666572" y="2769993"/>
                  </a:lnTo>
                  <a:lnTo>
                    <a:pt x="4677837" y="2724244"/>
                  </a:lnTo>
                  <a:lnTo>
                    <a:pt x="4681728" y="2676016"/>
                  </a:lnTo>
                  <a:lnTo>
                    <a:pt x="4681728" y="297306"/>
                  </a:lnTo>
                  <a:lnTo>
                    <a:pt x="4677837" y="249079"/>
                  </a:lnTo>
                  <a:lnTo>
                    <a:pt x="4666572" y="203330"/>
                  </a:lnTo>
                  <a:lnTo>
                    <a:pt x="4648545" y="160671"/>
                  </a:lnTo>
                  <a:lnTo>
                    <a:pt x="4624368" y="121715"/>
                  </a:lnTo>
                  <a:lnTo>
                    <a:pt x="4594653" y="87074"/>
                  </a:lnTo>
                  <a:lnTo>
                    <a:pt x="4560012" y="57359"/>
                  </a:lnTo>
                  <a:lnTo>
                    <a:pt x="4521056" y="33182"/>
                  </a:lnTo>
                  <a:lnTo>
                    <a:pt x="4478397" y="15155"/>
                  </a:lnTo>
                  <a:lnTo>
                    <a:pt x="4432648" y="3890"/>
                  </a:lnTo>
                  <a:lnTo>
                    <a:pt x="438442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888480" y="3221735"/>
              <a:ext cx="4681855" cy="2973705"/>
            </a:xfrm>
            <a:custGeom>
              <a:avLst/>
              <a:gdLst/>
              <a:ahLst/>
              <a:cxnLst/>
              <a:rect l="l" t="t" r="r" b="b"/>
              <a:pathLst>
                <a:path w="4681855" h="2973704">
                  <a:moveTo>
                    <a:pt x="4384421" y="0"/>
                  </a:moveTo>
                  <a:lnTo>
                    <a:pt x="297306" y="0"/>
                  </a:lnTo>
                  <a:lnTo>
                    <a:pt x="249079" y="3890"/>
                  </a:lnTo>
                  <a:lnTo>
                    <a:pt x="203330" y="15155"/>
                  </a:lnTo>
                  <a:lnTo>
                    <a:pt x="160671" y="33182"/>
                  </a:lnTo>
                  <a:lnTo>
                    <a:pt x="121715" y="57359"/>
                  </a:lnTo>
                  <a:lnTo>
                    <a:pt x="87074" y="87074"/>
                  </a:lnTo>
                  <a:lnTo>
                    <a:pt x="57359" y="121715"/>
                  </a:lnTo>
                  <a:lnTo>
                    <a:pt x="33182" y="160671"/>
                  </a:lnTo>
                  <a:lnTo>
                    <a:pt x="15155" y="203330"/>
                  </a:lnTo>
                  <a:lnTo>
                    <a:pt x="3890" y="249079"/>
                  </a:lnTo>
                  <a:lnTo>
                    <a:pt x="0" y="297306"/>
                  </a:lnTo>
                  <a:lnTo>
                    <a:pt x="0" y="2675991"/>
                  </a:lnTo>
                  <a:lnTo>
                    <a:pt x="3890" y="2724220"/>
                  </a:lnTo>
                  <a:lnTo>
                    <a:pt x="15155" y="2769971"/>
                  </a:lnTo>
                  <a:lnTo>
                    <a:pt x="33182" y="2812632"/>
                  </a:lnTo>
                  <a:lnTo>
                    <a:pt x="57359" y="2851591"/>
                  </a:lnTo>
                  <a:lnTo>
                    <a:pt x="87074" y="2886236"/>
                  </a:lnTo>
                  <a:lnTo>
                    <a:pt x="121715" y="2915955"/>
                  </a:lnTo>
                  <a:lnTo>
                    <a:pt x="160671" y="2940136"/>
                  </a:lnTo>
                  <a:lnTo>
                    <a:pt x="203330" y="2958165"/>
                  </a:lnTo>
                  <a:lnTo>
                    <a:pt x="249079" y="2969432"/>
                  </a:lnTo>
                  <a:lnTo>
                    <a:pt x="297306" y="2973324"/>
                  </a:lnTo>
                  <a:lnTo>
                    <a:pt x="4384421" y="2973324"/>
                  </a:lnTo>
                  <a:lnTo>
                    <a:pt x="4432648" y="2969432"/>
                  </a:lnTo>
                  <a:lnTo>
                    <a:pt x="4478397" y="2958165"/>
                  </a:lnTo>
                  <a:lnTo>
                    <a:pt x="4521056" y="2940136"/>
                  </a:lnTo>
                  <a:lnTo>
                    <a:pt x="4560012" y="2915955"/>
                  </a:lnTo>
                  <a:lnTo>
                    <a:pt x="4594653" y="2886236"/>
                  </a:lnTo>
                  <a:lnTo>
                    <a:pt x="4624368" y="2851591"/>
                  </a:lnTo>
                  <a:lnTo>
                    <a:pt x="4648545" y="2812632"/>
                  </a:lnTo>
                  <a:lnTo>
                    <a:pt x="4666572" y="2769971"/>
                  </a:lnTo>
                  <a:lnTo>
                    <a:pt x="4677837" y="2724220"/>
                  </a:lnTo>
                  <a:lnTo>
                    <a:pt x="4681728" y="2675991"/>
                  </a:lnTo>
                  <a:lnTo>
                    <a:pt x="4681728" y="297306"/>
                  </a:lnTo>
                  <a:lnTo>
                    <a:pt x="4677837" y="249079"/>
                  </a:lnTo>
                  <a:lnTo>
                    <a:pt x="4666572" y="203330"/>
                  </a:lnTo>
                  <a:lnTo>
                    <a:pt x="4648545" y="160671"/>
                  </a:lnTo>
                  <a:lnTo>
                    <a:pt x="4624368" y="121715"/>
                  </a:lnTo>
                  <a:lnTo>
                    <a:pt x="4594653" y="87074"/>
                  </a:lnTo>
                  <a:lnTo>
                    <a:pt x="4560012" y="57359"/>
                  </a:lnTo>
                  <a:lnTo>
                    <a:pt x="4521056" y="33182"/>
                  </a:lnTo>
                  <a:lnTo>
                    <a:pt x="4478397" y="15155"/>
                  </a:lnTo>
                  <a:lnTo>
                    <a:pt x="4432648" y="3890"/>
                  </a:lnTo>
                  <a:lnTo>
                    <a:pt x="4384421" y="0"/>
                  </a:lnTo>
                  <a:close/>
                </a:path>
              </a:pathLst>
            </a:custGeom>
            <a:solidFill>
              <a:srgbClr val="FFFFFF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888480" y="3221735"/>
              <a:ext cx="4681855" cy="2973705"/>
            </a:xfrm>
            <a:custGeom>
              <a:avLst/>
              <a:gdLst/>
              <a:ahLst/>
              <a:cxnLst/>
              <a:rect l="l" t="t" r="r" b="b"/>
              <a:pathLst>
                <a:path w="4681855" h="2973704">
                  <a:moveTo>
                    <a:pt x="0" y="297306"/>
                  </a:moveTo>
                  <a:lnTo>
                    <a:pt x="3890" y="249079"/>
                  </a:lnTo>
                  <a:lnTo>
                    <a:pt x="15155" y="203330"/>
                  </a:lnTo>
                  <a:lnTo>
                    <a:pt x="33182" y="160671"/>
                  </a:lnTo>
                  <a:lnTo>
                    <a:pt x="57359" y="121715"/>
                  </a:lnTo>
                  <a:lnTo>
                    <a:pt x="87074" y="87074"/>
                  </a:lnTo>
                  <a:lnTo>
                    <a:pt x="121715" y="57359"/>
                  </a:lnTo>
                  <a:lnTo>
                    <a:pt x="160671" y="33182"/>
                  </a:lnTo>
                  <a:lnTo>
                    <a:pt x="203330" y="15155"/>
                  </a:lnTo>
                  <a:lnTo>
                    <a:pt x="249079" y="3890"/>
                  </a:lnTo>
                  <a:lnTo>
                    <a:pt x="297306" y="0"/>
                  </a:lnTo>
                  <a:lnTo>
                    <a:pt x="4384421" y="0"/>
                  </a:lnTo>
                  <a:lnTo>
                    <a:pt x="4432648" y="3890"/>
                  </a:lnTo>
                  <a:lnTo>
                    <a:pt x="4478397" y="15155"/>
                  </a:lnTo>
                  <a:lnTo>
                    <a:pt x="4521056" y="33182"/>
                  </a:lnTo>
                  <a:lnTo>
                    <a:pt x="4560012" y="57359"/>
                  </a:lnTo>
                  <a:lnTo>
                    <a:pt x="4594653" y="87074"/>
                  </a:lnTo>
                  <a:lnTo>
                    <a:pt x="4624368" y="121715"/>
                  </a:lnTo>
                  <a:lnTo>
                    <a:pt x="4648545" y="160671"/>
                  </a:lnTo>
                  <a:lnTo>
                    <a:pt x="4666572" y="203330"/>
                  </a:lnTo>
                  <a:lnTo>
                    <a:pt x="4677837" y="249079"/>
                  </a:lnTo>
                  <a:lnTo>
                    <a:pt x="4681728" y="297306"/>
                  </a:lnTo>
                  <a:lnTo>
                    <a:pt x="4681728" y="2675991"/>
                  </a:lnTo>
                  <a:lnTo>
                    <a:pt x="4677837" y="2724220"/>
                  </a:lnTo>
                  <a:lnTo>
                    <a:pt x="4666572" y="2769971"/>
                  </a:lnTo>
                  <a:lnTo>
                    <a:pt x="4648545" y="2812632"/>
                  </a:lnTo>
                  <a:lnTo>
                    <a:pt x="4624368" y="2851591"/>
                  </a:lnTo>
                  <a:lnTo>
                    <a:pt x="4594653" y="2886236"/>
                  </a:lnTo>
                  <a:lnTo>
                    <a:pt x="4560012" y="2915955"/>
                  </a:lnTo>
                  <a:lnTo>
                    <a:pt x="4521056" y="2940136"/>
                  </a:lnTo>
                  <a:lnTo>
                    <a:pt x="4478397" y="2958165"/>
                  </a:lnTo>
                  <a:lnTo>
                    <a:pt x="4432648" y="2969432"/>
                  </a:lnTo>
                  <a:lnTo>
                    <a:pt x="4384421" y="2973324"/>
                  </a:lnTo>
                  <a:lnTo>
                    <a:pt x="297306" y="2973324"/>
                  </a:lnTo>
                  <a:lnTo>
                    <a:pt x="249079" y="2969432"/>
                  </a:lnTo>
                  <a:lnTo>
                    <a:pt x="203330" y="2958165"/>
                  </a:lnTo>
                  <a:lnTo>
                    <a:pt x="160671" y="2940136"/>
                  </a:lnTo>
                  <a:lnTo>
                    <a:pt x="121715" y="2915955"/>
                  </a:lnTo>
                  <a:lnTo>
                    <a:pt x="87074" y="2886236"/>
                  </a:lnTo>
                  <a:lnTo>
                    <a:pt x="57359" y="2851591"/>
                  </a:lnTo>
                  <a:lnTo>
                    <a:pt x="33182" y="2812632"/>
                  </a:lnTo>
                  <a:lnTo>
                    <a:pt x="15155" y="2769971"/>
                  </a:lnTo>
                  <a:lnTo>
                    <a:pt x="3890" y="2724220"/>
                  </a:lnTo>
                  <a:lnTo>
                    <a:pt x="0" y="2675991"/>
                  </a:lnTo>
                  <a:lnTo>
                    <a:pt x="0" y="297306"/>
                  </a:lnTo>
                  <a:close/>
                </a:path>
              </a:pathLst>
            </a:custGeom>
            <a:ln w="12699">
              <a:solidFill>
                <a:srgbClr val="4471C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7129018" y="3824477"/>
            <a:ext cx="4203700" cy="1681480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 marR="5080" indent="-1270" algn="ctr">
              <a:lnSpc>
                <a:spcPct val="91500"/>
              </a:lnSpc>
              <a:spcBef>
                <a:spcPts val="400"/>
              </a:spcBef>
            </a:pPr>
            <a:r>
              <a:rPr sz="2900" dirty="0">
                <a:latin typeface="Calibri"/>
                <a:cs typeface="Calibri"/>
              </a:rPr>
              <a:t>If</a:t>
            </a:r>
            <a:r>
              <a:rPr sz="2900" spc="-35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you</a:t>
            </a:r>
            <a:r>
              <a:rPr sz="2900" spc="-25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need</a:t>
            </a:r>
            <a:r>
              <a:rPr sz="2900" spc="-20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help</a:t>
            </a:r>
            <a:r>
              <a:rPr sz="2900" spc="-25" dirty="0">
                <a:latin typeface="Calibri"/>
                <a:cs typeface="Calibri"/>
              </a:rPr>
              <a:t> </a:t>
            </a:r>
            <a:r>
              <a:rPr sz="2900" spc="-20" dirty="0">
                <a:latin typeface="Calibri"/>
                <a:cs typeface="Calibri"/>
              </a:rPr>
              <a:t>with </a:t>
            </a:r>
            <a:r>
              <a:rPr sz="2900" dirty="0">
                <a:latin typeface="Calibri"/>
                <a:cs typeface="Calibri"/>
              </a:rPr>
              <a:t>gathering</a:t>
            </a:r>
            <a:r>
              <a:rPr sz="2900" spc="-85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evidence,</a:t>
            </a:r>
            <a:r>
              <a:rPr sz="2900" spc="-60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you</a:t>
            </a:r>
            <a:r>
              <a:rPr sz="2900" spc="-60" dirty="0">
                <a:latin typeface="Calibri"/>
                <a:cs typeface="Calibri"/>
              </a:rPr>
              <a:t> </a:t>
            </a:r>
            <a:r>
              <a:rPr sz="2900" spc="-25" dirty="0">
                <a:latin typeface="Calibri"/>
                <a:cs typeface="Calibri"/>
              </a:rPr>
              <a:t>can </a:t>
            </a:r>
            <a:r>
              <a:rPr sz="2900" dirty="0">
                <a:latin typeface="Calibri"/>
                <a:cs typeface="Calibri"/>
              </a:rPr>
              <a:t>contact</a:t>
            </a:r>
            <a:r>
              <a:rPr sz="2900" spc="-75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the</a:t>
            </a:r>
            <a:r>
              <a:rPr sz="2900" spc="-65" dirty="0">
                <a:latin typeface="Calibri"/>
                <a:cs typeface="Calibri"/>
              </a:rPr>
              <a:t> </a:t>
            </a:r>
            <a:r>
              <a:rPr sz="29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Students’</a:t>
            </a:r>
            <a:r>
              <a:rPr sz="2900" u="sng" spc="-6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 </a:t>
            </a:r>
            <a:r>
              <a:rPr sz="29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Union</a:t>
            </a:r>
            <a:r>
              <a:rPr sz="2900" u="none" spc="-10" dirty="0">
                <a:solidFill>
                  <a:srgbClr val="0462C1"/>
                </a:solidFill>
                <a:latin typeface="Calibri"/>
                <a:cs typeface="Calibri"/>
              </a:rPr>
              <a:t> </a:t>
            </a:r>
            <a:r>
              <a:rPr sz="2900" u="none" dirty="0">
                <a:latin typeface="Calibri"/>
                <a:cs typeface="Calibri"/>
              </a:rPr>
              <a:t>for</a:t>
            </a:r>
            <a:r>
              <a:rPr sz="2900" u="none" spc="-70" dirty="0">
                <a:latin typeface="Calibri"/>
                <a:cs typeface="Calibri"/>
              </a:rPr>
              <a:t> </a:t>
            </a:r>
            <a:r>
              <a:rPr sz="2900" u="none" spc="-10" dirty="0">
                <a:latin typeface="Calibri"/>
                <a:cs typeface="Calibri"/>
              </a:rPr>
              <a:t>guidance</a:t>
            </a:r>
            <a:endParaRPr sz="29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460106" y="2831083"/>
            <a:ext cx="3401060" cy="1530985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2700" marR="5080">
              <a:lnSpc>
                <a:spcPts val="5620"/>
              </a:lnSpc>
              <a:spcBef>
                <a:spcPts val="800"/>
              </a:spcBef>
            </a:pPr>
            <a:r>
              <a:rPr sz="5200" b="0" dirty="0">
                <a:latin typeface="Calibri Light"/>
                <a:cs typeface="Calibri Light"/>
              </a:rPr>
              <a:t>See</a:t>
            </a:r>
            <a:r>
              <a:rPr sz="5200" b="0" spc="-100" dirty="0">
                <a:latin typeface="Calibri Light"/>
                <a:cs typeface="Calibri Light"/>
              </a:rPr>
              <a:t> </a:t>
            </a:r>
            <a:r>
              <a:rPr sz="5200" b="0" dirty="0">
                <a:latin typeface="Calibri Light"/>
                <a:cs typeface="Calibri Light"/>
              </a:rPr>
              <a:t>you</a:t>
            </a:r>
            <a:r>
              <a:rPr sz="5200" b="0" spc="-95" dirty="0">
                <a:latin typeface="Calibri Light"/>
                <a:cs typeface="Calibri Light"/>
              </a:rPr>
              <a:t> </a:t>
            </a:r>
            <a:r>
              <a:rPr sz="5200" b="0" spc="-20" dirty="0">
                <a:latin typeface="Calibri Light"/>
                <a:cs typeface="Calibri Light"/>
              </a:rPr>
              <a:t>next </a:t>
            </a:r>
            <a:r>
              <a:rPr sz="5200" b="0" spc="-10" dirty="0">
                <a:latin typeface="Calibri Light"/>
                <a:cs typeface="Calibri Light"/>
              </a:rPr>
              <a:t>week!</a:t>
            </a:r>
            <a:endParaRPr sz="5200">
              <a:latin typeface="Calibri Light"/>
              <a:cs typeface="Calibri Light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85376" y="-2"/>
            <a:ext cx="5622883" cy="6857998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243966"/>
            <a:ext cx="249428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30" dirty="0"/>
              <a:t>References</a:t>
            </a:r>
            <a:endParaRPr sz="44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17982" rIns="0" bIns="0" rtlCol="0">
            <a:spAutoFit/>
          </a:bodyPr>
          <a:lstStyle/>
          <a:p>
            <a:pPr marL="12700" marR="153670">
              <a:lnSpc>
                <a:spcPts val="2600"/>
              </a:lnSpc>
              <a:spcBef>
                <a:spcPts val="420"/>
              </a:spcBef>
            </a:pPr>
            <a:r>
              <a:rPr i="0" spc="-25" dirty="0">
                <a:latin typeface="Calibri"/>
                <a:cs typeface="Calibri"/>
              </a:rPr>
              <a:t>Adair,</a:t>
            </a:r>
            <a:r>
              <a:rPr i="0" spc="-6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J.</a:t>
            </a:r>
            <a:r>
              <a:rPr i="0" spc="-7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(2009)</a:t>
            </a:r>
            <a:r>
              <a:rPr i="0" spc="-65" dirty="0">
                <a:latin typeface="Calibri"/>
                <a:cs typeface="Calibri"/>
              </a:rPr>
              <a:t> </a:t>
            </a:r>
            <a:r>
              <a:rPr spc="-10" dirty="0"/>
              <a:t>Effective</a:t>
            </a:r>
            <a:r>
              <a:rPr spc="-40" dirty="0"/>
              <a:t> </a:t>
            </a:r>
            <a:r>
              <a:rPr spc="-10" dirty="0"/>
              <a:t>Communication:</a:t>
            </a:r>
            <a:r>
              <a:rPr spc="-55" dirty="0"/>
              <a:t> </a:t>
            </a:r>
            <a:r>
              <a:rPr dirty="0"/>
              <a:t>The</a:t>
            </a:r>
            <a:r>
              <a:rPr spc="-35" dirty="0"/>
              <a:t> </a:t>
            </a:r>
            <a:r>
              <a:rPr dirty="0"/>
              <a:t>most</a:t>
            </a:r>
            <a:r>
              <a:rPr spc="-50" dirty="0"/>
              <a:t> </a:t>
            </a:r>
            <a:r>
              <a:rPr spc="-10" dirty="0"/>
              <a:t>important</a:t>
            </a:r>
            <a:r>
              <a:rPr spc="-50" dirty="0"/>
              <a:t> </a:t>
            </a:r>
            <a:r>
              <a:rPr spc="-10" dirty="0"/>
              <a:t>management</a:t>
            </a:r>
            <a:r>
              <a:rPr spc="-50" dirty="0"/>
              <a:t> </a:t>
            </a:r>
            <a:r>
              <a:rPr dirty="0"/>
              <a:t>skill</a:t>
            </a:r>
            <a:r>
              <a:rPr spc="-60" dirty="0"/>
              <a:t> </a:t>
            </a:r>
            <a:r>
              <a:rPr spc="-25" dirty="0"/>
              <a:t>of</a:t>
            </a:r>
            <a:r>
              <a:rPr i="1" spc="-25" dirty="0"/>
              <a:t> </a:t>
            </a:r>
            <a:r>
              <a:rPr i="1" dirty="0"/>
              <a:t>all</a:t>
            </a:r>
            <a:r>
              <a:rPr i="0" dirty="0">
                <a:latin typeface="Calibri"/>
                <a:cs typeface="Calibri"/>
              </a:rPr>
              <a:t>.</a:t>
            </a:r>
            <a:r>
              <a:rPr i="0" spc="-6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London:</a:t>
            </a:r>
            <a:r>
              <a:rPr i="0" spc="-5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Pan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spc="-10" dirty="0">
                <a:latin typeface="Calibri"/>
                <a:cs typeface="Calibri"/>
              </a:rPr>
              <a:t>Books.</a:t>
            </a:r>
          </a:p>
          <a:p>
            <a:pPr marL="12700" marR="5080">
              <a:lnSpc>
                <a:spcPts val="2590"/>
              </a:lnSpc>
              <a:spcBef>
                <a:spcPts val="1000"/>
              </a:spcBef>
            </a:pPr>
            <a:r>
              <a:rPr i="0" spc="-20" dirty="0">
                <a:latin typeface="Calibri"/>
                <a:cs typeface="Calibri"/>
              </a:rPr>
              <a:t>AUCOTEC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(2016)</a:t>
            </a:r>
            <a:r>
              <a:rPr i="0" spc="-60" dirty="0">
                <a:latin typeface="Calibri"/>
                <a:cs typeface="Calibri"/>
              </a:rPr>
              <a:t> </a:t>
            </a:r>
            <a:r>
              <a:rPr dirty="0"/>
              <a:t>3</a:t>
            </a:r>
            <a:r>
              <a:rPr spc="-50" dirty="0"/>
              <a:t> </a:t>
            </a:r>
            <a:r>
              <a:rPr dirty="0"/>
              <a:t>engineering</a:t>
            </a:r>
            <a:r>
              <a:rPr spc="-40" dirty="0"/>
              <a:t> </a:t>
            </a:r>
            <a:r>
              <a:rPr spc="-10" dirty="0"/>
              <a:t>disasters</a:t>
            </a:r>
            <a:r>
              <a:rPr spc="-55" dirty="0"/>
              <a:t> </a:t>
            </a:r>
            <a:r>
              <a:rPr dirty="0"/>
              <a:t>that</a:t>
            </a:r>
            <a:r>
              <a:rPr spc="-45" dirty="0"/>
              <a:t> </a:t>
            </a:r>
            <a:r>
              <a:rPr dirty="0"/>
              <a:t>were</a:t>
            </a:r>
            <a:r>
              <a:rPr spc="-50" dirty="0"/>
              <a:t> </a:t>
            </a:r>
            <a:r>
              <a:rPr dirty="0"/>
              <a:t>the</a:t>
            </a:r>
            <a:r>
              <a:rPr spc="-50" dirty="0"/>
              <a:t> </a:t>
            </a:r>
            <a:r>
              <a:rPr dirty="0"/>
              <a:t>result</a:t>
            </a:r>
            <a:r>
              <a:rPr spc="-45" dirty="0"/>
              <a:t> </a:t>
            </a:r>
            <a:r>
              <a:rPr dirty="0"/>
              <a:t>of</a:t>
            </a:r>
            <a:r>
              <a:rPr spc="-30" dirty="0"/>
              <a:t> </a:t>
            </a:r>
            <a:r>
              <a:rPr spc="-10" dirty="0"/>
              <a:t>miscommunication</a:t>
            </a:r>
            <a:r>
              <a:rPr i="0" spc="-10" dirty="0">
                <a:latin typeface="Calibri"/>
                <a:cs typeface="Calibri"/>
              </a:rPr>
              <a:t>. Available </a:t>
            </a:r>
            <a:r>
              <a:rPr i="0" dirty="0">
                <a:latin typeface="Calibri"/>
                <a:cs typeface="Calibri"/>
              </a:rPr>
              <a:t>at:</a:t>
            </a:r>
            <a:r>
              <a:rPr i="0" spc="-35" dirty="0">
                <a:latin typeface="Calibri"/>
                <a:cs typeface="Calibri"/>
              </a:rPr>
              <a:t> </a:t>
            </a:r>
            <a:r>
              <a:rPr i="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https://news.aucotec.com/3-engineering-</a:t>
            </a:r>
            <a:r>
              <a:rPr i="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disasters-</a:t>
            </a:r>
            <a:r>
              <a:rPr i="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result-</a:t>
            </a:r>
            <a:r>
              <a:rPr i="0" u="none" spc="-10" dirty="0">
                <a:solidFill>
                  <a:srgbClr val="0462C1"/>
                </a:solidFill>
                <a:latin typeface="Calibri"/>
                <a:cs typeface="Calibri"/>
              </a:rPr>
              <a:t> </a:t>
            </a:r>
            <a:r>
              <a:rPr i="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miscommunication/</a:t>
            </a:r>
            <a:r>
              <a:rPr i="0" u="none" spc="-40" dirty="0">
                <a:solidFill>
                  <a:srgbClr val="0462C1"/>
                </a:solidFill>
                <a:latin typeface="Calibri"/>
                <a:cs typeface="Calibri"/>
              </a:rPr>
              <a:t> </a:t>
            </a:r>
            <a:r>
              <a:rPr i="0" u="none" dirty="0">
                <a:latin typeface="Calibri"/>
                <a:cs typeface="Calibri"/>
              </a:rPr>
              <a:t>(Accessed:</a:t>
            </a:r>
            <a:r>
              <a:rPr i="0" u="none" spc="-35" dirty="0">
                <a:latin typeface="Calibri"/>
                <a:cs typeface="Calibri"/>
              </a:rPr>
              <a:t> </a:t>
            </a:r>
            <a:r>
              <a:rPr i="0" u="none" dirty="0">
                <a:latin typeface="Calibri"/>
                <a:cs typeface="Calibri"/>
              </a:rPr>
              <a:t>29</a:t>
            </a:r>
            <a:r>
              <a:rPr i="0" u="none" spc="-15" dirty="0">
                <a:latin typeface="Calibri"/>
                <a:cs typeface="Calibri"/>
              </a:rPr>
              <a:t> </a:t>
            </a:r>
            <a:r>
              <a:rPr i="0" u="none" spc="-10" dirty="0">
                <a:latin typeface="Calibri"/>
                <a:cs typeface="Calibri"/>
              </a:rPr>
              <a:t>September</a:t>
            </a:r>
            <a:r>
              <a:rPr i="0" u="none" spc="-25" dirty="0">
                <a:latin typeface="Calibri"/>
                <a:cs typeface="Calibri"/>
              </a:rPr>
              <a:t> </a:t>
            </a:r>
            <a:r>
              <a:rPr i="0" u="none" spc="-10" dirty="0">
                <a:latin typeface="Calibri"/>
                <a:cs typeface="Calibri"/>
              </a:rPr>
              <a:t>2022).</a:t>
            </a:r>
          </a:p>
          <a:p>
            <a:pPr marL="12700" marR="218440">
              <a:lnSpc>
                <a:spcPts val="2590"/>
              </a:lnSpc>
              <a:spcBef>
                <a:spcPts val="1005"/>
              </a:spcBef>
            </a:pPr>
            <a:r>
              <a:rPr i="0" dirty="0">
                <a:latin typeface="Calibri"/>
                <a:cs typeface="Calibri"/>
              </a:rPr>
              <a:t>Mullins,</a:t>
            </a:r>
            <a:r>
              <a:rPr i="0" spc="-4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L.</a:t>
            </a:r>
            <a:r>
              <a:rPr i="0" spc="-4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J.</a:t>
            </a:r>
            <a:r>
              <a:rPr i="0" spc="-6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(2019)</a:t>
            </a:r>
            <a:r>
              <a:rPr i="0" spc="-60" dirty="0">
                <a:latin typeface="Calibri"/>
                <a:cs typeface="Calibri"/>
              </a:rPr>
              <a:t> </a:t>
            </a:r>
            <a:r>
              <a:rPr spc="-10" dirty="0"/>
              <a:t>Organisational</a:t>
            </a:r>
            <a:r>
              <a:rPr spc="-35" dirty="0"/>
              <a:t> </a:t>
            </a:r>
            <a:r>
              <a:rPr dirty="0"/>
              <a:t>behaviour</a:t>
            </a:r>
            <a:r>
              <a:rPr spc="-25" dirty="0"/>
              <a:t> </a:t>
            </a:r>
            <a:r>
              <a:rPr dirty="0"/>
              <a:t>in</a:t>
            </a:r>
            <a:r>
              <a:rPr spc="-50" dirty="0"/>
              <a:t> </a:t>
            </a:r>
            <a:r>
              <a:rPr dirty="0"/>
              <a:t>the</a:t>
            </a:r>
            <a:r>
              <a:rPr spc="-30" dirty="0"/>
              <a:t> </a:t>
            </a:r>
            <a:r>
              <a:rPr dirty="0"/>
              <a:t>workplace</a:t>
            </a:r>
            <a:r>
              <a:rPr i="0" dirty="0">
                <a:latin typeface="Calibri"/>
                <a:cs typeface="Calibri"/>
              </a:rPr>
              <a:t>.</a:t>
            </a:r>
            <a:r>
              <a:rPr i="0" spc="-6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12th</a:t>
            </a:r>
            <a:r>
              <a:rPr i="0" spc="-4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edn.</a:t>
            </a:r>
            <a:r>
              <a:rPr i="0" spc="-40" dirty="0">
                <a:latin typeface="Calibri"/>
                <a:cs typeface="Calibri"/>
              </a:rPr>
              <a:t> </a:t>
            </a:r>
            <a:r>
              <a:rPr i="0" spc="-10" dirty="0">
                <a:latin typeface="Calibri"/>
                <a:cs typeface="Calibri"/>
              </a:rPr>
              <a:t>Harlow: Pearson</a:t>
            </a:r>
            <a:r>
              <a:rPr i="0" spc="-80" dirty="0">
                <a:latin typeface="Calibri"/>
                <a:cs typeface="Calibri"/>
              </a:rPr>
              <a:t> </a:t>
            </a:r>
            <a:r>
              <a:rPr i="0" spc="-10" dirty="0">
                <a:latin typeface="Calibri"/>
                <a:cs typeface="Calibri"/>
              </a:rPr>
              <a:t>Education.</a:t>
            </a:r>
          </a:p>
          <a:p>
            <a:pPr marL="12700">
              <a:lnSpc>
                <a:spcPts val="2735"/>
              </a:lnSpc>
              <a:spcBef>
                <a:spcPts val="675"/>
              </a:spcBef>
            </a:pPr>
            <a:r>
              <a:rPr i="0" dirty="0">
                <a:latin typeface="Calibri"/>
                <a:cs typeface="Calibri"/>
              </a:rPr>
              <a:t>UWTSD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(2023)</a:t>
            </a:r>
            <a:r>
              <a:rPr i="0" spc="-8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Student</a:t>
            </a:r>
            <a:r>
              <a:rPr i="0" spc="-55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Careers</a:t>
            </a:r>
            <a:r>
              <a:rPr i="0" spc="-90" dirty="0">
                <a:latin typeface="Calibri"/>
                <a:cs typeface="Calibri"/>
              </a:rPr>
              <a:t> </a:t>
            </a:r>
            <a:r>
              <a:rPr i="0" dirty="0">
                <a:latin typeface="Calibri"/>
                <a:cs typeface="Calibri"/>
              </a:rPr>
              <a:t>Service.</a:t>
            </a:r>
            <a:r>
              <a:rPr i="0" spc="-65" dirty="0">
                <a:latin typeface="Calibri"/>
                <a:cs typeface="Calibri"/>
              </a:rPr>
              <a:t> </a:t>
            </a:r>
            <a:r>
              <a:rPr i="0" spc="-10" dirty="0">
                <a:latin typeface="Calibri"/>
                <a:cs typeface="Calibri"/>
              </a:rPr>
              <a:t>Available</a:t>
            </a:r>
          </a:p>
          <a:p>
            <a:pPr marL="12700">
              <a:lnSpc>
                <a:spcPts val="2735"/>
              </a:lnSpc>
            </a:pPr>
            <a:r>
              <a:rPr i="0" dirty="0">
                <a:latin typeface="Calibri"/>
                <a:cs typeface="Calibri"/>
              </a:rPr>
              <a:t>at:</a:t>
            </a:r>
            <a:r>
              <a:rPr i="0" spc="-10" dirty="0">
                <a:latin typeface="Calibri"/>
                <a:cs typeface="Calibri"/>
              </a:rPr>
              <a:t> </a:t>
            </a:r>
            <a:r>
              <a:rPr i="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https://www.uwtsd.ac.uk/careers/</a:t>
            </a:r>
            <a:r>
              <a:rPr i="0" u="none" spc="-30" dirty="0">
                <a:solidFill>
                  <a:srgbClr val="0462C1"/>
                </a:solidFill>
                <a:latin typeface="Calibri"/>
                <a:cs typeface="Calibri"/>
              </a:rPr>
              <a:t> </a:t>
            </a:r>
            <a:r>
              <a:rPr i="0" u="none" dirty="0">
                <a:latin typeface="Calibri"/>
                <a:cs typeface="Calibri"/>
              </a:rPr>
              <a:t>(Accessed:</a:t>
            </a:r>
            <a:r>
              <a:rPr i="0" u="none" spc="-35" dirty="0">
                <a:latin typeface="Calibri"/>
                <a:cs typeface="Calibri"/>
              </a:rPr>
              <a:t> </a:t>
            </a:r>
            <a:r>
              <a:rPr i="0" u="none" dirty="0">
                <a:latin typeface="Calibri"/>
                <a:cs typeface="Calibri"/>
              </a:rPr>
              <a:t>16</a:t>
            </a:r>
            <a:r>
              <a:rPr i="0" u="none" spc="-5" dirty="0">
                <a:latin typeface="Calibri"/>
                <a:cs typeface="Calibri"/>
              </a:rPr>
              <a:t> </a:t>
            </a:r>
            <a:r>
              <a:rPr i="0" u="none" dirty="0">
                <a:latin typeface="Calibri"/>
                <a:cs typeface="Calibri"/>
              </a:rPr>
              <a:t>March</a:t>
            </a:r>
            <a:r>
              <a:rPr i="0" u="none" spc="-15" dirty="0">
                <a:latin typeface="Calibri"/>
                <a:cs typeface="Calibri"/>
              </a:rPr>
              <a:t> </a:t>
            </a:r>
            <a:r>
              <a:rPr i="0" u="none" spc="-10" dirty="0">
                <a:latin typeface="Calibri"/>
                <a:cs typeface="Calibri"/>
              </a:rPr>
              <a:t>2023)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" val="18792687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8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0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2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6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0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0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4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5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8)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361803&quot;,&quot;questionSettings&quot;:{},&quot;alias&quot;:&quot;&quot;,&quot;text&quot;:&quot;which of these are people skills?&quot;,&quot;@type&quot;:&quot;MultipleChoiceQuestion&quot;,&quot;choices&quot;:[{&quot;id&quot;:&quot;16304332&quot;,&quot;alias&quot;:null,&quot;text&quot;:&quot;Research Skills&quot;,&quot;excludeFromResults&quot;:false,&quot;image&quot;:null,&quot;imageAltText&quot;:null,&quot;isCorrectAnswer&quot;:false},{&quot;id&quot;:&quot;16304333&quot;,&quot;alias&quot;:null,&quot;text&quot;:&quot;Critical thinking &amp; problem solving.&quot;,&quot;excludeFromResults&quot;:false,&quot;image&quot;:null,&quot;imageAltText&quot;:null,&quot;isCorrectAnswer&quot;:false},{&quot;id&quot;:&quot;16304334&quot;,&quot;alias&quot;:null,&quot;text&quot;:&quot;Teamworking &amp; collaboration&quot;,&quot;excludeFromResults&quot;:false,&quot;image&quot;:null,&quot;imageAltText&quot;:null,&quot;isCorrectAnswer&quot;:false},{&quot;id&quot;:&quot;16304335&quot;,&quot;alias&quot;:null,&quot;text&quot;:&quot;IT skills &amp; digital literacy&quot;,&quot;excludeFromResults&quot;:false,&quot;image&quot;:null,&quot;imageAltText&quot;:null,&quot;isCorrectAnswer&quot;:false},{&quot;id&quot;:&quot;16304336&quot;,&quot;alias&quot;:null,&quot;text&quot;:&quot;Communication &amp; interpersonal skills&quot;,&quot;excludeFromResults&quot;:false,&quot;image&quot;:null,&quot;imageAltText&quot;:null,&quot;isCorrectAnswer&quot;:false},{&quot;id&quot;:&quot;16304337&quot;,&quot;alias&quot;:null,&quot;text&quot;:&quot;Leadership &amp; management.&quot;,&quot;excludeFromResults&quot;:false,&quot;image&quot;:null,&quot;imageAltText&quot;:null,&quot;isCorrectAnswer&quot;:false},{&quot;id&quot;:&quot;16304338&quot;,&quot;alias&quot;:null,&quot;text&quot;:&quot;Time Management&quot;,&quot;excludeFromResults&quot;:false,&quot;image&quot;:null,&quot;imageAltText&quot;:null,&quot;isCorrectAnswer&quot;:false}],&quot;resultFormat&quot;:&quot;%&quot;,&quot;minNumberSelections&quot;:1,&quot;maxNumberSelections&quot;:7,&quot;image&quot;:null}"/>
  <p:tag name="VEVOX.ORIGIN.SESSION.ID" val="666055"/>
  <p:tag name="VEVOX.ORIGIN.QUESTION.ID" val="4361803"/>
  <p:tag name="VEVOX.QUESTIONSLIDEID" val="307#3617302630/835111247"/>
  <p:tag name="VEVOX.SLIDEFORMAT.VERSION" val="1.012"/>
  <p:tag name="VEVOX.HASRESULTS" val="true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ich of these are people skills?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5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5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5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5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6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6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6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6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7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7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7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7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4361803&quot;,&quot;questionSettings&quot;:{},&quot;alias&quot;:&quot;&quot;,&quot;text&quot;:&quot;which of these are people skills?&quot;,&quot;@type&quot;:&quot;MultipleChoiceQuestion&quot;,&quot;choices&quot;:[{&quot;id&quot;:&quot;16304332&quot;,&quot;alias&quot;:null,&quot;text&quot;:&quot;Research Skills&quot;,&quot;excludeFromResults&quot;:false,&quot;image&quot;:null,&quot;imageAltText&quot;:null,&quot;isCorrectAnswer&quot;:false},{&quot;id&quot;:&quot;16304333&quot;,&quot;alias&quot;:null,&quot;text&quot;:&quot;Critical thinking &amp; problem solving.&quot;,&quot;excludeFromResults&quot;:false,&quot;image&quot;:null,&quot;imageAltText&quot;:null,&quot;isCorrectAnswer&quot;:false},{&quot;id&quot;:&quot;16304334&quot;,&quot;alias&quot;:null,&quot;text&quot;:&quot;Teamworking &amp; collaboration&quot;,&quot;excludeFromResults&quot;:false,&quot;image&quot;:null,&quot;imageAltText&quot;:null,&quot;isCorrectAnswer&quot;:false},{&quot;id&quot;:&quot;16304335&quot;,&quot;alias&quot;:null,&quot;text&quot;:&quot;IT skills &amp; digital literacy&quot;,&quot;excludeFromResults&quot;:false,&quot;image&quot;:null,&quot;imageAltText&quot;:null,&quot;isCorrectAnswer&quot;:false},{&quot;id&quot;:&quot;16304336&quot;,&quot;alias&quot;:null,&quot;text&quot;:&quot;Communication &amp; interpersonal skills&quot;,&quot;excludeFromResults&quot;:false,&quot;image&quot;:null,&quot;imageAltText&quot;:null,&quot;isCorrectAnswer&quot;:false},{&quot;id&quot;:&quot;16304337&quot;,&quot;alias&quot;:null,&quot;text&quot;:&quot;Leadership &amp; management.&quot;,&quot;excludeFromResults&quot;:false,&quot;image&quot;:null,&quot;imageAltText&quot;:null,&quot;isCorrectAnswer&quot;:false},{&quot;id&quot;:&quot;16304338&quot;,&quot;alias&quot;:null,&quot;text&quot;:&quot;Time Management&quot;,&quot;excludeFromResults&quot;:false,&quot;image&quot;:null,&quot;imageAltText&quot;:null,&quot;isCorrectAnswer&quot;:false}],&quot;resultFormat&quot;:&quot;%&quot;,&quot;minNumberSelections&quot;:1,&quot;maxNumberSelections&quot;:7,&quot;image&quot;:null}"/>
  <p:tag name="VEVOX.QUESTIONSLIDEID" val="307#3617302630/835111247"/>
  <p:tag name="VEVOX.SLIDEFORMAT.VERSION" val="1.012"/>
  <p:tag name="VEVOX.HASRESULTS" val="true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ich of these are people skills?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5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5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5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5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6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6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6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6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7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7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7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7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" val="5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.PLACEHOLDER" val="1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BANNER" val="X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PARTICIPANT.DISPLAY" val="X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TROPHY" val="X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AVERAGE.DISPLAY" val="X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HEADER.RANK" val="HEADERRANK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HEADER.NAME" val="HEADERNAME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HEADER.SCORE" val="HEADERSCORE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ITEM.RANK" val="ITEM1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ITEM.NAME" val="ITEM1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ITEM.SCORE" val="ITEM1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ITEM.RANK" val="ITEM2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ITEM.NAME" val="ITEM2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ITEM.SCORE" val="ITEM2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ITEM.RANK" val="ITEM3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ITEM.NAME" val="ITEM3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ITEM.SCORE" val="ITEM3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ITEM.RANK" val="ITEM4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ITEM.NAME" val="ITEM4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ITEM.SCORE" val="ITEM4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ITEM.RANK" val="ITEM5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ITEM.NAME" val="ITEM5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LEADERBOARD.ITEM.SCORE" val="ITEM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462C1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46B6DCB-3C75-4C51-B9B3-595165667A22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293</TotalTime>
  <Words>1899</Words>
  <Application>Microsoft Office PowerPoint</Application>
  <PresentationFormat>Widescreen</PresentationFormat>
  <Paragraphs>180</Paragraphs>
  <Slides>33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Calibri Light</vt:lpstr>
      <vt:lpstr>Wingdings</vt:lpstr>
      <vt:lpstr>Office Theme</vt:lpstr>
      <vt:lpstr>PowerPoint Presentation</vt:lpstr>
      <vt:lpstr>Coming up…</vt:lpstr>
      <vt:lpstr>What are people skills?</vt:lpstr>
      <vt:lpstr>Join the Vevox session</vt:lpstr>
      <vt:lpstr>which of these are people skills?</vt:lpstr>
      <vt:lpstr>which of these are people skills?</vt:lpstr>
      <vt:lpstr> </vt:lpstr>
      <vt:lpstr>How did it go?</vt:lpstr>
      <vt:lpstr>People Skills and Functional Business Skills</vt:lpstr>
      <vt:lpstr>Group discussion and Knowledge check!</vt:lpstr>
      <vt:lpstr>Leadership and Management</vt:lpstr>
      <vt:lpstr>Teamwork and Collaboration</vt:lpstr>
      <vt:lpstr>The 3 Cs of Teamwork! </vt:lpstr>
      <vt:lpstr>Communication and Interpersonal Skills:</vt:lpstr>
      <vt:lpstr>Communication and Interpersonal Skills:</vt:lpstr>
      <vt:lpstr>Effective Communication for Professional Practice</vt:lpstr>
      <vt:lpstr>Key Quotes…</vt:lpstr>
      <vt:lpstr>Coming up…</vt:lpstr>
      <vt:lpstr>Effective Communication</vt:lpstr>
      <vt:lpstr>The Communication Process</vt:lpstr>
      <vt:lpstr>Video Time!</vt:lpstr>
      <vt:lpstr>PowerPoint Presentation</vt:lpstr>
      <vt:lpstr>Recap: Limitations of the model:</vt:lpstr>
      <vt:lpstr>What’s it all about?</vt:lpstr>
      <vt:lpstr>Let’s not talk about it!</vt:lpstr>
      <vt:lpstr>Welcome Back!</vt:lpstr>
      <vt:lpstr>Wrong end of the stick!</vt:lpstr>
      <vt:lpstr>Barriers to Communication – Did you have something similar?</vt:lpstr>
      <vt:lpstr>PowerPoint Presentation</vt:lpstr>
      <vt:lpstr>Academic Interview: Extenuating Circumstances:</vt:lpstr>
      <vt:lpstr>Extenuating Circumstances: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Hotel Management  Business Skills  Week 6 Transferable Skills</dc:title>
  <dc:creator>Deborah Lloyd</dc:creator>
  <cp:lastModifiedBy>Christopher Wilkin</cp:lastModifiedBy>
  <cp:revision>15</cp:revision>
  <dcterms:created xsi:type="dcterms:W3CDTF">2024-10-31T08:07:00Z</dcterms:created>
  <dcterms:modified xsi:type="dcterms:W3CDTF">2024-11-14T08:17:44Z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2023-05-25T00:00:00Z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2024-10-31T00:00:00Z</vt:filetime>
  </property>
  <property fmtid="{D5CDD505-2E9C-101B-9397-08002B2CF9AE}" pid="5" name="Producer">
    <vt:lpwstr>Microsoft® PowerPoint® for Microsoft 365</vt:lpwstr>
  </property>
</Properties>
</file>