
<file path=[Content_Types].xml><?xml version="1.0" encoding="utf-8"?>
<Types xmlns="http://schemas.openxmlformats.org/package/2006/content-types">
  <Default Extension="png" ContentType="image/png"/>
  <Default Extension="jpeg" ContentType="image/jpeg"/>
  <Default Extension="emf" ContentType="image/x-emf"/>
  <Default Extension="rels" ContentType="application/vnd.openxmlformats-package.relationships+xml"/>
  <Default Extension="xml" ContentType="application/xml"/>
  <Default Extension="wdp" ContentType="image/vnd.ms-photo"/>
  <Default Extension="tiff" ContentType="image/tiff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notesMasters/notesMaster1.xml" ContentType="application/vnd.openxmlformats-officedocument.presentationml.notesMaster+xml"/>
  <Override PartName="/ppt/commentAuthors.xml" ContentType="application/vnd.openxmlformats-officedocument.presentationml.commentAuthor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60" r:id="rId1"/>
  </p:sldMasterIdLst>
  <p:notesMasterIdLst>
    <p:notesMasterId r:id="rId24"/>
  </p:notesMasterIdLst>
  <p:sldIdLst>
    <p:sldId id="257" r:id="rId2"/>
    <p:sldId id="294" r:id="rId3"/>
    <p:sldId id="634" r:id="rId4"/>
    <p:sldId id="685" r:id="rId5"/>
    <p:sldId id="686" r:id="rId6"/>
    <p:sldId id="687" r:id="rId7"/>
    <p:sldId id="688" r:id="rId8"/>
    <p:sldId id="689" r:id="rId9"/>
    <p:sldId id="690" r:id="rId10"/>
    <p:sldId id="691" r:id="rId11"/>
    <p:sldId id="700" r:id="rId12"/>
    <p:sldId id="701" r:id="rId13"/>
    <p:sldId id="703" r:id="rId14"/>
    <p:sldId id="702" r:id="rId15"/>
    <p:sldId id="704" r:id="rId16"/>
    <p:sldId id="692" r:id="rId17"/>
    <p:sldId id="698" r:id="rId18"/>
    <p:sldId id="699" r:id="rId19"/>
    <p:sldId id="693" r:id="rId20"/>
    <p:sldId id="694" r:id="rId21"/>
    <p:sldId id="273" r:id="rId22"/>
    <p:sldId id="605" r:id="rId23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1" name="Mark Bell-Davies" initials="MB" lastIdx="1" clrIdx="0">
    <p:extLst>
      <p:ext uri="{19B8F6BF-5375-455C-9EA6-DF929625EA0E}">
        <p15:presenceInfo xmlns:p15="http://schemas.microsoft.com/office/powerpoint/2012/main" userId="S::m.bell-davies@uwtsd.ac.uk::cf4517c8-733c-4d00-a9de-ac3b52b54715" providerId="AD"/>
      </p:ext>
    </p:extLst>
  </p:cmAuthor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2824"/>
    <p:restoredTop sz="62857"/>
  </p:normalViewPr>
  <p:slideViewPr>
    <p:cSldViewPr snapToGrid="0" snapToObjects="1">
      <p:cViewPr varScale="1">
        <p:scale>
          <a:sx n="55" d="100"/>
          <a:sy n="55" d="100"/>
        </p:scale>
        <p:origin x="200" y="24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commentAuthors" Target="commentAuthor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8826A2C-5479-944A-8225-4D3982AB50B4}" type="datetimeFigureOut">
              <a:rPr lang="en-US" smtClean="0"/>
              <a:t>10/23/20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166B352B-CE58-8244-A246-7FE01DB8FCC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383605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66B352B-CE58-8244-A246-7FE01DB8FCC2}" type="slidenum">
              <a:rPr lang="en-US" smtClean="0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52701773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b="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66B352B-CE58-8244-A246-7FE01DB8FCC2}" type="slidenum">
              <a:rPr lang="en-US" smtClean="0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74942325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66B352B-CE58-8244-A246-7FE01DB8FCC2}" type="slidenum">
              <a:rPr lang="en-US" smtClean="0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26184646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66B352B-CE58-8244-A246-7FE01DB8FCC2}" type="slidenum">
              <a:rPr lang="en-US" smtClean="0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66796636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66B352B-CE58-8244-A246-7FE01DB8FCC2}" type="slidenum">
              <a:rPr lang="en-US" smtClean="0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32216115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66B352B-CE58-8244-A246-7FE01DB8FCC2}" type="slidenum">
              <a:rPr lang="en-US" smtClean="0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54753676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66B352B-CE58-8244-A246-7FE01DB8FCC2}" type="slidenum">
              <a:rPr lang="en-US" smtClean="0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15907425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eaLnBrk="1" hangingPunct="1"/>
            <a:endParaRPr lang="en-GB" altLang="en-US" sz="2800" b="1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66B352B-CE58-8244-A246-7FE01DB8FCC2}" type="slidenum">
              <a:rPr lang="en-US" smtClean="0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7388953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66B352B-CE58-8244-A246-7FE01DB8FCC2}" type="slidenum">
              <a:rPr lang="en-US" smtClean="0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1369356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66B352B-CE58-8244-A246-7FE01DB8FCC2}" type="slidenum">
              <a:rPr lang="en-US" smtClean="0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88748274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66B352B-CE58-8244-A246-7FE01DB8FCC2}" type="slidenum">
              <a:rPr lang="en-US" smtClean="0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82167425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eaLnBrk="1" hangingPunct="1"/>
            <a:endParaRPr lang="en-GB" alt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66B352B-CE58-8244-A246-7FE01DB8FCC2}" type="slidenum">
              <a:rPr lang="en-US" smtClean="0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6300754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altLang="en-US" sz="8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66B352B-CE58-8244-A246-7FE01DB8FCC2}" type="slidenum">
              <a:rPr lang="en-US" smtClean="0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1843593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119062" indent="0" eaLnBrk="1" hangingPunct="1">
              <a:spcBef>
                <a:spcPct val="0"/>
              </a:spcBef>
              <a:buNone/>
            </a:pPr>
            <a:endParaRPr lang="en-GB" altLang="en-US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66B352B-CE58-8244-A246-7FE01DB8FCC2}" type="slidenum">
              <a:rPr lang="en-US" smtClean="0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35102347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119062" indent="0" eaLnBrk="1" hangingPunct="1">
              <a:spcBef>
                <a:spcPct val="0"/>
              </a:spcBef>
              <a:buNone/>
            </a:pPr>
            <a:endParaRPr lang="en-GB" altLang="en-US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66B352B-CE58-8244-A246-7FE01DB8FCC2}" type="slidenum">
              <a:rPr lang="en-US" smtClean="0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53437253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66B352B-CE58-8244-A246-7FE01DB8FCC2}" type="slidenum">
              <a:rPr lang="en-US" smtClean="0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04783296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altLang="en-US" dirty="0"/>
              <a:t>So today we studied definitions of project management  and  Projects</a:t>
            </a:r>
          </a:p>
          <a:p>
            <a:r>
              <a:rPr lang="en-GB" altLang="en-US" dirty="0"/>
              <a:t>We considered features of success and failure</a:t>
            </a:r>
          </a:p>
          <a:p>
            <a:r>
              <a:rPr lang="en-GB" altLang="en-US" dirty="0"/>
              <a:t>We explored some examples</a:t>
            </a:r>
          </a:p>
          <a:p>
            <a:endParaRPr lang="en-GB" alt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7304A26-0D3A-5541-86B8-46DA5CA36584}" type="slidenum">
              <a:rPr lang="en-US" smtClean="0"/>
              <a:t>21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7526479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66B352B-CE58-8244-A246-7FE01DB8FCC2}" type="slidenum">
              <a:rPr lang="en-US" smtClean="0"/>
              <a:t>22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00072946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fld id="{FA1EB535-FD61-4A9C-9096-2BD4B955C174}" type="datetime1">
              <a:rPr lang="en-GB" smtClean="0"/>
              <a:t>23/10/2020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D165440-4880-415F-9146-4793BDD623F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8788905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31746"/>
            <a:ext cx="10972800" cy="1143000"/>
          </a:xfrm>
        </p:spPr>
        <p:txBody>
          <a:bodyPr>
            <a:normAutofit/>
          </a:bodyPr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400"/>
            </a:lvl5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369EF55-93F3-4F59-B2CC-7FFC222AECF8}" type="datetime1">
              <a:rPr lang="en-GB" smtClean="0"/>
              <a:t>23/10/2020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D165440-4880-415F-9146-4793BDD623F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4394241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1424" y="3993084"/>
            <a:ext cx="103632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1424" y="2492897"/>
            <a:ext cx="103632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F97E76-EFB2-4AF3-AA78-C4BDCD222E78}" type="datetime1">
              <a:rPr lang="en-GB" smtClean="0"/>
              <a:t>23/10/2020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D165440-4880-415F-9146-4793BDD623F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8775188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09600" y="1600201"/>
            <a:ext cx="53848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97600" y="1600201"/>
            <a:ext cx="53848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A74A07F-3A93-4B0D-B98F-18F7D6B6F8F9}" type="datetime1">
              <a:rPr lang="en-GB" smtClean="0"/>
              <a:t>23/10/2020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D165440-4880-415F-9146-4793BDD623F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9402162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535113"/>
            <a:ext cx="5386917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09600" y="2174876"/>
            <a:ext cx="5386917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93368" y="1535113"/>
            <a:ext cx="5389033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93368" y="2174876"/>
            <a:ext cx="5389033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DC19E6F-DAA7-45F5-B261-DD074588C1C0}" type="datetime1">
              <a:rPr lang="en-GB" smtClean="0"/>
              <a:t>23/10/2020</a:t>
            </a:fld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D165440-4880-415F-9146-4793BDD623F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4965458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06A818-4D65-4773-95B1-ACD3D376FA51}" type="datetime1">
              <a:rPr lang="en-GB" smtClean="0"/>
              <a:t>23/10/2020</a:t>
            </a:fld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D165440-4880-415F-9146-4793BDD623F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1118481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5BDFB3-B3CA-4774-A124-EED5487DA404}" type="datetime1">
              <a:rPr lang="en-GB" smtClean="0"/>
              <a:t>23/10/2020</a:t>
            </a:fld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D165440-4880-415F-9146-4793BDD623F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6573856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1" y="273050"/>
            <a:ext cx="4011084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6733" y="273051"/>
            <a:ext cx="6815667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1" y="1435101"/>
            <a:ext cx="4011084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7E4E5F-8B6A-428A-AFA4-33B6B75F534E}" type="datetime1">
              <a:rPr lang="en-GB" smtClean="0"/>
              <a:t>23/10/2020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D165440-4880-415F-9146-4793BDD623F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7780635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389717" y="4509120"/>
            <a:ext cx="73152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389717" y="612776"/>
            <a:ext cx="7315200" cy="3824337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389717" y="5157192"/>
            <a:ext cx="73152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D4F45BF-86A6-4971-9911-E4ECF186F714}" type="datetime1">
              <a:rPr lang="en-GB" smtClean="0"/>
              <a:t>23/10/2020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D165440-4880-415F-9146-4793BDD623F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286876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69EA52-3928-4B5E-A0EE-C76291E66012}" type="datetime1">
              <a:rPr lang="en-GB" smtClean="0"/>
              <a:t>23/10/2020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D165440-4880-415F-9146-4793BDD623F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8684577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839200" y="274639"/>
            <a:ext cx="27432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09600" y="274639"/>
            <a:ext cx="8026400" cy="5242594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5ED639-EB68-42BD-BAA3-182B0CBB6A30}" type="datetime1">
              <a:rPr lang="en-GB" smtClean="0"/>
              <a:t>23/10/2020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D165440-4880-415F-9146-4793BDD623F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2471419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Pr>
        <a:blipFill dpi="0" rotWithShape="1">
          <a:blip r:embed="rId1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600201"/>
            <a:ext cx="10972800" cy="391703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335360" y="6525344"/>
            <a:ext cx="1294837" cy="21852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83E945C-4056-4F98-BB02-CCD2975A3A20}" type="datetime1">
              <a:rPr lang="en-GB" smtClean="0"/>
              <a:t>23/10/2020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608501" y="6380973"/>
            <a:ext cx="973899" cy="3405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D165440-4880-415F-9146-4793BDD623F8}" type="slidenum">
              <a:rPr lang="en-GB" smtClean="0"/>
              <a:t>‹#›</a:t>
            </a:fld>
            <a:endParaRPr lang="en-GB"/>
          </a:p>
        </p:txBody>
      </p:sp>
      <p:sp>
        <p:nvSpPr>
          <p:cNvPr id="7" name="Date Placeholder 3">
            <a:extLst>
              <a:ext uri="{FF2B5EF4-FFF2-40B4-BE49-F238E27FC236}">
                <a16:creationId xmlns:a16="http://schemas.microsoft.com/office/drawing/2014/main" id="{1FCA4A94-EA50-5741-99A8-0A685A7BC2DA}"/>
              </a:ext>
            </a:extLst>
          </p:cNvPr>
          <p:cNvSpPr txBox="1">
            <a:spLocks/>
          </p:cNvSpPr>
          <p:nvPr userDrawn="1"/>
        </p:nvSpPr>
        <p:spPr>
          <a:xfrm>
            <a:off x="11329416" y="6619156"/>
            <a:ext cx="896111" cy="222928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05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900" dirty="0"/>
              <a:t>M. Bell-Davies</a:t>
            </a:r>
          </a:p>
        </p:txBody>
      </p:sp>
    </p:spTree>
    <p:extLst>
      <p:ext uri="{BB962C8B-B14F-4D97-AF65-F5344CB8AC3E}">
        <p14:creationId xmlns:p14="http://schemas.microsoft.com/office/powerpoint/2010/main" val="54392960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hf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tiff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tiff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tiff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tiff"/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tiff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emf"/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2.tiff"/><Relationship Id="rId4" Type="http://schemas.microsoft.com/office/2007/relationships/hdphoto" Target="../media/hdphoto1.wdp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570C4C4-D4F9-AF47-9CE8-98B486B46F57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dirty="0">
                <a:solidFill>
                  <a:schemeClr val="bg1"/>
                </a:solidFill>
              </a:rPr>
              <a:t>BA Management Skills for the Workplace</a:t>
            </a:r>
            <a:br>
              <a:rPr lang="en-US" dirty="0">
                <a:solidFill>
                  <a:schemeClr val="bg1"/>
                </a:solidFill>
              </a:rPr>
            </a:br>
            <a:r>
              <a:rPr lang="en-US" dirty="0">
                <a:solidFill>
                  <a:schemeClr val="bg1"/>
                </a:solidFill>
              </a:rPr>
              <a:t>BMSK5004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50F01303-D95B-654C-B7CE-C557920BD28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2371060" y="3744615"/>
            <a:ext cx="7989164" cy="1627485"/>
          </a:xfrm>
        </p:spPr>
        <p:txBody>
          <a:bodyPr>
            <a:normAutofit/>
          </a:bodyPr>
          <a:lstStyle/>
          <a:p>
            <a:r>
              <a:rPr lang="en-GB" b="1" dirty="0">
                <a:solidFill>
                  <a:schemeClr val="bg1"/>
                </a:solidFill>
              </a:rPr>
              <a:t>Managing Projects in the Organisation</a:t>
            </a:r>
          </a:p>
          <a:p>
            <a:r>
              <a:rPr lang="en-GB" b="1" dirty="0">
                <a:solidFill>
                  <a:schemeClr val="bg1"/>
                </a:solidFill>
              </a:rPr>
              <a:t>Online Session 5</a:t>
            </a:r>
          </a:p>
          <a:p>
            <a:endParaRPr lang="en-US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135153571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EEBEE1AB-9293-534C-B7F9-42904599A68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D165440-4880-415F-9146-4793BDD623F8}" type="slidenum">
              <a:rPr lang="en-GB" smtClean="0"/>
              <a:t>2</a:t>
            </a:fld>
            <a:endParaRPr lang="en-GB"/>
          </a:p>
        </p:txBody>
      </p:sp>
      <p:sp>
        <p:nvSpPr>
          <p:cNvPr id="8" name="Title 1">
            <a:extLst>
              <a:ext uri="{FF2B5EF4-FFF2-40B4-BE49-F238E27FC236}">
                <a16:creationId xmlns:a16="http://schemas.microsoft.com/office/drawing/2014/main" id="{8EC9E1AB-77C6-AD4E-9722-2095CBBCD26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318658" y="119743"/>
            <a:ext cx="7772400" cy="1143000"/>
          </a:xfrm>
        </p:spPr>
        <p:txBody>
          <a:bodyPr/>
          <a:lstStyle/>
          <a:p>
            <a:r>
              <a:rPr lang="en-GB" altLang="en-US" dirty="0">
                <a:latin typeface="Arial" panose="020B0604020202020204" pitchFamily="34" charset="0"/>
                <a:cs typeface="Arial" panose="020B0604020202020204" pitchFamily="34" charset="0"/>
              </a:rPr>
              <a:t>Session 5</a:t>
            </a:r>
          </a:p>
        </p:txBody>
      </p:sp>
      <p:sp>
        <p:nvSpPr>
          <p:cNvPr id="9" name="Content Placeholder 2">
            <a:extLst>
              <a:ext uri="{FF2B5EF4-FFF2-40B4-BE49-F238E27FC236}">
                <a16:creationId xmlns:a16="http://schemas.microsoft.com/office/drawing/2014/main" id="{94A1FA51-585C-7E41-B375-9319551BAEE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85800" y="1491342"/>
            <a:ext cx="10896600" cy="3031671"/>
          </a:xfrm>
        </p:spPr>
        <p:txBody>
          <a:bodyPr>
            <a:normAutofit/>
          </a:bodyPr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Product Breakdown Structure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Risk Analysis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Communication Plan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Business Case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Cost Benefit Analysis</a:t>
            </a: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5C9DD064-E316-4644-8458-D9613E6F38C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021286" y="3139414"/>
            <a:ext cx="4844517" cy="246854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5907631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7A1308F-A125-634A-93F4-DFA4FB93A4A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0" y="-231725"/>
            <a:ext cx="10972800" cy="1143000"/>
          </a:xfrm>
        </p:spPr>
        <p:txBody>
          <a:bodyPr/>
          <a:lstStyle/>
          <a:p>
            <a:r>
              <a:rPr lang="en-US" dirty="0"/>
              <a:t>Product Breakdown Structure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7DCD528F-7680-1745-9A99-E71BFABA4DD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D165440-4880-415F-9146-4793BDD623F8}" type="slidenum">
              <a:rPr lang="en-GB" smtClean="0"/>
              <a:t>3</a:t>
            </a:fld>
            <a:endParaRPr lang="en-GB"/>
          </a:p>
        </p:txBody>
      </p:sp>
      <p:sp>
        <p:nvSpPr>
          <p:cNvPr id="21" name="Rectangle 8">
            <a:extLst>
              <a:ext uri="{FF2B5EF4-FFF2-40B4-BE49-F238E27FC236}">
                <a16:creationId xmlns:a16="http://schemas.microsoft.com/office/drawing/2014/main" id="{1401BFDB-8BF8-4947-BA70-9056A1E5D184}"/>
              </a:ext>
            </a:extLst>
          </p:cNvPr>
          <p:cNvSpPr>
            <a:spLocks noChangeArrowheads="1"/>
          </p:cNvSpPr>
          <p:nvPr/>
        </p:nvSpPr>
        <p:spPr bwMode="auto">
          <a:xfrm>
            <a:off x="5192713" y="674176"/>
            <a:ext cx="184150" cy="3968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algn="ctr"/>
            <a:endParaRPr lang="en-US" altLang="en-US" sz="2000"/>
          </a:p>
        </p:txBody>
      </p:sp>
      <p:sp>
        <p:nvSpPr>
          <p:cNvPr id="22" name="Text Box 9">
            <a:extLst>
              <a:ext uri="{FF2B5EF4-FFF2-40B4-BE49-F238E27FC236}">
                <a16:creationId xmlns:a16="http://schemas.microsoft.com/office/drawing/2014/main" id="{F8589CAA-23E1-D349-8A47-70D6B4753AF6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782889" y="644013"/>
            <a:ext cx="6626225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endParaRPr lang="en-US" altLang="en-US"/>
          </a:p>
        </p:txBody>
      </p:sp>
      <p:sp>
        <p:nvSpPr>
          <p:cNvPr id="23" name="Text Box 12">
            <a:extLst>
              <a:ext uri="{FF2B5EF4-FFF2-40B4-BE49-F238E27FC236}">
                <a16:creationId xmlns:a16="http://schemas.microsoft.com/office/drawing/2014/main" id="{DAA7513E-DB33-8E4C-BEB8-B50273CD0F1D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782888" y="644013"/>
            <a:ext cx="6913562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endParaRPr lang="en-US" altLang="en-US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CC86DB42-E159-594E-857A-8470C8A98B2F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536019" y="644013"/>
            <a:ext cx="9542814" cy="497301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6524322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B7B93A0-5442-054E-BD9C-D66B344CAC1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Product Breakdown Structure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163EE56-34F4-8F4C-8D0C-742E1B81FB9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D165440-4880-415F-9146-4793BDD623F8}" type="slidenum">
              <a:rPr lang="en-GB" smtClean="0"/>
              <a:t>4</a:t>
            </a:fld>
            <a:endParaRPr lang="en-GB"/>
          </a:p>
        </p:txBody>
      </p:sp>
      <p:grpSp>
        <p:nvGrpSpPr>
          <p:cNvPr id="5" name="Group 62">
            <a:extLst>
              <a:ext uri="{FF2B5EF4-FFF2-40B4-BE49-F238E27FC236}">
                <a16:creationId xmlns:a16="http://schemas.microsoft.com/office/drawing/2014/main" id="{2F5504E3-BB5F-8C48-A445-E0F34EE020F8}"/>
              </a:ext>
            </a:extLst>
          </p:cNvPr>
          <p:cNvGrpSpPr>
            <a:grpSpLocks/>
          </p:cNvGrpSpPr>
          <p:nvPr/>
        </p:nvGrpSpPr>
        <p:grpSpPr bwMode="auto">
          <a:xfrm>
            <a:off x="1481591" y="1052962"/>
            <a:ext cx="8542337" cy="4551363"/>
            <a:chOff x="19" y="1121"/>
            <a:chExt cx="5381" cy="2867"/>
          </a:xfrm>
        </p:grpSpPr>
        <p:grpSp>
          <p:nvGrpSpPr>
            <p:cNvPr id="6" name="Group 5">
              <a:extLst>
                <a:ext uri="{FF2B5EF4-FFF2-40B4-BE49-F238E27FC236}">
                  <a16:creationId xmlns:a16="http://schemas.microsoft.com/office/drawing/2014/main" id="{66C37CDD-08DD-4449-B471-74288D67C577}"/>
                </a:ext>
              </a:extLst>
            </p:cNvPr>
            <p:cNvGrpSpPr>
              <a:grpSpLocks/>
            </p:cNvGrpSpPr>
            <p:nvPr/>
          </p:nvGrpSpPr>
          <p:grpSpPr bwMode="auto">
            <a:xfrm>
              <a:off x="19" y="1121"/>
              <a:ext cx="5381" cy="2257"/>
              <a:chOff x="20" y="1121"/>
              <a:chExt cx="5830" cy="2257"/>
            </a:xfrm>
          </p:grpSpPr>
          <p:sp>
            <p:nvSpPr>
              <p:cNvPr id="24" name="Line 6">
                <a:extLst>
                  <a:ext uri="{FF2B5EF4-FFF2-40B4-BE49-F238E27FC236}">
                    <a16:creationId xmlns:a16="http://schemas.microsoft.com/office/drawing/2014/main" id="{45B5320A-1F3C-7549-A6CB-D29337AA5AF4}"/>
                  </a:ext>
                </a:extLst>
              </p:cNvPr>
              <p:cNvSpPr>
                <a:spLocks noChangeShapeType="1"/>
              </p:cNvSpPr>
              <p:nvPr/>
            </p:nvSpPr>
            <p:spPr bwMode="auto">
              <a:xfrm>
                <a:off x="1600" y="1916"/>
                <a:ext cx="0" cy="732"/>
              </a:xfrm>
              <a:prstGeom prst="line">
                <a:avLst/>
              </a:prstGeom>
              <a:noFill/>
              <a:ln w="19050">
                <a:solidFill>
                  <a:schemeClr val="tx1"/>
                </a:solidFill>
                <a:round/>
                <a:headEnd/>
                <a:tailEnd/>
              </a:ln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25" name="Rectangle 7">
                <a:extLst>
                  <a:ext uri="{FF2B5EF4-FFF2-40B4-BE49-F238E27FC236}">
                    <a16:creationId xmlns:a16="http://schemas.microsoft.com/office/drawing/2014/main" id="{95D5AAD3-7BB8-E84B-B48F-80D7412E7BE7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1576" y="2512"/>
                <a:ext cx="47" cy="72"/>
              </a:xfrm>
              <a:prstGeom prst="rect">
                <a:avLst/>
              </a:prstGeom>
              <a:solidFill>
                <a:schemeClr val="bg1"/>
              </a:solidFill>
              <a:ln w="19050">
                <a:noFill/>
                <a:miter lim="800000"/>
                <a:headEnd/>
                <a:tailEnd/>
              </a:ln>
            </p:spPr>
            <p:txBody>
              <a:bodyPr wrap="none" anchor="ctr"/>
              <a:lstStyle/>
              <a:p>
                <a:pPr eaLnBrk="0" hangingPunct="0"/>
                <a:endParaRPr lang="en-GB">
                  <a:latin typeface="Arial" charset="0"/>
                  <a:cs typeface="Arial" charset="0"/>
                </a:endParaRPr>
              </a:p>
            </p:txBody>
          </p:sp>
          <p:sp>
            <p:nvSpPr>
              <p:cNvPr id="26" name="Rectangle 8">
                <a:extLst>
                  <a:ext uri="{FF2B5EF4-FFF2-40B4-BE49-F238E27FC236}">
                    <a16:creationId xmlns:a16="http://schemas.microsoft.com/office/drawing/2014/main" id="{A2240784-7533-5D49-9E0F-04FDD79882A1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1576" y="2420"/>
                <a:ext cx="47" cy="48"/>
              </a:xfrm>
              <a:prstGeom prst="rect">
                <a:avLst/>
              </a:prstGeom>
              <a:solidFill>
                <a:schemeClr val="bg1"/>
              </a:solidFill>
              <a:ln w="19050">
                <a:noFill/>
                <a:miter lim="800000"/>
                <a:headEnd/>
                <a:tailEnd/>
              </a:ln>
            </p:spPr>
            <p:txBody>
              <a:bodyPr wrap="none" anchor="ctr"/>
              <a:lstStyle/>
              <a:p>
                <a:pPr eaLnBrk="0" hangingPunct="0"/>
                <a:endParaRPr lang="en-GB">
                  <a:latin typeface="Arial" charset="0"/>
                  <a:cs typeface="Arial" charset="0"/>
                </a:endParaRPr>
              </a:p>
            </p:txBody>
          </p:sp>
          <p:sp>
            <p:nvSpPr>
              <p:cNvPr id="27" name="Rectangle 9">
                <a:extLst>
                  <a:ext uri="{FF2B5EF4-FFF2-40B4-BE49-F238E27FC236}">
                    <a16:creationId xmlns:a16="http://schemas.microsoft.com/office/drawing/2014/main" id="{9242B02F-BF2D-E04F-AA09-15389CF04A1B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20" y="1121"/>
                <a:ext cx="2010" cy="155"/>
              </a:xfrm>
              <a:prstGeom prst="rect">
                <a:avLst/>
              </a:prstGeom>
              <a:noFill/>
              <a:ln w="9525">
                <a:noFill/>
                <a:miter lim="800000"/>
                <a:headEnd/>
                <a:tailEnd/>
              </a:ln>
            </p:spPr>
            <p:txBody>
              <a:bodyPr wrap="square" lIns="0" tIns="0" rIns="0" bIns="0">
                <a:spAutoFit/>
              </a:bodyPr>
              <a:lstStyle/>
              <a:p>
                <a:pPr eaLnBrk="0" hangingPunct="0"/>
                <a:r>
                  <a:rPr lang="en-GB" sz="1600" b="1">
                    <a:solidFill>
                      <a:srgbClr val="000080"/>
                    </a:solidFill>
                    <a:latin typeface="Arial" charset="0"/>
                    <a:cs typeface="Arial" charset="0"/>
                  </a:rPr>
                  <a:t>(PBS) - Specialist Products</a:t>
                </a:r>
                <a:endParaRPr lang="en-GB" sz="2000">
                  <a:latin typeface="Arial" charset="0"/>
                  <a:cs typeface="Arial" charset="0"/>
                </a:endParaRPr>
              </a:p>
            </p:txBody>
          </p:sp>
          <p:sp>
            <p:nvSpPr>
              <p:cNvPr id="28" name="Rectangle 10">
                <a:extLst>
                  <a:ext uri="{FF2B5EF4-FFF2-40B4-BE49-F238E27FC236}">
                    <a16:creationId xmlns:a16="http://schemas.microsoft.com/office/drawing/2014/main" id="{EFC3AB12-DB85-6A46-B431-B8DD1AB88F63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2733" y="1242"/>
                <a:ext cx="858" cy="186"/>
              </a:xfrm>
              <a:prstGeom prst="rect">
                <a:avLst/>
              </a:prstGeom>
              <a:noFill/>
              <a:ln w="28575">
                <a:solidFill>
                  <a:srgbClr val="0000CC"/>
                </a:solidFill>
                <a:miter lim="800000"/>
                <a:headEnd/>
                <a:tailEnd/>
              </a:ln>
            </p:spPr>
            <p:txBody>
              <a:bodyPr/>
              <a:lstStyle/>
              <a:p>
                <a:pPr eaLnBrk="0" hangingPunct="0"/>
                <a:r>
                  <a:rPr lang="en-US" sz="1400" b="1">
                    <a:latin typeface="Arial" charset="0"/>
                    <a:cs typeface="Arial" charset="0"/>
                  </a:rPr>
                  <a:t>Conference</a:t>
                </a:r>
                <a:endParaRPr lang="en-US" sz="1200" b="1">
                  <a:latin typeface="Arial" charset="0"/>
                  <a:cs typeface="Arial" charset="0"/>
                </a:endParaRPr>
              </a:p>
            </p:txBody>
          </p:sp>
          <p:grpSp>
            <p:nvGrpSpPr>
              <p:cNvPr id="29" name="Group 11">
                <a:extLst>
                  <a:ext uri="{FF2B5EF4-FFF2-40B4-BE49-F238E27FC236}">
                    <a16:creationId xmlns:a16="http://schemas.microsoft.com/office/drawing/2014/main" id="{7133FF8A-B8DD-7A45-A48A-BA3FC4464DC8}"/>
                  </a:ext>
                </a:extLst>
              </p:cNvPr>
              <p:cNvGrpSpPr>
                <a:grpSpLocks/>
              </p:cNvGrpSpPr>
              <p:nvPr/>
            </p:nvGrpSpPr>
            <p:grpSpPr bwMode="auto">
              <a:xfrm>
                <a:off x="3157" y="1833"/>
                <a:ext cx="846" cy="390"/>
                <a:chOff x="1122" y="3126"/>
                <a:chExt cx="846" cy="390"/>
              </a:xfrm>
            </p:grpSpPr>
            <p:sp>
              <p:nvSpPr>
                <p:cNvPr id="61" name="Freeform 12">
                  <a:extLst>
                    <a:ext uri="{FF2B5EF4-FFF2-40B4-BE49-F238E27FC236}">
                      <a16:creationId xmlns:a16="http://schemas.microsoft.com/office/drawing/2014/main" id="{1308B5B2-B9EA-A44A-8BBD-11BA2D307B1A}"/>
                    </a:ext>
                  </a:extLst>
                </p:cNvPr>
                <p:cNvSpPr>
                  <a:spLocks/>
                </p:cNvSpPr>
                <p:nvPr/>
              </p:nvSpPr>
              <p:spPr bwMode="auto">
                <a:xfrm>
                  <a:off x="1122" y="3126"/>
                  <a:ext cx="846" cy="390"/>
                </a:xfrm>
                <a:custGeom>
                  <a:avLst/>
                  <a:gdLst>
                    <a:gd name="T0" fmla="*/ 0 w 846"/>
                    <a:gd name="T1" fmla="*/ 315 h 402"/>
                    <a:gd name="T2" fmla="*/ 720 w 846"/>
                    <a:gd name="T3" fmla="*/ 315 h 402"/>
                    <a:gd name="T4" fmla="*/ 846 w 846"/>
                    <a:gd name="T5" fmla="*/ 0 h 402"/>
                    <a:gd name="T6" fmla="*/ 144 w 846"/>
                    <a:gd name="T7" fmla="*/ 0 h 402"/>
                    <a:gd name="T8" fmla="*/ 0 w 846"/>
                    <a:gd name="T9" fmla="*/ 315 h 402"/>
                    <a:gd name="T10" fmla="*/ 0 60000 65536"/>
                    <a:gd name="T11" fmla="*/ 0 60000 65536"/>
                    <a:gd name="T12" fmla="*/ 0 60000 65536"/>
                    <a:gd name="T13" fmla="*/ 0 60000 65536"/>
                    <a:gd name="T14" fmla="*/ 0 60000 65536"/>
                    <a:gd name="T15" fmla="*/ 0 w 846"/>
                    <a:gd name="T16" fmla="*/ 0 h 402"/>
                    <a:gd name="T17" fmla="*/ 846 w 846"/>
                    <a:gd name="T18" fmla="*/ 402 h 402"/>
                  </a:gdLst>
                  <a:ahLst/>
                  <a:cxnLst>
                    <a:cxn ang="T10">
                      <a:pos x="T0" y="T1"/>
                    </a:cxn>
                    <a:cxn ang="T11">
                      <a:pos x="T2" y="T3"/>
                    </a:cxn>
                    <a:cxn ang="T12">
                      <a:pos x="T4" y="T5"/>
                    </a:cxn>
                    <a:cxn ang="T13">
                      <a:pos x="T6" y="T7"/>
                    </a:cxn>
                    <a:cxn ang="T14">
                      <a:pos x="T8" y="T9"/>
                    </a:cxn>
                  </a:cxnLst>
                  <a:rect l="T15" t="T16" r="T17" b="T18"/>
                  <a:pathLst>
                    <a:path w="846" h="402">
                      <a:moveTo>
                        <a:pt x="0" y="402"/>
                      </a:moveTo>
                      <a:lnTo>
                        <a:pt x="720" y="402"/>
                      </a:lnTo>
                      <a:lnTo>
                        <a:pt x="846" y="0"/>
                      </a:lnTo>
                      <a:lnTo>
                        <a:pt x="144" y="0"/>
                      </a:lnTo>
                      <a:lnTo>
                        <a:pt x="0" y="402"/>
                      </a:lnTo>
                      <a:close/>
                    </a:path>
                  </a:pathLst>
                </a:custGeom>
                <a:solidFill>
                  <a:srgbClr val="CCFFFF"/>
                </a:solidFill>
                <a:ln w="12700" cap="flat" cmpd="sng">
                  <a:solidFill>
                    <a:schemeClr val="tx1"/>
                  </a:solidFill>
                  <a:prstDash val="solid"/>
                  <a:round/>
                  <a:headEnd/>
                  <a:tailEnd/>
                </a:ln>
              </p:spPr>
              <p:txBody>
                <a:bodyPr wrap="none" anchor="ctr"/>
                <a:lstStyle/>
                <a:p>
                  <a:endParaRPr lang="en-GB"/>
                </a:p>
              </p:txBody>
            </p:sp>
            <p:sp>
              <p:nvSpPr>
                <p:cNvPr id="62" name="Rectangle 13">
                  <a:extLst>
                    <a:ext uri="{FF2B5EF4-FFF2-40B4-BE49-F238E27FC236}">
                      <a16:creationId xmlns:a16="http://schemas.microsoft.com/office/drawing/2014/main" id="{C161A981-4AAB-F043-9BDE-D5A0BC3D67FC}"/>
                    </a:ext>
                  </a:extLst>
                </p:cNvPr>
                <p:cNvSpPr>
                  <a:spLocks noChangeArrowheads="1"/>
                </p:cNvSpPr>
                <p:nvPr/>
              </p:nvSpPr>
              <p:spPr bwMode="auto">
                <a:xfrm>
                  <a:off x="1209" y="3126"/>
                  <a:ext cx="720" cy="390"/>
                </a:xfrm>
                <a:prstGeom prst="rect">
                  <a:avLst/>
                </a:prstGeom>
                <a:noFill/>
                <a:ln w="9525">
                  <a:noFill/>
                  <a:miter lim="800000"/>
                  <a:headEnd/>
                  <a:tailEnd/>
                </a:ln>
              </p:spPr>
              <p:txBody>
                <a:bodyPr anchor="ctr"/>
                <a:lstStyle/>
                <a:p>
                  <a:pPr eaLnBrk="0" hangingPunct="0"/>
                  <a:r>
                    <a:rPr lang="en-US" sz="1200" b="1">
                      <a:latin typeface="Arial" charset="0"/>
                      <a:cs typeface="Arial" charset="0"/>
                    </a:rPr>
                    <a:t>Publicity</a:t>
                  </a:r>
                </a:p>
                <a:p>
                  <a:pPr eaLnBrk="0" hangingPunct="0"/>
                  <a:r>
                    <a:rPr lang="en-US" sz="1200" b="1">
                      <a:latin typeface="Arial" charset="0"/>
                      <a:cs typeface="Arial" charset="0"/>
                    </a:rPr>
                    <a:t>grouping</a:t>
                  </a:r>
                </a:p>
              </p:txBody>
            </p:sp>
          </p:grpSp>
          <p:grpSp>
            <p:nvGrpSpPr>
              <p:cNvPr id="30" name="Group 14">
                <a:extLst>
                  <a:ext uri="{FF2B5EF4-FFF2-40B4-BE49-F238E27FC236}">
                    <a16:creationId xmlns:a16="http://schemas.microsoft.com/office/drawing/2014/main" id="{5FEDFACF-4835-C647-AED0-1A8F42E6A23F}"/>
                  </a:ext>
                </a:extLst>
              </p:cNvPr>
              <p:cNvGrpSpPr>
                <a:grpSpLocks/>
              </p:cNvGrpSpPr>
              <p:nvPr/>
            </p:nvGrpSpPr>
            <p:grpSpPr bwMode="auto">
              <a:xfrm>
                <a:off x="2170" y="1833"/>
                <a:ext cx="846" cy="390"/>
                <a:chOff x="2694" y="2550"/>
                <a:chExt cx="846" cy="390"/>
              </a:xfrm>
            </p:grpSpPr>
            <p:sp>
              <p:nvSpPr>
                <p:cNvPr id="59" name="Freeform 15">
                  <a:extLst>
                    <a:ext uri="{FF2B5EF4-FFF2-40B4-BE49-F238E27FC236}">
                      <a16:creationId xmlns:a16="http://schemas.microsoft.com/office/drawing/2014/main" id="{80AD4245-B271-A145-B4AA-5A66E52FDB76}"/>
                    </a:ext>
                  </a:extLst>
                </p:cNvPr>
                <p:cNvSpPr>
                  <a:spLocks/>
                </p:cNvSpPr>
                <p:nvPr/>
              </p:nvSpPr>
              <p:spPr bwMode="auto">
                <a:xfrm>
                  <a:off x="2694" y="2550"/>
                  <a:ext cx="846" cy="390"/>
                </a:xfrm>
                <a:custGeom>
                  <a:avLst/>
                  <a:gdLst>
                    <a:gd name="T0" fmla="*/ 0 w 846"/>
                    <a:gd name="T1" fmla="*/ 315 h 402"/>
                    <a:gd name="T2" fmla="*/ 720 w 846"/>
                    <a:gd name="T3" fmla="*/ 315 h 402"/>
                    <a:gd name="T4" fmla="*/ 846 w 846"/>
                    <a:gd name="T5" fmla="*/ 0 h 402"/>
                    <a:gd name="T6" fmla="*/ 144 w 846"/>
                    <a:gd name="T7" fmla="*/ 0 h 402"/>
                    <a:gd name="T8" fmla="*/ 0 w 846"/>
                    <a:gd name="T9" fmla="*/ 315 h 402"/>
                    <a:gd name="T10" fmla="*/ 0 60000 65536"/>
                    <a:gd name="T11" fmla="*/ 0 60000 65536"/>
                    <a:gd name="T12" fmla="*/ 0 60000 65536"/>
                    <a:gd name="T13" fmla="*/ 0 60000 65536"/>
                    <a:gd name="T14" fmla="*/ 0 60000 65536"/>
                    <a:gd name="T15" fmla="*/ 0 w 846"/>
                    <a:gd name="T16" fmla="*/ 0 h 402"/>
                    <a:gd name="T17" fmla="*/ 846 w 846"/>
                    <a:gd name="T18" fmla="*/ 402 h 402"/>
                  </a:gdLst>
                  <a:ahLst/>
                  <a:cxnLst>
                    <a:cxn ang="T10">
                      <a:pos x="T0" y="T1"/>
                    </a:cxn>
                    <a:cxn ang="T11">
                      <a:pos x="T2" y="T3"/>
                    </a:cxn>
                    <a:cxn ang="T12">
                      <a:pos x="T4" y="T5"/>
                    </a:cxn>
                    <a:cxn ang="T13">
                      <a:pos x="T6" y="T7"/>
                    </a:cxn>
                    <a:cxn ang="T14">
                      <a:pos x="T8" y="T9"/>
                    </a:cxn>
                  </a:cxnLst>
                  <a:rect l="T15" t="T16" r="T17" b="T18"/>
                  <a:pathLst>
                    <a:path w="846" h="402">
                      <a:moveTo>
                        <a:pt x="0" y="402"/>
                      </a:moveTo>
                      <a:lnTo>
                        <a:pt x="720" y="402"/>
                      </a:lnTo>
                      <a:lnTo>
                        <a:pt x="846" y="0"/>
                      </a:lnTo>
                      <a:lnTo>
                        <a:pt x="144" y="0"/>
                      </a:lnTo>
                      <a:lnTo>
                        <a:pt x="0" y="402"/>
                      </a:lnTo>
                      <a:close/>
                    </a:path>
                  </a:pathLst>
                </a:custGeom>
                <a:solidFill>
                  <a:srgbClr val="CCFFFF"/>
                </a:solidFill>
                <a:ln w="12700" cap="flat" cmpd="sng">
                  <a:solidFill>
                    <a:schemeClr val="tx1"/>
                  </a:solidFill>
                  <a:prstDash val="solid"/>
                  <a:round/>
                  <a:headEnd/>
                  <a:tailEnd/>
                </a:ln>
              </p:spPr>
              <p:txBody>
                <a:bodyPr wrap="none" anchor="ctr"/>
                <a:lstStyle/>
                <a:p>
                  <a:endParaRPr lang="en-GB"/>
                </a:p>
              </p:txBody>
            </p:sp>
            <p:sp>
              <p:nvSpPr>
                <p:cNvPr id="60" name="Rectangle 16">
                  <a:extLst>
                    <a:ext uri="{FF2B5EF4-FFF2-40B4-BE49-F238E27FC236}">
                      <a16:creationId xmlns:a16="http://schemas.microsoft.com/office/drawing/2014/main" id="{456EED03-F9C6-3D47-8CBB-235BA1B96F4C}"/>
                    </a:ext>
                  </a:extLst>
                </p:cNvPr>
                <p:cNvSpPr>
                  <a:spLocks noChangeArrowheads="1"/>
                </p:cNvSpPr>
                <p:nvPr/>
              </p:nvSpPr>
              <p:spPr bwMode="auto">
                <a:xfrm>
                  <a:off x="2781" y="2550"/>
                  <a:ext cx="720" cy="390"/>
                </a:xfrm>
                <a:prstGeom prst="rect">
                  <a:avLst/>
                </a:prstGeom>
                <a:noFill/>
                <a:ln w="9525">
                  <a:noFill/>
                  <a:miter lim="800000"/>
                  <a:headEnd/>
                  <a:tailEnd/>
                </a:ln>
              </p:spPr>
              <p:txBody>
                <a:bodyPr anchor="ctr"/>
                <a:lstStyle/>
                <a:p>
                  <a:pPr eaLnBrk="0" hangingPunct="0"/>
                  <a:r>
                    <a:rPr lang="en-US" sz="1200" b="1">
                      <a:latin typeface="Arial" charset="0"/>
                      <a:cs typeface="Arial" charset="0"/>
                    </a:rPr>
                    <a:t>Delegates</a:t>
                  </a:r>
                </a:p>
                <a:p>
                  <a:pPr eaLnBrk="0" hangingPunct="0"/>
                  <a:r>
                    <a:rPr lang="en-US" sz="1200" b="1">
                      <a:latin typeface="Arial" charset="0"/>
                      <a:cs typeface="Arial" charset="0"/>
                    </a:rPr>
                    <a:t>grouping</a:t>
                  </a:r>
                </a:p>
              </p:txBody>
            </p:sp>
          </p:grpSp>
          <p:grpSp>
            <p:nvGrpSpPr>
              <p:cNvPr id="31" name="Group 17">
                <a:extLst>
                  <a:ext uri="{FF2B5EF4-FFF2-40B4-BE49-F238E27FC236}">
                    <a16:creationId xmlns:a16="http://schemas.microsoft.com/office/drawing/2014/main" id="{10C118CD-39B6-E546-AC3C-9F71F4F603CD}"/>
                  </a:ext>
                </a:extLst>
              </p:cNvPr>
              <p:cNvGrpSpPr>
                <a:grpSpLocks/>
              </p:cNvGrpSpPr>
              <p:nvPr/>
            </p:nvGrpSpPr>
            <p:grpSpPr bwMode="auto">
              <a:xfrm>
                <a:off x="1184" y="1833"/>
                <a:ext cx="846" cy="390"/>
                <a:chOff x="3924" y="2142"/>
                <a:chExt cx="846" cy="390"/>
              </a:xfrm>
            </p:grpSpPr>
            <p:sp>
              <p:nvSpPr>
                <p:cNvPr id="57" name="Freeform 18">
                  <a:extLst>
                    <a:ext uri="{FF2B5EF4-FFF2-40B4-BE49-F238E27FC236}">
                      <a16:creationId xmlns:a16="http://schemas.microsoft.com/office/drawing/2014/main" id="{5C594484-C62B-7D4C-9B1D-C41CEADDEE83}"/>
                    </a:ext>
                  </a:extLst>
                </p:cNvPr>
                <p:cNvSpPr>
                  <a:spLocks/>
                </p:cNvSpPr>
                <p:nvPr/>
              </p:nvSpPr>
              <p:spPr bwMode="auto">
                <a:xfrm>
                  <a:off x="3924" y="2142"/>
                  <a:ext cx="846" cy="390"/>
                </a:xfrm>
                <a:custGeom>
                  <a:avLst/>
                  <a:gdLst>
                    <a:gd name="T0" fmla="*/ 0 w 846"/>
                    <a:gd name="T1" fmla="*/ 315 h 402"/>
                    <a:gd name="T2" fmla="*/ 720 w 846"/>
                    <a:gd name="T3" fmla="*/ 315 h 402"/>
                    <a:gd name="T4" fmla="*/ 846 w 846"/>
                    <a:gd name="T5" fmla="*/ 0 h 402"/>
                    <a:gd name="T6" fmla="*/ 144 w 846"/>
                    <a:gd name="T7" fmla="*/ 0 h 402"/>
                    <a:gd name="T8" fmla="*/ 0 w 846"/>
                    <a:gd name="T9" fmla="*/ 315 h 402"/>
                    <a:gd name="T10" fmla="*/ 0 60000 65536"/>
                    <a:gd name="T11" fmla="*/ 0 60000 65536"/>
                    <a:gd name="T12" fmla="*/ 0 60000 65536"/>
                    <a:gd name="T13" fmla="*/ 0 60000 65536"/>
                    <a:gd name="T14" fmla="*/ 0 60000 65536"/>
                    <a:gd name="T15" fmla="*/ 0 w 846"/>
                    <a:gd name="T16" fmla="*/ 0 h 402"/>
                    <a:gd name="T17" fmla="*/ 846 w 846"/>
                    <a:gd name="T18" fmla="*/ 402 h 402"/>
                  </a:gdLst>
                  <a:ahLst/>
                  <a:cxnLst>
                    <a:cxn ang="T10">
                      <a:pos x="T0" y="T1"/>
                    </a:cxn>
                    <a:cxn ang="T11">
                      <a:pos x="T2" y="T3"/>
                    </a:cxn>
                    <a:cxn ang="T12">
                      <a:pos x="T4" y="T5"/>
                    </a:cxn>
                    <a:cxn ang="T13">
                      <a:pos x="T6" y="T7"/>
                    </a:cxn>
                    <a:cxn ang="T14">
                      <a:pos x="T8" y="T9"/>
                    </a:cxn>
                  </a:cxnLst>
                  <a:rect l="T15" t="T16" r="T17" b="T18"/>
                  <a:pathLst>
                    <a:path w="846" h="402">
                      <a:moveTo>
                        <a:pt x="0" y="402"/>
                      </a:moveTo>
                      <a:lnTo>
                        <a:pt x="720" y="402"/>
                      </a:lnTo>
                      <a:lnTo>
                        <a:pt x="846" y="0"/>
                      </a:lnTo>
                      <a:lnTo>
                        <a:pt x="144" y="0"/>
                      </a:lnTo>
                      <a:lnTo>
                        <a:pt x="0" y="402"/>
                      </a:lnTo>
                      <a:close/>
                    </a:path>
                  </a:pathLst>
                </a:custGeom>
                <a:solidFill>
                  <a:srgbClr val="CCFFFF"/>
                </a:solidFill>
                <a:ln w="12700" cap="flat" cmpd="sng">
                  <a:solidFill>
                    <a:schemeClr val="tx1"/>
                  </a:solidFill>
                  <a:prstDash val="solid"/>
                  <a:round/>
                  <a:headEnd/>
                  <a:tailEnd/>
                </a:ln>
              </p:spPr>
              <p:txBody>
                <a:bodyPr wrap="none" anchor="ctr"/>
                <a:lstStyle/>
                <a:p>
                  <a:endParaRPr lang="en-GB"/>
                </a:p>
              </p:txBody>
            </p:sp>
            <p:sp>
              <p:nvSpPr>
                <p:cNvPr id="58" name="Rectangle 19">
                  <a:extLst>
                    <a:ext uri="{FF2B5EF4-FFF2-40B4-BE49-F238E27FC236}">
                      <a16:creationId xmlns:a16="http://schemas.microsoft.com/office/drawing/2014/main" id="{9F35F9A8-43F9-8B41-8130-14CA2F648DDA}"/>
                    </a:ext>
                  </a:extLst>
                </p:cNvPr>
                <p:cNvSpPr>
                  <a:spLocks noChangeArrowheads="1"/>
                </p:cNvSpPr>
                <p:nvPr/>
              </p:nvSpPr>
              <p:spPr bwMode="auto">
                <a:xfrm>
                  <a:off x="4011" y="2142"/>
                  <a:ext cx="720" cy="390"/>
                </a:xfrm>
                <a:prstGeom prst="rect">
                  <a:avLst/>
                </a:prstGeom>
                <a:noFill/>
                <a:ln w="9525">
                  <a:noFill/>
                  <a:miter lim="800000"/>
                  <a:headEnd/>
                  <a:tailEnd/>
                </a:ln>
              </p:spPr>
              <p:txBody>
                <a:bodyPr anchor="ctr"/>
                <a:lstStyle/>
                <a:p>
                  <a:pPr eaLnBrk="0" hangingPunct="0"/>
                  <a:r>
                    <a:rPr lang="en-US" sz="1200" b="1">
                      <a:latin typeface="Arial" charset="0"/>
                      <a:cs typeface="Arial" charset="0"/>
                    </a:rPr>
                    <a:t>Venue</a:t>
                  </a:r>
                </a:p>
                <a:p>
                  <a:pPr eaLnBrk="0" hangingPunct="0"/>
                  <a:r>
                    <a:rPr lang="en-US" sz="1200" b="1">
                      <a:latin typeface="Arial" charset="0"/>
                      <a:cs typeface="Arial" charset="0"/>
                    </a:rPr>
                    <a:t>grouping</a:t>
                  </a:r>
                </a:p>
              </p:txBody>
            </p:sp>
          </p:grpSp>
          <p:grpSp>
            <p:nvGrpSpPr>
              <p:cNvPr id="32" name="Group 20">
                <a:extLst>
                  <a:ext uri="{FF2B5EF4-FFF2-40B4-BE49-F238E27FC236}">
                    <a16:creationId xmlns:a16="http://schemas.microsoft.com/office/drawing/2014/main" id="{D897FE48-6D0C-D74A-9B64-E3EEFFE64578}"/>
                  </a:ext>
                </a:extLst>
              </p:cNvPr>
              <p:cNvGrpSpPr>
                <a:grpSpLocks/>
              </p:cNvGrpSpPr>
              <p:nvPr/>
            </p:nvGrpSpPr>
            <p:grpSpPr bwMode="auto">
              <a:xfrm>
                <a:off x="5004" y="1833"/>
                <a:ext cx="846" cy="390"/>
                <a:chOff x="4236" y="3132"/>
                <a:chExt cx="846" cy="390"/>
              </a:xfrm>
            </p:grpSpPr>
            <p:sp>
              <p:nvSpPr>
                <p:cNvPr id="55" name="Freeform 21">
                  <a:extLst>
                    <a:ext uri="{FF2B5EF4-FFF2-40B4-BE49-F238E27FC236}">
                      <a16:creationId xmlns:a16="http://schemas.microsoft.com/office/drawing/2014/main" id="{FEBAFED9-9755-074D-89C2-9F3EAE172777}"/>
                    </a:ext>
                  </a:extLst>
                </p:cNvPr>
                <p:cNvSpPr>
                  <a:spLocks/>
                </p:cNvSpPr>
                <p:nvPr/>
              </p:nvSpPr>
              <p:spPr bwMode="auto">
                <a:xfrm>
                  <a:off x="4236" y="3132"/>
                  <a:ext cx="846" cy="390"/>
                </a:xfrm>
                <a:custGeom>
                  <a:avLst/>
                  <a:gdLst>
                    <a:gd name="T0" fmla="*/ 0 w 846"/>
                    <a:gd name="T1" fmla="*/ 315 h 402"/>
                    <a:gd name="T2" fmla="*/ 720 w 846"/>
                    <a:gd name="T3" fmla="*/ 315 h 402"/>
                    <a:gd name="T4" fmla="*/ 846 w 846"/>
                    <a:gd name="T5" fmla="*/ 0 h 402"/>
                    <a:gd name="T6" fmla="*/ 144 w 846"/>
                    <a:gd name="T7" fmla="*/ 0 h 402"/>
                    <a:gd name="T8" fmla="*/ 0 w 846"/>
                    <a:gd name="T9" fmla="*/ 315 h 402"/>
                    <a:gd name="T10" fmla="*/ 0 60000 65536"/>
                    <a:gd name="T11" fmla="*/ 0 60000 65536"/>
                    <a:gd name="T12" fmla="*/ 0 60000 65536"/>
                    <a:gd name="T13" fmla="*/ 0 60000 65536"/>
                    <a:gd name="T14" fmla="*/ 0 60000 65536"/>
                    <a:gd name="T15" fmla="*/ 0 w 846"/>
                    <a:gd name="T16" fmla="*/ 0 h 402"/>
                    <a:gd name="T17" fmla="*/ 846 w 846"/>
                    <a:gd name="T18" fmla="*/ 402 h 402"/>
                  </a:gdLst>
                  <a:ahLst/>
                  <a:cxnLst>
                    <a:cxn ang="T10">
                      <a:pos x="T0" y="T1"/>
                    </a:cxn>
                    <a:cxn ang="T11">
                      <a:pos x="T2" y="T3"/>
                    </a:cxn>
                    <a:cxn ang="T12">
                      <a:pos x="T4" y="T5"/>
                    </a:cxn>
                    <a:cxn ang="T13">
                      <a:pos x="T6" y="T7"/>
                    </a:cxn>
                    <a:cxn ang="T14">
                      <a:pos x="T8" y="T9"/>
                    </a:cxn>
                  </a:cxnLst>
                  <a:rect l="T15" t="T16" r="T17" b="T18"/>
                  <a:pathLst>
                    <a:path w="846" h="402">
                      <a:moveTo>
                        <a:pt x="0" y="402"/>
                      </a:moveTo>
                      <a:lnTo>
                        <a:pt x="720" y="402"/>
                      </a:lnTo>
                      <a:lnTo>
                        <a:pt x="846" y="0"/>
                      </a:lnTo>
                      <a:lnTo>
                        <a:pt x="144" y="0"/>
                      </a:lnTo>
                      <a:lnTo>
                        <a:pt x="0" y="402"/>
                      </a:lnTo>
                      <a:close/>
                    </a:path>
                  </a:pathLst>
                </a:custGeom>
                <a:solidFill>
                  <a:srgbClr val="CCFFFF"/>
                </a:solidFill>
                <a:ln w="12700" cap="flat" cmpd="sng">
                  <a:solidFill>
                    <a:schemeClr val="tx1"/>
                  </a:solidFill>
                  <a:prstDash val="solid"/>
                  <a:round/>
                  <a:headEnd/>
                  <a:tailEnd/>
                </a:ln>
              </p:spPr>
              <p:txBody>
                <a:bodyPr wrap="none" anchor="ctr"/>
                <a:lstStyle/>
                <a:p>
                  <a:endParaRPr lang="en-GB"/>
                </a:p>
              </p:txBody>
            </p:sp>
            <p:sp>
              <p:nvSpPr>
                <p:cNvPr id="56" name="Rectangle 22">
                  <a:extLst>
                    <a:ext uri="{FF2B5EF4-FFF2-40B4-BE49-F238E27FC236}">
                      <a16:creationId xmlns:a16="http://schemas.microsoft.com/office/drawing/2014/main" id="{1F5618CC-083D-0446-A4D8-97BED1C8B8C5}"/>
                    </a:ext>
                  </a:extLst>
                </p:cNvPr>
                <p:cNvSpPr>
                  <a:spLocks noChangeArrowheads="1"/>
                </p:cNvSpPr>
                <p:nvPr/>
              </p:nvSpPr>
              <p:spPr bwMode="auto">
                <a:xfrm>
                  <a:off x="4311" y="3132"/>
                  <a:ext cx="720" cy="390"/>
                </a:xfrm>
                <a:prstGeom prst="rect">
                  <a:avLst/>
                </a:prstGeom>
                <a:noFill/>
                <a:ln w="9525">
                  <a:noFill/>
                  <a:miter lim="800000"/>
                  <a:headEnd/>
                  <a:tailEnd/>
                </a:ln>
              </p:spPr>
              <p:txBody>
                <a:bodyPr anchor="ctr"/>
                <a:lstStyle/>
                <a:p>
                  <a:pPr eaLnBrk="0" hangingPunct="0"/>
                  <a:r>
                    <a:rPr lang="en-US" sz="1200" b="1">
                      <a:latin typeface="Arial" charset="0"/>
                      <a:cs typeface="Arial" charset="0"/>
                    </a:rPr>
                    <a:t>Structure and format</a:t>
                  </a:r>
                </a:p>
                <a:p>
                  <a:pPr eaLnBrk="0" hangingPunct="0"/>
                  <a:r>
                    <a:rPr lang="en-US" sz="1200" b="1">
                      <a:latin typeface="Arial" charset="0"/>
                      <a:cs typeface="Arial" charset="0"/>
                    </a:rPr>
                    <a:t>grouping</a:t>
                  </a:r>
                </a:p>
              </p:txBody>
            </p:sp>
          </p:grpSp>
          <p:sp>
            <p:nvSpPr>
              <p:cNvPr id="33" name="Rectangle 23">
                <a:extLst>
                  <a:ext uri="{FF2B5EF4-FFF2-40B4-BE49-F238E27FC236}">
                    <a16:creationId xmlns:a16="http://schemas.microsoft.com/office/drawing/2014/main" id="{B8FFFC8D-1B66-2941-A417-AFD3487264AB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4143" y="1833"/>
                <a:ext cx="720" cy="390"/>
              </a:xfrm>
              <a:prstGeom prst="rect">
                <a:avLst/>
              </a:prstGeom>
              <a:solidFill>
                <a:srgbClr val="CCFFCC"/>
              </a:solidFill>
              <a:ln w="9525">
                <a:solidFill>
                  <a:srgbClr val="009900"/>
                </a:solidFill>
                <a:miter lim="800000"/>
                <a:headEnd/>
                <a:tailEnd/>
              </a:ln>
            </p:spPr>
            <p:txBody>
              <a:bodyPr/>
              <a:lstStyle/>
              <a:p>
                <a:pPr eaLnBrk="0" hangingPunct="0"/>
                <a:r>
                  <a:rPr lang="en-US" sz="1200" b="1" dirty="0">
                    <a:latin typeface="Arial" charset="0"/>
                    <a:cs typeface="Arial" charset="0"/>
                  </a:rPr>
                  <a:t>Delegate</a:t>
                </a:r>
              </a:p>
              <a:p>
                <a:pPr eaLnBrk="0" hangingPunct="0"/>
                <a:r>
                  <a:rPr lang="en-US" sz="1200" b="1" dirty="0">
                    <a:latin typeface="Arial" charset="0"/>
                    <a:cs typeface="Arial" charset="0"/>
                  </a:rPr>
                  <a:t>handout </a:t>
                </a:r>
              </a:p>
              <a:p>
                <a:pPr eaLnBrk="0" hangingPunct="0"/>
                <a:r>
                  <a:rPr lang="en-US" sz="1200" b="1" dirty="0">
                    <a:latin typeface="Arial" charset="0"/>
                    <a:cs typeface="Arial" charset="0"/>
                  </a:rPr>
                  <a:t>pack</a:t>
                </a:r>
              </a:p>
            </p:txBody>
          </p:sp>
          <p:sp>
            <p:nvSpPr>
              <p:cNvPr id="34" name="Oval 24">
                <a:extLst>
                  <a:ext uri="{FF2B5EF4-FFF2-40B4-BE49-F238E27FC236}">
                    <a16:creationId xmlns:a16="http://schemas.microsoft.com/office/drawing/2014/main" id="{07C6016B-6D3C-3F41-A8B8-1D819FE8F298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378" y="1815"/>
                <a:ext cx="666" cy="426"/>
              </a:xfrm>
              <a:prstGeom prst="ellipse">
                <a:avLst/>
              </a:prstGeom>
              <a:solidFill>
                <a:srgbClr val="FFCCCC"/>
              </a:solidFill>
              <a:ln w="12700">
                <a:solidFill>
                  <a:schemeClr val="tx1"/>
                </a:solidFill>
                <a:round/>
                <a:headEnd/>
                <a:tailEnd/>
              </a:ln>
            </p:spPr>
            <p:txBody>
              <a:bodyPr wrap="none" anchor="ctr"/>
              <a:lstStyle/>
              <a:p>
                <a:pPr eaLnBrk="0" hangingPunct="0"/>
                <a:r>
                  <a:rPr lang="en-US" sz="1200" b="1" dirty="0">
                    <a:latin typeface="Arial" charset="0"/>
                    <a:cs typeface="Arial" charset="0"/>
                  </a:rPr>
                  <a:t>Required </a:t>
                </a:r>
              </a:p>
              <a:p>
                <a:pPr eaLnBrk="0" hangingPunct="0"/>
                <a:r>
                  <a:rPr lang="en-US" sz="1200" b="1" dirty="0">
                    <a:latin typeface="Arial" charset="0"/>
                    <a:cs typeface="Arial" charset="0"/>
                  </a:rPr>
                  <a:t>date</a:t>
                </a:r>
                <a:endParaRPr lang="en-US" sz="2000" dirty="0">
                  <a:latin typeface="Arial" charset="0"/>
                  <a:cs typeface="Arial" charset="0"/>
                </a:endParaRPr>
              </a:p>
            </p:txBody>
          </p:sp>
          <p:sp>
            <p:nvSpPr>
              <p:cNvPr id="35" name="Rectangle 25">
                <a:extLst>
                  <a:ext uri="{FF2B5EF4-FFF2-40B4-BE49-F238E27FC236}">
                    <a16:creationId xmlns:a16="http://schemas.microsoft.com/office/drawing/2014/main" id="{C9C0486F-F89F-5542-AB0F-083960A04B3E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2715" y="2580"/>
                <a:ext cx="720" cy="390"/>
              </a:xfrm>
              <a:prstGeom prst="rect">
                <a:avLst/>
              </a:prstGeom>
              <a:solidFill>
                <a:srgbClr val="FFFFCC"/>
              </a:solidFill>
              <a:ln w="19050">
                <a:solidFill>
                  <a:schemeClr val="bg2"/>
                </a:solidFill>
                <a:miter lim="800000"/>
                <a:headEnd/>
                <a:tailEnd/>
              </a:ln>
            </p:spPr>
            <p:txBody>
              <a:bodyPr anchor="ctr"/>
              <a:lstStyle/>
              <a:p>
                <a:pPr eaLnBrk="0" hangingPunct="0"/>
                <a:r>
                  <a:rPr lang="en-US" sz="1200" b="1">
                    <a:latin typeface="Arial" charset="0"/>
                    <a:cs typeface="Arial" charset="0"/>
                  </a:rPr>
                  <a:t>Mail shots</a:t>
                </a:r>
              </a:p>
            </p:txBody>
          </p:sp>
          <p:sp>
            <p:nvSpPr>
              <p:cNvPr id="36" name="Rectangle 26">
                <a:extLst>
                  <a:ext uri="{FF2B5EF4-FFF2-40B4-BE49-F238E27FC236}">
                    <a16:creationId xmlns:a16="http://schemas.microsoft.com/office/drawing/2014/main" id="{9DF1E7A8-E9CC-D646-B580-6D96A415E67E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3681" y="2580"/>
                <a:ext cx="720" cy="390"/>
              </a:xfrm>
              <a:prstGeom prst="rect">
                <a:avLst/>
              </a:prstGeom>
              <a:solidFill>
                <a:srgbClr val="FFFFCC"/>
              </a:solidFill>
              <a:ln w="19050">
                <a:solidFill>
                  <a:schemeClr val="bg2"/>
                </a:solidFill>
                <a:miter lim="800000"/>
                <a:headEnd/>
                <a:tailEnd/>
              </a:ln>
            </p:spPr>
            <p:txBody>
              <a:bodyPr anchor="ctr"/>
              <a:lstStyle/>
              <a:p>
                <a:pPr eaLnBrk="0" hangingPunct="0"/>
                <a:r>
                  <a:rPr lang="en-US" sz="1200" b="1">
                    <a:latin typeface="Arial" charset="0"/>
                    <a:cs typeface="Arial" charset="0"/>
                  </a:rPr>
                  <a:t>Press release</a:t>
                </a:r>
              </a:p>
            </p:txBody>
          </p:sp>
          <p:cxnSp>
            <p:nvCxnSpPr>
              <p:cNvPr id="37" name="AutoShape 27">
                <a:extLst>
                  <a:ext uri="{FF2B5EF4-FFF2-40B4-BE49-F238E27FC236}">
                    <a16:creationId xmlns:a16="http://schemas.microsoft.com/office/drawing/2014/main" id="{4D0356A6-6E7D-8D48-BDDA-D0EB18400F85}"/>
                  </a:ext>
                </a:extLst>
              </p:cNvPr>
              <p:cNvCxnSpPr>
                <a:cxnSpLocks noChangeShapeType="1"/>
              </p:cNvCxnSpPr>
              <p:nvPr/>
            </p:nvCxnSpPr>
            <p:spPr bwMode="auto">
              <a:xfrm rot="-5400000">
                <a:off x="1748" y="408"/>
                <a:ext cx="378" cy="2451"/>
              </a:xfrm>
              <a:prstGeom prst="bentConnector3">
                <a:avLst>
                  <a:gd name="adj1" fmla="val 51060"/>
                </a:avLst>
              </a:prstGeom>
              <a:noFill/>
              <a:ln w="19050">
                <a:solidFill>
                  <a:schemeClr val="tx1"/>
                </a:solidFill>
                <a:miter lim="800000"/>
                <a:headEnd/>
                <a:tailEnd/>
              </a:ln>
            </p:spPr>
          </p:cxnSp>
          <p:cxnSp>
            <p:nvCxnSpPr>
              <p:cNvPr id="38" name="AutoShape 28">
                <a:extLst>
                  <a:ext uri="{FF2B5EF4-FFF2-40B4-BE49-F238E27FC236}">
                    <a16:creationId xmlns:a16="http://schemas.microsoft.com/office/drawing/2014/main" id="{FCAF9228-B290-6348-9AD7-51D880C7D3E4}"/>
                  </a:ext>
                </a:extLst>
              </p:cNvPr>
              <p:cNvCxnSpPr>
                <a:cxnSpLocks noChangeShapeType="1"/>
              </p:cNvCxnSpPr>
              <p:nvPr/>
            </p:nvCxnSpPr>
            <p:spPr bwMode="auto">
              <a:xfrm rot="16200000" flipH="1">
                <a:off x="4099" y="496"/>
                <a:ext cx="396" cy="2277"/>
              </a:xfrm>
              <a:prstGeom prst="bentConnector3">
                <a:avLst>
                  <a:gd name="adj1" fmla="val 48736"/>
                </a:avLst>
              </a:prstGeom>
              <a:noFill/>
              <a:ln w="19050">
                <a:solidFill>
                  <a:schemeClr val="tx1"/>
                </a:solidFill>
                <a:miter lim="800000"/>
                <a:headEnd/>
                <a:tailEnd/>
              </a:ln>
            </p:spPr>
          </p:cxnSp>
          <p:sp>
            <p:nvSpPr>
              <p:cNvPr id="39" name="Line 29">
                <a:extLst>
                  <a:ext uri="{FF2B5EF4-FFF2-40B4-BE49-F238E27FC236}">
                    <a16:creationId xmlns:a16="http://schemas.microsoft.com/office/drawing/2014/main" id="{E61B003D-8A92-F44E-A38A-5CC4508EC548}"/>
                  </a:ext>
                </a:extLst>
              </p:cNvPr>
              <p:cNvSpPr>
                <a:spLocks noChangeShapeType="1"/>
              </p:cNvSpPr>
              <p:nvPr/>
            </p:nvSpPr>
            <p:spPr bwMode="auto">
              <a:xfrm>
                <a:off x="1600" y="1626"/>
                <a:ext cx="0" cy="204"/>
              </a:xfrm>
              <a:prstGeom prst="line">
                <a:avLst/>
              </a:prstGeom>
              <a:noFill/>
              <a:ln w="19050">
                <a:solidFill>
                  <a:schemeClr val="tx1"/>
                </a:solidFill>
                <a:round/>
                <a:headEnd/>
                <a:tailEnd/>
              </a:ln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40" name="Line 30">
                <a:extLst>
                  <a:ext uri="{FF2B5EF4-FFF2-40B4-BE49-F238E27FC236}">
                    <a16:creationId xmlns:a16="http://schemas.microsoft.com/office/drawing/2014/main" id="{9BED7CA7-4FF7-FF48-9B61-9C40E44BC23D}"/>
                  </a:ext>
                </a:extLst>
              </p:cNvPr>
              <p:cNvSpPr>
                <a:spLocks noChangeShapeType="1"/>
              </p:cNvSpPr>
              <p:nvPr/>
            </p:nvSpPr>
            <p:spPr bwMode="auto">
              <a:xfrm>
                <a:off x="2652" y="1622"/>
                <a:ext cx="0" cy="216"/>
              </a:xfrm>
              <a:prstGeom prst="line">
                <a:avLst/>
              </a:prstGeom>
              <a:noFill/>
              <a:ln w="19050">
                <a:solidFill>
                  <a:schemeClr val="tx1"/>
                </a:solidFill>
                <a:round/>
                <a:headEnd/>
                <a:tailEnd/>
              </a:ln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41" name="Line 31">
                <a:extLst>
                  <a:ext uri="{FF2B5EF4-FFF2-40B4-BE49-F238E27FC236}">
                    <a16:creationId xmlns:a16="http://schemas.microsoft.com/office/drawing/2014/main" id="{4D560D09-26B7-3A41-BEEA-FB4AFDD0450E}"/>
                  </a:ext>
                </a:extLst>
              </p:cNvPr>
              <p:cNvSpPr>
                <a:spLocks noChangeShapeType="1"/>
              </p:cNvSpPr>
              <p:nvPr/>
            </p:nvSpPr>
            <p:spPr bwMode="auto">
              <a:xfrm>
                <a:off x="3612" y="1622"/>
                <a:ext cx="0" cy="216"/>
              </a:xfrm>
              <a:prstGeom prst="line">
                <a:avLst/>
              </a:prstGeom>
              <a:noFill/>
              <a:ln w="19050">
                <a:solidFill>
                  <a:schemeClr val="tx1"/>
                </a:solidFill>
                <a:round/>
                <a:headEnd/>
                <a:tailEnd/>
              </a:ln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42" name="Line 32">
                <a:extLst>
                  <a:ext uri="{FF2B5EF4-FFF2-40B4-BE49-F238E27FC236}">
                    <a16:creationId xmlns:a16="http://schemas.microsoft.com/office/drawing/2014/main" id="{306CE02A-DA88-2140-8838-CB137B54309F}"/>
                  </a:ext>
                </a:extLst>
              </p:cNvPr>
              <p:cNvSpPr>
                <a:spLocks noChangeShapeType="1"/>
              </p:cNvSpPr>
              <p:nvPr/>
            </p:nvSpPr>
            <p:spPr bwMode="auto">
              <a:xfrm>
                <a:off x="4504" y="1622"/>
                <a:ext cx="0" cy="212"/>
              </a:xfrm>
              <a:prstGeom prst="line">
                <a:avLst/>
              </a:prstGeom>
              <a:noFill/>
              <a:ln w="19050">
                <a:solidFill>
                  <a:schemeClr val="tx1"/>
                </a:solidFill>
                <a:round/>
                <a:headEnd/>
                <a:tailEnd/>
              </a:ln>
            </p:spPr>
            <p:txBody>
              <a:bodyPr wrap="none" anchor="ctr"/>
              <a:lstStyle/>
              <a:p>
                <a:endParaRPr lang="en-GB"/>
              </a:p>
            </p:txBody>
          </p:sp>
          <p:cxnSp>
            <p:nvCxnSpPr>
              <p:cNvPr id="43" name="AutoShape 33">
                <a:extLst>
                  <a:ext uri="{FF2B5EF4-FFF2-40B4-BE49-F238E27FC236}">
                    <a16:creationId xmlns:a16="http://schemas.microsoft.com/office/drawing/2014/main" id="{53C430AE-8DF3-EB42-B6B0-9249751CAD73}"/>
                  </a:ext>
                </a:extLst>
              </p:cNvPr>
              <p:cNvCxnSpPr>
                <a:cxnSpLocks noChangeShapeType="1"/>
                <a:stCxn id="62" idx="2"/>
                <a:endCxn id="35" idx="0"/>
              </p:cNvCxnSpPr>
              <p:nvPr/>
            </p:nvCxnSpPr>
            <p:spPr bwMode="auto">
              <a:xfrm rot="5400000">
                <a:off x="3164" y="2134"/>
                <a:ext cx="351" cy="529"/>
              </a:xfrm>
              <a:prstGeom prst="bentConnector3">
                <a:avLst>
                  <a:gd name="adj1" fmla="val 50713"/>
                </a:avLst>
              </a:prstGeom>
              <a:noFill/>
              <a:ln w="19050">
                <a:solidFill>
                  <a:schemeClr val="tx1"/>
                </a:solidFill>
                <a:miter lim="800000"/>
                <a:headEnd/>
                <a:tailEnd/>
              </a:ln>
            </p:spPr>
          </p:cxnSp>
          <p:cxnSp>
            <p:nvCxnSpPr>
              <p:cNvPr id="44" name="AutoShape 34">
                <a:extLst>
                  <a:ext uri="{FF2B5EF4-FFF2-40B4-BE49-F238E27FC236}">
                    <a16:creationId xmlns:a16="http://schemas.microsoft.com/office/drawing/2014/main" id="{11229F05-9AF4-0F44-B0B3-B598ED43C676}"/>
                  </a:ext>
                </a:extLst>
              </p:cNvPr>
              <p:cNvCxnSpPr>
                <a:cxnSpLocks noChangeShapeType="1"/>
                <a:stCxn id="62" idx="2"/>
                <a:endCxn id="36" idx="0"/>
              </p:cNvCxnSpPr>
              <p:nvPr/>
            </p:nvCxnSpPr>
            <p:spPr bwMode="auto">
              <a:xfrm rot="16200000" flipH="1">
                <a:off x="3647" y="2180"/>
                <a:ext cx="351" cy="437"/>
              </a:xfrm>
              <a:prstGeom prst="bentConnector3">
                <a:avLst>
                  <a:gd name="adj1" fmla="val 50713"/>
                </a:avLst>
              </a:prstGeom>
              <a:noFill/>
              <a:ln w="19050">
                <a:solidFill>
                  <a:schemeClr val="tx1"/>
                </a:solidFill>
                <a:miter lim="800000"/>
                <a:headEnd/>
                <a:tailEnd/>
              </a:ln>
            </p:spPr>
          </p:cxnSp>
          <p:grpSp>
            <p:nvGrpSpPr>
              <p:cNvPr id="45" name="Group 35">
                <a:extLst>
                  <a:ext uri="{FF2B5EF4-FFF2-40B4-BE49-F238E27FC236}">
                    <a16:creationId xmlns:a16="http://schemas.microsoft.com/office/drawing/2014/main" id="{FD30FB0B-6448-EF42-BD86-DBFF5528E91C}"/>
                  </a:ext>
                </a:extLst>
              </p:cNvPr>
              <p:cNvGrpSpPr>
                <a:grpSpLocks/>
              </p:cNvGrpSpPr>
              <p:nvPr/>
            </p:nvGrpSpPr>
            <p:grpSpPr bwMode="auto">
              <a:xfrm>
                <a:off x="2521" y="2212"/>
                <a:ext cx="74" cy="898"/>
                <a:chOff x="2521" y="2464"/>
                <a:chExt cx="74" cy="898"/>
              </a:xfrm>
            </p:grpSpPr>
            <p:sp>
              <p:nvSpPr>
                <p:cNvPr id="52" name="Line 36">
                  <a:extLst>
                    <a:ext uri="{FF2B5EF4-FFF2-40B4-BE49-F238E27FC236}">
                      <a16:creationId xmlns:a16="http://schemas.microsoft.com/office/drawing/2014/main" id="{2156ADC0-656E-CE43-BE87-F293B6C59854}"/>
                    </a:ext>
                  </a:extLst>
                </p:cNvPr>
                <p:cNvSpPr>
                  <a:spLocks noChangeShapeType="1"/>
                </p:cNvSpPr>
                <p:nvPr/>
              </p:nvSpPr>
              <p:spPr bwMode="auto">
                <a:xfrm>
                  <a:off x="2559" y="2464"/>
                  <a:ext cx="0" cy="898"/>
                </a:xfrm>
                <a:prstGeom prst="line">
                  <a:avLst/>
                </a:prstGeom>
                <a:noFill/>
                <a:ln w="19050">
                  <a:solidFill>
                    <a:schemeClr val="tx1"/>
                  </a:solidFill>
                  <a:round/>
                  <a:headEnd/>
                  <a:tailEnd/>
                </a:ln>
              </p:spPr>
              <p:txBody>
                <a:bodyPr wrap="none" anchor="ctr"/>
                <a:lstStyle/>
                <a:p>
                  <a:endParaRPr lang="en-GB"/>
                </a:p>
              </p:txBody>
            </p:sp>
            <p:sp>
              <p:nvSpPr>
                <p:cNvPr id="53" name="Rectangle 37">
                  <a:extLst>
                    <a:ext uri="{FF2B5EF4-FFF2-40B4-BE49-F238E27FC236}">
                      <a16:creationId xmlns:a16="http://schemas.microsoft.com/office/drawing/2014/main" id="{F463ABD2-9928-EF44-B640-5EBCB84CD45A}"/>
                    </a:ext>
                  </a:extLst>
                </p:cNvPr>
                <p:cNvSpPr>
                  <a:spLocks noChangeArrowheads="1"/>
                </p:cNvSpPr>
                <p:nvPr/>
              </p:nvSpPr>
              <p:spPr bwMode="auto">
                <a:xfrm>
                  <a:off x="2521" y="3159"/>
                  <a:ext cx="74" cy="114"/>
                </a:xfrm>
                <a:prstGeom prst="rect">
                  <a:avLst/>
                </a:prstGeom>
                <a:solidFill>
                  <a:schemeClr val="bg1"/>
                </a:solidFill>
                <a:ln w="19050">
                  <a:noFill/>
                  <a:miter lim="800000"/>
                  <a:headEnd/>
                  <a:tailEnd/>
                </a:ln>
              </p:spPr>
              <p:txBody>
                <a:bodyPr wrap="none" anchor="ctr"/>
                <a:lstStyle/>
                <a:p>
                  <a:pPr eaLnBrk="0" hangingPunct="0"/>
                  <a:endParaRPr lang="en-GB">
                    <a:latin typeface="Arial" charset="0"/>
                    <a:cs typeface="Arial" charset="0"/>
                  </a:endParaRPr>
                </a:p>
              </p:txBody>
            </p:sp>
            <p:sp>
              <p:nvSpPr>
                <p:cNvPr id="54" name="Rectangle 38">
                  <a:extLst>
                    <a:ext uri="{FF2B5EF4-FFF2-40B4-BE49-F238E27FC236}">
                      <a16:creationId xmlns:a16="http://schemas.microsoft.com/office/drawing/2014/main" id="{74D861D1-6BD4-C34A-8866-E763F3B9C9EF}"/>
                    </a:ext>
                  </a:extLst>
                </p:cNvPr>
                <p:cNvSpPr>
                  <a:spLocks noChangeArrowheads="1"/>
                </p:cNvSpPr>
                <p:nvPr/>
              </p:nvSpPr>
              <p:spPr bwMode="auto">
                <a:xfrm>
                  <a:off x="2521" y="3014"/>
                  <a:ext cx="74" cy="76"/>
                </a:xfrm>
                <a:prstGeom prst="rect">
                  <a:avLst/>
                </a:prstGeom>
                <a:solidFill>
                  <a:schemeClr val="bg1"/>
                </a:solidFill>
                <a:ln w="19050">
                  <a:noFill/>
                  <a:miter lim="800000"/>
                  <a:headEnd/>
                  <a:tailEnd/>
                </a:ln>
              </p:spPr>
              <p:txBody>
                <a:bodyPr wrap="none" anchor="ctr"/>
                <a:lstStyle/>
                <a:p>
                  <a:pPr eaLnBrk="0" hangingPunct="0"/>
                  <a:endParaRPr lang="en-GB">
                    <a:latin typeface="Arial" charset="0"/>
                    <a:cs typeface="Arial" charset="0"/>
                  </a:endParaRPr>
                </a:p>
              </p:txBody>
            </p:sp>
          </p:grpSp>
          <p:sp>
            <p:nvSpPr>
              <p:cNvPr id="46" name="Line 39">
                <a:extLst>
                  <a:ext uri="{FF2B5EF4-FFF2-40B4-BE49-F238E27FC236}">
                    <a16:creationId xmlns:a16="http://schemas.microsoft.com/office/drawing/2014/main" id="{75EEEDCF-5457-D442-AB06-B04934AFF8F7}"/>
                  </a:ext>
                </a:extLst>
              </p:cNvPr>
              <p:cNvSpPr>
                <a:spLocks noChangeShapeType="1"/>
              </p:cNvSpPr>
              <p:nvPr/>
            </p:nvSpPr>
            <p:spPr bwMode="auto">
              <a:xfrm>
                <a:off x="4515" y="2222"/>
                <a:ext cx="0" cy="1156"/>
              </a:xfrm>
              <a:prstGeom prst="line">
                <a:avLst/>
              </a:prstGeom>
              <a:noFill/>
              <a:ln w="19050">
                <a:solidFill>
                  <a:schemeClr val="tx1"/>
                </a:solidFill>
                <a:round/>
                <a:headEnd/>
                <a:tailEnd/>
              </a:ln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47" name="Rectangle 40">
                <a:extLst>
                  <a:ext uri="{FF2B5EF4-FFF2-40B4-BE49-F238E27FC236}">
                    <a16:creationId xmlns:a16="http://schemas.microsoft.com/office/drawing/2014/main" id="{5491B520-B1C2-7049-897A-ED5B97433AB5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4477" y="3163"/>
                <a:ext cx="74" cy="114"/>
              </a:xfrm>
              <a:prstGeom prst="rect">
                <a:avLst/>
              </a:prstGeom>
              <a:solidFill>
                <a:schemeClr val="bg1"/>
              </a:solidFill>
              <a:ln w="19050">
                <a:noFill/>
                <a:miter lim="800000"/>
                <a:headEnd/>
                <a:tailEnd/>
              </a:ln>
            </p:spPr>
            <p:txBody>
              <a:bodyPr wrap="none" anchor="ctr"/>
              <a:lstStyle/>
              <a:p>
                <a:pPr eaLnBrk="0" hangingPunct="0"/>
                <a:endParaRPr lang="en-GB">
                  <a:latin typeface="Arial" charset="0"/>
                  <a:cs typeface="Arial" charset="0"/>
                </a:endParaRPr>
              </a:p>
            </p:txBody>
          </p:sp>
          <p:sp>
            <p:nvSpPr>
              <p:cNvPr id="48" name="Rectangle 41">
                <a:extLst>
                  <a:ext uri="{FF2B5EF4-FFF2-40B4-BE49-F238E27FC236}">
                    <a16:creationId xmlns:a16="http://schemas.microsoft.com/office/drawing/2014/main" id="{CACFD8A3-C6CF-FA48-A208-8BDA9E8E1F09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4477" y="3018"/>
                <a:ext cx="74" cy="76"/>
              </a:xfrm>
              <a:prstGeom prst="rect">
                <a:avLst/>
              </a:prstGeom>
              <a:solidFill>
                <a:schemeClr val="bg1"/>
              </a:solidFill>
              <a:ln w="19050">
                <a:noFill/>
                <a:miter lim="800000"/>
                <a:headEnd/>
                <a:tailEnd/>
              </a:ln>
            </p:spPr>
            <p:txBody>
              <a:bodyPr wrap="none" anchor="ctr"/>
              <a:lstStyle/>
              <a:p>
                <a:pPr eaLnBrk="0" hangingPunct="0"/>
                <a:endParaRPr lang="en-GB">
                  <a:latin typeface="Arial" charset="0"/>
                  <a:cs typeface="Arial" charset="0"/>
                </a:endParaRPr>
              </a:p>
            </p:txBody>
          </p:sp>
          <p:sp>
            <p:nvSpPr>
              <p:cNvPr id="49" name="Line 42">
                <a:extLst>
                  <a:ext uri="{FF2B5EF4-FFF2-40B4-BE49-F238E27FC236}">
                    <a16:creationId xmlns:a16="http://schemas.microsoft.com/office/drawing/2014/main" id="{BDAA6F52-FBFE-9448-9F5B-D897FF167967}"/>
                  </a:ext>
                </a:extLst>
              </p:cNvPr>
              <p:cNvSpPr>
                <a:spLocks noChangeShapeType="1"/>
              </p:cNvSpPr>
              <p:nvPr/>
            </p:nvSpPr>
            <p:spPr bwMode="auto">
              <a:xfrm>
                <a:off x="5439" y="2218"/>
                <a:ext cx="0" cy="1156"/>
              </a:xfrm>
              <a:prstGeom prst="line">
                <a:avLst/>
              </a:prstGeom>
              <a:noFill/>
              <a:ln w="19050">
                <a:solidFill>
                  <a:schemeClr val="tx1"/>
                </a:solidFill>
                <a:round/>
                <a:headEnd/>
                <a:tailEnd/>
              </a:ln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50" name="Rectangle 43">
                <a:extLst>
                  <a:ext uri="{FF2B5EF4-FFF2-40B4-BE49-F238E27FC236}">
                    <a16:creationId xmlns:a16="http://schemas.microsoft.com/office/drawing/2014/main" id="{BACD3A1F-17B8-8145-9695-C5B76335A490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5401" y="3159"/>
                <a:ext cx="74" cy="114"/>
              </a:xfrm>
              <a:prstGeom prst="rect">
                <a:avLst/>
              </a:prstGeom>
              <a:solidFill>
                <a:schemeClr val="bg1"/>
              </a:solidFill>
              <a:ln w="19050">
                <a:noFill/>
                <a:miter lim="800000"/>
                <a:headEnd/>
                <a:tailEnd/>
              </a:ln>
            </p:spPr>
            <p:txBody>
              <a:bodyPr wrap="none" anchor="ctr"/>
              <a:lstStyle/>
              <a:p>
                <a:pPr eaLnBrk="0" hangingPunct="0"/>
                <a:endParaRPr lang="en-GB">
                  <a:latin typeface="Arial" charset="0"/>
                  <a:cs typeface="Arial" charset="0"/>
                </a:endParaRPr>
              </a:p>
            </p:txBody>
          </p:sp>
          <p:sp>
            <p:nvSpPr>
              <p:cNvPr id="51" name="Rectangle 44">
                <a:extLst>
                  <a:ext uri="{FF2B5EF4-FFF2-40B4-BE49-F238E27FC236}">
                    <a16:creationId xmlns:a16="http://schemas.microsoft.com/office/drawing/2014/main" id="{DD0D1C4B-2F9C-D443-A91F-43DEDCA2CCC4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5401" y="3014"/>
                <a:ext cx="74" cy="76"/>
              </a:xfrm>
              <a:prstGeom prst="rect">
                <a:avLst/>
              </a:prstGeom>
              <a:solidFill>
                <a:schemeClr val="bg1"/>
              </a:solidFill>
              <a:ln w="19050">
                <a:noFill/>
                <a:miter lim="800000"/>
                <a:headEnd/>
                <a:tailEnd/>
              </a:ln>
            </p:spPr>
            <p:txBody>
              <a:bodyPr wrap="none" anchor="ctr"/>
              <a:lstStyle/>
              <a:p>
                <a:pPr eaLnBrk="0" hangingPunct="0"/>
                <a:endParaRPr lang="en-GB">
                  <a:latin typeface="Arial" charset="0"/>
                  <a:cs typeface="Arial" charset="0"/>
                </a:endParaRPr>
              </a:p>
            </p:txBody>
          </p:sp>
        </p:grpSp>
        <p:grpSp>
          <p:nvGrpSpPr>
            <p:cNvPr id="7" name="Group 45">
              <a:extLst>
                <a:ext uri="{FF2B5EF4-FFF2-40B4-BE49-F238E27FC236}">
                  <a16:creationId xmlns:a16="http://schemas.microsoft.com/office/drawing/2014/main" id="{F516A6C1-64FA-5747-A5A5-6D11D0123DD0}"/>
                </a:ext>
              </a:extLst>
            </p:cNvPr>
            <p:cNvGrpSpPr>
              <a:grpSpLocks/>
            </p:cNvGrpSpPr>
            <p:nvPr/>
          </p:nvGrpSpPr>
          <p:grpSpPr bwMode="auto">
            <a:xfrm>
              <a:off x="438" y="2580"/>
              <a:ext cx="4901" cy="1408"/>
              <a:chOff x="438" y="2580"/>
              <a:chExt cx="4901" cy="1408"/>
            </a:xfrm>
          </p:grpSpPr>
          <p:grpSp>
            <p:nvGrpSpPr>
              <p:cNvPr id="8" name="Group 46">
                <a:extLst>
                  <a:ext uri="{FF2B5EF4-FFF2-40B4-BE49-F238E27FC236}">
                    <a16:creationId xmlns:a16="http://schemas.microsoft.com/office/drawing/2014/main" id="{FBF846BB-A18A-2E45-AA4E-4C449FBEA621}"/>
                  </a:ext>
                </a:extLst>
              </p:cNvPr>
              <p:cNvGrpSpPr>
                <a:grpSpLocks/>
              </p:cNvGrpSpPr>
              <p:nvPr/>
            </p:nvGrpSpPr>
            <p:grpSpPr bwMode="auto">
              <a:xfrm>
                <a:off x="438" y="2949"/>
                <a:ext cx="4735" cy="1039"/>
                <a:chOff x="438" y="2949"/>
                <a:chExt cx="4735" cy="1039"/>
              </a:xfrm>
            </p:grpSpPr>
            <p:grpSp>
              <p:nvGrpSpPr>
                <p:cNvPr id="10" name="Group 47">
                  <a:extLst>
                    <a:ext uri="{FF2B5EF4-FFF2-40B4-BE49-F238E27FC236}">
                      <a16:creationId xmlns:a16="http://schemas.microsoft.com/office/drawing/2014/main" id="{72768F4C-A5E9-624B-AE83-F51811831576}"/>
                    </a:ext>
                  </a:extLst>
                </p:cNvPr>
                <p:cNvGrpSpPr>
                  <a:grpSpLocks/>
                </p:cNvGrpSpPr>
                <p:nvPr/>
              </p:nvGrpSpPr>
              <p:grpSpPr bwMode="auto">
                <a:xfrm>
                  <a:off x="438" y="2949"/>
                  <a:ext cx="1397" cy="309"/>
                  <a:chOff x="474" y="2949"/>
                  <a:chExt cx="1514" cy="309"/>
                </a:xfrm>
              </p:grpSpPr>
              <p:sp>
                <p:nvSpPr>
                  <p:cNvPr id="22" name="Oval 48">
                    <a:extLst>
                      <a:ext uri="{FF2B5EF4-FFF2-40B4-BE49-F238E27FC236}">
                        <a16:creationId xmlns:a16="http://schemas.microsoft.com/office/drawing/2014/main" id="{900DB0D2-6FE1-804E-A8C4-FBBF82907F81}"/>
                      </a:ext>
                    </a:extLst>
                  </p:cNvPr>
                  <p:cNvSpPr>
                    <a:spLocks noChangeAspect="1" noChangeArrowheads="1"/>
                  </p:cNvSpPr>
                  <p:nvPr/>
                </p:nvSpPr>
                <p:spPr bwMode="auto">
                  <a:xfrm>
                    <a:off x="474" y="2949"/>
                    <a:ext cx="483" cy="309"/>
                  </a:xfrm>
                  <a:prstGeom prst="ellipse">
                    <a:avLst/>
                  </a:prstGeom>
                  <a:solidFill>
                    <a:srgbClr val="FFCCCC"/>
                  </a:solidFill>
                  <a:ln w="12700">
                    <a:solidFill>
                      <a:schemeClr val="tx1"/>
                    </a:solidFill>
                    <a:round/>
                    <a:headEnd/>
                    <a:tailEnd/>
                  </a:ln>
                </p:spPr>
                <p:txBody>
                  <a:bodyPr wrap="none" anchor="ctr"/>
                  <a:lstStyle/>
                  <a:p>
                    <a:pPr eaLnBrk="0" hangingPunct="0"/>
                    <a:endParaRPr lang="en-GB" sz="2000">
                      <a:latin typeface="Arial" charset="0"/>
                      <a:cs typeface="Arial" charset="0"/>
                    </a:endParaRPr>
                  </a:p>
                </p:txBody>
              </p:sp>
              <p:sp>
                <p:nvSpPr>
                  <p:cNvPr id="23" name="Text Box 49">
                    <a:extLst>
                      <a:ext uri="{FF2B5EF4-FFF2-40B4-BE49-F238E27FC236}">
                        <a16:creationId xmlns:a16="http://schemas.microsoft.com/office/drawing/2014/main" id="{E0292DE5-C648-624A-876E-8F24D89BB1C7}"/>
                      </a:ext>
                    </a:extLst>
                  </p:cNvPr>
                  <p:cNvSpPr txBox="1">
                    <a:spLocks noChangeArrowheads="1"/>
                  </p:cNvSpPr>
                  <p:nvPr/>
                </p:nvSpPr>
                <p:spPr bwMode="auto">
                  <a:xfrm>
                    <a:off x="973" y="3007"/>
                    <a:ext cx="1015" cy="194"/>
                  </a:xfrm>
                  <a:prstGeom prst="rect">
                    <a:avLst/>
                  </a:prstGeom>
                  <a:noFill/>
                  <a:ln w="12700">
                    <a:noFill/>
                    <a:miter lim="800000"/>
                    <a:headEnd/>
                    <a:tailEnd/>
                  </a:ln>
                </p:spPr>
                <p:txBody>
                  <a:bodyPr wrap="none" anchor="ctr">
                    <a:spAutoFit/>
                  </a:bodyPr>
                  <a:lstStyle/>
                  <a:p>
                    <a:pPr eaLnBrk="0" hangingPunct="0">
                      <a:spcBef>
                        <a:spcPct val="50000"/>
                      </a:spcBef>
                    </a:pPr>
                    <a:r>
                      <a:rPr lang="en-US" sz="1400">
                        <a:latin typeface="Arial" charset="0"/>
                        <a:cs typeface="Arial" charset="0"/>
                      </a:rPr>
                      <a:t>External product</a:t>
                    </a:r>
                    <a:endParaRPr lang="en-US" sz="2000">
                      <a:latin typeface="Arial" charset="0"/>
                      <a:cs typeface="Arial" charset="0"/>
                    </a:endParaRPr>
                  </a:p>
                </p:txBody>
              </p:sp>
            </p:grpSp>
            <p:grpSp>
              <p:nvGrpSpPr>
                <p:cNvPr id="11" name="Group 50">
                  <a:extLst>
                    <a:ext uri="{FF2B5EF4-FFF2-40B4-BE49-F238E27FC236}">
                      <a16:creationId xmlns:a16="http://schemas.microsoft.com/office/drawing/2014/main" id="{8834925D-80A8-D04A-93B3-EB3FB1AE9DD2}"/>
                    </a:ext>
                  </a:extLst>
                </p:cNvPr>
                <p:cNvGrpSpPr>
                  <a:grpSpLocks/>
                </p:cNvGrpSpPr>
                <p:nvPr/>
              </p:nvGrpSpPr>
              <p:grpSpPr bwMode="auto">
                <a:xfrm>
                  <a:off x="462" y="3426"/>
                  <a:ext cx="1305" cy="233"/>
                  <a:chOff x="500" y="3426"/>
                  <a:chExt cx="1414" cy="233"/>
                </a:xfrm>
              </p:grpSpPr>
              <p:sp>
                <p:nvSpPr>
                  <p:cNvPr id="20" name="Text Box 51">
                    <a:extLst>
                      <a:ext uri="{FF2B5EF4-FFF2-40B4-BE49-F238E27FC236}">
                        <a16:creationId xmlns:a16="http://schemas.microsoft.com/office/drawing/2014/main" id="{D02718E1-CD10-5F43-81BB-8AA54A228F18}"/>
                      </a:ext>
                    </a:extLst>
                  </p:cNvPr>
                  <p:cNvSpPr txBox="1">
                    <a:spLocks noChangeArrowheads="1"/>
                  </p:cNvSpPr>
                  <p:nvPr/>
                </p:nvSpPr>
                <p:spPr bwMode="auto">
                  <a:xfrm>
                    <a:off x="973" y="3445"/>
                    <a:ext cx="941" cy="194"/>
                  </a:xfrm>
                  <a:prstGeom prst="rect">
                    <a:avLst/>
                  </a:prstGeom>
                  <a:noFill/>
                  <a:ln w="12700">
                    <a:noFill/>
                    <a:miter lim="800000"/>
                    <a:headEnd/>
                    <a:tailEnd/>
                  </a:ln>
                </p:spPr>
                <p:txBody>
                  <a:bodyPr wrap="none" anchor="ctr">
                    <a:spAutoFit/>
                  </a:bodyPr>
                  <a:lstStyle/>
                  <a:p>
                    <a:pPr eaLnBrk="0" hangingPunct="0">
                      <a:spcBef>
                        <a:spcPct val="50000"/>
                      </a:spcBef>
                    </a:pPr>
                    <a:r>
                      <a:rPr lang="en-US" sz="1400">
                        <a:latin typeface="Arial" charset="0"/>
                        <a:cs typeface="Arial" charset="0"/>
                      </a:rPr>
                      <a:t>Simple product</a:t>
                    </a:r>
                    <a:endParaRPr lang="en-US" sz="2000">
                      <a:latin typeface="Arial" charset="0"/>
                      <a:cs typeface="Arial" charset="0"/>
                    </a:endParaRPr>
                  </a:p>
                </p:txBody>
              </p:sp>
              <p:sp>
                <p:nvSpPr>
                  <p:cNvPr id="21" name="Rectangle 52">
                    <a:extLst>
                      <a:ext uri="{FF2B5EF4-FFF2-40B4-BE49-F238E27FC236}">
                        <a16:creationId xmlns:a16="http://schemas.microsoft.com/office/drawing/2014/main" id="{F16C4D45-669F-5A44-9EC0-016B51B8F9E9}"/>
                      </a:ext>
                    </a:extLst>
                  </p:cNvPr>
                  <p:cNvSpPr>
                    <a:spLocks noChangeAspect="1" noChangeArrowheads="1"/>
                  </p:cNvSpPr>
                  <p:nvPr/>
                </p:nvSpPr>
                <p:spPr bwMode="auto">
                  <a:xfrm>
                    <a:off x="500" y="3426"/>
                    <a:ext cx="431" cy="233"/>
                  </a:xfrm>
                  <a:prstGeom prst="rect">
                    <a:avLst/>
                  </a:prstGeom>
                  <a:solidFill>
                    <a:srgbClr val="FFFFCC"/>
                  </a:solidFill>
                  <a:ln w="19050">
                    <a:solidFill>
                      <a:schemeClr val="bg2"/>
                    </a:solidFill>
                    <a:miter lim="800000"/>
                    <a:headEnd/>
                    <a:tailEnd/>
                  </a:ln>
                </p:spPr>
                <p:txBody>
                  <a:bodyPr anchor="ctr"/>
                  <a:lstStyle/>
                  <a:p>
                    <a:pPr eaLnBrk="0" hangingPunct="0"/>
                    <a:endParaRPr lang="en-GB" sz="1200" b="1">
                      <a:latin typeface="Arial" charset="0"/>
                      <a:cs typeface="Arial" charset="0"/>
                    </a:endParaRPr>
                  </a:p>
                </p:txBody>
              </p:sp>
            </p:grpSp>
            <p:grpSp>
              <p:nvGrpSpPr>
                <p:cNvPr id="12" name="Group 53">
                  <a:extLst>
                    <a:ext uri="{FF2B5EF4-FFF2-40B4-BE49-F238E27FC236}">
                      <a16:creationId xmlns:a16="http://schemas.microsoft.com/office/drawing/2014/main" id="{0AD9E534-6A38-6C47-9F20-0B8FCADB48E5}"/>
                    </a:ext>
                  </a:extLst>
                </p:cNvPr>
                <p:cNvGrpSpPr>
                  <a:grpSpLocks/>
                </p:cNvGrpSpPr>
                <p:nvPr/>
              </p:nvGrpSpPr>
              <p:grpSpPr bwMode="auto">
                <a:xfrm>
                  <a:off x="668" y="3739"/>
                  <a:ext cx="4505" cy="249"/>
                  <a:chOff x="724" y="3739"/>
                  <a:chExt cx="4880" cy="249"/>
                </a:xfrm>
              </p:grpSpPr>
              <p:grpSp>
                <p:nvGrpSpPr>
                  <p:cNvPr id="13" name="Group 54">
                    <a:extLst>
                      <a:ext uri="{FF2B5EF4-FFF2-40B4-BE49-F238E27FC236}">
                        <a16:creationId xmlns:a16="http://schemas.microsoft.com/office/drawing/2014/main" id="{EB280A85-DD69-E143-8B1B-B6B4C4DF2790}"/>
                      </a:ext>
                    </a:extLst>
                  </p:cNvPr>
                  <p:cNvGrpSpPr>
                    <a:grpSpLocks noChangeAspect="1"/>
                  </p:cNvGrpSpPr>
                  <p:nvPr/>
                </p:nvGrpSpPr>
                <p:grpSpPr bwMode="auto">
                  <a:xfrm>
                    <a:off x="2156" y="3739"/>
                    <a:ext cx="540" cy="249"/>
                    <a:chOff x="3924" y="2142"/>
                    <a:chExt cx="846" cy="390"/>
                  </a:xfrm>
                </p:grpSpPr>
                <p:sp>
                  <p:nvSpPr>
                    <p:cNvPr id="18" name="Freeform 55">
                      <a:extLst>
                        <a:ext uri="{FF2B5EF4-FFF2-40B4-BE49-F238E27FC236}">
                          <a16:creationId xmlns:a16="http://schemas.microsoft.com/office/drawing/2014/main" id="{D7112306-95B9-BB43-BFDB-76F49A3C2D3C}"/>
                        </a:ext>
                      </a:extLst>
                    </p:cNvPr>
                    <p:cNvSpPr>
                      <a:spLocks noChangeAspect="1"/>
                    </p:cNvSpPr>
                    <p:nvPr/>
                  </p:nvSpPr>
                  <p:spPr bwMode="auto">
                    <a:xfrm>
                      <a:off x="3924" y="2142"/>
                      <a:ext cx="844" cy="390"/>
                    </a:xfrm>
                    <a:custGeom>
                      <a:avLst/>
                      <a:gdLst>
                        <a:gd name="T0" fmla="*/ 0 w 846"/>
                        <a:gd name="T1" fmla="*/ 315 h 402"/>
                        <a:gd name="T2" fmla="*/ 704 w 846"/>
                        <a:gd name="T3" fmla="*/ 315 h 402"/>
                        <a:gd name="T4" fmla="*/ 830 w 846"/>
                        <a:gd name="T5" fmla="*/ 0 h 402"/>
                        <a:gd name="T6" fmla="*/ 144 w 846"/>
                        <a:gd name="T7" fmla="*/ 0 h 402"/>
                        <a:gd name="T8" fmla="*/ 0 w 846"/>
                        <a:gd name="T9" fmla="*/ 315 h 402"/>
                        <a:gd name="T10" fmla="*/ 0 60000 65536"/>
                        <a:gd name="T11" fmla="*/ 0 60000 65536"/>
                        <a:gd name="T12" fmla="*/ 0 60000 65536"/>
                        <a:gd name="T13" fmla="*/ 0 60000 65536"/>
                        <a:gd name="T14" fmla="*/ 0 60000 65536"/>
                        <a:gd name="T15" fmla="*/ 0 w 846"/>
                        <a:gd name="T16" fmla="*/ 0 h 402"/>
                        <a:gd name="T17" fmla="*/ 846 w 846"/>
                        <a:gd name="T18" fmla="*/ 402 h 402"/>
                      </a:gdLst>
                      <a:ahLst/>
                      <a:cxnLst>
                        <a:cxn ang="T10">
                          <a:pos x="T0" y="T1"/>
                        </a:cxn>
                        <a:cxn ang="T11">
                          <a:pos x="T2" y="T3"/>
                        </a:cxn>
                        <a:cxn ang="T12">
                          <a:pos x="T4" y="T5"/>
                        </a:cxn>
                        <a:cxn ang="T13">
                          <a:pos x="T6" y="T7"/>
                        </a:cxn>
                        <a:cxn ang="T14">
                          <a:pos x="T8" y="T9"/>
                        </a:cxn>
                      </a:cxnLst>
                      <a:rect l="T15" t="T16" r="T17" b="T18"/>
                      <a:pathLst>
                        <a:path w="846" h="402">
                          <a:moveTo>
                            <a:pt x="0" y="402"/>
                          </a:moveTo>
                          <a:lnTo>
                            <a:pt x="720" y="402"/>
                          </a:lnTo>
                          <a:lnTo>
                            <a:pt x="846" y="0"/>
                          </a:lnTo>
                          <a:lnTo>
                            <a:pt x="144" y="0"/>
                          </a:lnTo>
                          <a:lnTo>
                            <a:pt x="0" y="402"/>
                          </a:lnTo>
                          <a:close/>
                        </a:path>
                      </a:pathLst>
                    </a:custGeom>
                    <a:solidFill>
                      <a:srgbClr val="CCFFFF"/>
                    </a:solidFill>
                    <a:ln w="12700" cap="flat" cmpd="sng">
                      <a:solidFill>
                        <a:schemeClr val="tx1"/>
                      </a:solidFill>
                      <a:prstDash val="solid"/>
                      <a:round/>
                      <a:headEnd/>
                      <a:tailEnd/>
                    </a:ln>
                  </p:spPr>
                  <p:txBody>
                    <a:bodyPr wrap="none" anchor="ctr"/>
                    <a:lstStyle/>
                    <a:p>
                      <a:endParaRPr lang="en-GB"/>
                    </a:p>
                  </p:txBody>
                </p:sp>
                <p:sp>
                  <p:nvSpPr>
                    <p:cNvPr id="19" name="Rectangle 56">
                      <a:extLst>
                        <a:ext uri="{FF2B5EF4-FFF2-40B4-BE49-F238E27FC236}">
                          <a16:creationId xmlns:a16="http://schemas.microsoft.com/office/drawing/2014/main" id="{FB05B217-96E3-1947-9A11-C7BA6EA62012}"/>
                        </a:ext>
                      </a:extLst>
                    </p:cNvPr>
                    <p:cNvSpPr>
                      <a:spLocks noChangeAspect="1" noChangeArrowheads="1"/>
                    </p:cNvSpPr>
                    <p:nvPr/>
                  </p:nvSpPr>
                  <p:spPr bwMode="auto">
                    <a:xfrm>
                      <a:off x="4011" y="2142"/>
                      <a:ext cx="720" cy="390"/>
                    </a:xfrm>
                    <a:prstGeom prst="rect">
                      <a:avLst/>
                    </a:prstGeom>
                    <a:noFill/>
                    <a:ln w="9525">
                      <a:noFill/>
                      <a:miter lim="800000"/>
                      <a:headEnd/>
                      <a:tailEnd/>
                    </a:ln>
                  </p:spPr>
                  <p:txBody>
                    <a:bodyPr anchor="ctr"/>
                    <a:lstStyle/>
                    <a:p>
                      <a:pPr eaLnBrk="0" hangingPunct="0"/>
                      <a:endParaRPr lang="en-GB" sz="1200" b="1">
                        <a:latin typeface="Arial" charset="0"/>
                        <a:cs typeface="Arial" charset="0"/>
                      </a:endParaRPr>
                    </a:p>
                  </p:txBody>
                </p:sp>
              </p:grpSp>
              <p:sp>
                <p:nvSpPr>
                  <p:cNvPr id="14" name="Text Box 57">
                    <a:extLst>
                      <a:ext uri="{FF2B5EF4-FFF2-40B4-BE49-F238E27FC236}">
                        <a16:creationId xmlns:a16="http://schemas.microsoft.com/office/drawing/2014/main" id="{46164C4F-CA6A-EC46-91EE-A03CD589AAE3}"/>
                      </a:ext>
                    </a:extLst>
                  </p:cNvPr>
                  <p:cNvSpPr txBox="1">
                    <a:spLocks noChangeArrowheads="1"/>
                  </p:cNvSpPr>
                  <p:nvPr/>
                </p:nvSpPr>
                <p:spPr bwMode="auto">
                  <a:xfrm>
                    <a:off x="2675" y="3767"/>
                    <a:ext cx="1165" cy="194"/>
                  </a:xfrm>
                  <a:prstGeom prst="rect">
                    <a:avLst/>
                  </a:prstGeom>
                  <a:noFill/>
                  <a:ln w="12700">
                    <a:noFill/>
                    <a:miter lim="800000"/>
                    <a:headEnd/>
                    <a:tailEnd/>
                  </a:ln>
                </p:spPr>
                <p:txBody>
                  <a:bodyPr wrap="none" anchor="ctr">
                    <a:spAutoFit/>
                  </a:bodyPr>
                  <a:lstStyle/>
                  <a:p>
                    <a:pPr eaLnBrk="0" hangingPunct="0">
                      <a:spcBef>
                        <a:spcPct val="50000"/>
                      </a:spcBef>
                    </a:pPr>
                    <a:r>
                      <a:rPr lang="en-US" sz="1400">
                        <a:latin typeface="Arial" charset="0"/>
                        <a:cs typeface="Arial" charset="0"/>
                      </a:rPr>
                      <a:t>Collective grouping</a:t>
                    </a:r>
                    <a:endParaRPr lang="en-US" sz="2000">
                      <a:latin typeface="Arial" charset="0"/>
                      <a:cs typeface="Arial" charset="0"/>
                    </a:endParaRPr>
                  </a:p>
                </p:txBody>
              </p:sp>
              <p:sp>
                <p:nvSpPr>
                  <p:cNvPr id="15" name="Rectangle 58">
                    <a:extLst>
                      <a:ext uri="{FF2B5EF4-FFF2-40B4-BE49-F238E27FC236}">
                        <a16:creationId xmlns:a16="http://schemas.microsoft.com/office/drawing/2014/main" id="{087FE066-13A0-EF4B-A9D8-C0DB927CAC2E}"/>
                      </a:ext>
                    </a:extLst>
                  </p:cNvPr>
                  <p:cNvSpPr>
                    <a:spLocks noChangeAspect="1" noChangeArrowheads="1"/>
                  </p:cNvSpPr>
                  <p:nvPr/>
                </p:nvSpPr>
                <p:spPr bwMode="auto">
                  <a:xfrm>
                    <a:off x="4035" y="3747"/>
                    <a:ext cx="431" cy="233"/>
                  </a:xfrm>
                  <a:prstGeom prst="rect">
                    <a:avLst/>
                  </a:prstGeom>
                  <a:solidFill>
                    <a:srgbClr val="CCFFCC"/>
                  </a:solidFill>
                  <a:ln w="9525">
                    <a:solidFill>
                      <a:srgbClr val="009900"/>
                    </a:solidFill>
                    <a:miter lim="800000"/>
                    <a:headEnd/>
                    <a:tailEnd/>
                  </a:ln>
                </p:spPr>
                <p:txBody>
                  <a:bodyPr/>
                  <a:lstStyle/>
                  <a:p>
                    <a:pPr eaLnBrk="0" hangingPunct="0"/>
                    <a:endParaRPr lang="en-GB" sz="1200" b="1">
                      <a:latin typeface="Arial" charset="0"/>
                      <a:cs typeface="Arial" charset="0"/>
                    </a:endParaRPr>
                  </a:p>
                </p:txBody>
              </p:sp>
              <p:sp>
                <p:nvSpPr>
                  <p:cNvPr id="16" name="Text Box 59">
                    <a:extLst>
                      <a:ext uri="{FF2B5EF4-FFF2-40B4-BE49-F238E27FC236}">
                        <a16:creationId xmlns:a16="http://schemas.microsoft.com/office/drawing/2014/main" id="{97E085D4-6F9B-C345-8D26-B3FE05C86B69}"/>
                      </a:ext>
                    </a:extLst>
                  </p:cNvPr>
                  <p:cNvSpPr txBox="1">
                    <a:spLocks noChangeArrowheads="1"/>
                  </p:cNvSpPr>
                  <p:nvPr/>
                </p:nvSpPr>
                <p:spPr bwMode="auto">
                  <a:xfrm>
                    <a:off x="4461" y="3766"/>
                    <a:ext cx="1143" cy="194"/>
                  </a:xfrm>
                  <a:prstGeom prst="rect">
                    <a:avLst/>
                  </a:prstGeom>
                  <a:noFill/>
                  <a:ln w="12700">
                    <a:noFill/>
                    <a:miter lim="800000"/>
                    <a:headEnd/>
                    <a:tailEnd/>
                  </a:ln>
                </p:spPr>
                <p:txBody>
                  <a:bodyPr wrap="none" anchor="ctr">
                    <a:spAutoFit/>
                  </a:bodyPr>
                  <a:lstStyle/>
                  <a:p>
                    <a:pPr eaLnBrk="0" hangingPunct="0">
                      <a:spcBef>
                        <a:spcPct val="50000"/>
                      </a:spcBef>
                    </a:pPr>
                    <a:r>
                      <a:rPr lang="en-US" sz="1400">
                        <a:latin typeface="Arial" charset="0"/>
                        <a:cs typeface="Arial" charset="0"/>
                      </a:rPr>
                      <a:t>Integration product</a:t>
                    </a:r>
                    <a:endParaRPr lang="en-US" sz="2000">
                      <a:latin typeface="Arial" charset="0"/>
                      <a:cs typeface="Arial" charset="0"/>
                    </a:endParaRPr>
                  </a:p>
                </p:txBody>
              </p:sp>
              <p:sp>
                <p:nvSpPr>
                  <p:cNvPr id="17" name="Text Box 60">
                    <a:extLst>
                      <a:ext uri="{FF2B5EF4-FFF2-40B4-BE49-F238E27FC236}">
                        <a16:creationId xmlns:a16="http://schemas.microsoft.com/office/drawing/2014/main" id="{54C57840-25EA-E748-9019-1120E5E1D007}"/>
                      </a:ext>
                    </a:extLst>
                  </p:cNvPr>
                  <p:cNvSpPr txBox="1">
                    <a:spLocks noChangeArrowheads="1"/>
                  </p:cNvSpPr>
                  <p:nvPr/>
                </p:nvSpPr>
                <p:spPr bwMode="auto">
                  <a:xfrm>
                    <a:off x="724" y="3766"/>
                    <a:ext cx="1340" cy="194"/>
                  </a:xfrm>
                  <a:prstGeom prst="rect">
                    <a:avLst/>
                  </a:prstGeom>
                  <a:noFill/>
                  <a:ln w="12700">
                    <a:noFill/>
                    <a:miter lim="800000"/>
                    <a:headEnd/>
                    <a:tailEnd/>
                  </a:ln>
                </p:spPr>
                <p:txBody>
                  <a:bodyPr wrap="none" anchor="ctr">
                    <a:spAutoFit/>
                  </a:bodyPr>
                  <a:lstStyle/>
                  <a:p>
                    <a:pPr eaLnBrk="0" hangingPunct="0">
                      <a:spcBef>
                        <a:spcPct val="50000"/>
                      </a:spcBef>
                    </a:pPr>
                    <a:r>
                      <a:rPr lang="en-US" sz="1400">
                        <a:latin typeface="Arial" charset="0"/>
                        <a:cs typeface="Arial" charset="0"/>
                      </a:rPr>
                      <a:t>Intermediate products:</a:t>
                    </a:r>
                    <a:endParaRPr lang="en-US" sz="2000">
                      <a:latin typeface="Arial" charset="0"/>
                      <a:cs typeface="Arial" charset="0"/>
                    </a:endParaRPr>
                  </a:p>
                </p:txBody>
              </p:sp>
            </p:grpSp>
          </p:grpSp>
          <p:sp>
            <p:nvSpPr>
              <p:cNvPr id="9" name="Freeform 61">
                <a:extLst>
                  <a:ext uri="{FF2B5EF4-FFF2-40B4-BE49-F238E27FC236}">
                    <a16:creationId xmlns:a16="http://schemas.microsoft.com/office/drawing/2014/main" id="{F46C49B5-54C7-A448-ABEE-78F2012CD0B6}"/>
                  </a:ext>
                </a:extLst>
              </p:cNvPr>
              <p:cNvSpPr>
                <a:spLocks/>
              </p:cNvSpPr>
              <p:nvPr/>
            </p:nvSpPr>
            <p:spPr bwMode="auto">
              <a:xfrm>
                <a:off x="493" y="2580"/>
                <a:ext cx="4846" cy="970"/>
              </a:xfrm>
              <a:custGeom>
                <a:avLst/>
                <a:gdLst>
                  <a:gd name="T0" fmla="*/ 0 w 5250"/>
                  <a:gd name="T1" fmla="*/ 0 h 970"/>
                  <a:gd name="T2" fmla="*/ 815 w 5250"/>
                  <a:gd name="T3" fmla="*/ 348 h 970"/>
                  <a:gd name="T4" fmla="*/ 1146 w 5250"/>
                  <a:gd name="T5" fmla="*/ 870 h 970"/>
                  <a:gd name="T6" fmla="*/ 2766 w 5250"/>
                  <a:gd name="T7" fmla="*/ 948 h 970"/>
                  <a:gd name="T8" fmla="*/ 0 60000 65536"/>
                  <a:gd name="T9" fmla="*/ 0 60000 65536"/>
                  <a:gd name="T10" fmla="*/ 0 60000 65536"/>
                  <a:gd name="T11" fmla="*/ 0 60000 65536"/>
                  <a:gd name="T12" fmla="*/ 0 w 5250"/>
                  <a:gd name="T13" fmla="*/ 0 h 970"/>
                  <a:gd name="T14" fmla="*/ 5250 w 5250"/>
                  <a:gd name="T15" fmla="*/ 970 h 970"/>
                </a:gdLst>
                <a:ahLst/>
                <a:cxnLst>
                  <a:cxn ang="T8">
                    <a:pos x="T0" y="T1"/>
                  </a:cxn>
                  <a:cxn ang="T9">
                    <a:pos x="T2" y="T3"/>
                  </a:cxn>
                  <a:cxn ang="T10">
                    <a:pos x="T4" y="T5"/>
                  </a:cxn>
                  <a:cxn ang="T11">
                    <a:pos x="T6" y="T7"/>
                  </a:cxn>
                </a:cxnLst>
                <a:rect l="T12" t="T13" r="T14" b="T15"/>
                <a:pathLst>
                  <a:path w="5250" h="970">
                    <a:moveTo>
                      <a:pt x="0" y="0"/>
                    </a:moveTo>
                    <a:cubicBezTo>
                      <a:pt x="258" y="58"/>
                      <a:pt x="1185" y="203"/>
                      <a:pt x="1548" y="348"/>
                    </a:cubicBezTo>
                    <a:cubicBezTo>
                      <a:pt x="1911" y="493"/>
                      <a:pt x="1561" y="770"/>
                      <a:pt x="2178" y="870"/>
                    </a:cubicBezTo>
                    <a:cubicBezTo>
                      <a:pt x="2795" y="970"/>
                      <a:pt x="4026" y="953"/>
                      <a:pt x="5250" y="948"/>
                    </a:cubicBezTo>
                  </a:path>
                </a:pathLst>
              </a:custGeom>
              <a:noFill/>
              <a:ln w="28575" cap="flat" cmpd="sng">
                <a:solidFill>
                  <a:schemeClr val="bg2"/>
                </a:solidFill>
                <a:prstDash val="dashDot"/>
                <a:round/>
                <a:headEnd/>
                <a:tailEnd/>
              </a:ln>
            </p:spPr>
            <p:txBody>
              <a:bodyPr wrap="none" anchor="ctr"/>
              <a:lstStyle/>
              <a:p>
                <a:endParaRPr lang="en-GB"/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val="3000823164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7C6F15B-AC4F-9A4E-B4EC-EC0E45B2733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Product Description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2CE56481-B0D0-914D-9082-EB88BF768AA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D165440-4880-415F-9146-4793BDD623F8}" type="slidenum">
              <a:rPr lang="en-GB" smtClean="0"/>
              <a:t>5</a:t>
            </a:fld>
            <a:endParaRPr lang="en-GB"/>
          </a:p>
        </p:txBody>
      </p:sp>
      <p:grpSp>
        <p:nvGrpSpPr>
          <p:cNvPr id="5" name="Group 9">
            <a:extLst>
              <a:ext uri="{FF2B5EF4-FFF2-40B4-BE49-F238E27FC236}">
                <a16:creationId xmlns:a16="http://schemas.microsoft.com/office/drawing/2014/main" id="{69BFBFA4-BFB9-304A-8363-F1BFD645CD04}"/>
              </a:ext>
            </a:extLst>
          </p:cNvPr>
          <p:cNvGrpSpPr>
            <a:grpSpLocks/>
          </p:cNvGrpSpPr>
          <p:nvPr/>
        </p:nvGrpSpPr>
        <p:grpSpPr bwMode="auto">
          <a:xfrm>
            <a:off x="922564" y="1174746"/>
            <a:ext cx="2551113" cy="4138613"/>
            <a:chOff x="380" y="1030"/>
            <a:chExt cx="1607" cy="2607"/>
          </a:xfrm>
        </p:grpSpPr>
        <p:grpSp>
          <p:nvGrpSpPr>
            <p:cNvPr id="6" name="Group 10">
              <a:extLst>
                <a:ext uri="{FF2B5EF4-FFF2-40B4-BE49-F238E27FC236}">
                  <a16:creationId xmlns:a16="http://schemas.microsoft.com/office/drawing/2014/main" id="{79096DD2-9D8F-1742-9193-B12053A44530}"/>
                </a:ext>
              </a:extLst>
            </p:cNvPr>
            <p:cNvGrpSpPr>
              <a:grpSpLocks/>
            </p:cNvGrpSpPr>
            <p:nvPr/>
          </p:nvGrpSpPr>
          <p:grpSpPr bwMode="auto">
            <a:xfrm>
              <a:off x="380" y="1325"/>
              <a:ext cx="1607" cy="2312"/>
              <a:chOff x="412" y="1097"/>
              <a:chExt cx="1741" cy="2312"/>
            </a:xfrm>
          </p:grpSpPr>
          <p:grpSp>
            <p:nvGrpSpPr>
              <p:cNvPr id="8" name="Group 11">
                <a:extLst>
                  <a:ext uri="{FF2B5EF4-FFF2-40B4-BE49-F238E27FC236}">
                    <a16:creationId xmlns:a16="http://schemas.microsoft.com/office/drawing/2014/main" id="{69899664-2689-3342-9E44-0272BF2392B4}"/>
                  </a:ext>
                </a:extLst>
              </p:cNvPr>
              <p:cNvGrpSpPr>
                <a:grpSpLocks noChangeAspect="1"/>
              </p:cNvGrpSpPr>
              <p:nvPr/>
            </p:nvGrpSpPr>
            <p:grpSpPr bwMode="auto">
              <a:xfrm>
                <a:off x="412" y="1097"/>
                <a:ext cx="1741" cy="2312"/>
                <a:chOff x="1594" y="1091"/>
                <a:chExt cx="2405" cy="2891"/>
              </a:xfrm>
            </p:grpSpPr>
            <p:sp>
              <p:nvSpPr>
                <p:cNvPr id="14" name="Freeform 12">
                  <a:extLst>
                    <a:ext uri="{FF2B5EF4-FFF2-40B4-BE49-F238E27FC236}">
                      <a16:creationId xmlns:a16="http://schemas.microsoft.com/office/drawing/2014/main" id="{A6FA268C-646F-8448-8A8F-595D77660611}"/>
                    </a:ext>
                  </a:extLst>
                </p:cNvPr>
                <p:cNvSpPr>
                  <a:spLocks noChangeAspect="1"/>
                </p:cNvSpPr>
                <p:nvPr/>
              </p:nvSpPr>
              <p:spPr bwMode="auto">
                <a:xfrm>
                  <a:off x="1604" y="1100"/>
                  <a:ext cx="2384" cy="2873"/>
                </a:xfrm>
                <a:custGeom>
                  <a:avLst/>
                  <a:gdLst>
                    <a:gd name="T0" fmla="*/ 0 w 4769"/>
                    <a:gd name="T1" fmla="*/ 22 h 5746"/>
                    <a:gd name="T2" fmla="*/ 0 w 4769"/>
                    <a:gd name="T3" fmla="*/ 3 h 5746"/>
                    <a:gd name="T4" fmla="*/ 2 w 4769"/>
                    <a:gd name="T5" fmla="*/ 0 h 5746"/>
                    <a:gd name="T6" fmla="*/ 18 w 4769"/>
                    <a:gd name="T7" fmla="*/ 0 h 5746"/>
                    <a:gd name="T8" fmla="*/ 18 w 4769"/>
                    <a:gd name="T9" fmla="*/ 22 h 5746"/>
                    <a:gd name="T10" fmla="*/ 0 w 4769"/>
                    <a:gd name="T11" fmla="*/ 22 h 5746"/>
                    <a:gd name="T12" fmla="*/ 0 60000 65536"/>
                    <a:gd name="T13" fmla="*/ 0 60000 65536"/>
                    <a:gd name="T14" fmla="*/ 0 60000 65536"/>
                    <a:gd name="T15" fmla="*/ 0 60000 65536"/>
                    <a:gd name="T16" fmla="*/ 0 60000 65536"/>
                    <a:gd name="T17" fmla="*/ 0 60000 65536"/>
                    <a:gd name="T18" fmla="*/ 0 w 4769"/>
                    <a:gd name="T19" fmla="*/ 0 h 5746"/>
                    <a:gd name="T20" fmla="*/ 4769 w 4769"/>
                    <a:gd name="T21" fmla="*/ 5746 h 5746"/>
                  </a:gdLst>
                  <a:ahLst/>
                  <a:cxnLst>
                    <a:cxn ang="T12">
                      <a:pos x="T0" y="T1"/>
                    </a:cxn>
                    <a:cxn ang="T13">
                      <a:pos x="T2" y="T3"/>
                    </a:cxn>
                    <a:cxn ang="T14">
                      <a:pos x="T4" y="T5"/>
                    </a:cxn>
                    <a:cxn ang="T15">
                      <a:pos x="T6" y="T7"/>
                    </a:cxn>
                    <a:cxn ang="T16">
                      <a:pos x="T8" y="T9"/>
                    </a:cxn>
                    <a:cxn ang="T17">
                      <a:pos x="T10" y="T11"/>
                    </a:cxn>
                  </a:cxnLst>
                  <a:rect l="T18" t="T19" r="T20" b="T21"/>
                  <a:pathLst>
                    <a:path w="4769" h="5746">
                      <a:moveTo>
                        <a:pt x="0" y="5746"/>
                      </a:moveTo>
                      <a:lnTo>
                        <a:pt x="0" y="575"/>
                      </a:lnTo>
                      <a:lnTo>
                        <a:pt x="682" y="0"/>
                      </a:lnTo>
                      <a:lnTo>
                        <a:pt x="4769" y="0"/>
                      </a:lnTo>
                      <a:lnTo>
                        <a:pt x="4769" y="5746"/>
                      </a:lnTo>
                      <a:lnTo>
                        <a:pt x="0" y="5746"/>
                      </a:lnTo>
                      <a:close/>
                    </a:path>
                  </a:pathLst>
                </a:custGeom>
                <a:solidFill>
                  <a:srgbClr val="FFFFFF"/>
                </a:solidFill>
                <a:ln w="9525">
                  <a:noFill/>
                  <a:round/>
                  <a:headEnd/>
                  <a:tailEnd/>
                </a:ln>
              </p:spPr>
              <p:txBody>
                <a:bodyPr/>
                <a:lstStyle/>
                <a:p>
                  <a:endParaRPr lang="en-GB"/>
                </a:p>
              </p:txBody>
            </p:sp>
            <p:sp>
              <p:nvSpPr>
                <p:cNvPr id="15" name="Freeform 13">
                  <a:extLst>
                    <a:ext uri="{FF2B5EF4-FFF2-40B4-BE49-F238E27FC236}">
                      <a16:creationId xmlns:a16="http://schemas.microsoft.com/office/drawing/2014/main" id="{A2FF868E-CEB9-0B42-8340-C16AEF0C3A52}"/>
                    </a:ext>
                  </a:extLst>
                </p:cNvPr>
                <p:cNvSpPr>
                  <a:spLocks noChangeAspect="1"/>
                </p:cNvSpPr>
                <p:nvPr/>
              </p:nvSpPr>
              <p:spPr bwMode="auto">
                <a:xfrm>
                  <a:off x="1594" y="1382"/>
                  <a:ext cx="19" cy="2591"/>
                </a:xfrm>
                <a:custGeom>
                  <a:avLst/>
                  <a:gdLst>
                    <a:gd name="T0" fmla="*/ 0 w 40"/>
                    <a:gd name="T1" fmla="*/ 0 h 5183"/>
                    <a:gd name="T2" fmla="*/ 0 w 40"/>
                    <a:gd name="T3" fmla="*/ 0 h 5183"/>
                    <a:gd name="T4" fmla="*/ 0 w 40"/>
                    <a:gd name="T5" fmla="*/ 20 h 5183"/>
                    <a:gd name="T6" fmla="*/ 0 w 40"/>
                    <a:gd name="T7" fmla="*/ 20 h 5183"/>
                    <a:gd name="T8" fmla="*/ 0 w 40"/>
                    <a:gd name="T9" fmla="*/ 0 h 5183"/>
                    <a:gd name="T10" fmla="*/ 0 w 40"/>
                    <a:gd name="T11" fmla="*/ 0 h 5183"/>
                    <a:gd name="T12" fmla="*/ 0 w 40"/>
                    <a:gd name="T13" fmla="*/ 0 h 5183"/>
                    <a:gd name="T14" fmla="*/ 0 60000 65536"/>
                    <a:gd name="T15" fmla="*/ 0 60000 65536"/>
                    <a:gd name="T16" fmla="*/ 0 60000 65536"/>
                    <a:gd name="T17" fmla="*/ 0 60000 65536"/>
                    <a:gd name="T18" fmla="*/ 0 60000 65536"/>
                    <a:gd name="T19" fmla="*/ 0 60000 65536"/>
                    <a:gd name="T20" fmla="*/ 0 60000 65536"/>
                    <a:gd name="T21" fmla="*/ 0 w 40"/>
                    <a:gd name="T22" fmla="*/ 0 h 5183"/>
                    <a:gd name="T23" fmla="*/ 40 w 40"/>
                    <a:gd name="T24" fmla="*/ 5183 h 5183"/>
                  </a:gdLst>
                  <a:ahLst/>
                  <a:cxnLst>
                    <a:cxn ang="T14">
                      <a:pos x="T0" y="T1"/>
                    </a:cxn>
                    <a:cxn ang="T15">
                      <a:pos x="T2" y="T3"/>
                    </a:cxn>
                    <a:cxn ang="T16">
                      <a:pos x="T4" y="T5"/>
                    </a:cxn>
                    <a:cxn ang="T17">
                      <a:pos x="T6" y="T7"/>
                    </a:cxn>
                    <a:cxn ang="T18">
                      <a:pos x="T8" y="T9"/>
                    </a:cxn>
                    <a:cxn ang="T19">
                      <a:pos x="T10" y="T11"/>
                    </a:cxn>
                    <a:cxn ang="T20">
                      <a:pos x="T12" y="T13"/>
                    </a:cxn>
                  </a:cxnLst>
                  <a:rect l="T21" t="T22" r="T23" b="T24"/>
                  <a:pathLst>
                    <a:path w="40" h="5183">
                      <a:moveTo>
                        <a:pt x="6" y="0"/>
                      </a:moveTo>
                      <a:lnTo>
                        <a:pt x="0" y="12"/>
                      </a:lnTo>
                      <a:lnTo>
                        <a:pt x="0" y="5183"/>
                      </a:lnTo>
                      <a:lnTo>
                        <a:pt x="40" y="5183"/>
                      </a:lnTo>
                      <a:lnTo>
                        <a:pt x="40" y="12"/>
                      </a:lnTo>
                      <a:lnTo>
                        <a:pt x="34" y="23"/>
                      </a:lnTo>
                      <a:lnTo>
                        <a:pt x="6" y="0"/>
                      </a:lnTo>
                      <a:close/>
                    </a:path>
                  </a:pathLst>
                </a:custGeom>
                <a:solidFill>
                  <a:srgbClr val="000000"/>
                </a:solidFill>
                <a:ln w="9525">
                  <a:noFill/>
                  <a:round/>
                  <a:headEnd/>
                  <a:tailEnd/>
                </a:ln>
              </p:spPr>
              <p:txBody>
                <a:bodyPr/>
                <a:lstStyle/>
                <a:p>
                  <a:endParaRPr lang="en-GB"/>
                </a:p>
              </p:txBody>
            </p:sp>
            <p:sp>
              <p:nvSpPr>
                <p:cNvPr id="16" name="Freeform 14">
                  <a:extLst>
                    <a:ext uri="{FF2B5EF4-FFF2-40B4-BE49-F238E27FC236}">
                      <a16:creationId xmlns:a16="http://schemas.microsoft.com/office/drawing/2014/main" id="{6E01D76E-9582-B94F-8155-4B0D2F67CEB3}"/>
                    </a:ext>
                  </a:extLst>
                </p:cNvPr>
                <p:cNvSpPr>
                  <a:spLocks noChangeAspect="1"/>
                </p:cNvSpPr>
                <p:nvPr/>
              </p:nvSpPr>
              <p:spPr bwMode="auto">
                <a:xfrm>
                  <a:off x="1597" y="1091"/>
                  <a:ext cx="355" cy="303"/>
                </a:xfrm>
                <a:custGeom>
                  <a:avLst/>
                  <a:gdLst>
                    <a:gd name="T0" fmla="*/ 3 w 709"/>
                    <a:gd name="T1" fmla="*/ 0 h 603"/>
                    <a:gd name="T2" fmla="*/ 3 w 709"/>
                    <a:gd name="T3" fmla="*/ 1 h 603"/>
                    <a:gd name="T4" fmla="*/ 0 w 709"/>
                    <a:gd name="T5" fmla="*/ 3 h 603"/>
                    <a:gd name="T6" fmla="*/ 1 w 709"/>
                    <a:gd name="T7" fmla="*/ 3 h 603"/>
                    <a:gd name="T8" fmla="*/ 3 w 709"/>
                    <a:gd name="T9" fmla="*/ 1 h 603"/>
                    <a:gd name="T10" fmla="*/ 3 w 709"/>
                    <a:gd name="T11" fmla="*/ 1 h 603"/>
                    <a:gd name="T12" fmla="*/ 3 w 709"/>
                    <a:gd name="T13" fmla="*/ 0 h 603"/>
                    <a:gd name="T14" fmla="*/ 0 60000 65536"/>
                    <a:gd name="T15" fmla="*/ 0 60000 65536"/>
                    <a:gd name="T16" fmla="*/ 0 60000 65536"/>
                    <a:gd name="T17" fmla="*/ 0 60000 65536"/>
                    <a:gd name="T18" fmla="*/ 0 60000 65536"/>
                    <a:gd name="T19" fmla="*/ 0 60000 65536"/>
                    <a:gd name="T20" fmla="*/ 0 60000 65536"/>
                    <a:gd name="T21" fmla="*/ 0 w 709"/>
                    <a:gd name="T22" fmla="*/ 0 h 603"/>
                    <a:gd name="T23" fmla="*/ 709 w 709"/>
                    <a:gd name="T24" fmla="*/ 603 h 603"/>
                  </a:gdLst>
                  <a:ahLst/>
                  <a:cxnLst>
                    <a:cxn ang="T14">
                      <a:pos x="T0" y="T1"/>
                    </a:cxn>
                    <a:cxn ang="T15">
                      <a:pos x="T2" y="T3"/>
                    </a:cxn>
                    <a:cxn ang="T16">
                      <a:pos x="T4" y="T5"/>
                    </a:cxn>
                    <a:cxn ang="T17">
                      <a:pos x="T6" y="T7"/>
                    </a:cxn>
                    <a:cxn ang="T18">
                      <a:pos x="T8" y="T9"/>
                    </a:cxn>
                    <a:cxn ang="T19">
                      <a:pos x="T10" y="T11"/>
                    </a:cxn>
                    <a:cxn ang="T20">
                      <a:pos x="T12" y="T13"/>
                    </a:cxn>
                  </a:cxnLst>
                  <a:rect l="T21" t="T22" r="T23" b="T24"/>
                  <a:pathLst>
                    <a:path w="709" h="603">
                      <a:moveTo>
                        <a:pt x="696" y="0"/>
                      </a:moveTo>
                      <a:lnTo>
                        <a:pt x="682" y="6"/>
                      </a:lnTo>
                      <a:lnTo>
                        <a:pt x="0" y="580"/>
                      </a:lnTo>
                      <a:lnTo>
                        <a:pt x="28" y="603"/>
                      </a:lnTo>
                      <a:lnTo>
                        <a:pt x="709" y="28"/>
                      </a:lnTo>
                      <a:lnTo>
                        <a:pt x="696" y="34"/>
                      </a:lnTo>
                      <a:lnTo>
                        <a:pt x="696" y="0"/>
                      </a:lnTo>
                      <a:close/>
                    </a:path>
                  </a:pathLst>
                </a:custGeom>
                <a:solidFill>
                  <a:srgbClr val="000000"/>
                </a:solidFill>
                <a:ln w="9525">
                  <a:noFill/>
                  <a:round/>
                  <a:headEnd/>
                  <a:tailEnd/>
                </a:ln>
              </p:spPr>
              <p:txBody>
                <a:bodyPr/>
                <a:lstStyle/>
                <a:p>
                  <a:endParaRPr lang="en-GB"/>
                </a:p>
              </p:txBody>
            </p:sp>
            <p:sp>
              <p:nvSpPr>
                <p:cNvPr id="17" name="Freeform 15">
                  <a:extLst>
                    <a:ext uri="{FF2B5EF4-FFF2-40B4-BE49-F238E27FC236}">
                      <a16:creationId xmlns:a16="http://schemas.microsoft.com/office/drawing/2014/main" id="{C3796677-3D64-694B-9316-D2A1A2B4F605}"/>
                    </a:ext>
                  </a:extLst>
                </p:cNvPr>
                <p:cNvSpPr>
                  <a:spLocks noChangeAspect="1"/>
                </p:cNvSpPr>
                <p:nvPr/>
              </p:nvSpPr>
              <p:spPr bwMode="auto">
                <a:xfrm>
                  <a:off x="1946" y="1091"/>
                  <a:ext cx="2053" cy="18"/>
                </a:xfrm>
                <a:custGeom>
                  <a:avLst/>
                  <a:gdLst>
                    <a:gd name="T0" fmla="*/ 16 w 4108"/>
                    <a:gd name="T1" fmla="*/ 1 h 34"/>
                    <a:gd name="T2" fmla="*/ 15 w 4108"/>
                    <a:gd name="T3" fmla="*/ 0 h 34"/>
                    <a:gd name="T4" fmla="*/ 0 w 4108"/>
                    <a:gd name="T5" fmla="*/ 0 h 34"/>
                    <a:gd name="T6" fmla="*/ 0 w 4108"/>
                    <a:gd name="T7" fmla="*/ 1 h 34"/>
                    <a:gd name="T8" fmla="*/ 15 w 4108"/>
                    <a:gd name="T9" fmla="*/ 1 h 34"/>
                    <a:gd name="T10" fmla="*/ 15 w 4108"/>
                    <a:gd name="T11" fmla="*/ 1 h 34"/>
                    <a:gd name="T12" fmla="*/ 16 w 4108"/>
                    <a:gd name="T13" fmla="*/ 1 h 34"/>
                    <a:gd name="T14" fmla="*/ 0 60000 65536"/>
                    <a:gd name="T15" fmla="*/ 0 60000 65536"/>
                    <a:gd name="T16" fmla="*/ 0 60000 65536"/>
                    <a:gd name="T17" fmla="*/ 0 60000 65536"/>
                    <a:gd name="T18" fmla="*/ 0 60000 65536"/>
                    <a:gd name="T19" fmla="*/ 0 60000 65536"/>
                    <a:gd name="T20" fmla="*/ 0 60000 65536"/>
                    <a:gd name="T21" fmla="*/ 0 w 4108"/>
                    <a:gd name="T22" fmla="*/ 0 h 34"/>
                    <a:gd name="T23" fmla="*/ 4108 w 4108"/>
                    <a:gd name="T24" fmla="*/ 34 h 34"/>
                  </a:gdLst>
                  <a:ahLst/>
                  <a:cxnLst>
                    <a:cxn ang="T14">
                      <a:pos x="T0" y="T1"/>
                    </a:cxn>
                    <a:cxn ang="T15">
                      <a:pos x="T2" y="T3"/>
                    </a:cxn>
                    <a:cxn ang="T16">
                      <a:pos x="T4" y="T5"/>
                    </a:cxn>
                    <a:cxn ang="T17">
                      <a:pos x="T6" y="T7"/>
                    </a:cxn>
                    <a:cxn ang="T18">
                      <a:pos x="T8" y="T9"/>
                    </a:cxn>
                    <a:cxn ang="T19">
                      <a:pos x="T10" y="T11"/>
                    </a:cxn>
                    <a:cxn ang="T20">
                      <a:pos x="T12" y="T13"/>
                    </a:cxn>
                  </a:cxnLst>
                  <a:rect l="T21" t="T22" r="T23" b="T24"/>
                  <a:pathLst>
                    <a:path w="4108" h="34">
                      <a:moveTo>
                        <a:pt x="4108" y="17"/>
                      </a:moveTo>
                      <a:lnTo>
                        <a:pt x="4087" y="0"/>
                      </a:lnTo>
                      <a:lnTo>
                        <a:pt x="0" y="0"/>
                      </a:lnTo>
                      <a:lnTo>
                        <a:pt x="0" y="34"/>
                      </a:lnTo>
                      <a:lnTo>
                        <a:pt x="4087" y="34"/>
                      </a:lnTo>
                      <a:lnTo>
                        <a:pt x="4067" y="17"/>
                      </a:lnTo>
                      <a:lnTo>
                        <a:pt x="4108" y="17"/>
                      </a:lnTo>
                      <a:close/>
                    </a:path>
                  </a:pathLst>
                </a:custGeom>
                <a:solidFill>
                  <a:srgbClr val="000000"/>
                </a:solidFill>
                <a:ln w="9525">
                  <a:noFill/>
                  <a:round/>
                  <a:headEnd/>
                  <a:tailEnd/>
                </a:ln>
              </p:spPr>
              <p:txBody>
                <a:bodyPr/>
                <a:lstStyle/>
                <a:p>
                  <a:endParaRPr lang="en-GB"/>
                </a:p>
              </p:txBody>
            </p:sp>
            <p:sp>
              <p:nvSpPr>
                <p:cNvPr id="18" name="Freeform 16">
                  <a:extLst>
                    <a:ext uri="{FF2B5EF4-FFF2-40B4-BE49-F238E27FC236}">
                      <a16:creationId xmlns:a16="http://schemas.microsoft.com/office/drawing/2014/main" id="{A4582EB3-EC50-BC4D-9245-6F04BDBCD6F8}"/>
                    </a:ext>
                  </a:extLst>
                </p:cNvPr>
                <p:cNvSpPr>
                  <a:spLocks noChangeAspect="1"/>
                </p:cNvSpPr>
                <p:nvPr/>
              </p:nvSpPr>
              <p:spPr bwMode="auto">
                <a:xfrm>
                  <a:off x="3978" y="1100"/>
                  <a:ext cx="21" cy="2882"/>
                </a:xfrm>
                <a:custGeom>
                  <a:avLst/>
                  <a:gdLst>
                    <a:gd name="T0" fmla="*/ 1 w 41"/>
                    <a:gd name="T1" fmla="*/ 23 h 5763"/>
                    <a:gd name="T2" fmla="*/ 1 w 41"/>
                    <a:gd name="T3" fmla="*/ 23 h 5763"/>
                    <a:gd name="T4" fmla="*/ 1 w 41"/>
                    <a:gd name="T5" fmla="*/ 0 h 5763"/>
                    <a:gd name="T6" fmla="*/ 0 w 41"/>
                    <a:gd name="T7" fmla="*/ 0 h 5763"/>
                    <a:gd name="T8" fmla="*/ 0 w 41"/>
                    <a:gd name="T9" fmla="*/ 23 h 5763"/>
                    <a:gd name="T10" fmla="*/ 1 w 41"/>
                    <a:gd name="T11" fmla="*/ 23 h 5763"/>
                    <a:gd name="T12" fmla="*/ 1 w 41"/>
                    <a:gd name="T13" fmla="*/ 23 h 5763"/>
                    <a:gd name="T14" fmla="*/ 0 60000 65536"/>
                    <a:gd name="T15" fmla="*/ 0 60000 65536"/>
                    <a:gd name="T16" fmla="*/ 0 60000 65536"/>
                    <a:gd name="T17" fmla="*/ 0 60000 65536"/>
                    <a:gd name="T18" fmla="*/ 0 60000 65536"/>
                    <a:gd name="T19" fmla="*/ 0 60000 65536"/>
                    <a:gd name="T20" fmla="*/ 0 60000 65536"/>
                    <a:gd name="T21" fmla="*/ 0 w 41"/>
                    <a:gd name="T22" fmla="*/ 0 h 5763"/>
                    <a:gd name="T23" fmla="*/ 41 w 41"/>
                    <a:gd name="T24" fmla="*/ 5763 h 5763"/>
                  </a:gdLst>
                  <a:ahLst/>
                  <a:cxnLst>
                    <a:cxn ang="T14">
                      <a:pos x="T0" y="T1"/>
                    </a:cxn>
                    <a:cxn ang="T15">
                      <a:pos x="T2" y="T3"/>
                    </a:cxn>
                    <a:cxn ang="T16">
                      <a:pos x="T4" y="T5"/>
                    </a:cxn>
                    <a:cxn ang="T17">
                      <a:pos x="T6" y="T7"/>
                    </a:cxn>
                    <a:cxn ang="T18">
                      <a:pos x="T8" y="T9"/>
                    </a:cxn>
                    <a:cxn ang="T19">
                      <a:pos x="T10" y="T11"/>
                    </a:cxn>
                    <a:cxn ang="T20">
                      <a:pos x="T12" y="T13"/>
                    </a:cxn>
                  </a:cxnLst>
                  <a:rect l="T21" t="T22" r="T23" b="T24"/>
                  <a:pathLst>
                    <a:path w="41" h="5763">
                      <a:moveTo>
                        <a:pt x="20" y="5763"/>
                      </a:moveTo>
                      <a:lnTo>
                        <a:pt x="41" y="5746"/>
                      </a:lnTo>
                      <a:lnTo>
                        <a:pt x="41" y="0"/>
                      </a:lnTo>
                      <a:lnTo>
                        <a:pt x="0" y="0"/>
                      </a:lnTo>
                      <a:lnTo>
                        <a:pt x="0" y="5746"/>
                      </a:lnTo>
                      <a:lnTo>
                        <a:pt x="20" y="5729"/>
                      </a:lnTo>
                      <a:lnTo>
                        <a:pt x="20" y="5763"/>
                      </a:lnTo>
                      <a:close/>
                    </a:path>
                  </a:pathLst>
                </a:custGeom>
                <a:solidFill>
                  <a:srgbClr val="000000"/>
                </a:solidFill>
                <a:ln w="9525">
                  <a:noFill/>
                  <a:round/>
                  <a:headEnd/>
                  <a:tailEnd/>
                </a:ln>
              </p:spPr>
              <p:txBody>
                <a:bodyPr/>
                <a:lstStyle/>
                <a:p>
                  <a:endParaRPr lang="en-GB"/>
                </a:p>
              </p:txBody>
            </p:sp>
            <p:sp>
              <p:nvSpPr>
                <p:cNvPr id="19" name="Freeform 17">
                  <a:extLst>
                    <a:ext uri="{FF2B5EF4-FFF2-40B4-BE49-F238E27FC236}">
                      <a16:creationId xmlns:a16="http://schemas.microsoft.com/office/drawing/2014/main" id="{4EB54EC3-46A8-DD4A-AE79-090E41C8C951}"/>
                    </a:ext>
                  </a:extLst>
                </p:cNvPr>
                <p:cNvSpPr>
                  <a:spLocks noChangeAspect="1"/>
                </p:cNvSpPr>
                <p:nvPr/>
              </p:nvSpPr>
              <p:spPr bwMode="auto">
                <a:xfrm>
                  <a:off x="1594" y="3964"/>
                  <a:ext cx="2395" cy="18"/>
                </a:xfrm>
                <a:custGeom>
                  <a:avLst/>
                  <a:gdLst>
                    <a:gd name="T0" fmla="*/ 0 w 4789"/>
                    <a:gd name="T1" fmla="*/ 1 h 34"/>
                    <a:gd name="T2" fmla="*/ 1 w 4789"/>
                    <a:gd name="T3" fmla="*/ 1 h 34"/>
                    <a:gd name="T4" fmla="*/ 19 w 4789"/>
                    <a:gd name="T5" fmla="*/ 1 h 34"/>
                    <a:gd name="T6" fmla="*/ 19 w 4789"/>
                    <a:gd name="T7" fmla="*/ 0 h 34"/>
                    <a:gd name="T8" fmla="*/ 1 w 4789"/>
                    <a:gd name="T9" fmla="*/ 0 h 34"/>
                    <a:gd name="T10" fmla="*/ 1 w 4789"/>
                    <a:gd name="T11" fmla="*/ 1 h 34"/>
                    <a:gd name="T12" fmla="*/ 0 w 4789"/>
                    <a:gd name="T13" fmla="*/ 1 h 34"/>
                    <a:gd name="T14" fmla="*/ 0 60000 65536"/>
                    <a:gd name="T15" fmla="*/ 0 60000 65536"/>
                    <a:gd name="T16" fmla="*/ 0 60000 65536"/>
                    <a:gd name="T17" fmla="*/ 0 60000 65536"/>
                    <a:gd name="T18" fmla="*/ 0 60000 65536"/>
                    <a:gd name="T19" fmla="*/ 0 60000 65536"/>
                    <a:gd name="T20" fmla="*/ 0 60000 65536"/>
                    <a:gd name="T21" fmla="*/ 0 w 4789"/>
                    <a:gd name="T22" fmla="*/ 0 h 34"/>
                    <a:gd name="T23" fmla="*/ 4789 w 4789"/>
                    <a:gd name="T24" fmla="*/ 34 h 34"/>
                  </a:gdLst>
                  <a:ahLst/>
                  <a:cxnLst>
                    <a:cxn ang="T14">
                      <a:pos x="T0" y="T1"/>
                    </a:cxn>
                    <a:cxn ang="T15">
                      <a:pos x="T2" y="T3"/>
                    </a:cxn>
                    <a:cxn ang="T16">
                      <a:pos x="T4" y="T5"/>
                    </a:cxn>
                    <a:cxn ang="T17">
                      <a:pos x="T6" y="T7"/>
                    </a:cxn>
                    <a:cxn ang="T18">
                      <a:pos x="T8" y="T9"/>
                    </a:cxn>
                    <a:cxn ang="T19">
                      <a:pos x="T10" y="T11"/>
                    </a:cxn>
                    <a:cxn ang="T20">
                      <a:pos x="T12" y="T13"/>
                    </a:cxn>
                  </a:cxnLst>
                  <a:rect l="T21" t="T22" r="T23" b="T24"/>
                  <a:pathLst>
                    <a:path w="4789" h="34">
                      <a:moveTo>
                        <a:pt x="0" y="17"/>
                      </a:moveTo>
                      <a:lnTo>
                        <a:pt x="20" y="34"/>
                      </a:lnTo>
                      <a:lnTo>
                        <a:pt x="4789" y="34"/>
                      </a:lnTo>
                      <a:lnTo>
                        <a:pt x="4789" y="0"/>
                      </a:lnTo>
                      <a:lnTo>
                        <a:pt x="20" y="0"/>
                      </a:lnTo>
                      <a:lnTo>
                        <a:pt x="40" y="17"/>
                      </a:lnTo>
                      <a:lnTo>
                        <a:pt x="0" y="17"/>
                      </a:lnTo>
                      <a:close/>
                    </a:path>
                  </a:pathLst>
                </a:custGeom>
                <a:solidFill>
                  <a:srgbClr val="000000"/>
                </a:solidFill>
                <a:ln w="9525">
                  <a:noFill/>
                  <a:round/>
                  <a:headEnd/>
                  <a:tailEnd/>
                </a:ln>
              </p:spPr>
              <p:txBody>
                <a:bodyPr/>
                <a:lstStyle/>
                <a:p>
                  <a:endParaRPr lang="en-GB"/>
                </a:p>
              </p:txBody>
            </p:sp>
            <p:sp>
              <p:nvSpPr>
                <p:cNvPr id="20" name="Freeform 18">
                  <a:extLst>
                    <a:ext uri="{FF2B5EF4-FFF2-40B4-BE49-F238E27FC236}">
                      <a16:creationId xmlns:a16="http://schemas.microsoft.com/office/drawing/2014/main" id="{A674B91C-F64B-5741-A05F-EAC1975ACC12}"/>
                    </a:ext>
                  </a:extLst>
                </p:cNvPr>
                <p:cNvSpPr>
                  <a:spLocks noChangeAspect="1"/>
                </p:cNvSpPr>
                <p:nvPr/>
              </p:nvSpPr>
              <p:spPr bwMode="auto">
                <a:xfrm>
                  <a:off x="1604" y="1107"/>
                  <a:ext cx="341" cy="288"/>
                </a:xfrm>
                <a:custGeom>
                  <a:avLst/>
                  <a:gdLst>
                    <a:gd name="T0" fmla="*/ 0 w 682"/>
                    <a:gd name="T1" fmla="*/ 3 h 575"/>
                    <a:gd name="T2" fmla="*/ 3 w 682"/>
                    <a:gd name="T3" fmla="*/ 0 h 575"/>
                    <a:gd name="T4" fmla="*/ 3 w 682"/>
                    <a:gd name="T5" fmla="*/ 3 h 575"/>
                    <a:gd name="T6" fmla="*/ 0 w 682"/>
                    <a:gd name="T7" fmla="*/ 3 h 575"/>
                    <a:gd name="T8" fmla="*/ 0 60000 65536"/>
                    <a:gd name="T9" fmla="*/ 0 60000 65536"/>
                    <a:gd name="T10" fmla="*/ 0 60000 65536"/>
                    <a:gd name="T11" fmla="*/ 0 60000 65536"/>
                    <a:gd name="T12" fmla="*/ 0 w 682"/>
                    <a:gd name="T13" fmla="*/ 0 h 575"/>
                    <a:gd name="T14" fmla="*/ 682 w 682"/>
                    <a:gd name="T15" fmla="*/ 575 h 575"/>
                  </a:gdLst>
                  <a:ahLst/>
                  <a:cxnLst>
                    <a:cxn ang="T8">
                      <a:pos x="T0" y="T1"/>
                    </a:cxn>
                    <a:cxn ang="T9">
                      <a:pos x="T2" y="T3"/>
                    </a:cxn>
                    <a:cxn ang="T10">
                      <a:pos x="T4" y="T5"/>
                    </a:cxn>
                    <a:cxn ang="T11">
                      <a:pos x="T6" y="T7"/>
                    </a:cxn>
                  </a:cxnLst>
                  <a:rect l="T12" t="T13" r="T14" b="T15"/>
                  <a:pathLst>
                    <a:path w="682" h="575">
                      <a:moveTo>
                        <a:pt x="0" y="575"/>
                      </a:moveTo>
                      <a:lnTo>
                        <a:pt x="682" y="0"/>
                      </a:lnTo>
                      <a:lnTo>
                        <a:pt x="682" y="575"/>
                      </a:lnTo>
                      <a:lnTo>
                        <a:pt x="0" y="575"/>
                      </a:lnTo>
                      <a:close/>
                    </a:path>
                  </a:pathLst>
                </a:custGeom>
                <a:solidFill>
                  <a:srgbClr val="EAF2F2"/>
                </a:solidFill>
                <a:ln w="9525">
                  <a:noFill/>
                  <a:round/>
                  <a:headEnd/>
                  <a:tailEnd/>
                </a:ln>
              </p:spPr>
              <p:txBody>
                <a:bodyPr/>
                <a:lstStyle/>
                <a:p>
                  <a:endParaRPr lang="en-GB"/>
                </a:p>
              </p:txBody>
            </p:sp>
            <p:sp>
              <p:nvSpPr>
                <p:cNvPr id="21" name="Freeform 19">
                  <a:extLst>
                    <a:ext uri="{FF2B5EF4-FFF2-40B4-BE49-F238E27FC236}">
                      <a16:creationId xmlns:a16="http://schemas.microsoft.com/office/drawing/2014/main" id="{9C733599-2EAC-284C-99FB-C047ACF2D0AB}"/>
                    </a:ext>
                  </a:extLst>
                </p:cNvPr>
                <p:cNvSpPr>
                  <a:spLocks noChangeAspect="1"/>
                </p:cNvSpPr>
                <p:nvPr/>
              </p:nvSpPr>
              <p:spPr bwMode="auto">
                <a:xfrm>
                  <a:off x="1598" y="1102"/>
                  <a:ext cx="358" cy="299"/>
                </a:xfrm>
                <a:custGeom>
                  <a:avLst/>
                  <a:gdLst>
                    <a:gd name="T0" fmla="*/ 3 w 715"/>
                    <a:gd name="T1" fmla="*/ 1 h 598"/>
                    <a:gd name="T2" fmla="*/ 3 w 715"/>
                    <a:gd name="T3" fmla="*/ 0 h 598"/>
                    <a:gd name="T4" fmla="*/ 0 w 715"/>
                    <a:gd name="T5" fmla="*/ 2 h 598"/>
                    <a:gd name="T6" fmla="*/ 1 w 715"/>
                    <a:gd name="T7" fmla="*/ 2 h 598"/>
                    <a:gd name="T8" fmla="*/ 3 w 715"/>
                    <a:gd name="T9" fmla="*/ 1 h 598"/>
                    <a:gd name="T10" fmla="*/ 3 w 715"/>
                    <a:gd name="T11" fmla="*/ 1 h 598"/>
                    <a:gd name="T12" fmla="*/ 3 w 715"/>
                    <a:gd name="T13" fmla="*/ 1 h 598"/>
                    <a:gd name="T14" fmla="*/ 0 60000 65536"/>
                    <a:gd name="T15" fmla="*/ 0 60000 65536"/>
                    <a:gd name="T16" fmla="*/ 0 60000 65536"/>
                    <a:gd name="T17" fmla="*/ 0 60000 65536"/>
                    <a:gd name="T18" fmla="*/ 0 60000 65536"/>
                    <a:gd name="T19" fmla="*/ 0 60000 65536"/>
                    <a:gd name="T20" fmla="*/ 0 60000 65536"/>
                    <a:gd name="T21" fmla="*/ 0 w 715"/>
                    <a:gd name="T22" fmla="*/ 0 h 598"/>
                    <a:gd name="T23" fmla="*/ 715 w 715"/>
                    <a:gd name="T24" fmla="*/ 598 h 598"/>
                  </a:gdLst>
                  <a:ahLst/>
                  <a:cxnLst>
                    <a:cxn ang="T14">
                      <a:pos x="T0" y="T1"/>
                    </a:cxn>
                    <a:cxn ang="T15">
                      <a:pos x="T2" y="T3"/>
                    </a:cxn>
                    <a:cxn ang="T16">
                      <a:pos x="T4" y="T5"/>
                    </a:cxn>
                    <a:cxn ang="T17">
                      <a:pos x="T6" y="T7"/>
                    </a:cxn>
                    <a:cxn ang="T18">
                      <a:pos x="T8" y="T9"/>
                    </a:cxn>
                    <a:cxn ang="T19">
                      <a:pos x="T10" y="T11"/>
                    </a:cxn>
                    <a:cxn ang="T20">
                      <a:pos x="T12" y="T13"/>
                    </a:cxn>
                  </a:cxnLst>
                  <a:rect l="T21" t="T22" r="T23" b="T24"/>
                  <a:pathLst>
                    <a:path w="715" h="598">
                      <a:moveTo>
                        <a:pt x="715" y="12"/>
                      </a:moveTo>
                      <a:lnTo>
                        <a:pt x="681" y="0"/>
                      </a:lnTo>
                      <a:lnTo>
                        <a:pt x="0" y="575"/>
                      </a:lnTo>
                      <a:lnTo>
                        <a:pt x="27" y="598"/>
                      </a:lnTo>
                      <a:lnTo>
                        <a:pt x="709" y="23"/>
                      </a:lnTo>
                      <a:lnTo>
                        <a:pt x="674" y="12"/>
                      </a:lnTo>
                      <a:lnTo>
                        <a:pt x="715" y="12"/>
                      </a:lnTo>
                      <a:close/>
                    </a:path>
                  </a:pathLst>
                </a:custGeom>
                <a:solidFill>
                  <a:srgbClr val="000000"/>
                </a:solidFill>
                <a:ln w="9525">
                  <a:noFill/>
                  <a:round/>
                  <a:headEnd/>
                  <a:tailEnd/>
                </a:ln>
              </p:spPr>
              <p:txBody>
                <a:bodyPr/>
                <a:lstStyle/>
                <a:p>
                  <a:endParaRPr lang="en-GB"/>
                </a:p>
              </p:txBody>
            </p:sp>
            <p:sp>
              <p:nvSpPr>
                <p:cNvPr id="22" name="Freeform 20">
                  <a:extLst>
                    <a:ext uri="{FF2B5EF4-FFF2-40B4-BE49-F238E27FC236}">
                      <a16:creationId xmlns:a16="http://schemas.microsoft.com/office/drawing/2014/main" id="{F500F6AF-CD67-B04A-B997-A1C4F02A095A}"/>
                    </a:ext>
                  </a:extLst>
                </p:cNvPr>
                <p:cNvSpPr>
                  <a:spLocks noChangeAspect="1"/>
                </p:cNvSpPr>
                <p:nvPr/>
              </p:nvSpPr>
              <p:spPr bwMode="auto">
                <a:xfrm>
                  <a:off x="1935" y="1107"/>
                  <a:ext cx="21" cy="296"/>
                </a:xfrm>
                <a:custGeom>
                  <a:avLst/>
                  <a:gdLst>
                    <a:gd name="T0" fmla="*/ 1 w 41"/>
                    <a:gd name="T1" fmla="*/ 2 h 592"/>
                    <a:gd name="T2" fmla="*/ 1 w 41"/>
                    <a:gd name="T3" fmla="*/ 2 h 592"/>
                    <a:gd name="T4" fmla="*/ 1 w 41"/>
                    <a:gd name="T5" fmla="*/ 0 h 592"/>
                    <a:gd name="T6" fmla="*/ 0 w 41"/>
                    <a:gd name="T7" fmla="*/ 0 h 592"/>
                    <a:gd name="T8" fmla="*/ 0 w 41"/>
                    <a:gd name="T9" fmla="*/ 2 h 592"/>
                    <a:gd name="T10" fmla="*/ 1 w 41"/>
                    <a:gd name="T11" fmla="*/ 2 h 592"/>
                    <a:gd name="T12" fmla="*/ 1 w 41"/>
                    <a:gd name="T13" fmla="*/ 2 h 592"/>
                    <a:gd name="T14" fmla="*/ 0 60000 65536"/>
                    <a:gd name="T15" fmla="*/ 0 60000 65536"/>
                    <a:gd name="T16" fmla="*/ 0 60000 65536"/>
                    <a:gd name="T17" fmla="*/ 0 60000 65536"/>
                    <a:gd name="T18" fmla="*/ 0 60000 65536"/>
                    <a:gd name="T19" fmla="*/ 0 60000 65536"/>
                    <a:gd name="T20" fmla="*/ 0 60000 65536"/>
                    <a:gd name="T21" fmla="*/ 0 w 41"/>
                    <a:gd name="T22" fmla="*/ 0 h 592"/>
                    <a:gd name="T23" fmla="*/ 41 w 41"/>
                    <a:gd name="T24" fmla="*/ 592 h 592"/>
                  </a:gdLst>
                  <a:ahLst/>
                  <a:cxnLst>
                    <a:cxn ang="T14">
                      <a:pos x="T0" y="T1"/>
                    </a:cxn>
                    <a:cxn ang="T15">
                      <a:pos x="T2" y="T3"/>
                    </a:cxn>
                    <a:cxn ang="T16">
                      <a:pos x="T4" y="T5"/>
                    </a:cxn>
                    <a:cxn ang="T17">
                      <a:pos x="T6" y="T7"/>
                    </a:cxn>
                    <a:cxn ang="T18">
                      <a:pos x="T8" y="T9"/>
                    </a:cxn>
                    <a:cxn ang="T19">
                      <a:pos x="T10" y="T11"/>
                    </a:cxn>
                    <a:cxn ang="T20">
                      <a:pos x="T12" y="T13"/>
                    </a:cxn>
                  </a:cxnLst>
                  <a:rect l="T21" t="T22" r="T23" b="T24"/>
                  <a:pathLst>
                    <a:path w="41" h="592">
                      <a:moveTo>
                        <a:pt x="21" y="592"/>
                      </a:moveTo>
                      <a:lnTo>
                        <a:pt x="41" y="575"/>
                      </a:lnTo>
                      <a:lnTo>
                        <a:pt x="41" y="0"/>
                      </a:lnTo>
                      <a:lnTo>
                        <a:pt x="0" y="0"/>
                      </a:lnTo>
                      <a:lnTo>
                        <a:pt x="0" y="575"/>
                      </a:lnTo>
                      <a:lnTo>
                        <a:pt x="21" y="558"/>
                      </a:lnTo>
                      <a:lnTo>
                        <a:pt x="21" y="592"/>
                      </a:lnTo>
                      <a:close/>
                    </a:path>
                  </a:pathLst>
                </a:custGeom>
                <a:solidFill>
                  <a:srgbClr val="000000"/>
                </a:solidFill>
                <a:ln w="9525">
                  <a:noFill/>
                  <a:round/>
                  <a:headEnd/>
                  <a:tailEnd/>
                </a:ln>
              </p:spPr>
              <p:txBody>
                <a:bodyPr/>
                <a:lstStyle/>
                <a:p>
                  <a:endParaRPr lang="en-GB"/>
                </a:p>
              </p:txBody>
            </p:sp>
            <p:sp>
              <p:nvSpPr>
                <p:cNvPr id="23" name="Freeform 21">
                  <a:extLst>
                    <a:ext uri="{FF2B5EF4-FFF2-40B4-BE49-F238E27FC236}">
                      <a16:creationId xmlns:a16="http://schemas.microsoft.com/office/drawing/2014/main" id="{7F5A4B25-1C3F-CF44-9E49-8CBC8B93F9B9}"/>
                    </a:ext>
                  </a:extLst>
                </p:cNvPr>
                <p:cNvSpPr>
                  <a:spLocks noChangeAspect="1"/>
                </p:cNvSpPr>
                <p:nvPr/>
              </p:nvSpPr>
              <p:spPr bwMode="auto">
                <a:xfrm>
                  <a:off x="1598" y="1386"/>
                  <a:ext cx="347" cy="18"/>
                </a:xfrm>
                <a:custGeom>
                  <a:avLst/>
                  <a:gdLst>
                    <a:gd name="T0" fmla="*/ 0 w 695"/>
                    <a:gd name="T1" fmla="*/ 1 h 34"/>
                    <a:gd name="T2" fmla="*/ 0 w 695"/>
                    <a:gd name="T3" fmla="*/ 1 h 34"/>
                    <a:gd name="T4" fmla="*/ 2 w 695"/>
                    <a:gd name="T5" fmla="*/ 1 h 34"/>
                    <a:gd name="T6" fmla="*/ 2 w 695"/>
                    <a:gd name="T7" fmla="*/ 0 h 34"/>
                    <a:gd name="T8" fmla="*/ 0 w 695"/>
                    <a:gd name="T9" fmla="*/ 0 h 34"/>
                    <a:gd name="T10" fmla="*/ 0 w 695"/>
                    <a:gd name="T11" fmla="*/ 1 h 34"/>
                    <a:gd name="T12" fmla="*/ 0 w 695"/>
                    <a:gd name="T13" fmla="*/ 1 h 34"/>
                    <a:gd name="T14" fmla="*/ 0 60000 65536"/>
                    <a:gd name="T15" fmla="*/ 0 60000 65536"/>
                    <a:gd name="T16" fmla="*/ 0 60000 65536"/>
                    <a:gd name="T17" fmla="*/ 0 60000 65536"/>
                    <a:gd name="T18" fmla="*/ 0 60000 65536"/>
                    <a:gd name="T19" fmla="*/ 0 60000 65536"/>
                    <a:gd name="T20" fmla="*/ 0 60000 65536"/>
                    <a:gd name="T21" fmla="*/ 0 w 695"/>
                    <a:gd name="T22" fmla="*/ 0 h 34"/>
                    <a:gd name="T23" fmla="*/ 695 w 695"/>
                    <a:gd name="T24" fmla="*/ 34 h 34"/>
                  </a:gdLst>
                  <a:ahLst/>
                  <a:cxnLst>
                    <a:cxn ang="T14">
                      <a:pos x="T0" y="T1"/>
                    </a:cxn>
                    <a:cxn ang="T15">
                      <a:pos x="T2" y="T3"/>
                    </a:cxn>
                    <a:cxn ang="T16">
                      <a:pos x="T4" y="T5"/>
                    </a:cxn>
                    <a:cxn ang="T17">
                      <a:pos x="T6" y="T7"/>
                    </a:cxn>
                    <a:cxn ang="T18">
                      <a:pos x="T8" y="T9"/>
                    </a:cxn>
                    <a:cxn ang="T19">
                      <a:pos x="T10" y="T11"/>
                    </a:cxn>
                    <a:cxn ang="T20">
                      <a:pos x="T12" y="T13"/>
                    </a:cxn>
                  </a:cxnLst>
                  <a:rect l="T21" t="T22" r="T23" b="T24"/>
                  <a:pathLst>
                    <a:path w="695" h="34">
                      <a:moveTo>
                        <a:pt x="0" y="5"/>
                      </a:moveTo>
                      <a:lnTo>
                        <a:pt x="13" y="34"/>
                      </a:lnTo>
                      <a:lnTo>
                        <a:pt x="695" y="34"/>
                      </a:lnTo>
                      <a:lnTo>
                        <a:pt x="695" y="0"/>
                      </a:lnTo>
                      <a:lnTo>
                        <a:pt x="13" y="0"/>
                      </a:lnTo>
                      <a:lnTo>
                        <a:pt x="27" y="28"/>
                      </a:lnTo>
                      <a:lnTo>
                        <a:pt x="0" y="5"/>
                      </a:lnTo>
                      <a:close/>
                    </a:path>
                  </a:pathLst>
                </a:custGeom>
                <a:solidFill>
                  <a:srgbClr val="000000"/>
                </a:solidFill>
                <a:ln w="9525">
                  <a:noFill/>
                  <a:round/>
                  <a:headEnd/>
                  <a:tailEnd/>
                </a:ln>
              </p:spPr>
              <p:txBody>
                <a:bodyPr/>
                <a:lstStyle/>
                <a:p>
                  <a:endParaRPr lang="en-GB"/>
                </a:p>
              </p:txBody>
            </p:sp>
            <p:sp>
              <p:nvSpPr>
                <p:cNvPr id="24" name="Rectangle 22">
                  <a:extLst>
                    <a:ext uri="{FF2B5EF4-FFF2-40B4-BE49-F238E27FC236}">
                      <a16:creationId xmlns:a16="http://schemas.microsoft.com/office/drawing/2014/main" id="{05D574AE-AF35-2E41-B791-3F2CF667FBD0}"/>
                    </a:ext>
                  </a:extLst>
                </p:cNvPr>
                <p:cNvSpPr>
                  <a:spLocks noChangeAspect="1" noChangeArrowheads="1"/>
                </p:cNvSpPr>
                <p:nvPr/>
              </p:nvSpPr>
              <p:spPr bwMode="auto">
                <a:xfrm>
                  <a:off x="1789" y="1517"/>
                  <a:ext cx="1959" cy="105"/>
                </a:xfrm>
                <a:prstGeom prst="rect">
                  <a:avLst/>
                </a:prstGeom>
                <a:solidFill>
                  <a:srgbClr val="C4CCCC"/>
                </a:solidFill>
                <a:ln w="9525">
                  <a:noFill/>
                  <a:miter lim="800000"/>
                  <a:headEnd/>
                  <a:tailEnd/>
                </a:ln>
              </p:spPr>
              <p:txBody>
                <a:bodyPr/>
                <a:lstStyle/>
                <a:p>
                  <a:pPr eaLnBrk="0" hangingPunct="0"/>
                  <a:endParaRPr lang="en-GB"/>
                </a:p>
              </p:txBody>
            </p:sp>
            <p:sp>
              <p:nvSpPr>
                <p:cNvPr id="25" name="Rectangle 23">
                  <a:extLst>
                    <a:ext uri="{FF2B5EF4-FFF2-40B4-BE49-F238E27FC236}">
                      <a16:creationId xmlns:a16="http://schemas.microsoft.com/office/drawing/2014/main" id="{064BE8C8-112A-D741-8238-A564D068A25A}"/>
                    </a:ext>
                  </a:extLst>
                </p:cNvPr>
                <p:cNvSpPr>
                  <a:spLocks noChangeAspect="1" noChangeArrowheads="1"/>
                </p:cNvSpPr>
                <p:nvPr/>
              </p:nvSpPr>
              <p:spPr bwMode="auto">
                <a:xfrm>
                  <a:off x="1789" y="1804"/>
                  <a:ext cx="1959" cy="109"/>
                </a:xfrm>
                <a:prstGeom prst="rect">
                  <a:avLst/>
                </a:prstGeom>
                <a:solidFill>
                  <a:srgbClr val="C4CCCC"/>
                </a:solidFill>
                <a:ln w="9525">
                  <a:noFill/>
                  <a:miter lim="800000"/>
                  <a:headEnd/>
                  <a:tailEnd/>
                </a:ln>
              </p:spPr>
              <p:txBody>
                <a:bodyPr/>
                <a:lstStyle/>
                <a:p>
                  <a:pPr eaLnBrk="0" hangingPunct="0"/>
                  <a:endParaRPr lang="en-GB"/>
                </a:p>
              </p:txBody>
            </p:sp>
            <p:sp>
              <p:nvSpPr>
                <p:cNvPr id="26" name="Rectangle 24">
                  <a:extLst>
                    <a:ext uri="{FF2B5EF4-FFF2-40B4-BE49-F238E27FC236}">
                      <a16:creationId xmlns:a16="http://schemas.microsoft.com/office/drawing/2014/main" id="{D0177532-2C2E-F64C-A9E8-1D4656FCF1F0}"/>
                    </a:ext>
                  </a:extLst>
                </p:cNvPr>
                <p:cNvSpPr>
                  <a:spLocks noChangeAspect="1" noChangeArrowheads="1"/>
                </p:cNvSpPr>
                <p:nvPr/>
              </p:nvSpPr>
              <p:spPr bwMode="auto">
                <a:xfrm>
                  <a:off x="1789" y="2093"/>
                  <a:ext cx="1959" cy="105"/>
                </a:xfrm>
                <a:prstGeom prst="rect">
                  <a:avLst/>
                </a:prstGeom>
                <a:solidFill>
                  <a:srgbClr val="C4CCCC"/>
                </a:solidFill>
                <a:ln w="9525">
                  <a:noFill/>
                  <a:miter lim="800000"/>
                  <a:headEnd/>
                  <a:tailEnd/>
                </a:ln>
              </p:spPr>
              <p:txBody>
                <a:bodyPr/>
                <a:lstStyle/>
                <a:p>
                  <a:pPr eaLnBrk="0" hangingPunct="0"/>
                  <a:endParaRPr lang="en-GB"/>
                </a:p>
              </p:txBody>
            </p:sp>
            <p:sp>
              <p:nvSpPr>
                <p:cNvPr id="27" name="Rectangle 25">
                  <a:extLst>
                    <a:ext uri="{FF2B5EF4-FFF2-40B4-BE49-F238E27FC236}">
                      <a16:creationId xmlns:a16="http://schemas.microsoft.com/office/drawing/2014/main" id="{0C80E064-DE91-4F44-A47A-32838A9179F8}"/>
                    </a:ext>
                  </a:extLst>
                </p:cNvPr>
                <p:cNvSpPr>
                  <a:spLocks noChangeAspect="1" noChangeArrowheads="1"/>
                </p:cNvSpPr>
                <p:nvPr/>
              </p:nvSpPr>
              <p:spPr bwMode="auto">
                <a:xfrm>
                  <a:off x="1789" y="2379"/>
                  <a:ext cx="1959" cy="108"/>
                </a:xfrm>
                <a:prstGeom prst="rect">
                  <a:avLst/>
                </a:prstGeom>
                <a:solidFill>
                  <a:srgbClr val="C4CCCC"/>
                </a:solidFill>
                <a:ln w="9525">
                  <a:noFill/>
                  <a:miter lim="800000"/>
                  <a:headEnd/>
                  <a:tailEnd/>
                </a:ln>
              </p:spPr>
              <p:txBody>
                <a:bodyPr/>
                <a:lstStyle/>
                <a:p>
                  <a:pPr eaLnBrk="0" hangingPunct="0"/>
                  <a:endParaRPr lang="en-GB"/>
                </a:p>
              </p:txBody>
            </p:sp>
            <p:sp>
              <p:nvSpPr>
                <p:cNvPr id="28" name="Rectangle 26">
                  <a:extLst>
                    <a:ext uri="{FF2B5EF4-FFF2-40B4-BE49-F238E27FC236}">
                      <a16:creationId xmlns:a16="http://schemas.microsoft.com/office/drawing/2014/main" id="{8D3FEBA8-BCED-F344-BBAF-CB132C14B2EC}"/>
                    </a:ext>
                  </a:extLst>
                </p:cNvPr>
                <p:cNvSpPr>
                  <a:spLocks noChangeAspect="1" noChangeArrowheads="1"/>
                </p:cNvSpPr>
                <p:nvPr/>
              </p:nvSpPr>
              <p:spPr bwMode="auto">
                <a:xfrm>
                  <a:off x="1789" y="2667"/>
                  <a:ext cx="1959" cy="106"/>
                </a:xfrm>
                <a:prstGeom prst="rect">
                  <a:avLst/>
                </a:prstGeom>
                <a:solidFill>
                  <a:srgbClr val="C4CCCC"/>
                </a:solidFill>
                <a:ln w="9525">
                  <a:noFill/>
                  <a:miter lim="800000"/>
                  <a:headEnd/>
                  <a:tailEnd/>
                </a:ln>
              </p:spPr>
              <p:txBody>
                <a:bodyPr/>
                <a:lstStyle/>
                <a:p>
                  <a:pPr eaLnBrk="0" hangingPunct="0"/>
                  <a:endParaRPr lang="en-GB"/>
                </a:p>
              </p:txBody>
            </p:sp>
            <p:sp>
              <p:nvSpPr>
                <p:cNvPr id="29" name="Rectangle 27">
                  <a:extLst>
                    <a:ext uri="{FF2B5EF4-FFF2-40B4-BE49-F238E27FC236}">
                      <a16:creationId xmlns:a16="http://schemas.microsoft.com/office/drawing/2014/main" id="{76D0C045-FE27-AE49-8AD1-1B4A9E01541E}"/>
                    </a:ext>
                  </a:extLst>
                </p:cNvPr>
                <p:cNvSpPr>
                  <a:spLocks noChangeAspect="1" noChangeArrowheads="1"/>
                </p:cNvSpPr>
                <p:nvPr/>
              </p:nvSpPr>
              <p:spPr bwMode="auto">
                <a:xfrm>
                  <a:off x="1789" y="2954"/>
                  <a:ext cx="1959" cy="106"/>
                </a:xfrm>
                <a:prstGeom prst="rect">
                  <a:avLst/>
                </a:prstGeom>
                <a:solidFill>
                  <a:srgbClr val="C4CCCC"/>
                </a:solidFill>
                <a:ln w="9525">
                  <a:noFill/>
                  <a:miter lim="800000"/>
                  <a:headEnd/>
                  <a:tailEnd/>
                </a:ln>
              </p:spPr>
              <p:txBody>
                <a:bodyPr/>
                <a:lstStyle/>
                <a:p>
                  <a:pPr eaLnBrk="0" hangingPunct="0"/>
                  <a:endParaRPr lang="en-GB"/>
                </a:p>
              </p:txBody>
            </p:sp>
            <p:sp>
              <p:nvSpPr>
                <p:cNvPr id="30" name="Rectangle 28">
                  <a:extLst>
                    <a:ext uri="{FF2B5EF4-FFF2-40B4-BE49-F238E27FC236}">
                      <a16:creationId xmlns:a16="http://schemas.microsoft.com/office/drawing/2014/main" id="{BC78B198-AF52-1442-B583-182418E73BBF}"/>
                    </a:ext>
                  </a:extLst>
                </p:cNvPr>
                <p:cNvSpPr>
                  <a:spLocks noChangeAspect="1" noChangeArrowheads="1"/>
                </p:cNvSpPr>
                <p:nvPr/>
              </p:nvSpPr>
              <p:spPr bwMode="auto">
                <a:xfrm>
                  <a:off x="1789" y="3242"/>
                  <a:ext cx="1959" cy="106"/>
                </a:xfrm>
                <a:prstGeom prst="rect">
                  <a:avLst/>
                </a:prstGeom>
                <a:solidFill>
                  <a:srgbClr val="C4CCCC"/>
                </a:solidFill>
                <a:ln w="9525">
                  <a:noFill/>
                  <a:miter lim="800000"/>
                  <a:headEnd/>
                  <a:tailEnd/>
                </a:ln>
              </p:spPr>
              <p:txBody>
                <a:bodyPr/>
                <a:lstStyle/>
                <a:p>
                  <a:pPr eaLnBrk="0" hangingPunct="0"/>
                  <a:endParaRPr lang="en-GB"/>
                </a:p>
              </p:txBody>
            </p:sp>
            <p:sp>
              <p:nvSpPr>
                <p:cNvPr id="31" name="Rectangle 29">
                  <a:extLst>
                    <a:ext uri="{FF2B5EF4-FFF2-40B4-BE49-F238E27FC236}">
                      <a16:creationId xmlns:a16="http://schemas.microsoft.com/office/drawing/2014/main" id="{1CA083D2-5049-B64D-9ED4-F5BF9D386AFC}"/>
                    </a:ext>
                  </a:extLst>
                </p:cNvPr>
                <p:cNvSpPr>
                  <a:spLocks noChangeAspect="1" noChangeArrowheads="1"/>
                </p:cNvSpPr>
                <p:nvPr/>
              </p:nvSpPr>
              <p:spPr bwMode="auto">
                <a:xfrm>
                  <a:off x="1789" y="3529"/>
                  <a:ext cx="1959" cy="105"/>
                </a:xfrm>
                <a:prstGeom prst="rect">
                  <a:avLst/>
                </a:prstGeom>
                <a:solidFill>
                  <a:srgbClr val="C4CCCC"/>
                </a:solidFill>
                <a:ln w="9525">
                  <a:noFill/>
                  <a:miter lim="800000"/>
                  <a:headEnd/>
                  <a:tailEnd/>
                </a:ln>
              </p:spPr>
              <p:txBody>
                <a:bodyPr/>
                <a:lstStyle/>
                <a:p>
                  <a:pPr eaLnBrk="0" hangingPunct="0"/>
                  <a:endParaRPr lang="en-GB"/>
                </a:p>
              </p:txBody>
            </p:sp>
            <p:sp>
              <p:nvSpPr>
                <p:cNvPr id="32" name="Rectangle 30">
                  <a:extLst>
                    <a:ext uri="{FF2B5EF4-FFF2-40B4-BE49-F238E27FC236}">
                      <a16:creationId xmlns:a16="http://schemas.microsoft.com/office/drawing/2014/main" id="{ABF61D88-B2E2-0B48-9351-0C8379BB9CC8}"/>
                    </a:ext>
                  </a:extLst>
                </p:cNvPr>
                <p:cNvSpPr>
                  <a:spLocks noChangeAspect="1" noChangeArrowheads="1"/>
                </p:cNvSpPr>
                <p:nvPr/>
              </p:nvSpPr>
              <p:spPr bwMode="auto">
                <a:xfrm>
                  <a:off x="1896" y="2134"/>
                  <a:ext cx="2035" cy="288"/>
                </a:xfrm>
                <a:prstGeom prst="rect">
                  <a:avLst/>
                </a:prstGeom>
                <a:noFill/>
                <a:ln w="12700">
                  <a:noFill/>
                  <a:miter lim="800000"/>
                  <a:headEnd/>
                  <a:tailEnd/>
                </a:ln>
              </p:spPr>
              <p:txBody>
                <a:bodyPr wrap="none" anchor="ctr"/>
                <a:lstStyle/>
                <a:p>
                  <a:pPr eaLnBrk="0" hangingPunct="0"/>
                  <a:endParaRPr lang="en-GB"/>
                </a:p>
              </p:txBody>
            </p:sp>
          </p:grpSp>
          <p:sp>
            <p:nvSpPr>
              <p:cNvPr id="9" name="Rectangle 31">
                <a:extLst>
                  <a:ext uri="{FF2B5EF4-FFF2-40B4-BE49-F238E27FC236}">
                    <a16:creationId xmlns:a16="http://schemas.microsoft.com/office/drawing/2014/main" id="{562EFEFA-3673-4049-B9D1-27B09EFDF710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507" y="1943"/>
                <a:ext cx="875" cy="210"/>
              </a:xfrm>
              <a:prstGeom prst="rect">
                <a:avLst/>
              </a:prstGeom>
              <a:noFill/>
              <a:ln w="12700">
                <a:noFill/>
                <a:miter lim="800000"/>
                <a:headEnd/>
                <a:tailEnd/>
              </a:ln>
            </p:spPr>
            <p:txBody>
              <a:bodyPr wrap="none" lIns="90488" tIns="44450" rIns="90488" bIns="44450">
                <a:spAutoFit/>
              </a:bodyPr>
              <a:lstStyle/>
              <a:p>
                <a:pPr eaLnBrk="0" hangingPunct="0"/>
                <a:r>
                  <a:rPr lang="en-US" sz="1600" b="1">
                    <a:latin typeface="Book Antiqua" pitchFamily="18" charset="0"/>
                  </a:rPr>
                  <a:t>Composition</a:t>
                </a:r>
              </a:p>
            </p:txBody>
          </p:sp>
          <p:sp>
            <p:nvSpPr>
              <p:cNvPr id="10" name="Rectangle 32">
                <a:extLst>
                  <a:ext uri="{FF2B5EF4-FFF2-40B4-BE49-F238E27FC236}">
                    <a16:creationId xmlns:a16="http://schemas.microsoft.com/office/drawing/2014/main" id="{CC499FB2-4902-4F4B-9857-3D10374E6B24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489" y="2399"/>
                <a:ext cx="748" cy="210"/>
              </a:xfrm>
              <a:prstGeom prst="rect">
                <a:avLst/>
              </a:prstGeom>
              <a:noFill/>
              <a:ln w="12700">
                <a:noFill/>
                <a:miter lim="800000"/>
                <a:headEnd/>
                <a:tailEnd/>
              </a:ln>
            </p:spPr>
            <p:txBody>
              <a:bodyPr wrap="none" lIns="90488" tIns="44450" rIns="90488" bIns="44450">
                <a:spAutoFit/>
              </a:bodyPr>
              <a:lstStyle/>
              <a:p>
                <a:pPr eaLnBrk="0" hangingPunct="0"/>
                <a:r>
                  <a:rPr lang="en-US" sz="1600" b="1">
                    <a:latin typeface="Book Antiqua" pitchFamily="18" charset="0"/>
                  </a:rPr>
                  <a:t>Derivation</a:t>
                </a:r>
              </a:p>
            </p:txBody>
          </p:sp>
          <p:sp>
            <p:nvSpPr>
              <p:cNvPr id="11" name="Rectangle 33">
                <a:extLst>
                  <a:ext uri="{FF2B5EF4-FFF2-40B4-BE49-F238E27FC236}">
                    <a16:creationId xmlns:a16="http://schemas.microsoft.com/office/drawing/2014/main" id="{14E5C62A-3023-D24A-9C8F-55274DF9399D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489" y="2857"/>
                <a:ext cx="1044" cy="210"/>
              </a:xfrm>
              <a:prstGeom prst="rect">
                <a:avLst/>
              </a:prstGeom>
              <a:noFill/>
              <a:ln w="12700">
                <a:noFill/>
                <a:miter lim="800000"/>
                <a:headEnd/>
                <a:tailEnd/>
              </a:ln>
            </p:spPr>
            <p:txBody>
              <a:bodyPr wrap="none" lIns="90488" tIns="44450" rIns="90488" bIns="44450">
                <a:spAutoFit/>
              </a:bodyPr>
              <a:lstStyle/>
              <a:p>
                <a:pPr eaLnBrk="0" hangingPunct="0"/>
                <a:r>
                  <a:rPr lang="en-US" sz="1600" b="1">
                    <a:latin typeface="Book Antiqua" pitchFamily="18" charset="0"/>
                  </a:rPr>
                  <a:t>Quality Criteria</a:t>
                </a:r>
              </a:p>
            </p:txBody>
          </p:sp>
          <p:sp>
            <p:nvSpPr>
              <p:cNvPr id="12" name="Rectangle 34">
                <a:extLst>
                  <a:ext uri="{FF2B5EF4-FFF2-40B4-BE49-F238E27FC236}">
                    <a16:creationId xmlns:a16="http://schemas.microsoft.com/office/drawing/2014/main" id="{F5C35380-55CC-9F40-9C21-A7DA43A37508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799" y="1151"/>
                <a:ext cx="950" cy="210"/>
              </a:xfrm>
              <a:prstGeom prst="rect">
                <a:avLst/>
              </a:prstGeom>
              <a:noFill/>
              <a:ln w="12700">
                <a:noFill/>
                <a:miter lim="800000"/>
                <a:headEnd/>
                <a:tailEnd/>
              </a:ln>
            </p:spPr>
            <p:txBody>
              <a:bodyPr wrap="none" lIns="90488" tIns="44450" rIns="90488" bIns="44450">
                <a:spAutoFit/>
              </a:bodyPr>
              <a:lstStyle/>
              <a:p>
                <a:pPr eaLnBrk="0" hangingPunct="0"/>
                <a:r>
                  <a:rPr lang="en-US" sz="1600" b="1">
                    <a:latin typeface="Book Antiqua" pitchFamily="18" charset="0"/>
                  </a:rPr>
                  <a:t>Product Name</a:t>
                </a:r>
              </a:p>
            </p:txBody>
          </p:sp>
          <p:sp>
            <p:nvSpPr>
              <p:cNvPr id="13" name="Rectangle 35">
                <a:extLst>
                  <a:ext uri="{FF2B5EF4-FFF2-40B4-BE49-F238E27FC236}">
                    <a16:creationId xmlns:a16="http://schemas.microsoft.com/office/drawing/2014/main" id="{7FD928FE-27A3-D647-8047-942BF298FB4C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489" y="1481"/>
                <a:ext cx="590" cy="210"/>
              </a:xfrm>
              <a:prstGeom prst="rect">
                <a:avLst/>
              </a:prstGeom>
              <a:noFill/>
              <a:ln w="12700">
                <a:noFill/>
                <a:miter lim="800000"/>
                <a:headEnd/>
                <a:tailEnd/>
              </a:ln>
            </p:spPr>
            <p:txBody>
              <a:bodyPr wrap="none" lIns="90488" tIns="44450" rIns="90488" bIns="44450">
                <a:spAutoFit/>
              </a:bodyPr>
              <a:lstStyle/>
              <a:p>
                <a:pPr eaLnBrk="0" hangingPunct="0"/>
                <a:r>
                  <a:rPr lang="en-US" sz="1600" b="1">
                    <a:latin typeface="Book Antiqua" pitchFamily="18" charset="0"/>
                  </a:rPr>
                  <a:t>Purpose</a:t>
                </a:r>
              </a:p>
            </p:txBody>
          </p:sp>
        </p:grpSp>
        <p:sp>
          <p:nvSpPr>
            <p:cNvPr id="7" name="Rectangle 36">
              <a:extLst>
                <a:ext uri="{FF2B5EF4-FFF2-40B4-BE49-F238E27FC236}">
                  <a16:creationId xmlns:a16="http://schemas.microsoft.com/office/drawing/2014/main" id="{9DE715E9-44F4-534B-A96E-DC053F0488C7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635" y="1030"/>
              <a:ext cx="1269" cy="154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lIns="0" tIns="0" rIns="0" bIns="0">
              <a:spAutoFit/>
            </a:bodyPr>
            <a:lstStyle/>
            <a:p>
              <a:pPr eaLnBrk="0" hangingPunct="0"/>
              <a:r>
                <a:rPr lang="en-GB" sz="1600" b="1">
                  <a:solidFill>
                    <a:srgbClr val="000080"/>
                  </a:solidFill>
                  <a:latin typeface="Arial Rounded MT Bold" pitchFamily="34" charset="0"/>
                </a:rPr>
                <a:t>Product Description</a:t>
              </a:r>
              <a:endParaRPr lang="en-GB" sz="2000">
                <a:latin typeface="Book Antiqua" pitchFamily="18" charset="0"/>
              </a:endParaRPr>
            </a:p>
          </p:txBody>
        </p:sp>
      </p:grpSp>
      <p:sp>
        <p:nvSpPr>
          <p:cNvPr id="33" name="Rectangle 8">
            <a:extLst>
              <a:ext uri="{FF2B5EF4-FFF2-40B4-BE49-F238E27FC236}">
                <a16:creationId xmlns:a16="http://schemas.microsoft.com/office/drawing/2014/main" id="{42D029C9-BC25-CC46-8A40-758F86A5FB10}"/>
              </a:ext>
            </a:extLst>
          </p:cNvPr>
          <p:cNvSpPr txBox="1">
            <a:spLocks noChangeArrowheads="1"/>
          </p:cNvSpPr>
          <p:nvPr/>
        </p:nvSpPr>
        <p:spPr>
          <a:xfrm>
            <a:off x="3995738" y="1628775"/>
            <a:ext cx="8007576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lnSpc>
                <a:spcPct val="90000"/>
              </a:lnSpc>
              <a:buFontTx/>
              <a:buNone/>
              <a:defRPr/>
            </a:pPr>
            <a:r>
              <a:rPr lang="en-US" sz="2000" b="1" dirty="0">
                <a:latin typeface="Arial" charset="0"/>
                <a:cs typeface="Arial" charset="0"/>
              </a:rPr>
              <a:t>The purpose of the Product Description is to:</a:t>
            </a:r>
            <a:br>
              <a:rPr lang="en-US" sz="2000" i="1" dirty="0">
                <a:latin typeface="Arial" charset="0"/>
                <a:cs typeface="Arial" charset="0"/>
              </a:rPr>
            </a:br>
            <a:endParaRPr lang="en-US" sz="2000" i="1" dirty="0">
              <a:latin typeface="Arial" charset="0"/>
              <a:cs typeface="Arial" charset="0"/>
            </a:endParaRPr>
          </a:p>
          <a:p>
            <a:pPr>
              <a:lnSpc>
                <a:spcPct val="90000"/>
              </a:lnSpc>
              <a:defRPr/>
            </a:pPr>
            <a:r>
              <a:rPr lang="en-US" sz="2000" dirty="0">
                <a:latin typeface="Arial" charset="0"/>
                <a:cs typeface="Arial" charset="0"/>
              </a:rPr>
              <a:t>Understand the product’s detailed nature, purpose and function</a:t>
            </a:r>
          </a:p>
          <a:p>
            <a:pPr>
              <a:lnSpc>
                <a:spcPct val="90000"/>
              </a:lnSpc>
              <a:defRPr/>
            </a:pPr>
            <a:r>
              <a:rPr lang="en-US" sz="2000" dirty="0">
                <a:latin typeface="Arial" charset="0"/>
                <a:cs typeface="Arial" charset="0"/>
              </a:rPr>
              <a:t>Identify the sources of information or supply (for the product)</a:t>
            </a:r>
          </a:p>
          <a:p>
            <a:pPr>
              <a:lnSpc>
                <a:spcPct val="90000"/>
              </a:lnSpc>
              <a:defRPr/>
            </a:pPr>
            <a:r>
              <a:rPr lang="en-US" sz="2000" dirty="0">
                <a:latin typeface="Arial" charset="0"/>
                <a:cs typeface="Arial" charset="0"/>
              </a:rPr>
              <a:t>Describe its required appearance</a:t>
            </a:r>
          </a:p>
          <a:p>
            <a:pPr>
              <a:lnSpc>
                <a:spcPct val="90000"/>
              </a:lnSpc>
              <a:defRPr/>
            </a:pPr>
            <a:r>
              <a:rPr lang="en-US" sz="2000" dirty="0">
                <a:latin typeface="Arial" charset="0"/>
                <a:cs typeface="Arial" charset="0"/>
              </a:rPr>
              <a:t>Identify the level of quality required of the product</a:t>
            </a:r>
          </a:p>
          <a:p>
            <a:pPr>
              <a:lnSpc>
                <a:spcPct val="90000"/>
              </a:lnSpc>
              <a:defRPr/>
            </a:pPr>
            <a:r>
              <a:rPr lang="en-US" sz="2000" dirty="0">
                <a:latin typeface="Arial" charset="0"/>
                <a:cs typeface="Arial" charset="0"/>
              </a:rPr>
              <a:t>Identify product development and quality control activities</a:t>
            </a:r>
          </a:p>
          <a:p>
            <a:pPr>
              <a:lnSpc>
                <a:spcPct val="90000"/>
              </a:lnSpc>
              <a:defRPr/>
            </a:pPr>
            <a:r>
              <a:rPr lang="en-US" sz="2000" dirty="0">
                <a:latin typeface="Arial" charset="0"/>
                <a:cs typeface="Arial" charset="0"/>
              </a:rPr>
              <a:t>Define the people or skills required to develop and check the product”</a:t>
            </a:r>
          </a:p>
          <a:p>
            <a:pPr>
              <a:lnSpc>
                <a:spcPct val="90000"/>
              </a:lnSpc>
              <a:defRPr/>
            </a:pPr>
            <a:endParaRPr lang="en-GB" sz="2000" dirty="0">
              <a:latin typeface="Arial" charset="0"/>
              <a:cs typeface="Arial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960367816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7CAC2D7-27D1-FE4F-9BDA-DC92C535620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Product Flow Diagram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CF476B81-88B1-8F40-B75F-81F30AAC52E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D165440-4880-415F-9146-4793BDD623F8}" type="slidenum">
              <a:rPr lang="en-GB" smtClean="0"/>
              <a:t>6</a:t>
            </a:fld>
            <a:endParaRPr lang="en-GB"/>
          </a:p>
        </p:txBody>
      </p:sp>
      <p:grpSp>
        <p:nvGrpSpPr>
          <p:cNvPr id="5" name="Group 4">
            <a:extLst>
              <a:ext uri="{FF2B5EF4-FFF2-40B4-BE49-F238E27FC236}">
                <a16:creationId xmlns:a16="http://schemas.microsoft.com/office/drawing/2014/main" id="{599CC788-B9E2-AE48-9DAA-A0C4DB637CAC}"/>
              </a:ext>
            </a:extLst>
          </p:cNvPr>
          <p:cNvGrpSpPr>
            <a:grpSpLocks/>
          </p:cNvGrpSpPr>
          <p:nvPr/>
        </p:nvGrpSpPr>
        <p:grpSpPr bwMode="auto">
          <a:xfrm>
            <a:off x="6717847" y="1058632"/>
            <a:ext cx="4588782" cy="4407580"/>
            <a:chOff x="282" y="1347"/>
            <a:chExt cx="2498" cy="2226"/>
          </a:xfrm>
        </p:grpSpPr>
        <p:grpSp>
          <p:nvGrpSpPr>
            <p:cNvPr id="6" name="Group 5">
              <a:extLst>
                <a:ext uri="{FF2B5EF4-FFF2-40B4-BE49-F238E27FC236}">
                  <a16:creationId xmlns:a16="http://schemas.microsoft.com/office/drawing/2014/main" id="{7BEF6303-07FB-B148-9E83-080F29165D44}"/>
                </a:ext>
              </a:extLst>
            </p:cNvPr>
            <p:cNvGrpSpPr>
              <a:grpSpLocks/>
            </p:cNvGrpSpPr>
            <p:nvPr/>
          </p:nvGrpSpPr>
          <p:grpSpPr bwMode="auto">
            <a:xfrm>
              <a:off x="1224" y="1347"/>
              <a:ext cx="1556" cy="900"/>
              <a:chOff x="1326" y="1347"/>
              <a:chExt cx="1686" cy="900"/>
            </a:xfrm>
          </p:grpSpPr>
          <p:sp>
            <p:nvSpPr>
              <p:cNvPr id="21" name="Rectangle 6">
                <a:extLst>
                  <a:ext uri="{FF2B5EF4-FFF2-40B4-BE49-F238E27FC236}">
                    <a16:creationId xmlns:a16="http://schemas.microsoft.com/office/drawing/2014/main" id="{97837840-C561-A646-8AC7-275718E94099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1326" y="1347"/>
                <a:ext cx="719" cy="390"/>
              </a:xfrm>
              <a:prstGeom prst="rect">
                <a:avLst/>
              </a:prstGeom>
              <a:solidFill>
                <a:schemeClr val="bg1"/>
              </a:solidFill>
              <a:ln w="19050">
                <a:solidFill>
                  <a:srgbClr val="CC0000"/>
                </a:solidFill>
                <a:miter lim="800000"/>
                <a:headEnd/>
                <a:tailEnd/>
              </a:ln>
            </p:spPr>
            <p:txBody>
              <a:bodyPr anchor="ctr" anchorCtr="1"/>
              <a:lstStyle/>
              <a:p>
                <a:pPr eaLnBrk="0" hangingPunct="0">
                  <a:defRPr/>
                </a:pPr>
                <a:r>
                  <a:rPr lang="en-US" sz="1200" b="1" dirty="0">
                    <a:solidFill>
                      <a:srgbClr val="CC0000"/>
                    </a:solidFill>
                    <a:effectLst>
                      <a:outerShdw blurRad="38100" dist="38100" dir="2700000" algn="tl">
                        <a:srgbClr val="C0C0C0"/>
                      </a:outerShdw>
                    </a:effectLst>
                    <a:latin typeface="Arial" pitchFamily="34" charset="0"/>
                    <a:cs typeface="Arial" pitchFamily="34" charset="0"/>
                  </a:rPr>
                  <a:t>Long list </a:t>
                </a:r>
              </a:p>
              <a:p>
                <a:pPr eaLnBrk="0" hangingPunct="0">
                  <a:defRPr/>
                </a:pPr>
                <a:r>
                  <a:rPr lang="en-US" sz="1200" b="1" dirty="0">
                    <a:solidFill>
                      <a:srgbClr val="CC0000"/>
                    </a:solidFill>
                    <a:effectLst>
                      <a:outerShdw blurRad="38100" dist="38100" dir="2700000" algn="tl">
                        <a:srgbClr val="C0C0C0"/>
                      </a:outerShdw>
                    </a:effectLst>
                    <a:latin typeface="Arial" pitchFamily="34" charset="0"/>
                    <a:cs typeface="Arial" pitchFamily="34" charset="0"/>
                  </a:rPr>
                  <a:t>of venues</a:t>
                </a:r>
              </a:p>
            </p:txBody>
          </p:sp>
          <p:sp>
            <p:nvSpPr>
              <p:cNvPr id="22" name="Oval 7">
                <a:extLst>
                  <a:ext uri="{FF2B5EF4-FFF2-40B4-BE49-F238E27FC236}">
                    <a16:creationId xmlns:a16="http://schemas.microsoft.com/office/drawing/2014/main" id="{BA6A6646-E636-F848-9F46-437859FEEDDD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2346" y="1821"/>
                <a:ext cx="666" cy="426"/>
              </a:xfrm>
              <a:prstGeom prst="ellipse">
                <a:avLst/>
              </a:prstGeom>
              <a:solidFill>
                <a:schemeClr val="bg1"/>
              </a:solidFill>
              <a:ln w="19050">
                <a:solidFill>
                  <a:srgbClr val="CC0000"/>
                </a:solidFill>
                <a:round/>
                <a:headEnd/>
                <a:tailEnd/>
              </a:ln>
              <a:effectLst/>
            </p:spPr>
            <p:txBody>
              <a:bodyPr wrap="none" anchor="ctr"/>
              <a:lstStyle/>
              <a:p>
                <a:pPr eaLnBrk="0" hangingPunct="0">
                  <a:defRPr/>
                </a:pPr>
                <a:r>
                  <a:rPr lang="en-US" sz="1200" b="1">
                    <a:solidFill>
                      <a:srgbClr val="CC0000"/>
                    </a:solidFill>
                    <a:effectLst>
                      <a:outerShdw blurRad="38100" dist="38100" dir="2700000" algn="tl">
                        <a:srgbClr val="C0C0C0"/>
                      </a:outerShdw>
                    </a:effectLst>
                    <a:latin typeface="Arial" pitchFamily="34" charset="0"/>
                    <a:cs typeface="Arial" pitchFamily="34" charset="0"/>
                  </a:rPr>
                  <a:t>Fees &amp; </a:t>
                </a:r>
              </a:p>
              <a:p>
                <a:pPr eaLnBrk="0" hangingPunct="0">
                  <a:defRPr/>
                </a:pPr>
                <a:r>
                  <a:rPr lang="en-US" sz="1200" b="1">
                    <a:solidFill>
                      <a:srgbClr val="CC0000"/>
                    </a:solidFill>
                    <a:effectLst>
                      <a:outerShdw blurRad="38100" dist="38100" dir="2700000" algn="tl">
                        <a:srgbClr val="C0C0C0"/>
                      </a:outerShdw>
                    </a:effectLst>
                    <a:latin typeface="Arial" pitchFamily="34" charset="0"/>
                    <a:cs typeface="Arial" pitchFamily="34" charset="0"/>
                  </a:rPr>
                  <a:t>charges</a:t>
                </a:r>
                <a:endParaRPr lang="en-US" sz="2000">
                  <a:solidFill>
                    <a:srgbClr val="CC0000"/>
                  </a:solidFill>
                  <a:effectLst>
                    <a:outerShdw blurRad="38100" dist="38100" dir="2700000" algn="tl">
                      <a:srgbClr val="C0C0C0"/>
                    </a:outerShdw>
                  </a:effectLst>
                  <a:latin typeface="Arial" pitchFamily="34" charset="0"/>
                  <a:cs typeface="Arial" pitchFamily="34" charset="0"/>
                </a:endParaRPr>
              </a:p>
            </p:txBody>
          </p:sp>
          <p:sp>
            <p:nvSpPr>
              <p:cNvPr id="23" name="Line 8">
                <a:extLst>
                  <a:ext uri="{FF2B5EF4-FFF2-40B4-BE49-F238E27FC236}">
                    <a16:creationId xmlns:a16="http://schemas.microsoft.com/office/drawing/2014/main" id="{9AD8B021-C8C2-B54C-9F14-D3F685A6E3DD}"/>
                  </a:ext>
                </a:extLst>
              </p:cNvPr>
              <p:cNvSpPr>
                <a:spLocks noChangeShapeType="1"/>
              </p:cNvSpPr>
              <p:nvPr/>
            </p:nvSpPr>
            <p:spPr bwMode="auto">
              <a:xfrm>
                <a:off x="2045" y="1596"/>
                <a:ext cx="404" cy="276"/>
              </a:xfrm>
              <a:prstGeom prst="line">
                <a:avLst/>
              </a:prstGeom>
              <a:noFill/>
              <a:ln w="28575">
                <a:solidFill>
                  <a:schemeClr val="tx1"/>
                </a:solidFill>
                <a:round/>
                <a:headEnd/>
                <a:tailEnd type="triangle" w="med" len="med"/>
              </a:ln>
            </p:spPr>
            <p:txBody>
              <a:bodyPr wrap="none" anchor="ctr"/>
              <a:lstStyle/>
              <a:p>
                <a:endParaRPr lang="en-GB"/>
              </a:p>
            </p:txBody>
          </p:sp>
        </p:grpSp>
        <p:grpSp>
          <p:nvGrpSpPr>
            <p:cNvPr id="7" name="Group 9">
              <a:extLst>
                <a:ext uri="{FF2B5EF4-FFF2-40B4-BE49-F238E27FC236}">
                  <a16:creationId xmlns:a16="http://schemas.microsoft.com/office/drawing/2014/main" id="{EF60BE17-7F62-CC4E-8E39-298C63EFE1AE}"/>
                </a:ext>
              </a:extLst>
            </p:cNvPr>
            <p:cNvGrpSpPr>
              <a:grpSpLocks/>
            </p:cNvGrpSpPr>
            <p:nvPr/>
          </p:nvGrpSpPr>
          <p:grpSpPr bwMode="auto">
            <a:xfrm>
              <a:off x="321" y="1746"/>
              <a:ext cx="1950" cy="912"/>
              <a:chOff x="348" y="1746"/>
              <a:chExt cx="2112" cy="912"/>
            </a:xfrm>
          </p:grpSpPr>
          <p:sp>
            <p:nvSpPr>
              <p:cNvPr id="16" name="Oval 10">
                <a:extLst>
                  <a:ext uri="{FF2B5EF4-FFF2-40B4-BE49-F238E27FC236}">
                    <a16:creationId xmlns:a16="http://schemas.microsoft.com/office/drawing/2014/main" id="{5A074CD9-7204-1B4A-A843-A36F73CC1865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348" y="1821"/>
                <a:ext cx="666" cy="426"/>
              </a:xfrm>
              <a:prstGeom prst="ellipse">
                <a:avLst/>
              </a:prstGeom>
              <a:solidFill>
                <a:schemeClr val="bg1"/>
              </a:solidFill>
              <a:ln w="19050">
                <a:solidFill>
                  <a:srgbClr val="CC0000"/>
                </a:solidFill>
                <a:round/>
                <a:headEnd/>
                <a:tailEnd/>
              </a:ln>
              <a:effectLst/>
            </p:spPr>
            <p:txBody>
              <a:bodyPr wrap="none" anchor="ctr"/>
              <a:lstStyle/>
              <a:p>
                <a:pPr eaLnBrk="0" hangingPunct="0">
                  <a:defRPr/>
                </a:pPr>
                <a:r>
                  <a:rPr lang="en-US" sz="1200" b="1">
                    <a:solidFill>
                      <a:srgbClr val="CC0000"/>
                    </a:solidFill>
                    <a:effectLst>
                      <a:outerShdw blurRad="38100" dist="38100" dir="2700000" algn="tl">
                        <a:srgbClr val="C0C0C0"/>
                      </a:outerShdw>
                    </a:effectLst>
                    <a:latin typeface="Arial" pitchFamily="34" charset="0"/>
                    <a:cs typeface="Arial" pitchFamily="34" charset="0"/>
                  </a:rPr>
                  <a:t>Budget </a:t>
                </a:r>
              </a:p>
              <a:p>
                <a:pPr eaLnBrk="0" hangingPunct="0">
                  <a:defRPr/>
                </a:pPr>
                <a:r>
                  <a:rPr lang="en-US" sz="1200" b="1">
                    <a:solidFill>
                      <a:srgbClr val="CC0000"/>
                    </a:solidFill>
                    <a:effectLst>
                      <a:outerShdw blurRad="38100" dist="38100" dir="2700000" algn="tl">
                        <a:srgbClr val="C0C0C0"/>
                      </a:outerShdw>
                    </a:effectLst>
                    <a:latin typeface="Arial" pitchFamily="34" charset="0"/>
                    <a:cs typeface="Arial" pitchFamily="34" charset="0"/>
                  </a:rPr>
                  <a:t>available</a:t>
                </a:r>
                <a:endParaRPr lang="en-US" sz="2000">
                  <a:solidFill>
                    <a:srgbClr val="CC0000"/>
                  </a:solidFill>
                  <a:effectLst>
                    <a:outerShdw blurRad="38100" dist="38100" dir="2700000" algn="tl">
                      <a:srgbClr val="C0C0C0"/>
                    </a:outerShdw>
                  </a:effectLst>
                  <a:latin typeface="Arial" pitchFamily="34" charset="0"/>
                  <a:cs typeface="Arial" pitchFamily="34" charset="0"/>
                </a:endParaRPr>
              </a:p>
            </p:txBody>
          </p:sp>
          <p:sp>
            <p:nvSpPr>
              <p:cNvPr id="17" name="Rectangle 11">
                <a:extLst>
                  <a:ext uri="{FF2B5EF4-FFF2-40B4-BE49-F238E27FC236}">
                    <a16:creationId xmlns:a16="http://schemas.microsoft.com/office/drawing/2014/main" id="{1C4A7EF5-8510-434F-9877-C916F3D8B333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1326" y="2268"/>
                <a:ext cx="720" cy="390"/>
              </a:xfrm>
              <a:prstGeom prst="rect">
                <a:avLst/>
              </a:prstGeom>
              <a:solidFill>
                <a:schemeClr val="bg1"/>
              </a:solidFill>
              <a:ln w="19050">
                <a:solidFill>
                  <a:srgbClr val="CC0000"/>
                </a:solidFill>
                <a:miter lim="800000"/>
                <a:headEnd/>
                <a:tailEnd/>
              </a:ln>
            </p:spPr>
            <p:txBody>
              <a:bodyPr anchor="ctr" anchorCtr="1"/>
              <a:lstStyle/>
              <a:p>
                <a:pPr eaLnBrk="0" hangingPunct="0">
                  <a:defRPr/>
                </a:pPr>
                <a:r>
                  <a:rPr lang="en-US" sz="1200" b="1">
                    <a:solidFill>
                      <a:srgbClr val="CC0000"/>
                    </a:solidFill>
                    <a:effectLst>
                      <a:outerShdw blurRad="38100" dist="38100" dir="2700000" algn="tl">
                        <a:srgbClr val="C0C0C0"/>
                      </a:outerShdw>
                    </a:effectLst>
                    <a:latin typeface="Arial" pitchFamily="34" charset="0"/>
                    <a:cs typeface="Arial" pitchFamily="34" charset="0"/>
                  </a:rPr>
                  <a:t>Short list </a:t>
                </a:r>
              </a:p>
              <a:p>
                <a:pPr eaLnBrk="0" hangingPunct="0">
                  <a:defRPr/>
                </a:pPr>
                <a:r>
                  <a:rPr lang="en-US" sz="1200" b="1">
                    <a:solidFill>
                      <a:srgbClr val="CC0000"/>
                    </a:solidFill>
                    <a:effectLst>
                      <a:outerShdw blurRad="38100" dist="38100" dir="2700000" algn="tl">
                        <a:srgbClr val="C0C0C0"/>
                      </a:outerShdw>
                    </a:effectLst>
                    <a:latin typeface="Arial" pitchFamily="34" charset="0"/>
                    <a:cs typeface="Arial" pitchFamily="34" charset="0"/>
                  </a:rPr>
                  <a:t>of venues</a:t>
                </a:r>
              </a:p>
            </p:txBody>
          </p:sp>
          <p:sp>
            <p:nvSpPr>
              <p:cNvPr id="18" name="Line 12">
                <a:extLst>
                  <a:ext uri="{FF2B5EF4-FFF2-40B4-BE49-F238E27FC236}">
                    <a16:creationId xmlns:a16="http://schemas.microsoft.com/office/drawing/2014/main" id="{452768F1-DCC8-2346-86DE-20512A161A39}"/>
                  </a:ext>
                </a:extLst>
              </p:cNvPr>
              <p:cNvSpPr>
                <a:spLocks noChangeShapeType="1"/>
              </p:cNvSpPr>
              <p:nvPr/>
            </p:nvSpPr>
            <p:spPr bwMode="auto">
              <a:xfrm flipH="1">
                <a:off x="2052" y="2208"/>
                <a:ext cx="408" cy="276"/>
              </a:xfrm>
              <a:prstGeom prst="line">
                <a:avLst/>
              </a:prstGeom>
              <a:noFill/>
              <a:ln w="28575">
                <a:solidFill>
                  <a:schemeClr val="tx1"/>
                </a:solidFill>
                <a:round/>
                <a:headEnd/>
                <a:tailEnd type="triangle" w="med" len="med"/>
              </a:ln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19" name="Line 13">
                <a:extLst>
                  <a:ext uri="{FF2B5EF4-FFF2-40B4-BE49-F238E27FC236}">
                    <a16:creationId xmlns:a16="http://schemas.microsoft.com/office/drawing/2014/main" id="{27C63796-D67B-944E-B47B-59C624DF6B1E}"/>
                  </a:ext>
                </a:extLst>
              </p:cNvPr>
              <p:cNvSpPr>
                <a:spLocks noChangeShapeType="1"/>
              </p:cNvSpPr>
              <p:nvPr/>
            </p:nvSpPr>
            <p:spPr bwMode="auto">
              <a:xfrm>
                <a:off x="924" y="2178"/>
                <a:ext cx="408" cy="276"/>
              </a:xfrm>
              <a:prstGeom prst="line">
                <a:avLst/>
              </a:prstGeom>
              <a:noFill/>
              <a:ln w="28575">
                <a:solidFill>
                  <a:schemeClr val="tx1"/>
                </a:solidFill>
                <a:round/>
                <a:headEnd/>
                <a:tailEnd type="triangle" w="med" len="med"/>
              </a:ln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20" name="Line 14">
                <a:extLst>
                  <a:ext uri="{FF2B5EF4-FFF2-40B4-BE49-F238E27FC236}">
                    <a16:creationId xmlns:a16="http://schemas.microsoft.com/office/drawing/2014/main" id="{5B8FF67D-9823-7946-AE79-345A2920D480}"/>
                  </a:ext>
                </a:extLst>
              </p:cNvPr>
              <p:cNvSpPr>
                <a:spLocks noChangeShapeType="1"/>
              </p:cNvSpPr>
              <p:nvPr/>
            </p:nvSpPr>
            <p:spPr bwMode="auto">
              <a:xfrm>
                <a:off x="1686" y="1746"/>
                <a:ext cx="0" cy="516"/>
              </a:xfrm>
              <a:prstGeom prst="line">
                <a:avLst/>
              </a:prstGeom>
              <a:noFill/>
              <a:ln w="28575">
                <a:solidFill>
                  <a:schemeClr val="tx1"/>
                </a:solidFill>
                <a:round/>
                <a:headEnd/>
                <a:tailEnd type="triangle" w="med" len="med"/>
              </a:ln>
            </p:spPr>
            <p:txBody>
              <a:bodyPr wrap="none" anchor="ctr"/>
              <a:lstStyle/>
              <a:p>
                <a:endParaRPr lang="en-GB"/>
              </a:p>
            </p:txBody>
          </p:sp>
        </p:grpSp>
        <p:grpSp>
          <p:nvGrpSpPr>
            <p:cNvPr id="8" name="Group 15">
              <a:extLst>
                <a:ext uri="{FF2B5EF4-FFF2-40B4-BE49-F238E27FC236}">
                  <a16:creationId xmlns:a16="http://schemas.microsoft.com/office/drawing/2014/main" id="{EB6840DF-8338-E04C-9D6C-B7C1625CD66E}"/>
                </a:ext>
              </a:extLst>
            </p:cNvPr>
            <p:cNvGrpSpPr>
              <a:grpSpLocks/>
            </p:cNvGrpSpPr>
            <p:nvPr/>
          </p:nvGrpSpPr>
          <p:grpSpPr bwMode="auto">
            <a:xfrm>
              <a:off x="282" y="2526"/>
              <a:ext cx="2487" cy="1047"/>
              <a:chOff x="306" y="2526"/>
              <a:chExt cx="2694" cy="1047"/>
            </a:xfrm>
          </p:grpSpPr>
          <p:sp>
            <p:nvSpPr>
              <p:cNvPr id="9" name="Oval 16">
                <a:extLst>
                  <a:ext uri="{FF2B5EF4-FFF2-40B4-BE49-F238E27FC236}">
                    <a16:creationId xmlns:a16="http://schemas.microsoft.com/office/drawing/2014/main" id="{EEDB4D84-F645-0A4D-B852-A461D8D2001B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306" y="2703"/>
                <a:ext cx="666" cy="426"/>
              </a:xfrm>
              <a:prstGeom prst="ellipse">
                <a:avLst/>
              </a:prstGeom>
              <a:solidFill>
                <a:schemeClr val="bg1"/>
              </a:solidFill>
              <a:ln w="19050">
                <a:solidFill>
                  <a:srgbClr val="CC0000"/>
                </a:solidFill>
                <a:round/>
                <a:headEnd/>
                <a:tailEnd/>
              </a:ln>
              <a:effectLst/>
            </p:spPr>
            <p:txBody>
              <a:bodyPr wrap="none" anchor="ctr"/>
              <a:lstStyle/>
              <a:p>
                <a:pPr eaLnBrk="0" hangingPunct="0">
                  <a:defRPr/>
                </a:pPr>
                <a:r>
                  <a:rPr lang="en-US" sz="1200" b="1">
                    <a:solidFill>
                      <a:srgbClr val="CC0000"/>
                    </a:solidFill>
                    <a:effectLst>
                      <a:outerShdw blurRad="38100" dist="38100" dir="2700000" algn="tl">
                        <a:srgbClr val="C0C0C0"/>
                      </a:outerShdw>
                    </a:effectLst>
                    <a:latin typeface="Arial" pitchFamily="34" charset="0"/>
                    <a:cs typeface="Arial" pitchFamily="34" charset="0"/>
                  </a:rPr>
                  <a:t>Required </a:t>
                </a:r>
              </a:p>
              <a:p>
                <a:pPr eaLnBrk="0" hangingPunct="0">
                  <a:defRPr/>
                </a:pPr>
                <a:r>
                  <a:rPr lang="en-US" sz="1200" b="1">
                    <a:solidFill>
                      <a:srgbClr val="CC0000"/>
                    </a:solidFill>
                    <a:effectLst>
                      <a:outerShdw blurRad="38100" dist="38100" dir="2700000" algn="tl">
                        <a:srgbClr val="C0C0C0"/>
                      </a:outerShdw>
                    </a:effectLst>
                    <a:latin typeface="Arial" pitchFamily="34" charset="0"/>
                    <a:cs typeface="Arial" pitchFamily="34" charset="0"/>
                  </a:rPr>
                  <a:t>date</a:t>
                </a:r>
                <a:endParaRPr lang="en-US" sz="2000">
                  <a:solidFill>
                    <a:srgbClr val="CC0000"/>
                  </a:solidFill>
                  <a:effectLst>
                    <a:outerShdw blurRad="38100" dist="38100" dir="2700000" algn="tl">
                      <a:srgbClr val="C0C0C0"/>
                    </a:outerShdw>
                  </a:effectLst>
                  <a:latin typeface="Arial" pitchFamily="34" charset="0"/>
                  <a:cs typeface="Arial" pitchFamily="34" charset="0"/>
                </a:endParaRPr>
              </a:p>
            </p:txBody>
          </p:sp>
          <p:sp>
            <p:nvSpPr>
              <p:cNvPr id="10" name="Rectangle 17">
                <a:extLst>
                  <a:ext uri="{FF2B5EF4-FFF2-40B4-BE49-F238E27FC236}">
                    <a16:creationId xmlns:a16="http://schemas.microsoft.com/office/drawing/2014/main" id="{2F497AB4-5C7B-1841-B2C0-F791F649D1DC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1326" y="3183"/>
                <a:ext cx="717" cy="390"/>
              </a:xfrm>
              <a:prstGeom prst="rect">
                <a:avLst/>
              </a:prstGeom>
              <a:solidFill>
                <a:schemeClr val="bg1"/>
              </a:solidFill>
              <a:ln w="19050">
                <a:solidFill>
                  <a:srgbClr val="CC0000"/>
                </a:solidFill>
                <a:miter lim="800000"/>
                <a:headEnd/>
                <a:tailEnd/>
              </a:ln>
            </p:spPr>
            <p:txBody>
              <a:bodyPr anchor="ctr" anchorCtr="1"/>
              <a:lstStyle/>
              <a:p>
                <a:pPr eaLnBrk="0" hangingPunct="0">
                  <a:defRPr/>
                </a:pPr>
                <a:r>
                  <a:rPr lang="en-US" sz="1200" b="1">
                    <a:solidFill>
                      <a:srgbClr val="CC0000"/>
                    </a:solidFill>
                    <a:effectLst>
                      <a:outerShdw blurRad="38100" dist="38100" dir="2700000" algn="tl">
                        <a:srgbClr val="C0C0C0"/>
                      </a:outerShdw>
                    </a:effectLst>
                    <a:latin typeface="Arial" pitchFamily="34" charset="0"/>
                    <a:cs typeface="Arial" pitchFamily="34" charset="0"/>
                  </a:rPr>
                  <a:t>Chosen </a:t>
                </a:r>
              </a:p>
              <a:p>
                <a:pPr eaLnBrk="0" hangingPunct="0">
                  <a:defRPr/>
                </a:pPr>
                <a:r>
                  <a:rPr lang="en-US" sz="1200" b="1">
                    <a:solidFill>
                      <a:srgbClr val="CC0000"/>
                    </a:solidFill>
                    <a:effectLst>
                      <a:outerShdw blurRad="38100" dist="38100" dir="2700000" algn="tl">
                        <a:srgbClr val="C0C0C0"/>
                      </a:outerShdw>
                    </a:effectLst>
                    <a:latin typeface="Arial" pitchFamily="34" charset="0"/>
                    <a:cs typeface="Arial" pitchFamily="34" charset="0"/>
                  </a:rPr>
                  <a:t>venue</a:t>
                </a:r>
              </a:p>
            </p:txBody>
          </p:sp>
          <p:sp>
            <p:nvSpPr>
              <p:cNvPr id="11" name="Line 18">
                <a:extLst>
                  <a:ext uri="{FF2B5EF4-FFF2-40B4-BE49-F238E27FC236}">
                    <a16:creationId xmlns:a16="http://schemas.microsoft.com/office/drawing/2014/main" id="{49629C11-9798-7840-B232-8A59DD3B3C6C}"/>
                  </a:ext>
                </a:extLst>
              </p:cNvPr>
              <p:cNvSpPr>
                <a:spLocks noChangeShapeType="1"/>
              </p:cNvSpPr>
              <p:nvPr/>
            </p:nvSpPr>
            <p:spPr bwMode="auto">
              <a:xfrm>
                <a:off x="912" y="3060"/>
                <a:ext cx="408" cy="276"/>
              </a:xfrm>
              <a:prstGeom prst="line">
                <a:avLst/>
              </a:prstGeom>
              <a:noFill/>
              <a:ln w="28575">
                <a:solidFill>
                  <a:schemeClr val="tx1"/>
                </a:solidFill>
                <a:round/>
                <a:headEnd/>
                <a:tailEnd type="triangle" w="med" len="med"/>
              </a:ln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12" name="Line 19">
                <a:extLst>
                  <a:ext uri="{FF2B5EF4-FFF2-40B4-BE49-F238E27FC236}">
                    <a16:creationId xmlns:a16="http://schemas.microsoft.com/office/drawing/2014/main" id="{83B62925-4845-AC40-AC92-400E57EB5F73}"/>
                  </a:ext>
                </a:extLst>
              </p:cNvPr>
              <p:cNvSpPr>
                <a:spLocks noChangeShapeType="1"/>
              </p:cNvSpPr>
              <p:nvPr/>
            </p:nvSpPr>
            <p:spPr bwMode="auto">
              <a:xfrm>
                <a:off x="1686" y="2664"/>
                <a:ext cx="0" cy="516"/>
              </a:xfrm>
              <a:prstGeom prst="line">
                <a:avLst/>
              </a:prstGeom>
              <a:noFill/>
              <a:ln w="28575">
                <a:solidFill>
                  <a:schemeClr val="tx1"/>
                </a:solidFill>
                <a:round/>
                <a:headEnd/>
                <a:tailEnd type="triangle" w="med" len="med"/>
              </a:ln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13" name="Oval 20">
                <a:extLst>
                  <a:ext uri="{FF2B5EF4-FFF2-40B4-BE49-F238E27FC236}">
                    <a16:creationId xmlns:a16="http://schemas.microsoft.com/office/drawing/2014/main" id="{B8387663-4689-F347-A0F8-E48E21D88638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2334" y="2751"/>
                <a:ext cx="666" cy="426"/>
              </a:xfrm>
              <a:prstGeom prst="ellipse">
                <a:avLst/>
              </a:prstGeom>
              <a:solidFill>
                <a:schemeClr val="bg1"/>
              </a:solidFill>
              <a:ln w="19050">
                <a:solidFill>
                  <a:srgbClr val="CC0000"/>
                </a:solidFill>
                <a:round/>
                <a:headEnd/>
                <a:tailEnd/>
              </a:ln>
              <a:effectLst/>
            </p:spPr>
            <p:txBody>
              <a:bodyPr wrap="none" anchor="ctr"/>
              <a:lstStyle/>
              <a:p>
                <a:pPr eaLnBrk="0" hangingPunct="0">
                  <a:defRPr/>
                </a:pPr>
                <a:r>
                  <a:rPr lang="en-US" sz="1200" b="1">
                    <a:solidFill>
                      <a:srgbClr val="CC0000"/>
                    </a:solidFill>
                    <a:effectLst>
                      <a:outerShdw blurRad="38100" dist="38100" dir="2700000" algn="tl">
                        <a:srgbClr val="C0C0C0"/>
                      </a:outerShdw>
                    </a:effectLst>
                    <a:latin typeface="Arial" pitchFamily="34" charset="0"/>
                    <a:cs typeface="Arial" pitchFamily="34" charset="0"/>
                  </a:rPr>
                  <a:t>Availability</a:t>
                </a:r>
                <a:endParaRPr lang="en-US" sz="2000">
                  <a:solidFill>
                    <a:srgbClr val="CC0000"/>
                  </a:solidFill>
                  <a:effectLst>
                    <a:outerShdw blurRad="38100" dist="38100" dir="2700000" algn="tl">
                      <a:srgbClr val="C0C0C0"/>
                    </a:outerShdw>
                  </a:effectLst>
                  <a:latin typeface="Arial" pitchFamily="34" charset="0"/>
                  <a:cs typeface="Arial" pitchFamily="34" charset="0"/>
                </a:endParaRPr>
              </a:p>
            </p:txBody>
          </p:sp>
          <p:sp>
            <p:nvSpPr>
              <p:cNvPr id="14" name="Line 21">
                <a:extLst>
                  <a:ext uri="{FF2B5EF4-FFF2-40B4-BE49-F238E27FC236}">
                    <a16:creationId xmlns:a16="http://schemas.microsoft.com/office/drawing/2014/main" id="{75544C86-A874-DE40-B1ED-805F4F0A733C}"/>
                  </a:ext>
                </a:extLst>
              </p:cNvPr>
              <p:cNvSpPr>
                <a:spLocks noChangeShapeType="1"/>
              </p:cNvSpPr>
              <p:nvPr/>
            </p:nvSpPr>
            <p:spPr bwMode="auto">
              <a:xfrm>
                <a:off x="2034" y="2526"/>
                <a:ext cx="408" cy="276"/>
              </a:xfrm>
              <a:prstGeom prst="line">
                <a:avLst/>
              </a:prstGeom>
              <a:noFill/>
              <a:ln w="28575">
                <a:solidFill>
                  <a:schemeClr val="tx1"/>
                </a:solidFill>
                <a:round/>
                <a:headEnd/>
                <a:tailEnd type="triangle" w="med" len="med"/>
              </a:ln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15" name="Line 22">
                <a:extLst>
                  <a:ext uri="{FF2B5EF4-FFF2-40B4-BE49-F238E27FC236}">
                    <a16:creationId xmlns:a16="http://schemas.microsoft.com/office/drawing/2014/main" id="{4B79EBFF-15D6-874F-B754-F1E5FDC9EA5D}"/>
                  </a:ext>
                </a:extLst>
              </p:cNvPr>
              <p:cNvSpPr>
                <a:spLocks noChangeShapeType="1"/>
              </p:cNvSpPr>
              <p:nvPr/>
            </p:nvSpPr>
            <p:spPr bwMode="auto">
              <a:xfrm flipH="1">
                <a:off x="2040" y="3138"/>
                <a:ext cx="406" cy="276"/>
              </a:xfrm>
              <a:prstGeom prst="line">
                <a:avLst/>
              </a:prstGeom>
              <a:noFill/>
              <a:ln w="28575">
                <a:solidFill>
                  <a:schemeClr val="tx1"/>
                </a:solidFill>
                <a:round/>
                <a:headEnd/>
                <a:tailEnd type="triangle" w="med" len="med"/>
              </a:ln>
            </p:spPr>
            <p:txBody>
              <a:bodyPr wrap="none" anchor="ctr"/>
              <a:lstStyle/>
              <a:p>
                <a:endParaRPr lang="en-GB"/>
              </a:p>
            </p:txBody>
          </p:sp>
        </p:grpSp>
      </p:grpSp>
      <p:sp>
        <p:nvSpPr>
          <p:cNvPr id="25" name="TextBox 24">
            <a:extLst>
              <a:ext uri="{FF2B5EF4-FFF2-40B4-BE49-F238E27FC236}">
                <a16:creationId xmlns:a16="http://schemas.microsoft.com/office/drawing/2014/main" id="{AAD16100-8A59-7E4D-A2BC-8354ED634C21}"/>
              </a:ext>
            </a:extLst>
          </p:cNvPr>
          <p:cNvSpPr txBox="1"/>
          <p:nvPr/>
        </p:nvSpPr>
        <p:spPr>
          <a:xfrm>
            <a:off x="344790" y="1233699"/>
            <a:ext cx="5326009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This shows the sequence of production and interdependencies of the products listed in a product breakdown structure </a:t>
            </a:r>
          </a:p>
        </p:txBody>
      </p:sp>
    </p:spTree>
    <p:extLst>
      <p:ext uri="{BB962C8B-B14F-4D97-AF65-F5344CB8AC3E}">
        <p14:creationId xmlns:p14="http://schemas.microsoft.com/office/powerpoint/2010/main" val="50240702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C98B122-080E-D345-8550-EB04F4AD190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0" y="-69850"/>
            <a:ext cx="10972800" cy="1143000"/>
          </a:xfrm>
        </p:spPr>
        <p:txBody>
          <a:bodyPr/>
          <a:lstStyle/>
          <a:p>
            <a:r>
              <a:rPr lang="en-US" dirty="0"/>
              <a:t>Risk Management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14B5A83F-CF7D-AF4B-85A3-C14E6F256F6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D165440-4880-415F-9146-4793BDD623F8}" type="slidenum">
              <a:rPr lang="en-GB" smtClean="0"/>
              <a:t>7</a:t>
            </a:fld>
            <a:endParaRPr lang="en-GB"/>
          </a:p>
        </p:txBody>
      </p:sp>
      <p:sp>
        <p:nvSpPr>
          <p:cNvPr id="5" name="Text Box 3">
            <a:extLst>
              <a:ext uri="{FF2B5EF4-FFF2-40B4-BE49-F238E27FC236}">
                <a16:creationId xmlns:a16="http://schemas.microsoft.com/office/drawing/2014/main" id="{E237FFCC-D04F-6341-90FD-D940CD75128C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135189" y="1392237"/>
            <a:ext cx="2305050" cy="847725"/>
          </a:xfrm>
          <a:prstGeom prst="rect">
            <a:avLst/>
          </a:prstGeom>
          <a:noFill/>
          <a:ln w="25400">
            <a:solidFill>
              <a:srgbClr val="9900FF"/>
            </a:solidFill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0" hangingPunct="0">
              <a:spcBef>
                <a:spcPct val="50000"/>
              </a:spcBef>
            </a:pPr>
            <a:r>
              <a:rPr lang="en-GB"/>
              <a:t>Identify the Risks</a:t>
            </a:r>
          </a:p>
        </p:txBody>
      </p:sp>
      <p:grpSp>
        <p:nvGrpSpPr>
          <p:cNvPr id="6" name="Group 4">
            <a:extLst>
              <a:ext uri="{FF2B5EF4-FFF2-40B4-BE49-F238E27FC236}">
                <a16:creationId xmlns:a16="http://schemas.microsoft.com/office/drawing/2014/main" id="{56EAA132-5B97-134B-9FCD-DE45E9012D52}"/>
              </a:ext>
            </a:extLst>
          </p:cNvPr>
          <p:cNvGrpSpPr>
            <a:grpSpLocks/>
          </p:cNvGrpSpPr>
          <p:nvPr/>
        </p:nvGrpSpPr>
        <p:grpSpPr bwMode="auto">
          <a:xfrm>
            <a:off x="4008439" y="1752599"/>
            <a:ext cx="2305050" cy="1495425"/>
            <a:chOff x="1565" y="1616"/>
            <a:chExt cx="1452" cy="942"/>
          </a:xfrm>
        </p:grpSpPr>
        <p:sp>
          <p:nvSpPr>
            <p:cNvPr id="7" name="Text Box 5">
              <a:extLst>
                <a:ext uri="{FF2B5EF4-FFF2-40B4-BE49-F238E27FC236}">
                  <a16:creationId xmlns:a16="http://schemas.microsoft.com/office/drawing/2014/main" id="{269E961A-D5D8-BA4A-8830-DD01C9333D49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1565" y="2024"/>
              <a:ext cx="1452" cy="534"/>
            </a:xfrm>
            <a:prstGeom prst="rect">
              <a:avLst/>
            </a:prstGeom>
            <a:noFill/>
            <a:ln w="25400">
              <a:solidFill>
                <a:srgbClr val="9900FF"/>
              </a:solidFill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pPr eaLnBrk="0" hangingPunct="0">
                <a:spcBef>
                  <a:spcPct val="50000"/>
                </a:spcBef>
              </a:pPr>
              <a:r>
                <a:rPr lang="en-GB"/>
                <a:t>Evaluate the Risks</a:t>
              </a:r>
            </a:p>
          </p:txBody>
        </p:sp>
        <p:sp>
          <p:nvSpPr>
            <p:cNvPr id="8" name="AutoShape 6">
              <a:extLst>
                <a:ext uri="{FF2B5EF4-FFF2-40B4-BE49-F238E27FC236}">
                  <a16:creationId xmlns:a16="http://schemas.microsoft.com/office/drawing/2014/main" id="{A436D232-1352-8C40-A72F-6B53415E7D8A}"/>
                </a:ext>
              </a:extLst>
            </p:cNvPr>
            <p:cNvSpPr>
              <a:spLocks noChangeArrowheads="1"/>
            </p:cNvSpPr>
            <p:nvPr/>
          </p:nvSpPr>
          <p:spPr bwMode="auto">
            <a:xfrm rot="5400000">
              <a:off x="2080" y="1645"/>
              <a:ext cx="318" cy="260"/>
            </a:xfrm>
            <a:custGeom>
              <a:avLst/>
              <a:gdLst>
                <a:gd name="T0" fmla="*/ 0 w 21600"/>
                <a:gd name="T1" fmla="*/ 0 h 21600"/>
                <a:gd name="T2" fmla="*/ 0 w 21600"/>
                <a:gd name="T3" fmla="*/ 0 h 21600"/>
                <a:gd name="T4" fmla="*/ 0 w 21600"/>
                <a:gd name="T5" fmla="*/ 0 h 21600"/>
                <a:gd name="T6" fmla="*/ 0 w 21600"/>
                <a:gd name="T7" fmla="*/ 0 h 21600"/>
                <a:gd name="T8" fmla="*/ 17694720 60000 65536"/>
                <a:gd name="T9" fmla="*/ 5898240 60000 65536"/>
                <a:gd name="T10" fmla="*/ 5898240 60000 65536"/>
                <a:gd name="T11" fmla="*/ 0 60000 65536"/>
                <a:gd name="T12" fmla="*/ 12430 w 21600"/>
                <a:gd name="T13" fmla="*/ 2908 h 21600"/>
                <a:gd name="T14" fmla="*/ 19426 w 21600"/>
                <a:gd name="T15" fmla="*/ 9222 h 21600"/>
              </a:gdLst>
              <a:ahLst/>
              <a:cxnLst>
                <a:cxn ang="T8">
                  <a:pos x="T0" y="T1"/>
                </a:cxn>
                <a:cxn ang="T9">
                  <a:pos x="T2" y="T3"/>
                </a:cxn>
                <a:cxn ang="T10">
                  <a:pos x="T4" y="T5"/>
                </a:cxn>
                <a:cxn ang="T11">
                  <a:pos x="T6" y="T7"/>
                </a:cxn>
              </a:cxnLst>
              <a:rect l="T12" t="T13" r="T14" b="T15"/>
              <a:pathLst>
                <a:path w="21600" h="21600">
                  <a:moveTo>
                    <a:pt x="21600" y="6079"/>
                  </a:moveTo>
                  <a:lnTo>
                    <a:pt x="17488" y="0"/>
                  </a:lnTo>
                  <a:lnTo>
                    <a:pt x="17488" y="2912"/>
                  </a:lnTo>
                  <a:lnTo>
                    <a:pt x="12427" y="2912"/>
                  </a:lnTo>
                  <a:cubicBezTo>
                    <a:pt x="5564" y="2912"/>
                    <a:pt x="0" y="7052"/>
                    <a:pt x="0" y="12158"/>
                  </a:cubicBezTo>
                  <a:lnTo>
                    <a:pt x="0" y="21600"/>
                  </a:lnTo>
                  <a:lnTo>
                    <a:pt x="6474" y="21600"/>
                  </a:lnTo>
                  <a:lnTo>
                    <a:pt x="6474" y="12158"/>
                  </a:lnTo>
                  <a:cubicBezTo>
                    <a:pt x="6474" y="10550"/>
                    <a:pt x="9139" y="9246"/>
                    <a:pt x="12427" y="9246"/>
                  </a:cubicBezTo>
                  <a:lnTo>
                    <a:pt x="17488" y="9246"/>
                  </a:lnTo>
                  <a:lnTo>
                    <a:pt x="17488" y="12158"/>
                  </a:lnTo>
                  <a:lnTo>
                    <a:pt x="21600" y="6079"/>
                  </a:lnTo>
                  <a:close/>
                </a:path>
              </a:pathLst>
            </a:custGeom>
            <a:solidFill>
              <a:schemeClr val="accent1"/>
            </a:solidFill>
            <a:ln w="9525">
              <a:solidFill>
                <a:schemeClr val="tx1"/>
              </a:solidFill>
              <a:miter lim="800000"/>
              <a:headEnd/>
              <a:tailEnd/>
            </a:ln>
          </p:spPr>
          <p:txBody>
            <a:bodyPr wrap="none" anchor="ctr"/>
            <a:lstStyle/>
            <a:p>
              <a:endParaRPr lang="en-GB"/>
            </a:p>
          </p:txBody>
        </p:sp>
      </p:grpSp>
      <p:grpSp>
        <p:nvGrpSpPr>
          <p:cNvPr id="9" name="Group 7">
            <a:extLst>
              <a:ext uri="{FF2B5EF4-FFF2-40B4-BE49-F238E27FC236}">
                <a16:creationId xmlns:a16="http://schemas.microsoft.com/office/drawing/2014/main" id="{81895939-C175-4347-928F-F3A77D8332D4}"/>
              </a:ext>
            </a:extLst>
          </p:cNvPr>
          <p:cNvGrpSpPr>
            <a:grpSpLocks/>
          </p:cNvGrpSpPr>
          <p:nvPr/>
        </p:nvGrpSpPr>
        <p:grpSpPr bwMode="auto">
          <a:xfrm>
            <a:off x="5951539" y="2832099"/>
            <a:ext cx="2305050" cy="1789113"/>
            <a:chOff x="2789" y="2296"/>
            <a:chExt cx="1452" cy="1127"/>
          </a:xfrm>
        </p:grpSpPr>
        <p:sp>
          <p:nvSpPr>
            <p:cNvPr id="10" name="Text Box 8">
              <a:extLst>
                <a:ext uri="{FF2B5EF4-FFF2-40B4-BE49-F238E27FC236}">
                  <a16:creationId xmlns:a16="http://schemas.microsoft.com/office/drawing/2014/main" id="{59CDADA4-8A9B-D947-9C0C-B1271B776C82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2789" y="2659"/>
              <a:ext cx="1452" cy="764"/>
            </a:xfrm>
            <a:prstGeom prst="rect">
              <a:avLst/>
            </a:prstGeom>
            <a:noFill/>
            <a:ln w="25400">
              <a:solidFill>
                <a:srgbClr val="9900FF"/>
              </a:solidFill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pPr eaLnBrk="0" hangingPunct="0">
                <a:spcBef>
                  <a:spcPct val="50000"/>
                </a:spcBef>
              </a:pPr>
              <a:r>
                <a:rPr lang="en-GB"/>
                <a:t>Decide how to address the Risks</a:t>
              </a:r>
            </a:p>
          </p:txBody>
        </p:sp>
        <p:sp>
          <p:nvSpPr>
            <p:cNvPr id="11" name="AutoShape 9">
              <a:extLst>
                <a:ext uri="{FF2B5EF4-FFF2-40B4-BE49-F238E27FC236}">
                  <a16:creationId xmlns:a16="http://schemas.microsoft.com/office/drawing/2014/main" id="{4AFF6A1A-CAA2-1E43-A77C-F37C13121438}"/>
                </a:ext>
              </a:extLst>
            </p:cNvPr>
            <p:cNvSpPr>
              <a:spLocks noChangeArrowheads="1"/>
            </p:cNvSpPr>
            <p:nvPr/>
          </p:nvSpPr>
          <p:spPr bwMode="auto">
            <a:xfrm rot="5400000">
              <a:off x="3305" y="2325"/>
              <a:ext cx="318" cy="260"/>
            </a:xfrm>
            <a:custGeom>
              <a:avLst/>
              <a:gdLst>
                <a:gd name="T0" fmla="*/ 0 w 21600"/>
                <a:gd name="T1" fmla="*/ 0 h 21600"/>
                <a:gd name="T2" fmla="*/ 0 w 21600"/>
                <a:gd name="T3" fmla="*/ 0 h 21600"/>
                <a:gd name="T4" fmla="*/ 0 w 21600"/>
                <a:gd name="T5" fmla="*/ 0 h 21600"/>
                <a:gd name="T6" fmla="*/ 0 w 21600"/>
                <a:gd name="T7" fmla="*/ 0 h 21600"/>
                <a:gd name="T8" fmla="*/ 17694720 60000 65536"/>
                <a:gd name="T9" fmla="*/ 5898240 60000 65536"/>
                <a:gd name="T10" fmla="*/ 5898240 60000 65536"/>
                <a:gd name="T11" fmla="*/ 0 60000 65536"/>
                <a:gd name="T12" fmla="*/ 12430 w 21600"/>
                <a:gd name="T13" fmla="*/ 2908 h 21600"/>
                <a:gd name="T14" fmla="*/ 19426 w 21600"/>
                <a:gd name="T15" fmla="*/ 9222 h 21600"/>
              </a:gdLst>
              <a:ahLst/>
              <a:cxnLst>
                <a:cxn ang="T8">
                  <a:pos x="T0" y="T1"/>
                </a:cxn>
                <a:cxn ang="T9">
                  <a:pos x="T2" y="T3"/>
                </a:cxn>
                <a:cxn ang="T10">
                  <a:pos x="T4" y="T5"/>
                </a:cxn>
                <a:cxn ang="T11">
                  <a:pos x="T6" y="T7"/>
                </a:cxn>
              </a:cxnLst>
              <a:rect l="T12" t="T13" r="T14" b="T15"/>
              <a:pathLst>
                <a:path w="21600" h="21600">
                  <a:moveTo>
                    <a:pt x="21600" y="6079"/>
                  </a:moveTo>
                  <a:lnTo>
                    <a:pt x="17488" y="0"/>
                  </a:lnTo>
                  <a:lnTo>
                    <a:pt x="17488" y="2912"/>
                  </a:lnTo>
                  <a:lnTo>
                    <a:pt x="12427" y="2912"/>
                  </a:lnTo>
                  <a:cubicBezTo>
                    <a:pt x="5564" y="2912"/>
                    <a:pt x="0" y="7052"/>
                    <a:pt x="0" y="12158"/>
                  </a:cubicBezTo>
                  <a:lnTo>
                    <a:pt x="0" y="21600"/>
                  </a:lnTo>
                  <a:lnTo>
                    <a:pt x="6474" y="21600"/>
                  </a:lnTo>
                  <a:lnTo>
                    <a:pt x="6474" y="12158"/>
                  </a:lnTo>
                  <a:cubicBezTo>
                    <a:pt x="6474" y="10550"/>
                    <a:pt x="9139" y="9246"/>
                    <a:pt x="12427" y="9246"/>
                  </a:cubicBezTo>
                  <a:lnTo>
                    <a:pt x="17488" y="9246"/>
                  </a:lnTo>
                  <a:lnTo>
                    <a:pt x="17488" y="12158"/>
                  </a:lnTo>
                  <a:lnTo>
                    <a:pt x="21600" y="6079"/>
                  </a:lnTo>
                  <a:close/>
                </a:path>
              </a:pathLst>
            </a:custGeom>
            <a:solidFill>
              <a:schemeClr val="accent1"/>
            </a:solidFill>
            <a:ln w="9525">
              <a:solidFill>
                <a:schemeClr val="tx1"/>
              </a:solidFill>
              <a:miter lim="800000"/>
              <a:headEnd/>
              <a:tailEnd/>
            </a:ln>
          </p:spPr>
          <p:txBody>
            <a:bodyPr wrap="none" anchor="ctr"/>
            <a:lstStyle/>
            <a:p>
              <a:endParaRPr lang="en-GB"/>
            </a:p>
          </p:txBody>
        </p:sp>
      </p:grpSp>
      <p:grpSp>
        <p:nvGrpSpPr>
          <p:cNvPr id="12" name="Group 10">
            <a:extLst>
              <a:ext uri="{FF2B5EF4-FFF2-40B4-BE49-F238E27FC236}">
                <a16:creationId xmlns:a16="http://schemas.microsoft.com/office/drawing/2014/main" id="{D9A3F274-7816-4D44-AEF0-5FB40F746D13}"/>
              </a:ext>
            </a:extLst>
          </p:cNvPr>
          <p:cNvGrpSpPr>
            <a:grpSpLocks/>
          </p:cNvGrpSpPr>
          <p:nvPr/>
        </p:nvGrpSpPr>
        <p:grpSpPr bwMode="auto">
          <a:xfrm>
            <a:off x="7608889" y="4129087"/>
            <a:ext cx="2305050" cy="1422400"/>
            <a:chOff x="3833" y="3113"/>
            <a:chExt cx="1452" cy="896"/>
          </a:xfrm>
        </p:grpSpPr>
        <p:sp>
          <p:nvSpPr>
            <p:cNvPr id="13" name="Text Box 11">
              <a:extLst>
                <a:ext uri="{FF2B5EF4-FFF2-40B4-BE49-F238E27FC236}">
                  <a16:creationId xmlns:a16="http://schemas.microsoft.com/office/drawing/2014/main" id="{B41EAD07-E17E-3847-BA8A-F48850066A08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3833" y="3475"/>
              <a:ext cx="1452" cy="534"/>
            </a:xfrm>
            <a:prstGeom prst="rect">
              <a:avLst/>
            </a:prstGeom>
            <a:noFill/>
            <a:ln w="25400">
              <a:solidFill>
                <a:srgbClr val="9900FF"/>
              </a:solidFill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pPr eaLnBrk="0" hangingPunct="0">
                <a:spcBef>
                  <a:spcPct val="50000"/>
                </a:spcBef>
              </a:pPr>
              <a:r>
                <a:rPr lang="en-GB"/>
                <a:t>Monitor the Risks</a:t>
              </a:r>
            </a:p>
          </p:txBody>
        </p:sp>
        <p:sp>
          <p:nvSpPr>
            <p:cNvPr id="14" name="AutoShape 12">
              <a:extLst>
                <a:ext uri="{FF2B5EF4-FFF2-40B4-BE49-F238E27FC236}">
                  <a16:creationId xmlns:a16="http://schemas.microsoft.com/office/drawing/2014/main" id="{A142E3E2-A299-FC4D-B0ED-6CF8806C88CD}"/>
                </a:ext>
              </a:extLst>
            </p:cNvPr>
            <p:cNvSpPr>
              <a:spLocks noChangeArrowheads="1"/>
            </p:cNvSpPr>
            <p:nvPr/>
          </p:nvSpPr>
          <p:spPr bwMode="auto">
            <a:xfrm rot="5400000">
              <a:off x="4393" y="3142"/>
              <a:ext cx="318" cy="260"/>
            </a:xfrm>
            <a:custGeom>
              <a:avLst/>
              <a:gdLst>
                <a:gd name="T0" fmla="*/ 0 w 21600"/>
                <a:gd name="T1" fmla="*/ 0 h 21600"/>
                <a:gd name="T2" fmla="*/ 0 w 21600"/>
                <a:gd name="T3" fmla="*/ 0 h 21600"/>
                <a:gd name="T4" fmla="*/ 0 w 21600"/>
                <a:gd name="T5" fmla="*/ 0 h 21600"/>
                <a:gd name="T6" fmla="*/ 0 w 21600"/>
                <a:gd name="T7" fmla="*/ 0 h 21600"/>
                <a:gd name="T8" fmla="*/ 17694720 60000 65536"/>
                <a:gd name="T9" fmla="*/ 5898240 60000 65536"/>
                <a:gd name="T10" fmla="*/ 5898240 60000 65536"/>
                <a:gd name="T11" fmla="*/ 0 60000 65536"/>
                <a:gd name="T12" fmla="*/ 12430 w 21600"/>
                <a:gd name="T13" fmla="*/ 2908 h 21600"/>
                <a:gd name="T14" fmla="*/ 19426 w 21600"/>
                <a:gd name="T15" fmla="*/ 9222 h 21600"/>
              </a:gdLst>
              <a:ahLst/>
              <a:cxnLst>
                <a:cxn ang="T8">
                  <a:pos x="T0" y="T1"/>
                </a:cxn>
                <a:cxn ang="T9">
                  <a:pos x="T2" y="T3"/>
                </a:cxn>
                <a:cxn ang="T10">
                  <a:pos x="T4" y="T5"/>
                </a:cxn>
                <a:cxn ang="T11">
                  <a:pos x="T6" y="T7"/>
                </a:cxn>
              </a:cxnLst>
              <a:rect l="T12" t="T13" r="T14" b="T15"/>
              <a:pathLst>
                <a:path w="21600" h="21600">
                  <a:moveTo>
                    <a:pt x="21600" y="6079"/>
                  </a:moveTo>
                  <a:lnTo>
                    <a:pt x="17488" y="0"/>
                  </a:lnTo>
                  <a:lnTo>
                    <a:pt x="17488" y="2912"/>
                  </a:lnTo>
                  <a:lnTo>
                    <a:pt x="12427" y="2912"/>
                  </a:lnTo>
                  <a:cubicBezTo>
                    <a:pt x="5564" y="2912"/>
                    <a:pt x="0" y="7052"/>
                    <a:pt x="0" y="12158"/>
                  </a:cubicBezTo>
                  <a:lnTo>
                    <a:pt x="0" y="21600"/>
                  </a:lnTo>
                  <a:lnTo>
                    <a:pt x="6474" y="21600"/>
                  </a:lnTo>
                  <a:lnTo>
                    <a:pt x="6474" y="12158"/>
                  </a:lnTo>
                  <a:cubicBezTo>
                    <a:pt x="6474" y="10550"/>
                    <a:pt x="9139" y="9246"/>
                    <a:pt x="12427" y="9246"/>
                  </a:cubicBezTo>
                  <a:lnTo>
                    <a:pt x="17488" y="9246"/>
                  </a:lnTo>
                  <a:lnTo>
                    <a:pt x="17488" y="12158"/>
                  </a:lnTo>
                  <a:lnTo>
                    <a:pt x="21600" y="6079"/>
                  </a:lnTo>
                  <a:close/>
                </a:path>
              </a:pathLst>
            </a:custGeom>
            <a:solidFill>
              <a:schemeClr val="accent1"/>
            </a:solidFill>
            <a:ln w="9525">
              <a:solidFill>
                <a:schemeClr val="tx1"/>
              </a:solidFill>
              <a:miter lim="800000"/>
              <a:headEnd/>
              <a:tailEnd/>
            </a:ln>
          </p:spPr>
          <p:txBody>
            <a:bodyPr wrap="none" anchor="ctr"/>
            <a:lstStyle/>
            <a:p>
              <a:endParaRPr lang="en-GB"/>
            </a:p>
          </p:txBody>
        </p:sp>
      </p:grpSp>
      <p:grpSp>
        <p:nvGrpSpPr>
          <p:cNvPr id="15" name="Group 13">
            <a:extLst>
              <a:ext uri="{FF2B5EF4-FFF2-40B4-BE49-F238E27FC236}">
                <a16:creationId xmlns:a16="http://schemas.microsoft.com/office/drawing/2014/main" id="{57609F46-44A6-5347-B12E-CB378CFB9979}"/>
              </a:ext>
            </a:extLst>
          </p:cNvPr>
          <p:cNvGrpSpPr>
            <a:grpSpLocks/>
          </p:cNvGrpSpPr>
          <p:nvPr/>
        </p:nvGrpSpPr>
        <p:grpSpPr bwMode="auto">
          <a:xfrm>
            <a:off x="5492748" y="842966"/>
            <a:ext cx="2376488" cy="609600"/>
            <a:chOff x="2500" y="1043"/>
            <a:chExt cx="1497" cy="384"/>
          </a:xfrm>
        </p:grpSpPr>
        <p:sp>
          <p:nvSpPr>
            <p:cNvPr id="16" name="AutoShape 14">
              <a:extLst>
                <a:ext uri="{FF2B5EF4-FFF2-40B4-BE49-F238E27FC236}">
                  <a16:creationId xmlns:a16="http://schemas.microsoft.com/office/drawing/2014/main" id="{497110C5-EE94-E440-991D-147262B1D9F8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2500" y="1043"/>
              <a:ext cx="1497" cy="384"/>
            </a:xfrm>
            <a:prstGeom prst="wedgeRoundRectCallout">
              <a:avLst>
                <a:gd name="adj1" fmla="val -117602"/>
                <a:gd name="adj2" fmla="val 105208"/>
                <a:gd name="adj3" fmla="val 16667"/>
              </a:avLst>
            </a:prstGeom>
            <a:solidFill>
              <a:schemeClr val="accent1"/>
            </a:solidFill>
            <a:ln w="9525">
              <a:solidFill>
                <a:schemeClr val="tx1"/>
              </a:solidFill>
              <a:miter lim="800000"/>
              <a:headEnd/>
              <a:tailEnd/>
            </a:ln>
          </p:spPr>
          <p:txBody>
            <a:bodyPr/>
            <a:lstStyle/>
            <a:p>
              <a:pPr eaLnBrk="0" hangingPunct="0"/>
              <a:endParaRPr lang="en-GB" sz="4400"/>
            </a:p>
          </p:txBody>
        </p:sp>
        <p:sp>
          <p:nvSpPr>
            <p:cNvPr id="17" name="Text Box 15">
              <a:extLst>
                <a:ext uri="{FF2B5EF4-FFF2-40B4-BE49-F238E27FC236}">
                  <a16:creationId xmlns:a16="http://schemas.microsoft.com/office/drawing/2014/main" id="{365BA08E-4433-CE4D-98A3-E8EEEDC9A29C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2563" y="1051"/>
              <a:ext cx="1360" cy="231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pPr eaLnBrk="0" hangingPunct="0">
                <a:spcBef>
                  <a:spcPct val="50000"/>
                </a:spcBef>
              </a:pPr>
              <a:r>
                <a:rPr lang="en-GB" sz="1800" b="1" dirty="0"/>
                <a:t>Create Risk Log</a:t>
              </a:r>
            </a:p>
          </p:txBody>
        </p:sp>
      </p:grpSp>
      <p:grpSp>
        <p:nvGrpSpPr>
          <p:cNvPr id="18" name="Group 16">
            <a:extLst>
              <a:ext uri="{FF2B5EF4-FFF2-40B4-BE49-F238E27FC236}">
                <a16:creationId xmlns:a16="http://schemas.microsoft.com/office/drawing/2014/main" id="{91E2E395-5B73-D142-94A5-C5B8553EE1DB}"/>
              </a:ext>
            </a:extLst>
          </p:cNvPr>
          <p:cNvGrpSpPr>
            <a:grpSpLocks/>
          </p:cNvGrpSpPr>
          <p:nvPr/>
        </p:nvGrpSpPr>
        <p:grpSpPr bwMode="auto">
          <a:xfrm>
            <a:off x="7680326" y="1608137"/>
            <a:ext cx="2663825" cy="1152525"/>
            <a:chOff x="3878" y="1525"/>
            <a:chExt cx="1678" cy="726"/>
          </a:xfrm>
        </p:grpSpPr>
        <p:sp>
          <p:nvSpPr>
            <p:cNvPr id="19" name="AutoShape 17">
              <a:extLst>
                <a:ext uri="{FF2B5EF4-FFF2-40B4-BE49-F238E27FC236}">
                  <a16:creationId xmlns:a16="http://schemas.microsoft.com/office/drawing/2014/main" id="{C486D76F-3DD8-5841-A111-A55FF8C3318C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3878" y="1525"/>
              <a:ext cx="1678" cy="726"/>
            </a:xfrm>
            <a:prstGeom prst="wedgeRoundRectCallout">
              <a:avLst>
                <a:gd name="adj1" fmla="val -110310"/>
                <a:gd name="adj2" fmla="val 32093"/>
                <a:gd name="adj3" fmla="val 16667"/>
              </a:avLst>
            </a:prstGeom>
            <a:solidFill>
              <a:schemeClr val="accent1"/>
            </a:solidFill>
            <a:ln w="9525">
              <a:solidFill>
                <a:schemeClr val="tx1"/>
              </a:solidFill>
              <a:miter lim="800000"/>
              <a:headEnd/>
              <a:tailEnd/>
            </a:ln>
          </p:spPr>
          <p:txBody>
            <a:bodyPr/>
            <a:lstStyle/>
            <a:p>
              <a:pPr eaLnBrk="0" hangingPunct="0"/>
              <a:endParaRPr lang="en-GB" sz="4400"/>
            </a:p>
          </p:txBody>
        </p:sp>
        <p:sp>
          <p:nvSpPr>
            <p:cNvPr id="20" name="Text Box 18">
              <a:extLst>
                <a:ext uri="{FF2B5EF4-FFF2-40B4-BE49-F238E27FC236}">
                  <a16:creationId xmlns:a16="http://schemas.microsoft.com/office/drawing/2014/main" id="{E383976C-E0D5-1443-BCFF-7353E4CD3F5F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3923" y="1570"/>
              <a:ext cx="1588" cy="404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pPr eaLnBrk="0" hangingPunct="0">
                <a:spcBef>
                  <a:spcPct val="50000"/>
                </a:spcBef>
              </a:pPr>
              <a:r>
                <a:rPr lang="en-GB" sz="1800" b="1"/>
                <a:t>Do some analysis and prioritising </a:t>
              </a:r>
            </a:p>
          </p:txBody>
        </p:sp>
      </p:grpSp>
      <p:grpSp>
        <p:nvGrpSpPr>
          <p:cNvPr id="21" name="Group 19">
            <a:extLst>
              <a:ext uri="{FF2B5EF4-FFF2-40B4-BE49-F238E27FC236}">
                <a16:creationId xmlns:a16="http://schemas.microsoft.com/office/drawing/2014/main" id="{DEACAEB3-D973-894E-89FA-2C6F0961E1FB}"/>
              </a:ext>
            </a:extLst>
          </p:cNvPr>
          <p:cNvGrpSpPr>
            <a:grpSpLocks/>
          </p:cNvGrpSpPr>
          <p:nvPr/>
        </p:nvGrpSpPr>
        <p:grpSpPr bwMode="auto">
          <a:xfrm>
            <a:off x="2495551" y="3840162"/>
            <a:ext cx="1871663" cy="1008062"/>
            <a:chOff x="612" y="2931"/>
            <a:chExt cx="1179" cy="635"/>
          </a:xfrm>
        </p:grpSpPr>
        <p:sp>
          <p:nvSpPr>
            <p:cNvPr id="22" name="AutoShape 20">
              <a:extLst>
                <a:ext uri="{FF2B5EF4-FFF2-40B4-BE49-F238E27FC236}">
                  <a16:creationId xmlns:a16="http://schemas.microsoft.com/office/drawing/2014/main" id="{CD9C1D40-7C42-8C4A-A31F-E9B8B3AE0820}"/>
                </a:ext>
              </a:extLst>
            </p:cNvPr>
            <p:cNvSpPr>
              <a:spLocks noChangeArrowheads="1"/>
            </p:cNvSpPr>
            <p:nvPr/>
          </p:nvSpPr>
          <p:spPr bwMode="auto">
            <a:xfrm rot="10800000">
              <a:off x="612" y="2931"/>
              <a:ext cx="1179" cy="635"/>
            </a:xfrm>
            <a:prstGeom prst="wedgeRoundRectCallout">
              <a:avLst>
                <a:gd name="adj1" fmla="val -139144"/>
                <a:gd name="adj2" fmla="val 51102"/>
                <a:gd name="adj3" fmla="val 16667"/>
              </a:avLst>
            </a:prstGeom>
            <a:solidFill>
              <a:schemeClr val="accent1"/>
            </a:solidFill>
            <a:ln w="9525">
              <a:solidFill>
                <a:schemeClr val="tx1"/>
              </a:solidFill>
              <a:miter lim="800000"/>
              <a:headEnd/>
              <a:tailEnd/>
            </a:ln>
          </p:spPr>
          <p:txBody>
            <a:bodyPr rot="10800000"/>
            <a:lstStyle/>
            <a:p>
              <a:pPr eaLnBrk="0" hangingPunct="0"/>
              <a:endParaRPr lang="en-GB" sz="4400"/>
            </a:p>
          </p:txBody>
        </p:sp>
        <p:sp>
          <p:nvSpPr>
            <p:cNvPr id="23" name="Text Box 21">
              <a:extLst>
                <a:ext uri="{FF2B5EF4-FFF2-40B4-BE49-F238E27FC236}">
                  <a16:creationId xmlns:a16="http://schemas.microsoft.com/office/drawing/2014/main" id="{41A7102E-C117-474A-AC4E-5B5A4C6637BB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657" y="2931"/>
              <a:ext cx="1134" cy="577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pPr eaLnBrk="0" hangingPunct="0">
                <a:spcBef>
                  <a:spcPct val="50000"/>
                </a:spcBef>
              </a:pPr>
              <a:r>
                <a:rPr lang="en-GB" sz="1800" b="1"/>
                <a:t>Decide on a strategy for each risk</a:t>
              </a:r>
            </a:p>
          </p:txBody>
        </p:sp>
      </p:grpSp>
      <p:grpSp>
        <p:nvGrpSpPr>
          <p:cNvPr id="24" name="Group 22">
            <a:extLst>
              <a:ext uri="{FF2B5EF4-FFF2-40B4-BE49-F238E27FC236}">
                <a16:creationId xmlns:a16="http://schemas.microsoft.com/office/drawing/2014/main" id="{03D08BA3-468D-D242-8A43-325F1498EA25}"/>
              </a:ext>
            </a:extLst>
          </p:cNvPr>
          <p:cNvGrpSpPr>
            <a:grpSpLocks/>
          </p:cNvGrpSpPr>
          <p:nvPr/>
        </p:nvGrpSpPr>
        <p:grpSpPr bwMode="auto">
          <a:xfrm>
            <a:off x="4511676" y="4848224"/>
            <a:ext cx="2376488" cy="825500"/>
            <a:chOff x="1882" y="3566"/>
            <a:chExt cx="1497" cy="520"/>
          </a:xfrm>
        </p:grpSpPr>
        <p:sp>
          <p:nvSpPr>
            <p:cNvPr id="25" name="AutoShape 23">
              <a:extLst>
                <a:ext uri="{FF2B5EF4-FFF2-40B4-BE49-F238E27FC236}">
                  <a16:creationId xmlns:a16="http://schemas.microsoft.com/office/drawing/2014/main" id="{B159FCF2-3E66-5242-8CBC-09BB4D4517EB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1882" y="3566"/>
              <a:ext cx="1406" cy="520"/>
            </a:xfrm>
            <a:prstGeom prst="wedgeRoundRectCallout">
              <a:avLst>
                <a:gd name="adj1" fmla="val 100282"/>
                <a:gd name="adj2" fmla="val -14421"/>
                <a:gd name="adj3" fmla="val 16667"/>
              </a:avLst>
            </a:prstGeom>
            <a:solidFill>
              <a:schemeClr val="accent1"/>
            </a:solidFill>
            <a:ln w="9525">
              <a:solidFill>
                <a:schemeClr val="tx1"/>
              </a:solidFill>
              <a:miter lim="800000"/>
              <a:headEnd/>
              <a:tailEnd/>
            </a:ln>
          </p:spPr>
          <p:txBody>
            <a:bodyPr/>
            <a:lstStyle/>
            <a:p>
              <a:pPr eaLnBrk="0" hangingPunct="0"/>
              <a:endParaRPr lang="en-GB" sz="4400"/>
            </a:p>
          </p:txBody>
        </p:sp>
        <p:sp>
          <p:nvSpPr>
            <p:cNvPr id="26" name="Text Box 24">
              <a:extLst>
                <a:ext uri="{FF2B5EF4-FFF2-40B4-BE49-F238E27FC236}">
                  <a16:creationId xmlns:a16="http://schemas.microsoft.com/office/drawing/2014/main" id="{98AB1FC1-7B4C-9E49-9215-D553878FA75D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1927" y="3612"/>
              <a:ext cx="1452" cy="404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pPr eaLnBrk="0" hangingPunct="0">
                <a:spcBef>
                  <a:spcPct val="50000"/>
                </a:spcBef>
              </a:pPr>
              <a:r>
                <a:rPr lang="en-GB" sz="1800" b="1"/>
                <a:t>Assign an owner for each risk</a:t>
              </a:r>
            </a:p>
          </p:txBody>
        </p:sp>
      </p:grpSp>
    </p:spTree>
    <p:extLst>
      <p:ext uri="{BB962C8B-B14F-4D97-AF65-F5344CB8AC3E}">
        <p14:creationId xmlns:p14="http://schemas.microsoft.com/office/powerpoint/2010/main" val="387496146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B9BC9EA-587B-2448-81EA-101F70AB70F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Risk Analysis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A76577E-C615-3B42-9AF2-1769AE8C3DF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pPr marL="0" indent="0">
              <a:lnSpc>
                <a:spcPct val="90000"/>
              </a:lnSpc>
              <a:buNone/>
            </a:pPr>
            <a:r>
              <a:rPr lang="en-GB" sz="3000" dirty="0">
                <a:latin typeface="Arial" charset="0"/>
                <a:cs typeface="Arial" charset="0"/>
              </a:rPr>
              <a:t>The severity of each risk can be shown as</a:t>
            </a:r>
          </a:p>
          <a:p>
            <a:pPr marL="0" indent="0">
              <a:lnSpc>
                <a:spcPct val="90000"/>
              </a:lnSpc>
              <a:buNone/>
            </a:pPr>
            <a:endParaRPr lang="en-GB" sz="3000" dirty="0">
              <a:latin typeface="Arial" charset="0"/>
              <a:cs typeface="Arial" charset="0"/>
            </a:endParaRPr>
          </a:p>
          <a:p>
            <a:pPr marL="0" indent="0">
              <a:lnSpc>
                <a:spcPct val="90000"/>
              </a:lnSpc>
              <a:buNone/>
            </a:pPr>
            <a:r>
              <a:rPr lang="en-GB" sz="3000" dirty="0">
                <a:latin typeface="Arial" charset="0"/>
                <a:cs typeface="Arial" charset="0"/>
              </a:rPr>
              <a:t> Severity = Probability X Impact</a:t>
            </a:r>
          </a:p>
          <a:p>
            <a:pPr marL="0" indent="0">
              <a:lnSpc>
                <a:spcPct val="90000"/>
              </a:lnSpc>
              <a:buNone/>
            </a:pPr>
            <a:endParaRPr lang="en-GB" sz="3000" dirty="0">
              <a:latin typeface="Arial" charset="0"/>
              <a:cs typeface="Arial" charset="0"/>
            </a:endParaRPr>
          </a:p>
          <a:p>
            <a:pPr marL="0" indent="0">
              <a:lnSpc>
                <a:spcPct val="90000"/>
              </a:lnSpc>
              <a:buNone/>
            </a:pPr>
            <a:r>
              <a:rPr lang="en-GB" sz="3000" b="1" dirty="0">
                <a:latin typeface="Arial" charset="0"/>
                <a:cs typeface="Arial" charset="0"/>
              </a:rPr>
              <a:t>Probability:</a:t>
            </a:r>
            <a:r>
              <a:rPr lang="en-GB" sz="3000" dirty="0">
                <a:latin typeface="Arial" charset="0"/>
                <a:cs typeface="Arial" charset="0"/>
              </a:rPr>
              <a:t> the likelihood of the risk occurring.</a:t>
            </a:r>
          </a:p>
          <a:p>
            <a:pPr marL="0" indent="0">
              <a:lnSpc>
                <a:spcPct val="90000"/>
              </a:lnSpc>
              <a:buNone/>
            </a:pPr>
            <a:endParaRPr lang="en-GB" sz="3000" dirty="0">
              <a:latin typeface="Arial" charset="0"/>
              <a:cs typeface="Arial" charset="0"/>
            </a:endParaRPr>
          </a:p>
          <a:p>
            <a:pPr marL="0" indent="0">
              <a:lnSpc>
                <a:spcPct val="90000"/>
              </a:lnSpc>
              <a:buNone/>
            </a:pPr>
            <a:r>
              <a:rPr lang="en-GB" sz="3000" b="1" dirty="0">
                <a:latin typeface="Arial" charset="0"/>
                <a:cs typeface="Arial" charset="0"/>
              </a:rPr>
              <a:t>Impact</a:t>
            </a:r>
            <a:r>
              <a:rPr lang="en-GB" sz="3000" dirty="0">
                <a:latin typeface="Arial" charset="0"/>
                <a:cs typeface="Arial" charset="0"/>
              </a:rPr>
              <a:t>: the effect of the risk occurring </a:t>
            </a:r>
            <a:br>
              <a:rPr lang="en-GB" sz="3000" dirty="0">
                <a:latin typeface="Arial" charset="0"/>
                <a:cs typeface="Arial" charset="0"/>
              </a:rPr>
            </a:br>
            <a:r>
              <a:rPr lang="en-GB" sz="3000" dirty="0">
                <a:latin typeface="Arial" charset="0"/>
                <a:cs typeface="Arial" charset="0"/>
              </a:rPr>
              <a:t>(may be expressed in financial terms)</a:t>
            </a:r>
          </a:p>
          <a:p>
            <a:pPr marL="0" indent="0">
              <a:lnSpc>
                <a:spcPct val="90000"/>
              </a:lnSpc>
              <a:buNone/>
            </a:pPr>
            <a:endParaRPr lang="en-GB" sz="3000" dirty="0">
              <a:latin typeface="Arial" charset="0"/>
              <a:cs typeface="Arial" charset="0"/>
            </a:endParaRPr>
          </a:p>
          <a:p>
            <a:pPr marL="0" indent="0">
              <a:lnSpc>
                <a:spcPct val="90000"/>
              </a:lnSpc>
              <a:buNone/>
            </a:pPr>
            <a:r>
              <a:rPr lang="en-GB" sz="3000" dirty="0">
                <a:latin typeface="Arial" charset="0"/>
                <a:cs typeface="Arial" charset="0"/>
              </a:rPr>
              <a:t>Ranking both </a:t>
            </a:r>
            <a:r>
              <a:rPr lang="en-GB" sz="3000" b="1" dirty="0">
                <a:latin typeface="Arial" charset="0"/>
                <a:cs typeface="Arial" charset="0"/>
              </a:rPr>
              <a:t>probability</a:t>
            </a:r>
            <a:r>
              <a:rPr lang="en-GB" sz="3000" dirty="0">
                <a:latin typeface="Arial" charset="0"/>
                <a:cs typeface="Arial" charset="0"/>
              </a:rPr>
              <a:t> and </a:t>
            </a:r>
            <a:r>
              <a:rPr lang="en-GB" sz="3000" b="1" dirty="0">
                <a:latin typeface="Arial" charset="0"/>
                <a:cs typeface="Arial" charset="0"/>
              </a:rPr>
              <a:t>impact</a:t>
            </a:r>
            <a:r>
              <a:rPr lang="en-GB" sz="3000" dirty="0">
                <a:latin typeface="Arial" charset="0"/>
                <a:cs typeface="Arial" charset="0"/>
              </a:rPr>
              <a:t> from low to high on a scale of 1–10 provides a useful measure of severity.</a:t>
            </a:r>
          </a:p>
          <a:p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61BA6E62-C15D-6F48-AB99-F45A6217112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D165440-4880-415F-9146-4793BDD623F8}" type="slidenum">
              <a:rPr lang="en-GB" smtClean="0"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03106605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4A0D30C-BE85-A64B-963C-97093439D37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0" y="-142422"/>
            <a:ext cx="10972800" cy="1143000"/>
          </a:xfrm>
        </p:spPr>
        <p:txBody>
          <a:bodyPr/>
          <a:lstStyle/>
          <a:p>
            <a:r>
              <a:rPr lang="en-US" dirty="0" err="1"/>
              <a:t>Prioritising</a:t>
            </a:r>
            <a:r>
              <a:rPr lang="en-US" dirty="0"/>
              <a:t> Risks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67C2007A-EA27-E940-9BCF-068C39C978D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D165440-4880-415F-9146-4793BDD623F8}" type="slidenum">
              <a:rPr lang="en-GB" smtClean="0"/>
              <a:t>9</a:t>
            </a:fld>
            <a:endParaRPr lang="en-GB"/>
          </a:p>
        </p:txBody>
      </p:sp>
      <p:grpSp>
        <p:nvGrpSpPr>
          <p:cNvPr id="5" name="Group 3">
            <a:extLst>
              <a:ext uri="{FF2B5EF4-FFF2-40B4-BE49-F238E27FC236}">
                <a16:creationId xmlns:a16="http://schemas.microsoft.com/office/drawing/2014/main" id="{F9EF5B7A-F1AF-444D-914B-A071775BBA45}"/>
              </a:ext>
            </a:extLst>
          </p:cNvPr>
          <p:cNvGrpSpPr>
            <a:grpSpLocks/>
          </p:cNvGrpSpPr>
          <p:nvPr/>
        </p:nvGrpSpPr>
        <p:grpSpPr bwMode="auto">
          <a:xfrm>
            <a:off x="2434318" y="732518"/>
            <a:ext cx="6985000" cy="4584700"/>
            <a:chOff x="930" y="754"/>
            <a:chExt cx="4400" cy="2888"/>
          </a:xfrm>
        </p:grpSpPr>
        <p:sp>
          <p:nvSpPr>
            <p:cNvPr id="6" name="Text Box 4">
              <a:extLst>
                <a:ext uri="{FF2B5EF4-FFF2-40B4-BE49-F238E27FC236}">
                  <a16:creationId xmlns:a16="http://schemas.microsoft.com/office/drawing/2014/main" id="{94FD0351-2926-9241-87DE-40298784C0F4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3878" y="3430"/>
              <a:ext cx="227" cy="21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pPr eaLnBrk="0" hangingPunct="0">
                <a:spcBef>
                  <a:spcPct val="50000"/>
                </a:spcBef>
              </a:pPr>
              <a:r>
                <a:rPr lang="en-GB" sz="1600" b="1">
                  <a:latin typeface="Arial" charset="0"/>
                  <a:cs typeface="Arial" charset="0"/>
                </a:rPr>
                <a:t>7</a:t>
              </a:r>
            </a:p>
          </p:txBody>
        </p:sp>
        <p:grpSp>
          <p:nvGrpSpPr>
            <p:cNvPr id="7" name="Group 5">
              <a:extLst>
                <a:ext uri="{FF2B5EF4-FFF2-40B4-BE49-F238E27FC236}">
                  <a16:creationId xmlns:a16="http://schemas.microsoft.com/office/drawing/2014/main" id="{C4603906-879B-AF42-8A43-3DB7403E0DD2}"/>
                </a:ext>
              </a:extLst>
            </p:cNvPr>
            <p:cNvGrpSpPr>
              <a:grpSpLocks/>
            </p:cNvGrpSpPr>
            <p:nvPr/>
          </p:nvGrpSpPr>
          <p:grpSpPr bwMode="auto">
            <a:xfrm>
              <a:off x="930" y="754"/>
              <a:ext cx="4400" cy="2888"/>
              <a:chOff x="793" y="981"/>
              <a:chExt cx="4400" cy="2888"/>
            </a:xfrm>
          </p:grpSpPr>
          <p:grpSp>
            <p:nvGrpSpPr>
              <p:cNvPr id="8" name="Group 6">
                <a:extLst>
                  <a:ext uri="{FF2B5EF4-FFF2-40B4-BE49-F238E27FC236}">
                    <a16:creationId xmlns:a16="http://schemas.microsoft.com/office/drawing/2014/main" id="{58ACBC75-98C4-B44B-BD00-C69C99B23B35}"/>
                  </a:ext>
                </a:extLst>
              </p:cNvPr>
              <p:cNvGrpSpPr>
                <a:grpSpLocks/>
              </p:cNvGrpSpPr>
              <p:nvPr/>
            </p:nvGrpSpPr>
            <p:grpSpPr bwMode="auto">
              <a:xfrm>
                <a:off x="1565" y="1071"/>
                <a:ext cx="3447" cy="2541"/>
                <a:chOff x="1202" y="1071"/>
                <a:chExt cx="3810" cy="2723"/>
              </a:xfrm>
            </p:grpSpPr>
            <p:sp>
              <p:nvSpPr>
                <p:cNvPr id="21" name="Rectangle 7">
                  <a:extLst>
                    <a:ext uri="{FF2B5EF4-FFF2-40B4-BE49-F238E27FC236}">
                      <a16:creationId xmlns:a16="http://schemas.microsoft.com/office/drawing/2014/main" id="{09F7FA02-D499-7145-815C-2C0C25E4144C}"/>
                    </a:ext>
                  </a:extLst>
                </p:cNvPr>
                <p:cNvSpPr>
                  <a:spLocks noChangeArrowheads="1"/>
                </p:cNvSpPr>
                <p:nvPr/>
              </p:nvSpPr>
              <p:spPr bwMode="auto">
                <a:xfrm>
                  <a:off x="1202" y="1071"/>
                  <a:ext cx="1270" cy="908"/>
                </a:xfrm>
                <a:prstGeom prst="rect">
                  <a:avLst/>
                </a:prstGeom>
                <a:solidFill>
                  <a:srgbClr val="FFFF00"/>
                </a:solidFill>
                <a:ln w="25400">
                  <a:solidFill>
                    <a:schemeClr val="tx1"/>
                  </a:solidFill>
                  <a:miter lim="800000"/>
                  <a:headEnd/>
                  <a:tailEnd/>
                </a:ln>
              </p:spPr>
              <p:txBody>
                <a:bodyPr wrap="none" anchor="ctr"/>
                <a:lstStyle/>
                <a:p>
                  <a:pPr eaLnBrk="0" hangingPunct="0"/>
                  <a:endParaRPr lang="en-GB">
                    <a:latin typeface="Arial" charset="0"/>
                    <a:cs typeface="Arial" charset="0"/>
                  </a:endParaRPr>
                </a:p>
              </p:txBody>
            </p:sp>
            <p:sp>
              <p:nvSpPr>
                <p:cNvPr id="22" name="Rectangle 8">
                  <a:extLst>
                    <a:ext uri="{FF2B5EF4-FFF2-40B4-BE49-F238E27FC236}">
                      <a16:creationId xmlns:a16="http://schemas.microsoft.com/office/drawing/2014/main" id="{9B70C13F-9281-C645-A9AD-D2B34821591E}"/>
                    </a:ext>
                  </a:extLst>
                </p:cNvPr>
                <p:cNvSpPr>
                  <a:spLocks noChangeArrowheads="1"/>
                </p:cNvSpPr>
                <p:nvPr/>
              </p:nvSpPr>
              <p:spPr bwMode="auto">
                <a:xfrm>
                  <a:off x="1202" y="1979"/>
                  <a:ext cx="1270" cy="910"/>
                </a:xfrm>
                <a:prstGeom prst="rect">
                  <a:avLst/>
                </a:prstGeom>
                <a:solidFill>
                  <a:srgbClr val="49E54D"/>
                </a:solidFill>
                <a:ln w="25400">
                  <a:solidFill>
                    <a:schemeClr val="tx1"/>
                  </a:solidFill>
                  <a:miter lim="800000"/>
                  <a:headEnd/>
                  <a:tailEnd/>
                </a:ln>
              </p:spPr>
              <p:txBody>
                <a:bodyPr wrap="none" anchor="ctr"/>
                <a:lstStyle/>
                <a:p>
                  <a:pPr eaLnBrk="0" hangingPunct="0"/>
                  <a:endParaRPr lang="en-GB">
                    <a:latin typeface="Arial" charset="0"/>
                    <a:cs typeface="Arial" charset="0"/>
                  </a:endParaRPr>
                </a:p>
              </p:txBody>
            </p:sp>
            <p:sp>
              <p:nvSpPr>
                <p:cNvPr id="23" name="Rectangle 9">
                  <a:extLst>
                    <a:ext uri="{FF2B5EF4-FFF2-40B4-BE49-F238E27FC236}">
                      <a16:creationId xmlns:a16="http://schemas.microsoft.com/office/drawing/2014/main" id="{FE0DD66A-5EDF-154B-9FAF-4A7DD8473269}"/>
                    </a:ext>
                  </a:extLst>
                </p:cNvPr>
                <p:cNvSpPr>
                  <a:spLocks noChangeArrowheads="1"/>
                </p:cNvSpPr>
                <p:nvPr/>
              </p:nvSpPr>
              <p:spPr bwMode="auto">
                <a:xfrm>
                  <a:off x="1202" y="2886"/>
                  <a:ext cx="1270" cy="908"/>
                </a:xfrm>
                <a:prstGeom prst="rect">
                  <a:avLst/>
                </a:prstGeom>
                <a:solidFill>
                  <a:srgbClr val="008000"/>
                </a:solidFill>
                <a:ln w="25400">
                  <a:solidFill>
                    <a:schemeClr val="tx1"/>
                  </a:solidFill>
                  <a:miter lim="800000"/>
                  <a:headEnd/>
                  <a:tailEnd/>
                </a:ln>
              </p:spPr>
              <p:txBody>
                <a:bodyPr wrap="none" anchor="ctr"/>
                <a:lstStyle/>
                <a:p>
                  <a:pPr eaLnBrk="0" hangingPunct="0"/>
                  <a:endParaRPr lang="en-GB">
                    <a:latin typeface="Arial" charset="0"/>
                    <a:cs typeface="Arial" charset="0"/>
                  </a:endParaRPr>
                </a:p>
              </p:txBody>
            </p:sp>
            <p:sp>
              <p:nvSpPr>
                <p:cNvPr id="24" name="Rectangle 10">
                  <a:extLst>
                    <a:ext uri="{FF2B5EF4-FFF2-40B4-BE49-F238E27FC236}">
                      <a16:creationId xmlns:a16="http://schemas.microsoft.com/office/drawing/2014/main" id="{24E37917-3F88-1440-81E2-D3CE6AF81A2C}"/>
                    </a:ext>
                  </a:extLst>
                </p:cNvPr>
                <p:cNvSpPr>
                  <a:spLocks noChangeArrowheads="1"/>
                </p:cNvSpPr>
                <p:nvPr/>
              </p:nvSpPr>
              <p:spPr bwMode="auto">
                <a:xfrm>
                  <a:off x="2472" y="1979"/>
                  <a:ext cx="1270" cy="910"/>
                </a:xfrm>
                <a:prstGeom prst="rect">
                  <a:avLst/>
                </a:prstGeom>
                <a:solidFill>
                  <a:srgbClr val="FFFF00"/>
                </a:solidFill>
                <a:ln w="25400">
                  <a:solidFill>
                    <a:schemeClr val="tx1"/>
                  </a:solidFill>
                  <a:miter lim="800000"/>
                  <a:headEnd/>
                  <a:tailEnd/>
                </a:ln>
              </p:spPr>
              <p:txBody>
                <a:bodyPr wrap="none" anchor="ctr"/>
                <a:lstStyle/>
                <a:p>
                  <a:pPr eaLnBrk="0" hangingPunct="0"/>
                  <a:endParaRPr lang="en-GB">
                    <a:latin typeface="Arial" charset="0"/>
                    <a:cs typeface="Arial" charset="0"/>
                  </a:endParaRPr>
                </a:p>
              </p:txBody>
            </p:sp>
            <p:sp>
              <p:nvSpPr>
                <p:cNvPr id="25" name="Rectangle 11">
                  <a:extLst>
                    <a:ext uri="{FF2B5EF4-FFF2-40B4-BE49-F238E27FC236}">
                      <a16:creationId xmlns:a16="http://schemas.microsoft.com/office/drawing/2014/main" id="{41ED1FE7-770F-6E4F-B94E-1EB755987C23}"/>
                    </a:ext>
                  </a:extLst>
                </p:cNvPr>
                <p:cNvSpPr>
                  <a:spLocks noChangeArrowheads="1"/>
                </p:cNvSpPr>
                <p:nvPr/>
              </p:nvSpPr>
              <p:spPr bwMode="auto">
                <a:xfrm>
                  <a:off x="2472" y="1071"/>
                  <a:ext cx="1270" cy="908"/>
                </a:xfrm>
                <a:prstGeom prst="rect">
                  <a:avLst/>
                </a:prstGeom>
                <a:solidFill>
                  <a:srgbClr val="EC7906"/>
                </a:solidFill>
                <a:ln w="25400">
                  <a:solidFill>
                    <a:schemeClr val="tx1"/>
                  </a:solidFill>
                  <a:miter lim="800000"/>
                  <a:headEnd/>
                  <a:tailEnd/>
                </a:ln>
              </p:spPr>
              <p:txBody>
                <a:bodyPr wrap="none" anchor="ctr"/>
                <a:lstStyle/>
                <a:p>
                  <a:pPr eaLnBrk="0" hangingPunct="0"/>
                  <a:endParaRPr lang="en-GB">
                    <a:latin typeface="Arial" charset="0"/>
                    <a:cs typeface="Arial" charset="0"/>
                  </a:endParaRPr>
                </a:p>
              </p:txBody>
            </p:sp>
            <p:sp>
              <p:nvSpPr>
                <p:cNvPr id="26" name="Rectangle 12">
                  <a:extLst>
                    <a:ext uri="{FF2B5EF4-FFF2-40B4-BE49-F238E27FC236}">
                      <a16:creationId xmlns:a16="http://schemas.microsoft.com/office/drawing/2014/main" id="{5FE66AC7-D210-7B44-9B50-81C4C84B09E4}"/>
                    </a:ext>
                  </a:extLst>
                </p:cNvPr>
                <p:cNvSpPr>
                  <a:spLocks noChangeArrowheads="1"/>
                </p:cNvSpPr>
                <p:nvPr/>
              </p:nvSpPr>
              <p:spPr bwMode="auto">
                <a:xfrm>
                  <a:off x="3742" y="2886"/>
                  <a:ext cx="1270" cy="908"/>
                </a:xfrm>
                <a:prstGeom prst="rect">
                  <a:avLst/>
                </a:prstGeom>
                <a:solidFill>
                  <a:srgbClr val="FFFF00"/>
                </a:solidFill>
                <a:ln w="25400">
                  <a:solidFill>
                    <a:schemeClr val="tx1"/>
                  </a:solidFill>
                  <a:miter lim="800000"/>
                  <a:headEnd/>
                  <a:tailEnd/>
                </a:ln>
              </p:spPr>
              <p:txBody>
                <a:bodyPr wrap="none" anchor="ctr"/>
                <a:lstStyle/>
                <a:p>
                  <a:pPr eaLnBrk="0" hangingPunct="0"/>
                  <a:endParaRPr lang="en-GB">
                    <a:latin typeface="Arial" charset="0"/>
                    <a:cs typeface="Arial" charset="0"/>
                  </a:endParaRPr>
                </a:p>
              </p:txBody>
            </p:sp>
            <p:sp>
              <p:nvSpPr>
                <p:cNvPr id="27" name="Rectangle 13">
                  <a:extLst>
                    <a:ext uri="{FF2B5EF4-FFF2-40B4-BE49-F238E27FC236}">
                      <a16:creationId xmlns:a16="http://schemas.microsoft.com/office/drawing/2014/main" id="{36D97DB3-E8B4-954B-AD75-4AE7888D077E}"/>
                    </a:ext>
                  </a:extLst>
                </p:cNvPr>
                <p:cNvSpPr>
                  <a:spLocks noChangeArrowheads="1"/>
                </p:cNvSpPr>
                <p:nvPr/>
              </p:nvSpPr>
              <p:spPr bwMode="auto">
                <a:xfrm>
                  <a:off x="3742" y="1071"/>
                  <a:ext cx="1270" cy="908"/>
                </a:xfrm>
                <a:prstGeom prst="rect">
                  <a:avLst/>
                </a:prstGeom>
                <a:solidFill>
                  <a:srgbClr val="FF0000"/>
                </a:solidFill>
                <a:ln w="25400">
                  <a:solidFill>
                    <a:schemeClr val="tx1"/>
                  </a:solidFill>
                  <a:miter lim="800000"/>
                  <a:headEnd/>
                  <a:tailEnd/>
                </a:ln>
              </p:spPr>
              <p:txBody>
                <a:bodyPr wrap="none" anchor="ctr"/>
                <a:lstStyle/>
                <a:p>
                  <a:pPr eaLnBrk="0" hangingPunct="0"/>
                  <a:endParaRPr lang="en-GB">
                    <a:latin typeface="Arial" charset="0"/>
                    <a:cs typeface="Arial" charset="0"/>
                  </a:endParaRPr>
                </a:p>
              </p:txBody>
            </p:sp>
            <p:sp>
              <p:nvSpPr>
                <p:cNvPr id="28" name="Rectangle 14">
                  <a:extLst>
                    <a:ext uri="{FF2B5EF4-FFF2-40B4-BE49-F238E27FC236}">
                      <a16:creationId xmlns:a16="http://schemas.microsoft.com/office/drawing/2014/main" id="{C4CF78D5-199C-D044-9A41-CF2BD2A5DB5E}"/>
                    </a:ext>
                  </a:extLst>
                </p:cNvPr>
                <p:cNvSpPr>
                  <a:spLocks noChangeArrowheads="1"/>
                </p:cNvSpPr>
                <p:nvPr/>
              </p:nvSpPr>
              <p:spPr bwMode="auto">
                <a:xfrm>
                  <a:off x="3742" y="1979"/>
                  <a:ext cx="1270" cy="910"/>
                </a:xfrm>
                <a:prstGeom prst="rect">
                  <a:avLst/>
                </a:prstGeom>
                <a:solidFill>
                  <a:srgbClr val="EC7906"/>
                </a:solidFill>
                <a:ln w="25400">
                  <a:solidFill>
                    <a:schemeClr val="tx1"/>
                  </a:solidFill>
                  <a:miter lim="800000"/>
                  <a:headEnd/>
                  <a:tailEnd/>
                </a:ln>
              </p:spPr>
              <p:txBody>
                <a:bodyPr wrap="none" anchor="ctr"/>
                <a:lstStyle/>
                <a:p>
                  <a:pPr eaLnBrk="0" hangingPunct="0"/>
                  <a:endParaRPr lang="en-GB">
                    <a:latin typeface="Arial" charset="0"/>
                    <a:cs typeface="Arial" charset="0"/>
                  </a:endParaRPr>
                </a:p>
              </p:txBody>
            </p:sp>
            <p:sp>
              <p:nvSpPr>
                <p:cNvPr id="29" name="Rectangle 15">
                  <a:extLst>
                    <a:ext uri="{FF2B5EF4-FFF2-40B4-BE49-F238E27FC236}">
                      <a16:creationId xmlns:a16="http://schemas.microsoft.com/office/drawing/2014/main" id="{818A9DFB-8CFE-5C40-AF3F-3DB5089B40C6}"/>
                    </a:ext>
                  </a:extLst>
                </p:cNvPr>
                <p:cNvSpPr>
                  <a:spLocks noChangeArrowheads="1"/>
                </p:cNvSpPr>
                <p:nvPr/>
              </p:nvSpPr>
              <p:spPr bwMode="auto">
                <a:xfrm>
                  <a:off x="2472" y="2886"/>
                  <a:ext cx="1270" cy="908"/>
                </a:xfrm>
                <a:prstGeom prst="rect">
                  <a:avLst/>
                </a:prstGeom>
                <a:solidFill>
                  <a:srgbClr val="49E54D"/>
                </a:solidFill>
                <a:ln w="25400">
                  <a:solidFill>
                    <a:schemeClr val="tx1"/>
                  </a:solidFill>
                  <a:miter lim="800000"/>
                  <a:headEnd/>
                  <a:tailEnd/>
                </a:ln>
              </p:spPr>
              <p:txBody>
                <a:bodyPr wrap="none" anchor="ctr"/>
                <a:lstStyle/>
                <a:p>
                  <a:pPr eaLnBrk="0" hangingPunct="0"/>
                  <a:endParaRPr lang="en-GB">
                    <a:latin typeface="Arial" charset="0"/>
                    <a:cs typeface="Arial" charset="0"/>
                  </a:endParaRPr>
                </a:p>
              </p:txBody>
            </p:sp>
            <p:sp>
              <p:nvSpPr>
                <p:cNvPr id="30" name="Text Box 16">
                  <a:extLst>
                    <a:ext uri="{FF2B5EF4-FFF2-40B4-BE49-F238E27FC236}">
                      <a16:creationId xmlns:a16="http://schemas.microsoft.com/office/drawing/2014/main" id="{A612AD7C-E915-8A4B-922C-1DD0EAAA0016}"/>
                    </a:ext>
                  </a:extLst>
                </p:cNvPr>
                <p:cNvSpPr txBox="1">
                  <a:spLocks noChangeArrowheads="1"/>
                </p:cNvSpPr>
                <p:nvPr/>
              </p:nvSpPr>
              <p:spPr bwMode="auto">
                <a:xfrm>
                  <a:off x="1383" y="1253"/>
                  <a:ext cx="907" cy="577"/>
                </a:xfrm>
                <a:prstGeom prst="rect">
                  <a:avLst/>
                </a:prstGeom>
                <a:noFill/>
                <a:ln w="9525">
                  <a:noFill/>
                  <a:miter lim="800000"/>
                  <a:headEnd/>
                  <a:tailEnd/>
                </a:ln>
              </p:spPr>
              <p:txBody>
                <a:bodyPr>
                  <a:spAutoFit/>
                </a:bodyPr>
                <a:lstStyle/>
                <a:p>
                  <a:pPr eaLnBrk="0" hangingPunct="0">
                    <a:spcBef>
                      <a:spcPct val="50000"/>
                    </a:spcBef>
                  </a:pPr>
                  <a:r>
                    <a:rPr lang="en-GB" sz="2000">
                      <a:latin typeface="Arial" charset="0"/>
                      <a:cs typeface="Arial" charset="0"/>
                    </a:rPr>
                    <a:t>Moderate</a:t>
                  </a:r>
                </a:p>
                <a:p>
                  <a:pPr eaLnBrk="0" hangingPunct="0">
                    <a:spcBef>
                      <a:spcPct val="50000"/>
                    </a:spcBef>
                  </a:pPr>
                  <a:r>
                    <a:rPr lang="en-GB" sz="2000">
                      <a:latin typeface="Arial" charset="0"/>
                      <a:cs typeface="Arial" charset="0"/>
                    </a:rPr>
                    <a:t>Risk</a:t>
                  </a:r>
                </a:p>
              </p:txBody>
            </p:sp>
            <p:sp>
              <p:nvSpPr>
                <p:cNvPr id="31" name="Text Box 17">
                  <a:extLst>
                    <a:ext uri="{FF2B5EF4-FFF2-40B4-BE49-F238E27FC236}">
                      <a16:creationId xmlns:a16="http://schemas.microsoft.com/office/drawing/2014/main" id="{7BD03A9E-F417-E447-A88C-E50AF61D84E8}"/>
                    </a:ext>
                  </a:extLst>
                </p:cNvPr>
                <p:cNvSpPr txBox="1">
                  <a:spLocks noChangeArrowheads="1"/>
                </p:cNvSpPr>
                <p:nvPr/>
              </p:nvSpPr>
              <p:spPr bwMode="auto">
                <a:xfrm>
                  <a:off x="2653" y="2160"/>
                  <a:ext cx="907" cy="582"/>
                </a:xfrm>
                <a:prstGeom prst="rect">
                  <a:avLst/>
                </a:prstGeom>
                <a:noFill/>
                <a:ln w="9525">
                  <a:noFill/>
                  <a:miter lim="800000"/>
                  <a:headEnd/>
                  <a:tailEnd/>
                </a:ln>
              </p:spPr>
              <p:txBody>
                <a:bodyPr>
                  <a:spAutoFit/>
                </a:bodyPr>
                <a:lstStyle/>
                <a:p>
                  <a:pPr eaLnBrk="0" hangingPunct="0">
                    <a:spcBef>
                      <a:spcPct val="50000"/>
                    </a:spcBef>
                  </a:pPr>
                  <a:r>
                    <a:rPr lang="en-GB" sz="2000">
                      <a:latin typeface="Arial" charset="0"/>
                      <a:cs typeface="Arial" charset="0"/>
                    </a:rPr>
                    <a:t>Moderate</a:t>
                  </a:r>
                </a:p>
                <a:p>
                  <a:pPr eaLnBrk="0" hangingPunct="0">
                    <a:spcBef>
                      <a:spcPct val="50000"/>
                    </a:spcBef>
                  </a:pPr>
                  <a:r>
                    <a:rPr lang="en-GB" sz="2000">
                      <a:latin typeface="Arial" charset="0"/>
                      <a:cs typeface="Arial" charset="0"/>
                    </a:rPr>
                    <a:t>Risk</a:t>
                  </a:r>
                </a:p>
              </p:txBody>
            </p:sp>
            <p:sp>
              <p:nvSpPr>
                <p:cNvPr id="32" name="Text Box 18">
                  <a:extLst>
                    <a:ext uri="{FF2B5EF4-FFF2-40B4-BE49-F238E27FC236}">
                      <a16:creationId xmlns:a16="http://schemas.microsoft.com/office/drawing/2014/main" id="{0BAD0BEB-9205-0943-8609-449D0D4E712A}"/>
                    </a:ext>
                  </a:extLst>
                </p:cNvPr>
                <p:cNvSpPr txBox="1">
                  <a:spLocks noChangeArrowheads="1"/>
                </p:cNvSpPr>
                <p:nvPr/>
              </p:nvSpPr>
              <p:spPr bwMode="auto">
                <a:xfrm>
                  <a:off x="3923" y="3067"/>
                  <a:ext cx="907" cy="577"/>
                </a:xfrm>
                <a:prstGeom prst="rect">
                  <a:avLst/>
                </a:prstGeom>
                <a:noFill/>
                <a:ln w="9525">
                  <a:noFill/>
                  <a:miter lim="800000"/>
                  <a:headEnd/>
                  <a:tailEnd/>
                </a:ln>
              </p:spPr>
              <p:txBody>
                <a:bodyPr>
                  <a:spAutoFit/>
                </a:bodyPr>
                <a:lstStyle/>
                <a:p>
                  <a:pPr eaLnBrk="0" hangingPunct="0">
                    <a:spcBef>
                      <a:spcPct val="50000"/>
                    </a:spcBef>
                  </a:pPr>
                  <a:r>
                    <a:rPr lang="en-GB" sz="2000">
                      <a:latin typeface="Arial" charset="0"/>
                      <a:cs typeface="Arial" charset="0"/>
                    </a:rPr>
                    <a:t>Moderate</a:t>
                  </a:r>
                </a:p>
                <a:p>
                  <a:pPr eaLnBrk="0" hangingPunct="0">
                    <a:spcBef>
                      <a:spcPct val="50000"/>
                    </a:spcBef>
                  </a:pPr>
                  <a:r>
                    <a:rPr lang="en-GB" sz="2000">
                      <a:latin typeface="Arial" charset="0"/>
                      <a:cs typeface="Arial" charset="0"/>
                    </a:rPr>
                    <a:t>Risk</a:t>
                  </a:r>
                </a:p>
              </p:txBody>
            </p:sp>
            <p:sp>
              <p:nvSpPr>
                <p:cNvPr id="33" name="Text Box 19">
                  <a:extLst>
                    <a:ext uri="{FF2B5EF4-FFF2-40B4-BE49-F238E27FC236}">
                      <a16:creationId xmlns:a16="http://schemas.microsoft.com/office/drawing/2014/main" id="{098406E6-E3E4-7E42-9E32-56E00CC994A1}"/>
                    </a:ext>
                  </a:extLst>
                </p:cNvPr>
                <p:cNvSpPr txBox="1">
                  <a:spLocks noChangeArrowheads="1"/>
                </p:cNvSpPr>
                <p:nvPr/>
              </p:nvSpPr>
              <p:spPr bwMode="auto">
                <a:xfrm>
                  <a:off x="1383" y="2251"/>
                  <a:ext cx="862" cy="268"/>
                </a:xfrm>
                <a:prstGeom prst="rect">
                  <a:avLst/>
                </a:prstGeom>
                <a:noFill/>
                <a:ln w="9525">
                  <a:noFill/>
                  <a:miter lim="800000"/>
                  <a:headEnd/>
                  <a:tailEnd/>
                </a:ln>
              </p:spPr>
              <p:txBody>
                <a:bodyPr>
                  <a:spAutoFit/>
                </a:bodyPr>
                <a:lstStyle/>
                <a:p>
                  <a:pPr eaLnBrk="0" hangingPunct="0">
                    <a:spcBef>
                      <a:spcPct val="50000"/>
                    </a:spcBef>
                  </a:pPr>
                  <a:r>
                    <a:rPr lang="en-GB" sz="2000">
                      <a:latin typeface="Arial" charset="0"/>
                      <a:cs typeface="Arial" charset="0"/>
                    </a:rPr>
                    <a:t>Low Risk</a:t>
                  </a:r>
                </a:p>
              </p:txBody>
            </p:sp>
            <p:sp>
              <p:nvSpPr>
                <p:cNvPr id="34" name="Text Box 20">
                  <a:extLst>
                    <a:ext uri="{FF2B5EF4-FFF2-40B4-BE49-F238E27FC236}">
                      <a16:creationId xmlns:a16="http://schemas.microsoft.com/office/drawing/2014/main" id="{62BA4DEE-C6CA-6E4E-BD7A-077A1DE301AB}"/>
                    </a:ext>
                  </a:extLst>
                </p:cNvPr>
                <p:cNvSpPr txBox="1">
                  <a:spLocks noChangeArrowheads="1"/>
                </p:cNvSpPr>
                <p:nvPr/>
              </p:nvSpPr>
              <p:spPr bwMode="auto">
                <a:xfrm>
                  <a:off x="2699" y="3159"/>
                  <a:ext cx="862" cy="270"/>
                </a:xfrm>
                <a:prstGeom prst="rect">
                  <a:avLst/>
                </a:prstGeom>
                <a:noFill/>
                <a:ln w="9525">
                  <a:noFill/>
                  <a:miter lim="800000"/>
                  <a:headEnd/>
                  <a:tailEnd/>
                </a:ln>
              </p:spPr>
              <p:txBody>
                <a:bodyPr>
                  <a:spAutoFit/>
                </a:bodyPr>
                <a:lstStyle/>
                <a:p>
                  <a:pPr eaLnBrk="0" hangingPunct="0">
                    <a:spcBef>
                      <a:spcPct val="50000"/>
                    </a:spcBef>
                  </a:pPr>
                  <a:r>
                    <a:rPr lang="en-GB" sz="2000">
                      <a:latin typeface="Arial" charset="0"/>
                      <a:cs typeface="Arial" charset="0"/>
                    </a:rPr>
                    <a:t>Low Risk</a:t>
                  </a:r>
                </a:p>
              </p:txBody>
            </p:sp>
            <p:sp>
              <p:nvSpPr>
                <p:cNvPr id="35" name="Text Box 21">
                  <a:extLst>
                    <a:ext uri="{FF2B5EF4-FFF2-40B4-BE49-F238E27FC236}">
                      <a16:creationId xmlns:a16="http://schemas.microsoft.com/office/drawing/2014/main" id="{9E44CBB4-0982-B74F-9326-61316C7DD2A7}"/>
                    </a:ext>
                  </a:extLst>
                </p:cNvPr>
                <p:cNvSpPr txBox="1">
                  <a:spLocks noChangeArrowheads="1"/>
                </p:cNvSpPr>
                <p:nvPr/>
              </p:nvSpPr>
              <p:spPr bwMode="auto">
                <a:xfrm>
                  <a:off x="1429" y="3114"/>
                  <a:ext cx="862" cy="478"/>
                </a:xfrm>
                <a:prstGeom prst="rect">
                  <a:avLst/>
                </a:prstGeom>
                <a:noFill/>
                <a:ln w="9525">
                  <a:noFill/>
                  <a:miter lim="800000"/>
                  <a:headEnd/>
                  <a:tailEnd/>
                </a:ln>
              </p:spPr>
              <p:txBody>
                <a:bodyPr>
                  <a:spAutoFit/>
                </a:bodyPr>
                <a:lstStyle/>
                <a:p>
                  <a:pPr eaLnBrk="0" hangingPunct="0">
                    <a:spcBef>
                      <a:spcPct val="50000"/>
                    </a:spcBef>
                  </a:pPr>
                  <a:r>
                    <a:rPr lang="en-GB" sz="2000">
                      <a:latin typeface="Arial" charset="0"/>
                      <a:cs typeface="Arial" charset="0"/>
                    </a:rPr>
                    <a:t>Lowest Risk</a:t>
                  </a:r>
                </a:p>
              </p:txBody>
            </p:sp>
            <p:sp>
              <p:nvSpPr>
                <p:cNvPr id="36" name="Text Box 22">
                  <a:extLst>
                    <a:ext uri="{FF2B5EF4-FFF2-40B4-BE49-F238E27FC236}">
                      <a16:creationId xmlns:a16="http://schemas.microsoft.com/office/drawing/2014/main" id="{6A1A0FF9-1E27-F447-837D-B963228E4B3C}"/>
                    </a:ext>
                  </a:extLst>
                </p:cNvPr>
                <p:cNvSpPr txBox="1">
                  <a:spLocks noChangeArrowheads="1"/>
                </p:cNvSpPr>
                <p:nvPr/>
              </p:nvSpPr>
              <p:spPr bwMode="auto">
                <a:xfrm>
                  <a:off x="3923" y="1298"/>
                  <a:ext cx="862" cy="474"/>
                </a:xfrm>
                <a:prstGeom prst="rect">
                  <a:avLst/>
                </a:prstGeom>
                <a:noFill/>
                <a:ln w="9525">
                  <a:noFill/>
                  <a:miter lim="800000"/>
                  <a:headEnd/>
                  <a:tailEnd/>
                </a:ln>
              </p:spPr>
              <p:txBody>
                <a:bodyPr>
                  <a:spAutoFit/>
                </a:bodyPr>
                <a:lstStyle/>
                <a:p>
                  <a:pPr eaLnBrk="0" hangingPunct="0">
                    <a:spcBef>
                      <a:spcPct val="50000"/>
                    </a:spcBef>
                  </a:pPr>
                  <a:r>
                    <a:rPr lang="en-GB" sz="2000">
                      <a:latin typeface="Arial" charset="0"/>
                      <a:cs typeface="Arial" charset="0"/>
                    </a:rPr>
                    <a:t>Highest Risk</a:t>
                  </a:r>
                </a:p>
              </p:txBody>
            </p:sp>
            <p:sp>
              <p:nvSpPr>
                <p:cNvPr id="37" name="Text Box 23">
                  <a:extLst>
                    <a:ext uri="{FF2B5EF4-FFF2-40B4-BE49-F238E27FC236}">
                      <a16:creationId xmlns:a16="http://schemas.microsoft.com/office/drawing/2014/main" id="{1A6A6AF5-3607-9C43-86E0-69E96A508501}"/>
                    </a:ext>
                  </a:extLst>
                </p:cNvPr>
                <p:cNvSpPr txBox="1">
                  <a:spLocks noChangeArrowheads="1"/>
                </p:cNvSpPr>
                <p:nvPr/>
              </p:nvSpPr>
              <p:spPr bwMode="auto">
                <a:xfrm>
                  <a:off x="2699" y="1344"/>
                  <a:ext cx="862" cy="474"/>
                </a:xfrm>
                <a:prstGeom prst="rect">
                  <a:avLst/>
                </a:prstGeom>
                <a:noFill/>
                <a:ln w="9525">
                  <a:noFill/>
                  <a:miter lim="800000"/>
                  <a:headEnd/>
                  <a:tailEnd/>
                </a:ln>
              </p:spPr>
              <p:txBody>
                <a:bodyPr>
                  <a:spAutoFit/>
                </a:bodyPr>
                <a:lstStyle/>
                <a:p>
                  <a:pPr eaLnBrk="0" hangingPunct="0">
                    <a:spcBef>
                      <a:spcPct val="50000"/>
                    </a:spcBef>
                  </a:pPr>
                  <a:r>
                    <a:rPr lang="en-GB" sz="2000">
                      <a:latin typeface="Arial" charset="0"/>
                      <a:cs typeface="Arial" charset="0"/>
                    </a:rPr>
                    <a:t>High Risk</a:t>
                  </a:r>
                </a:p>
              </p:txBody>
            </p:sp>
            <p:sp>
              <p:nvSpPr>
                <p:cNvPr id="38" name="Text Box 24">
                  <a:extLst>
                    <a:ext uri="{FF2B5EF4-FFF2-40B4-BE49-F238E27FC236}">
                      <a16:creationId xmlns:a16="http://schemas.microsoft.com/office/drawing/2014/main" id="{68E84635-0039-8A4D-8030-1E54C415111A}"/>
                    </a:ext>
                  </a:extLst>
                </p:cNvPr>
                <p:cNvSpPr txBox="1">
                  <a:spLocks noChangeArrowheads="1"/>
                </p:cNvSpPr>
                <p:nvPr/>
              </p:nvSpPr>
              <p:spPr bwMode="auto">
                <a:xfrm>
                  <a:off x="3923" y="2296"/>
                  <a:ext cx="862" cy="474"/>
                </a:xfrm>
                <a:prstGeom prst="rect">
                  <a:avLst/>
                </a:prstGeom>
                <a:noFill/>
                <a:ln w="9525">
                  <a:noFill/>
                  <a:miter lim="800000"/>
                  <a:headEnd/>
                  <a:tailEnd/>
                </a:ln>
              </p:spPr>
              <p:txBody>
                <a:bodyPr>
                  <a:spAutoFit/>
                </a:bodyPr>
                <a:lstStyle/>
                <a:p>
                  <a:pPr eaLnBrk="0" hangingPunct="0">
                    <a:spcBef>
                      <a:spcPct val="50000"/>
                    </a:spcBef>
                  </a:pPr>
                  <a:r>
                    <a:rPr lang="en-GB" sz="2000">
                      <a:latin typeface="Arial" charset="0"/>
                      <a:cs typeface="Arial" charset="0"/>
                    </a:rPr>
                    <a:t>High Risk</a:t>
                  </a:r>
                </a:p>
              </p:txBody>
            </p:sp>
          </p:grpSp>
          <p:sp>
            <p:nvSpPr>
              <p:cNvPr id="9" name="Text Box 25">
                <a:extLst>
                  <a:ext uri="{FF2B5EF4-FFF2-40B4-BE49-F238E27FC236}">
                    <a16:creationId xmlns:a16="http://schemas.microsoft.com/office/drawing/2014/main" id="{A9444C59-F281-5E46-9E73-F464798403FD}"/>
                  </a:ext>
                </a:extLst>
              </p:cNvPr>
              <p:cNvSpPr txBox="1">
                <a:spLocks noChangeArrowheads="1"/>
              </p:cNvSpPr>
              <p:nvPr/>
            </p:nvSpPr>
            <p:spPr bwMode="auto">
              <a:xfrm>
                <a:off x="1655" y="3612"/>
                <a:ext cx="952" cy="212"/>
              </a:xfrm>
              <a:prstGeom prst="rect">
                <a:avLst/>
              </a:prstGeom>
              <a:noFill/>
              <a:ln w="9525">
                <a:noFill/>
                <a:miter lim="800000"/>
                <a:headEnd/>
                <a:tailEnd/>
              </a:ln>
            </p:spPr>
            <p:txBody>
              <a:bodyPr>
                <a:spAutoFit/>
              </a:bodyPr>
              <a:lstStyle/>
              <a:p>
                <a:pPr eaLnBrk="0" hangingPunct="0">
                  <a:spcBef>
                    <a:spcPct val="50000"/>
                  </a:spcBef>
                </a:pPr>
                <a:r>
                  <a:rPr lang="en-GB" sz="1600" b="1">
                    <a:latin typeface="Arial" charset="0"/>
                    <a:cs typeface="Arial" charset="0"/>
                  </a:rPr>
                  <a:t>Low</a:t>
                </a:r>
              </a:p>
            </p:txBody>
          </p:sp>
          <p:sp>
            <p:nvSpPr>
              <p:cNvPr id="10" name="Text Box 26">
                <a:extLst>
                  <a:ext uri="{FF2B5EF4-FFF2-40B4-BE49-F238E27FC236}">
                    <a16:creationId xmlns:a16="http://schemas.microsoft.com/office/drawing/2014/main" id="{CBFEF4F0-C8DC-A749-9B19-B976A5E6183C}"/>
                  </a:ext>
                </a:extLst>
              </p:cNvPr>
              <p:cNvSpPr txBox="1">
                <a:spLocks noChangeArrowheads="1"/>
              </p:cNvSpPr>
              <p:nvPr/>
            </p:nvSpPr>
            <p:spPr bwMode="auto">
              <a:xfrm>
                <a:off x="2835" y="3612"/>
                <a:ext cx="952" cy="212"/>
              </a:xfrm>
              <a:prstGeom prst="rect">
                <a:avLst/>
              </a:prstGeom>
              <a:noFill/>
              <a:ln w="9525">
                <a:noFill/>
                <a:miter lim="800000"/>
                <a:headEnd/>
                <a:tailEnd/>
              </a:ln>
            </p:spPr>
            <p:txBody>
              <a:bodyPr>
                <a:spAutoFit/>
              </a:bodyPr>
              <a:lstStyle/>
              <a:p>
                <a:pPr eaLnBrk="0" hangingPunct="0">
                  <a:spcBef>
                    <a:spcPct val="50000"/>
                  </a:spcBef>
                </a:pPr>
                <a:r>
                  <a:rPr lang="en-GB" sz="1600" b="1">
                    <a:latin typeface="Arial" charset="0"/>
                    <a:cs typeface="Arial" charset="0"/>
                  </a:rPr>
                  <a:t>Medium</a:t>
                </a:r>
              </a:p>
            </p:txBody>
          </p:sp>
          <p:sp>
            <p:nvSpPr>
              <p:cNvPr id="11" name="Text Box 27">
                <a:extLst>
                  <a:ext uri="{FF2B5EF4-FFF2-40B4-BE49-F238E27FC236}">
                    <a16:creationId xmlns:a16="http://schemas.microsoft.com/office/drawing/2014/main" id="{61CD26F5-5DEC-6340-8F4E-C362A0E5F86A}"/>
                  </a:ext>
                </a:extLst>
              </p:cNvPr>
              <p:cNvSpPr txBox="1">
                <a:spLocks noChangeArrowheads="1"/>
              </p:cNvSpPr>
              <p:nvPr/>
            </p:nvSpPr>
            <p:spPr bwMode="auto">
              <a:xfrm>
                <a:off x="3923" y="3612"/>
                <a:ext cx="952" cy="212"/>
              </a:xfrm>
              <a:prstGeom prst="rect">
                <a:avLst/>
              </a:prstGeom>
              <a:noFill/>
              <a:ln w="9525">
                <a:noFill/>
                <a:miter lim="800000"/>
                <a:headEnd/>
                <a:tailEnd/>
              </a:ln>
            </p:spPr>
            <p:txBody>
              <a:bodyPr>
                <a:spAutoFit/>
              </a:bodyPr>
              <a:lstStyle/>
              <a:p>
                <a:pPr eaLnBrk="0" hangingPunct="0">
                  <a:spcBef>
                    <a:spcPct val="50000"/>
                  </a:spcBef>
                </a:pPr>
                <a:r>
                  <a:rPr lang="en-GB" sz="1600" b="1" dirty="0">
                    <a:latin typeface="Arial" charset="0"/>
                    <a:cs typeface="Arial" charset="0"/>
                  </a:rPr>
                  <a:t>High</a:t>
                </a:r>
              </a:p>
            </p:txBody>
          </p:sp>
          <p:sp>
            <p:nvSpPr>
              <p:cNvPr id="12" name="Text Box 28">
                <a:extLst>
                  <a:ext uri="{FF2B5EF4-FFF2-40B4-BE49-F238E27FC236}">
                    <a16:creationId xmlns:a16="http://schemas.microsoft.com/office/drawing/2014/main" id="{CC9ADA6E-15D4-8C4A-AE9D-FDD489DB5BB2}"/>
                  </a:ext>
                </a:extLst>
              </p:cNvPr>
              <p:cNvSpPr txBox="1">
                <a:spLocks noChangeArrowheads="1"/>
              </p:cNvSpPr>
              <p:nvPr/>
            </p:nvSpPr>
            <p:spPr bwMode="auto">
              <a:xfrm>
                <a:off x="1338" y="3657"/>
                <a:ext cx="227" cy="212"/>
              </a:xfrm>
              <a:prstGeom prst="rect">
                <a:avLst/>
              </a:prstGeom>
              <a:noFill/>
              <a:ln w="9525">
                <a:noFill/>
                <a:miter lim="800000"/>
                <a:headEnd/>
                <a:tailEnd/>
              </a:ln>
            </p:spPr>
            <p:txBody>
              <a:bodyPr>
                <a:spAutoFit/>
              </a:bodyPr>
              <a:lstStyle/>
              <a:p>
                <a:pPr eaLnBrk="0" hangingPunct="0">
                  <a:spcBef>
                    <a:spcPct val="50000"/>
                  </a:spcBef>
                </a:pPr>
                <a:r>
                  <a:rPr lang="en-GB" sz="1600" b="1">
                    <a:latin typeface="Arial" charset="0"/>
                    <a:cs typeface="Arial" charset="0"/>
                  </a:rPr>
                  <a:t>1</a:t>
                </a:r>
              </a:p>
            </p:txBody>
          </p:sp>
          <p:sp>
            <p:nvSpPr>
              <p:cNvPr id="13" name="Text Box 29">
                <a:extLst>
                  <a:ext uri="{FF2B5EF4-FFF2-40B4-BE49-F238E27FC236}">
                    <a16:creationId xmlns:a16="http://schemas.microsoft.com/office/drawing/2014/main" id="{5DCAC1D2-6ACD-4D41-A2C2-87A61418CFDF}"/>
                  </a:ext>
                </a:extLst>
              </p:cNvPr>
              <p:cNvSpPr txBox="1">
                <a:spLocks noChangeArrowheads="1"/>
              </p:cNvSpPr>
              <p:nvPr/>
            </p:nvSpPr>
            <p:spPr bwMode="auto">
              <a:xfrm>
                <a:off x="2608" y="3657"/>
                <a:ext cx="227" cy="212"/>
              </a:xfrm>
              <a:prstGeom prst="rect">
                <a:avLst/>
              </a:prstGeom>
              <a:noFill/>
              <a:ln w="9525">
                <a:noFill/>
                <a:miter lim="800000"/>
                <a:headEnd/>
                <a:tailEnd/>
              </a:ln>
            </p:spPr>
            <p:txBody>
              <a:bodyPr>
                <a:spAutoFit/>
              </a:bodyPr>
              <a:lstStyle/>
              <a:p>
                <a:pPr eaLnBrk="0" hangingPunct="0">
                  <a:spcBef>
                    <a:spcPct val="50000"/>
                  </a:spcBef>
                </a:pPr>
                <a:r>
                  <a:rPr lang="en-GB" sz="1600" b="1">
                    <a:latin typeface="Arial" charset="0"/>
                    <a:cs typeface="Arial" charset="0"/>
                  </a:rPr>
                  <a:t>4</a:t>
                </a:r>
              </a:p>
            </p:txBody>
          </p:sp>
          <p:sp>
            <p:nvSpPr>
              <p:cNvPr id="14" name="Text Box 30">
                <a:extLst>
                  <a:ext uri="{FF2B5EF4-FFF2-40B4-BE49-F238E27FC236}">
                    <a16:creationId xmlns:a16="http://schemas.microsoft.com/office/drawing/2014/main" id="{565839D0-E4F8-684D-BC17-ADA7162E4E17}"/>
                  </a:ext>
                </a:extLst>
              </p:cNvPr>
              <p:cNvSpPr txBox="1">
                <a:spLocks noChangeArrowheads="1"/>
              </p:cNvSpPr>
              <p:nvPr/>
            </p:nvSpPr>
            <p:spPr bwMode="auto">
              <a:xfrm>
                <a:off x="4876" y="3657"/>
                <a:ext cx="317" cy="212"/>
              </a:xfrm>
              <a:prstGeom prst="rect">
                <a:avLst/>
              </a:prstGeom>
              <a:noFill/>
              <a:ln w="9525">
                <a:noFill/>
                <a:miter lim="800000"/>
                <a:headEnd/>
                <a:tailEnd/>
              </a:ln>
            </p:spPr>
            <p:txBody>
              <a:bodyPr>
                <a:spAutoFit/>
              </a:bodyPr>
              <a:lstStyle/>
              <a:p>
                <a:pPr eaLnBrk="0" hangingPunct="0">
                  <a:spcBef>
                    <a:spcPct val="50000"/>
                  </a:spcBef>
                </a:pPr>
                <a:r>
                  <a:rPr lang="en-GB" sz="1600" b="1">
                    <a:latin typeface="Arial" charset="0"/>
                    <a:cs typeface="Arial" charset="0"/>
                  </a:rPr>
                  <a:t>10</a:t>
                </a:r>
              </a:p>
            </p:txBody>
          </p:sp>
          <p:sp>
            <p:nvSpPr>
              <p:cNvPr id="15" name="Text Box 31">
                <a:extLst>
                  <a:ext uri="{FF2B5EF4-FFF2-40B4-BE49-F238E27FC236}">
                    <a16:creationId xmlns:a16="http://schemas.microsoft.com/office/drawing/2014/main" id="{5016124B-E249-4249-B918-B62775F954B3}"/>
                  </a:ext>
                </a:extLst>
              </p:cNvPr>
              <p:cNvSpPr txBox="1">
                <a:spLocks noChangeArrowheads="1"/>
              </p:cNvSpPr>
              <p:nvPr/>
            </p:nvSpPr>
            <p:spPr bwMode="auto">
              <a:xfrm>
                <a:off x="1292" y="2659"/>
                <a:ext cx="227" cy="212"/>
              </a:xfrm>
              <a:prstGeom prst="rect">
                <a:avLst/>
              </a:prstGeom>
              <a:noFill/>
              <a:ln w="9525">
                <a:noFill/>
                <a:miter lim="800000"/>
                <a:headEnd/>
                <a:tailEnd/>
              </a:ln>
            </p:spPr>
            <p:txBody>
              <a:bodyPr>
                <a:spAutoFit/>
              </a:bodyPr>
              <a:lstStyle/>
              <a:p>
                <a:pPr eaLnBrk="0" hangingPunct="0">
                  <a:spcBef>
                    <a:spcPct val="50000"/>
                  </a:spcBef>
                </a:pPr>
                <a:r>
                  <a:rPr lang="en-GB" sz="1600" b="1">
                    <a:latin typeface="Arial" charset="0"/>
                    <a:cs typeface="Arial" charset="0"/>
                  </a:rPr>
                  <a:t>4</a:t>
                </a:r>
              </a:p>
            </p:txBody>
          </p:sp>
          <p:sp>
            <p:nvSpPr>
              <p:cNvPr id="16" name="Text Box 32">
                <a:extLst>
                  <a:ext uri="{FF2B5EF4-FFF2-40B4-BE49-F238E27FC236}">
                    <a16:creationId xmlns:a16="http://schemas.microsoft.com/office/drawing/2014/main" id="{CA8398C4-0EFE-5F40-9742-DFDF7E904B1D}"/>
                  </a:ext>
                </a:extLst>
              </p:cNvPr>
              <p:cNvSpPr txBox="1">
                <a:spLocks noChangeArrowheads="1"/>
              </p:cNvSpPr>
              <p:nvPr/>
            </p:nvSpPr>
            <p:spPr bwMode="auto">
              <a:xfrm>
                <a:off x="1292" y="1797"/>
                <a:ext cx="227" cy="212"/>
              </a:xfrm>
              <a:prstGeom prst="rect">
                <a:avLst/>
              </a:prstGeom>
              <a:noFill/>
              <a:ln w="9525">
                <a:noFill/>
                <a:miter lim="800000"/>
                <a:headEnd/>
                <a:tailEnd/>
              </a:ln>
            </p:spPr>
            <p:txBody>
              <a:bodyPr>
                <a:spAutoFit/>
              </a:bodyPr>
              <a:lstStyle/>
              <a:p>
                <a:pPr eaLnBrk="0" hangingPunct="0">
                  <a:spcBef>
                    <a:spcPct val="50000"/>
                  </a:spcBef>
                </a:pPr>
                <a:r>
                  <a:rPr lang="en-GB" sz="1600" b="1">
                    <a:latin typeface="Arial" charset="0"/>
                    <a:cs typeface="Arial" charset="0"/>
                  </a:rPr>
                  <a:t>7</a:t>
                </a:r>
              </a:p>
            </p:txBody>
          </p:sp>
          <p:sp>
            <p:nvSpPr>
              <p:cNvPr id="17" name="Text Box 33">
                <a:extLst>
                  <a:ext uri="{FF2B5EF4-FFF2-40B4-BE49-F238E27FC236}">
                    <a16:creationId xmlns:a16="http://schemas.microsoft.com/office/drawing/2014/main" id="{E22DA8D2-A10A-2341-82BE-3C7E0B937CB1}"/>
                  </a:ext>
                </a:extLst>
              </p:cNvPr>
              <p:cNvSpPr txBox="1">
                <a:spLocks noChangeArrowheads="1"/>
              </p:cNvSpPr>
              <p:nvPr/>
            </p:nvSpPr>
            <p:spPr bwMode="auto">
              <a:xfrm>
                <a:off x="1202" y="981"/>
                <a:ext cx="317" cy="212"/>
              </a:xfrm>
              <a:prstGeom prst="rect">
                <a:avLst/>
              </a:prstGeom>
              <a:noFill/>
              <a:ln w="9525">
                <a:noFill/>
                <a:miter lim="800000"/>
                <a:headEnd/>
                <a:tailEnd/>
              </a:ln>
            </p:spPr>
            <p:txBody>
              <a:bodyPr>
                <a:spAutoFit/>
              </a:bodyPr>
              <a:lstStyle/>
              <a:p>
                <a:pPr eaLnBrk="0" hangingPunct="0">
                  <a:spcBef>
                    <a:spcPct val="50000"/>
                  </a:spcBef>
                </a:pPr>
                <a:r>
                  <a:rPr lang="en-GB" sz="1600" b="1">
                    <a:latin typeface="Arial" charset="0"/>
                    <a:cs typeface="Arial" charset="0"/>
                  </a:rPr>
                  <a:t>10</a:t>
                </a:r>
              </a:p>
            </p:txBody>
          </p:sp>
          <p:sp>
            <p:nvSpPr>
              <p:cNvPr id="18" name="Text Box 34">
                <a:extLst>
                  <a:ext uri="{FF2B5EF4-FFF2-40B4-BE49-F238E27FC236}">
                    <a16:creationId xmlns:a16="http://schemas.microsoft.com/office/drawing/2014/main" id="{3CE6DF8B-28F8-934B-B6AD-ADBA91D7AC6B}"/>
                  </a:ext>
                </a:extLst>
              </p:cNvPr>
              <p:cNvSpPr txBox="1">
                <a:spLocks noChangeArrowheads="1"/>
              </p:cNvSpPr>
              <p:nvPr/>
            </p:nvSpPr>
            <p:spPr bwMode="auto">
              <a:xfrm>
                <a:off x="884" y="3022"/>
                <a:ext cx="952" cy="212"/>
              </a:xfrm>
              <a:prstGeom prst="rect">
                <a:avLst/>
              </a:prstGeom>
              <a:noFill/>
              <a:ln w="9525">
                <a:noFill/>
                <a:miter lim="800000"/>
                <a:headEnd/>
                <a:tailEnd/>
              </a:ln>
            </p:spPr>
            <p:txBody>
              <a:bodyPr>
                <a:spAutoFit/>
              </a:bodyPr>
              <a:lstStyle/>
              <a:p>
                <a:pPr eaLnBrk="0" hangingPunct="0">
                  <a:spcBef>
                    <a:spcPct val="50000"/>
                  </a:spcBef>
                </a:pPr>
                <a:r>
                  <a:rPr lang="en-GB" sz="1600" b="1">
                    <a:latin typeface="Arial" charset="0"/>
                    <a:cs typeface="Arial" charset="0"/>
                  </a:rPr>
                  <a:t>Low</a:t>
                </a:r>
              </a:p>
            </p:txBody>
          </p:sp>
          <p:sp>
            <p:nvSpPr>
              <p:cNvPr id="19" name="Text Box 35">
                <a:extLst>
                  <a:ext uri="{FF2B5EF4-FFF2-40B4-BE49-F238E27FC236}">
                    <a16:creationId xmlns:a16="http://schemas.microsoft.com/office/drawing/2014/main" id="{2AEEC818-97B7-734C-8776-192DADCC049C}"/>
                  </a:ext>
                </a:extLst>
              </p:cNvPr>
              <p:cNvSpPr txBox="1">
                <a:spLocks noChangeArrowheads="1"/>
              </p:cNvSpPr>
              <p:nvPr/>
            </p:nvSpPr>
            <p:spPr bwMode="auto">
              <a:xfrm>
                <a:off x="793" y="2205"/>
                <a:ext cx="952" cy="212"/>
              </a:xfrm>
              <a:prstGeom prst="rect">
                <a:avLst/>
              </a:prstGeom>
              <a:noFill/>
              <a:ln w="9525">
                <a:noFill/>
                <a:miter lim="800000"/>
                <a:headEnd/>
                <a:tailEnd/>
              </a:ln>
            </p:spPr>
            <p:txBody>
              <a:bodyPr>
                <a:spAutoFit/>
              </a:bodyPr>
              <a:lstStyle/>
              <a:p>
                <a:pPr eaLnBrk="0" hangingPunct="0">
                  <a:spcBef>
                    <a:spcPct val="50000"/>
                  </a:spcBef>
                </a:pPr>
                <a:r>
                  <a:rPr lang="en-GB" sz="1600" b="1">
                    <a:latin typeface="Arial" charset="0"/>
                    <a:cs typeface="Arial" charset="0"/>
                  </a:rPr>
                  <a:t>Medium</a:t>
                </a:r>
              </a:p>
            </p:txBody>
          </p:sp>
          <p:sp>
            <p:nvSpPr>
              <p:cNvPr id="20" name="Text Box 36">
                <a:extLst>
                  <a:ext uri="{FF2B5EF4-FFF2-40B4-BE49-F238E27FC236}">
                    <a16:creationId xmlns:a16="http://schemas.microsoft.com/office/drawing/2014/main" id="{B8FB8B4D-4A7B-AD4A-9C60-FDDFB9934D9F}"/>
                  </a:ext>
                </a:extLst>
              </p:cNvPr>
              <p:cNvSpPr txBox="1">
                <a:spLocks noChangeArrowheads="1"/>
              </p:cNvSpPr>
              <p:nvPr/>
            </p:nvSpPr>
            <p:spPr bwMode="auto">
              <a:xfrm>
                <a:off x="839" y="1344"/>
                <a:ext cx="952" cy="212"/>
              </a:xfrm>
              <a:prstGeom prst="rect">
                <a:avLst/>
              </a:prstGeom>
              <a:noFill/>
              <a:ln w="9525">
                <a:noFill/>
                <a:miter lim="800000"/>
                <a:headEnd/>
                <a:tailEnd/>
              </a:ln>
            </p:spPr>
            <p:txBody>
              <a:bodyPr>
                <a:spAutoFit/>
              </a:bodyPr>
              <a:lstStyle/>
              <a:p>
                <a:pPr eaLnBrk="0" hangingPunct="0">
                  <a:spcBef>
                    <a:spcPct val="50000"/>
                  </a:spcBef>
                </a:pPr>
                <a:r>
                  <a:rPr lang="en-GB" sz="1600" b="1">
                    <a:latin typeface="Arial" charset="0"/>
                    <a:cs typeface="Arial" charset="0"/>
                  </a:rPr>
                  <a:t>High</a:t>
                </a:r>
              </a:p>
            </p:txBody>
          </p:sp>
        </p:grpSp>
      </p:grpSp>
      <p:grpSp>
        <p:nvGrpSpPr>
          <p:cNvPr id="39" name="Group 37">
            <a:extLst>
              <a:ext uri="{FF2B5EF4-FFF2-40B4-BE49-F238E27FC236}">
                <a16:creationId xmlns:a16="http://schemas.microsoft.com/office/drawing/2014/main" id="{5F8AAE43-88C9-644C-B4F1-1F3EF77B28A6}"/>
              </a:ext>
            </a:extLst>
          </p:cNvPr>
          <p:cNvGrpSpPr>
            <a:grpSpLocks/>
          </p:cNvGrpSpPr>
          <p:nvPr/>
        </p:nvGrpSpPr>
        <p:grpSpPr bwMode="auto">
          <a:xfrm>
            <a:off x="5512480" y="5208640"/>
            <a:ext cx="2197100" cy="482600"/>
            <a:chOff x="3097" y="3720"/>
            <a:chExt cx="1384" cy="304"/>
          </a:xfrm>
        </p:grpSpPr>
        <p:sp>
          <p:nvSpPr>
            <p:cNvPr id="40" name="AutoShape 38">
              <a:extLst>
                <a:ext uri="{FF2B5EF4-FFF2-40B4-BE49-F238E27FC236}">
                  <a16:creationId xmlns:a16="http://schemas.microsoft.com/office/drawing/2014/main" id="{E42F35BB-E2F1-A544-845D-3A6DB60D65F4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3097" y="3720"/>
              <a:ext cx="1384" cy="304"/>
            </a:xfrm>
            <a:prstGeom prst="rightArrow">
              <a:avLst>
                <a:gd name="adj1" fmla="val 50000"/>
                <a:gd name="adj2" fmla="val 180188"/>
              </a:avLst>
            </a:prstGeom>
            <a:solidFill>
              <a:schemeClr val="accent1"/>
            </a:solidFill>
            <a:ln w="9525">
              <a:solidFill>
                <a:schemeClr val="tx1"/>
              </a:solidFill>
              <a:miter lim="800000"/>
              <a:headEnd/>
              <a:tailEnd/>
            </a:ln>
          </p:spPr>
          <p:txBody>
            <a:bodyPr wrap="none" anchor="ctr"/>
            <a:lstStyle/>
            <a:p>
              <a:pPr eaLnBrk="0" hangingPunct="0"/>
              <a:endParaRPr lang="en-GB">
                <a:latin typeface="Arial" charset="0"/>
                <a:cs typeface="Arial" charset="0"/>
              </a:endParaRPr>
            </a:p>
          </p:txBody>
        </p:sp>
        <p:sp>
          <p:nvSpPr>
            <p:cNvPr id="41" name="Text Box 39">
              <a:extLst>
                <a:ext uri="{FF2B5EF4-FFF2-40B4-BE49-F238E27FC236}">
                  <a16:creationId xmlns:a16="http://schemas.microsoft.com/office/drawing/2014/main" id="{955F091E-C94D-074E-B540-B72586B7EB2A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3276" y="3766"/>
              <a:ext cx="907" cy="213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pPr eaLnBrk="0" hangingPunct="0">
                <a:spcBef>
                  <a:spcPct val="50000"/>
                </a:spcBef>
              </a:pPr>
              <a:r>
                <a:rPr lang="en-GB" sz="1600" dirty="0">
                  <a:latin typeface="Arial" charset="0"/>
                  <a:cs typeface="Arial" charset="0"/>
                </a:rPr>
                <a:t>Probability</a:t>
              </a:r>
            </a:p>
          </p:txBody>
        </p:sp>
      </p:grpSp>
      <p:grpSp>
        <p:nvGrpSpPr>
          <p:cNvPr id="42" name="Group 40">
            <a:extLst>
              <a:ext uri="{FF2B5EF4-FFF2-40B4-BE49-F238E27FC236}">
                <a16:creationId xmlns:a16="http://schemas.microsoft.com/office/drawing/2014/main" id="{E591F56D-0DC1-1347-B97C-E46A5B4C0CCB}"/>
              </a:ext>
            </a:extLst>
          </p:cNvPr>
          <p:cNvGrpSpPr>
            <a:grpSpLocks/>
          </p:cNvGrpSpPr>
          <p:nvPr/>
        </p:nvGrpSpPr>
        <p:grpSpPr bwMode="auto">
          <a:xfrm>
            <a:off x="1919968" y="1735024"/>
            <a:ext cx="587375" cy="1881188"/>
            <a:chOff x="514" y="851"/>
            <a:chExt cx="370" cy="1185"/>
          </a:xfrm>
        </p:grpSpPr>
        <p:sp>
          <p:nvSpPr>
            <p:cNvPr id="43" name="AutoShape 41">
              <a:extLst>
                <a:ext uri="{FF2B5EF4-FFF2-40B4-BE49-F238E27FC236}">
                  <a16:creationId xmlns:a16="http://schemas.microsoft.com/office/drawing/2014/main" id="{35D3CC0A-2C03-CB49-AF68-70AA37FF876F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514" y="851"/>
              <a:ext cx="370" cy="1185"/>
            </a:xfrm>
            <a:prstGeom prst="upArrow">
              <a:avLst>
                <a:gd name="adj1" fmla="val 50000"/>
                <a:gd name="adj2" fmla="val 127255"/>
              </a:avLst>
            </a:prstGeom>
            <a:solidFill>
              <a:schemeClr val="accent1"/>
            </a:solidFill>
            <a:ln w="9525">
              <a:solidFill>
                <a:schemeClr val="tx1"/>
              </a:solidFill>
              <a:miter lim="800000"/>
              <a:headEnd/>
              <a:tailEnd/>
            </a:ln>
          </p:spPr>
          <p:txBody>
            <a:bodyPr vert="eaVert" wrap="none" anchor="ctr"/>
            <a:lstStyle/>
            <a:p>
              <a:pPr eaLnBrk="0" hangingPunct="0"/>
              <a:endParaRPr lang="en-GB">
                <a:latin typeface="Arial" charset="0"/>
                <a:cs typeface="Arial" charset="0"/>
              </a:endParaRPr>
            </a:p>
          </p:txBody>
        </p:sp>
        <p:sp>
          <p:nvSpPr>
            <p:cNvPr id="44" name="Text Box 42">
              <a:extLst>
                <a:ext uri="{FF2B5EF4-FFF2-40B4-BE49-F238E27FC236}">
                  <a16:creationId xmlns:a16="http://schemas.microsoft.com/office/drawing/2014/main" id="{3CD3C58F-D749-E244-B09C-6DE576E4C7DB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 rot="16200000">
              <a:off x="307" y="1301"/>
              <a:ext cx="748" cy="213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pPr eaLnBrk="0" hangingPunct="0">
                <a:spcBef>
                  <a:spcPct val="50000"/>
                </a:spcBef>
              </a:pPr>
              <a:r>
                <a:rPr lang="en-GB" sz="1600" dirty="0">
                  <a:latin typeface="Arial" charset="0"/>
                  <a:cs typeface="Arial" charset="0"/>
                </a:rPr>
                <a:t>Impact</a:t>
              </a:r>
            </a:p>
          </p:txBody>
        </p:sp>
      </p:grpSp>
    </p:spTree>
    <p:extLst>
      <p:ext uri="{BB962C8B-B14F-4D97-AF65-F5344CB8AC3E}">
        <p14:creationId xmlns:p14="http://schemas.microsoft.com/office/powerpoint/2010/main" val="21258661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E6C4CF2-8E79-1C47-B2CB-88BE764434F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Responding to Risk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653292D7-F22E-3444-9255-B4269ABDBE8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D165440-4880-415F-9146-4793BDD623F8}" type="slidenum">
              <a:rPr lang="en-GB" smtClean="0"/>
              <a:t>10</a:t>
            </a:fld>
            <a:endParaRPr lang="en-GB"/>
          </a:p>
        </p:txBody>
      </p:sp>
      <p:sp>
        <p:nvSpPr>
          <p:cNvPr id="5" name="Content Placeholder 2">
            <a:extLst>
              <a:ext uri="{FF2B5EF4-FFF2-40B4-BE49-F238E27FC236}">
                <a16:creationId xmlns:a16="http://schemas.microsoft.com/office/drawing/2014/main" id="{6A800797-DC1B-BF40-ABC4-100F8F95D8C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10343" y="1603831"/>
            <a:ext cx="3548743" cy="3392714"/>
          </a:xfrm>
        </p:spPr>
        <p:txBody>
          <a:bodyPr>
            <a:normAutofit/>
          </a:bodyPr>
          <a:lstStyle/>
          <a:p>
            <a:pPr marL="365760" indent="-283464" fontAlgn="auto">
              <a:spcAft>
                <a:spcPts val="0"/>
              </a:spcAft>
              <a:buFont typeface="Wingdings 2"/>
              <a:buChar char=""/>
              <a:defRPr/>
            </a:pPr>
            <a:r>
              <a:rPr lang="en-GB" dirty="0"/>
              <a:t>Acceptance </a:t>
            </a:r>
          </a:p>
          <a:p>
            <a:pPr marL="365760" indent="-283464" fontAlgn="auto">
              <a:spcAft>
                <a:spcPts val="0"/>
              </a:spcAft>
              <a:buFont typeface="Wingdings 2"/>
              <a:buChar char=""/>
              <a:defRPr/>
            </a:pPr>
            <a:r>
              <a:rPr lang="en-GB" dirty="0"/>
              <a:t>Contingency </a:t>
            </a:r>
          </a:p>
          <a:p>
            <a:pPr marL="365760" indent="-283464" fontAlgn="auto">
              <a:spcAft>
                <a:spcPts val="0"/>
              </a:spcAft>
              <a:buFont typeface="Wingdings 2"/>
              <a:buChar char=""/>
              <a:defRPr/>
            </a:pPr>
            <a:r>
              <a:rPr lang="en-GB" dirty="0"/>
              <a:t>Prevention</a:t>
            </a:r>
          </a:p>
          <a:p>
            <a:pPr marL="365760" indent="-283464" fontAlgn="auto">
              <a:spcAft>
                <a:spcPts val="0"/>
              </a:spcAft>
              <a:buFont typeface="Wingdings 2"/>
              <a:buChar char=""/>
              <a:defRPr/>
            </a:pPr>
            <a:r>
              <a:rPr lang="en-GB" dirty="0"/>
              <a:t>Risk reduction</a:t>
            </a:r>
          </a:p>
          <a:p>
            <a:pPr marL="365760" indent="-283464" fontAlgn="auto">
              <a:spcAft>
                <a:spcPts val="0"/>
              </a:spcAft>
              <a:buFont typeface="Wingdings 2"/>
              <a:buChar char=""/>
              <a:defRPr/>
            </a:pPr>
            <a:r>
              <a:rPr lang="en-GB" dirty="0"/>
              <a:t>Impact</a:t>
            </a:r>
          </a:p>
          <a:p>
            <a:pPr marL="365760" indent="-283464" fontAlgn="auto">
              <a:spcAft>
                <a:spcPts val="0"/>
              </a:spcAft>
              <a:buFont typeface="Wingdings 2"/>
              <a:buChar char=""/>
              <a:defRPr/>
            </a:pPr>
            <a:r>
              <a:rPr lang="en-GB" dirty="0"/>
              <a:t>Insurance </a:t>
            </a:r>
          </a:p>
          <a:p>
            <a:pPr marL="365760" indent="-283464" fontAlgn="auto">
              <a:spcAft>
                <a:spcPts val="0"/>
              </a:spcAft>
              <a:buFont typeface="Wingdings 2"/>
              <a:buChar char=""/>
              <a:defRPr/>
            </a:pPr>
            <a:endParaRPr lang="en-GB" dirty="0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48662303-C105-C643-8ED7-E489E930D005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244760" y="1600201"/>
            <a:ext cx="5947239" cy="4112985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1302B382-23A0-5F41-9498-473757DC7D2C}"/>
              </a:ext>
            </a:extLst>
          </p:cNvPr>
          <p:cNvSpPr txBox="1"/>
          <p:nvPr/>
        </p:nvSpPr>
        <p:spPr>
          <a:xfrm>
            <a:off x="7919786" y="1174746"/>
            <a:ext cx="341632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/>
              <a:t>Space Shuttle Challenger Disaster</a:t>
            </a:r>
          </a:p>
        </p:txBody>
      </p:sp>
    </p:spTree>
    <p:extLst>
      <p:ext uri="{BB962C8B-B14F-4D97-AF65-F5344CB8AC3E}">
        <p14:creationId xmlns:p14="http://schemas.microsoft.com/office/powerpoint/2010/main" val="3921669652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D5427F9-70B8-8941-8FB2-3C1414CC8B7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 dirty="0"/>
              <a:t>Risk - Influence and Control List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8602AFB-D755-2C47-996D-3F08CE4D3C9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lnSpc>
                <a:spcPct val="90000"/>
              </a:lnSpc>
              <a:buNone/>
            </a:pPr>
            <a:r>
              <a:rPr lang="en-GB" altLang="en-US" dirty="0"/>
              <a:t>Simply identify and list under 3 categories.</a:t>
            </a:r>
            <a:br>
              <a:rPr lang="en-GB" altLang="en-US" dirty="0"/>
            </a:br>
            <a:endParaRPr lang="en-GB" altLang="en-US" dirty="0"/>
          </a:p>
          <a:p>
            <a:pPr marL="0" indent="0">
              <a:lnSpc>
                <a:spcPct val="90000"/>
              </a:lnSpc>
              <a:buNone/>
            </a:pPr>
            <a:r>
              <a:rPr lang="en-GB" altLang="en-US" dirty="0"/>
              <a:t>1. Things you can control ? </a:t>
            </a:r>
          </a:p>
          <a:p>
            <a:pPr>
              <a:lnSpc>
                <a:spcPct val="90000"/>
              </a:lnSpc>
            </a:pPr>
            <a:endParaRPr lang="en-GB" altLang="en-US" dirty="0"/>
          </a:p>
          <a:p>
            <a:pPr marL="0" indent="0">
              <a:lnSpc>
                <a:spcPct val="90000"/>
              </a:lnSpc>
              <a:buNone/>
            </a:pPr>
            <a:r>
              <a:rPr lang="en-GB" altLang="en-US" dirty="0"/>
              <a:t>2. Things you can influence but not control?</a:t>
            </a:r>
          </a:p>
          <a:p>
            <a:pPr>
              <a:lnSpc>
                <a:spcPct val="90000"/>
              </a:lnSpc>
              <a:buNone/>
            </a:pPr>
            <a:endParaRPr lang="en-GB" altLang="en-US" dirty="0"/>
          </a:p>
          <a:p>
            <a:pPr marL="0" indent="0">
              <a:lnSpc>
                <a:spcPct val="90000"/>
              </a:lnSpc>
              <a:buNone/>
            </a:pPr>
            <a:r>
              <a:rPr lang="en-GB" altLang="en-US" dirty="0"/>
              <a:t>3. Things which you can neither influence nor control.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068DE2FA-B952-DC42-9893-9A363919788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D165440-4880-415F-9146-4793BDD623F8}" type="slidenum">
              <a:rPr lang="en-GB" smtClean="0"/>
              <a:t>11</a:t>
            </a:fld>
            <a:endParaRPr lang="en-GB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18439A46-F674-EB48-A6BE-F9A94B7ACD3D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73812" y="1600201"/>
            <a:ext cx="3418188" cy="27843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74936068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72CCC37-B34D-9D40-AFC3-15154375473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Known &amp; Unknown Risk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1D30082-8FA2-9249-A8A9-458D45EE0D8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pPr marL="0" indent="0">
              <a:buNone/>
            </a:pPr>
            <a:r>
              <a:rPr lang="en-US" dirty="0"/>
              <a:t>Sometimes you may not know enough about the risk.</a:t>
            </a:r>
          </a:p>
          <a:p>
            <a:pPr marL="0" indent="0">
              <a:buNone/>
            </a:pPr>
            <a:endParaRPr lang="en-US" dirty="0"/>
          </a:p>
          <a:p>
            <a:pPr marL="0" indent="0">
              <a:buNone/>
            </a:pPr>
            <a:r>
              <a:rPr lang="en-US" dirty="0"/>
              <a:t>A </a:t>
            </a:r>
            <a:r>
              <a:rPr lang="en-US" dirty="0">
                <a:solidFill>
                  <a:srgbClr val="FF0000"/>
                </a:solidFill>
              </a:rPr>
              <a:t>known unknown </a:t>
            </a:r>
            <a:r>
              <a:rPr lang="en-US" dirty="0"/>
              <a:t>– information you don’t have but someone else does. </a:t>
            </a:r>
          </a:p>
          <a:p>
            <a:pPr marL="0" indent="0">
              <a:buNone/>
            </a:pPr>
            <a:r>
              <a:rPr lang="en-US" dirty="0"/>
              <a:t>Deal with this by finding out from others…</a:t>
            </a:r>
            <a:br>
              <a:rPr lang="en-US" dirty="0"/>
            </a:br>
            <a:endParaRPr lang="en-US" dirty="0"/>
          </a:p>
          <a:p>
            <a:pPr marL="0" indent="0">
              <a:buNone/>
            </a:pPr>
            <a:r>
              <a:rPr lang="en-US" dirty="0"/>
              <a:t>An </a:t>
            </a:r>
            <a:r>
              <a:rPr lang="en-US" dirty="0">
                <a:solidFill>
                  <a:srgbClr val="FF0000"/>
                </a:solidFill>
              </a:rPr>
              <a:t>unknown unknown </a:t>
            </a:r>
            <a:r>
              <a:rPr lang="en-US" dirty="0"/>
              <a:t>– information that you don’t have because it doesn’t yet exist.</a:t>
            </a:r>
            <a:br>
              <a:rPr lang="en-US" dirty="0"/>
            </a:br>
            <a:endParaRPr lang="en-US" dirty="0"/>
          </a:p>
          <a:p>
            <a:pPr marL="0" indent="0">
              <a:buNone/>
            </a:pPr>
            <a:r>
              <a:rPr lang="en-US" dirty="0"/>
              <a:t>Deal with unknown unknowns by developing contingency plans to be followed if/when you find out the information.</a:t>
            </a:r>
          </a:p>
          <a:p>
            <a:pPr marL="0" indent="0">
              <a:buNone/>
            </a:pPr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C086D7F8-2827-A84D-908F-3B3C2B25B33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D165440-4880-415F-9146-4793BDD623F8}" type="slidenum">
              <a:rPr lang="en-GB" smtClean="0"/>
              <a:t>12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48797746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E27FFC3-CCFE-9B49-8F93-B138B4F82EC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Risk Analysis Grid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BA6BC3BE-AC0C-1D49-AE7A-93C5F85BC54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D165440-4880-415F-9146-4793BDD623F8}" type="slidenum">
              <a:rPr lang="en-GB" smtClean="0"/>
              <a:t>13</a:t>
            </a:fld>
            <a:endParaRPr lang="en-GB"/>
          </a:p>
        </p:txBody>
      </p:sp>
      <p:graphicFrame>
        <p:nvGraphicFramePr>
          <p:cNvPr id="5" name="Table 4">
            <a:extLst>
              <a:ext uri="{FF2B5EF4-FFF2-40B4-BE49-F238E27FC236}">
                <a16:creationId xmlns:a16="http://schemas.microsoft.com/office/drawing/2014/main" id="{A2660DF7-1265-D44D-956B-94AE5472E803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555344868"/>
              </p:ext>
            </p:extLst>
          </p:nvPr>
        </p:nvGraphicFramePr>
        <p:xfrm>
          <a:off x="786712" y="1306677"/>
          <a:ext cx="10618576" cy="4308390"/>
        </p:xfrm>
        <a:graphic>
          <a:graphicData uri="http://schemas.openxmlformats.org/drawingml/2006/table">
            <a:tbl>
              <a:tblPr firstRow="1" bandRow="1">
                <a:tableStyleId>{E8B1032C-EA38-4F05-BA0D-38AFFFC7BED3}</a:tableStyleId>
              </a:tblPr>
              <a:tblGrid>
                <a:gridCol w="2654644">
                  <a:extLst>
                    <a:ext uri="{9D8B030D-6E8A-4147-A177-3AD203B41FA5}">
                      <a16:colId xmlns:a16="http://schemas.microsoft.com/office/drawing/2014/main" val="346813269"/>
                    </a:ext>
                  </a:extLst>
                </a:gridCol>
                <a:gridCol w="2654644">
                  <a:extLst>
                    <a:ext uri="{9D8B030D-6E8A-4147-A177-3AD203B41FA5}">
                      <a16:colId xmlns:a16="http://schemas.microsoft.com/office/drawing/2014/main" val="3138221694"/>
                    </a:ext>
                  </a:extLst>
                </a:gridCol>
                <a:gridCol w="2654644">
                  <a:extLst>
                    <a:ext uri="{9D8B030D-6E8A-4147-A177-3AD203B41FA5}">
                      <a16:colId xmlns:a16="http://schemas.microsoft.com/office/drawing/2014/main" val="3825720663"/>
                    </a:ext>
                  </a:extLst>
                </a:gridCol>
                <a:gridCol w="2654644">
                  <a:extLst>
                    <a:ext uri="{9D8B030D-6E8A-4147-A177-3AD203B41FA5}">
                      <a16:colId xmlns:a16="http://schemas.microsoft.com/office/drawing/2014/main" val="86433115"/>
                    </a:ext>
                  </a:extLst>
                </a:gridCol>
              </a:tblGrid>
              <a:tr h="1995798"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Impact</a:t>
                      </a:r>
                    </a:p>
                    <a:p>
                      <a:pPr algn="ctr"/>
                      <a:r>
                        <a:rPr lang="en-GB" dirty="0"/>
                        <a:t>(H/M/L)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Likelihood</a:t>
                      </a:r>
                    </a:p>
                    <a:p>
                      <a:pPr algn="ctr"/>
                      <a:r>
                        <a:rPr lang="en-GB" dirty="0"/>
                        <a:t>(H/M/L)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Risk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Mitigating Action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450730737"/>
                  </a:ext>
                </a:extLst>
              </a:tr>
              <a:tr h="1156296"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670898538"/>
                  </a:ext>
                </a:extLst>
              </a:tr>
              <a:tr h="1156296"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071362531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046583004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B05894F-9C0D-9440-9B31-BBD5E8BFF81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Risk Analysis – delivery in lockdown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A4560B9B-F26E-B74E-8DCE-673CD6708E2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D165440-4880-415F-9146-4793BDD623F8}" type="slidenum">
              <a:rPr lang="en-GB" smtClean="0"/>
              <a:t>14</a:t>
            </a:fld>
            <a:endParaRPr lang="en-GB"/>
          </a:p>
        </p:txBody>
      </p:sp>
      <p:graphicFrame>
        <p:nvGraphicFramePr>
          <p:cNvPr id="5" name="Content Placeholder 4">
            <a:extLst>
              <a:ext uri="{FF2B5EF4-FFF2-40B4-BE49-F238E27FC236}">
                <a16:creationId xmlns:a16="http://schemas.microsoft.com/office/drawing/2014/main" id="{25BAF737-BA27-D74A-AEFD-73AE8243F8B5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983247377"/>
              </p:ext>
            </p:extLst>
          </p:nvPr>
        </p:nvGraphicFramePr>
        <p:xfrm>
          <a:off x="218303" y="1028995"/>
          <a:ext cx="11741468" cy="4370320"/>
        </p:xfrm>
        <a:graphic>
          <a:graphicData uri="http://schemas.openxmlformats.org/drawingml/2006/table">
            <a:tbl>
              <a:tblPr firstRow="1" bandRow="1">
                <a:tableStyleId>{BC89EF96-8CEA-46FF-86C4-4CE0E7609802}</a:tableStyleId>
              </a:tblPr>
              <a:tblGrid>
                <a:gridCol w="1654040">
                  <a:extLst>
                    <a:ext uri="{9D8B030D-6E8A-4147-A177-3AD203B41FA5}">
                      <a16:colId xmlns:a16="http://schemas.microsoft.com/office/drawing/2014/main" val="346813269"/>
                    </a:ext>
                  </a:extLst>
                </a:gridCol>
                <a:gridCol w="1654628">
                  <a:extLst>
                    <a:ext uri="{9D8B030D-6E8A-4147-A177-3AD203B41FA5}">
                      <a16:colId xmlns:a16="http://schemas.microsoft.com/office/drawing/2014/main" val="3138221694"/>
                    </a:ext>
                  </a:extLst>
                </a:gridCol>
                <a:gridCol w="3976915">
                  <a:extLst>
                    <a:ext uri="{9D8B030D-6E8A-4147-A177-3AD203B41FA5}">
                      <a16:colId xmlns:a16="http://schemas.microsoft.com/office/drawing/2014/main" val="3825720663"/>
                    </a:ext>
                  </a:extLst>
                </a:gridCol>
                <a:gridCol w="4455885">
                  <a:extLst>
                    <a:ext uri="{9D8B030D-6E8A-4147-A177-3AD203B41FA5}">
                      <a16:colId xmlns:a16="http://schemas.microsoft.com/office/drawing/2014/main" val="86433115"/>
                    </a:ext>
                  </a:extLst>
                </a:gridCol>
              </a:tblGrid>
              <a:tr h="660836"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Impact</a:t>
                      </a:r>
                    </a:p>
                    <a:p>
                      <a:pPr algn="ctr"/>
                      <a:r>
                        <a:rPr lang="en-GB" dirty="0"/>
                        <a:t>(H/M/L)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Likelihood</a:t>
                      </a:r>
                    </a:p>
                    <a:p>
                      <a:pPr algn="ctr"/>
                      <a:r>
                        <a:rPr lang="en-GB" dirty="0"/>
                        <a:t>(H/M/L)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Risk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Mitigating Action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450730737"/>
                  </a:ext>
                </a:extLst>
              </a:tr>
              <a:tr h="776404">
                <a:tc>
                  <a:txBody>
                    <a:bodyPr/>
                    <a:lstStyle/>
                    <a:p>
                      <a:r>
                        <a:rPr lang="en-GB" sz="1600" dirty="0"/>
                        <a:t>H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600" dirty="0"/>
                        <a:t>H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600" dirty="0"/>
                        <a:t>Staff not confident to deliver</a:t>
                      </a:r>
                    </a:p>
                    <a:p>
                      <a:r>
                        <a:rPr lang="en-GB" sz="1600" dirty="0"/>
                        <a:t>(Product/ Resource/ Schedule risk) Internal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600" dirty="0"/>
                        <a:t>Provide online training and access to software and IT equipment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670898538"/>
                  </a:ext>
                </a:extLst>
              </a:tr>
              <a:tr h="1926631">
                <a:tc>
                  <a:txBody>
                    <a:bodyPr/>
                    <a:lstStyle/>
                    <a:p>
                      <a:r>
                        <a:rPr lang="en-GB" sz="1600" dirty="0"/>
                        <a:t>H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600" dirty="0"/>
                        <a:t>M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600" dirty="0"/>
                        <a:t>Students not engaging </a:t>
                      </a:r>
                    </a:p>
                    <a:p>
                      <a:r>
                        <a:rPr lang="en-GB" sz="1600" dirty="0"/>
                        <a:t>(Product</a:t>
                      </a:r>
                      <a:r>
                        <a:rPr lang="en-GB" sz="1600" baseline="0" dirty="0"/>
                        <a:t> </a:t>
                      </a:r>
                      <a:r>
                        <a:rPr lang="en-GB" sz="1600" dirty="0"/>
                        <a:t>risk) Partly Internal/ External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600" dirty="0"/>
                        <a:t>Provide effective, engaging, varied resources,</a:t>
                      </a:r>
                      <a:r>
                        <a:rPr lang="en-GB" sz="1600" baseline="0" dirty="0"/>
                        <a:t> </a:t>
                      </a:r>
                      <a:r>
                        <a:rPr lang="en-GB" sz="1600" dirty="0"/>
                        <a:t>one to one support for students through lectures and tutorial &amp; access</a:t>
                      </a:r>
                      <a:r>
                        <a:rPr lang="en-GB" sz="1600" baseline="0" dirty="0"/>
                        <a:t> to interactive moodle pages. Chase up via emails any issues and look to provide support in addressing them</a:t>
                      </a:r>
                      <a:endParaRPr lang="en-GB" sz="16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071362531"/>
                  </a:ext>
                </a:extLst>
              </a:tr>
              <a:tr h="1006449">
                <a:tc>
                  <a:txBody>
                    <a:bodyPr/>
                    <a:lstStyle/>
                    <a:p>
                      <a:r>
                        <a:rPr lang="en-GB" sz="1600" dirty="0"/>
                        <a:t>H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600" dirty="0"/>
                        <a:t>L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600" dirty="0"/>
                        <a:t>Internet connection for staff and students</a:t>
                      </a:r>
                    </a:p>
                    <a:p>
                      <a:r>
                        <a:rPr lang="en-GB" sz="1600" dirty="0"/>
                        <a:t>(Resource/ schedule risk) External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600" dirty="0"/>
                        <a:t>Provide advice and support via 24 hour IT HWB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959459922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827286500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7AB6E04-CF42-634E-8A77-317BFBD2DEF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Project Familiarity Grid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5746C8ED-0C99-2E4B-928E-61509E55794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D165440-4880-415F-9146-4793BDD623F8}" type="slidenum">
              <a:rPr lang="en-GB" smtClean="0"/>
              <a:t>15</a:t>
            </a:fld>
            <a:endParaRPr lang="en-GB"/>
          </a:p>
        </p:txBody>
      </p:sp>
      <p:graphicFrame>
        <p:nvGraphicFramePr>
          <p:cNvPr id="5" name="Group 27">
            <a:extLst>
              <a:ext uri="{FF2B5EF4-FFF2-40B4-BE49-F238E27FC236}">
                <a16:creationId xmlns:a16="http://schemas.microsoft.com/office/drawing/2014/main" id="{198CA33C-ABA3-2E4F-868D-25ED3DB142E5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199488686"/>
              </p:ext>
            </p:extLst>
          </p:nvPr>
        </p:nvGraphicFramePr>
        <p:xfrm>
          <a:off x="3222172" y="1367972"/>
          <a:ext cx="6172200" cy="3597275"/>
        </p:xfrm>
        <a:graphic>
          <a:graphicData uri="http://schemas.openxmlformats.org/drawingml/2006/table">
            <a:tbl>
              <a:tblPr/>
              <a:tblGrid>
                <a:gridCol w="3124200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3048000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</a:tblGrid>
              <a:tr h="154256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28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Both task and setting familiar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2800" b="0" i="0" u="none" strike="noStrike" cap="none" normalizeH="0" baseline="0">
                          <a:ln>
                            <a:noFill/>
                          </a:ln>
                          <a:solidFill>
                            <a:srgbClr val="00FF00"/>
                          </a:solidFill>
                          <a:effectLst/>
                          <a:latin typeface="Arial" charset="0"/>
                        </a:rPr>
                        <a:t>SHOULD BE OK</a:t>
                      </a:r>
                    </a:p>
                  </a:txBody>
                  <a:tcPr marT="45728" marB="45728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28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Task familiar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28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Setting unfamiliar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2800" b="0" i="0" u="none" strike="noStrike" cap="none" normalizeH="0" baseline="0">
                          <a:ln>
                            <a:noFill/>
                          </a:ln>
                          <a:solidFill>
                            <a:srgbClr val="FFCC00"/>
                          </a:solidFill>
                          <a:effectLst/>
                          <a:latin typeface="Arial" charset="0"/>
                        </a:rPr>
                        <a:t>BE CAREFUL</a:t>
                      </a:r>
                    </a:p>
                  </a:txBody>
                  <a:tcPr marT="45728" marB="45728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205471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28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Task Unfamiliar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GB" sz="2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28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Setting Familiar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2800" b="0" i="0" u="none" strike="noStrike" cap="none" normalizeH="0" baseline="0">
                          <a:ln>
                            <a:noFill/>
                          </a:ln>
                          <a:solidFill>
                            <a:srgbClr val="FFCC00"/>
                          </a:solidFill>
                          <a:effectLst/>
                          <a:latin typeface="Arial" charset="0"/>
                        </a:rPr>
                        <a:t>BE CAREFUL</a:t>
                      </a:r>
                    </a:p>
                  </a:txBody>
                  <a:tcPr marT="45728" marB="45728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28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Task Unfamiliar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28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Setting unfamiliar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2800" b="0" i="0" u="none" strike="noStrike" cap="none" normalizeH="0" baseline="0" dirty="0">
                          <a:ln>
                            <a:noFill/>
                          </a:ln>
                          <a:solidFill>
                            <a:srgbClr val="FF0000"/>
                          </a:solidFill>
                          <a:effectLst/>
                          <a:latin typeface="Arial" charset="0"/>
                        </a:rPr>
                        <a:t>BE VERY WARY!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GB" sz="2800" b="0" i="0" u="none" strike="noStrike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28" marB="45728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297258381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7AE5FB8-BE4F-E34A-91AE-E783E222338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Communication Plan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F7480BF-CFDD-6648-B9D4-B718B162CE9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600" y="1600201"/>
            <a:ext cx="6560457" cy="3917032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US" dirty="0"/>
              <a:t>Communication Planning</a:t>
            </a:r>
            <a:br>
              <a:rPr lang="en-US" dirty="0"/>
            </a:br>
            <a:endParaRPr lang="en-US" dirty="0"/>
          </a:p>
          <a:p>
            <a:pPr lvl="1">
              <a:buFont typeface="Arial" panose="020B0604020202020204" pitchFamily="34" charset="0"/>
              <a:buChar char="•"/>
            </a:pPr>
            <a:r>
              <a:rPr lang="en-US" altLang="en-US" sz="1600" dirty="0">
                <a:latin typeface="Arial" panose="020B0604020202020204" pitchFamily="34" charset="0"/>
                <a:cs typeface="Arial" panose="020B0604020202020204" pitchFamily="34" charset="0"/>
              </a:rPr>
              <a:t>The information requirements of project stakeholders</a:t>
            </a:r>
          </a:p>
          <a:p>
            <a:pPr lvl="1">
              <a:buFont typeface="Arial" panose="020B0604020202020204" pitchFamily="34" charset="0"/>
              <a:buChar char="•"/>
            </a:pPr>
            <a:r>
              <a:rPr lang="en-US" altLang="en-US" sz="1600" dirty="0">
                <a:latin typeface="Arial" panose="020B0604020202020204" pitchFamily="34" charset="0"/>
                <a:cs typeface="Arial" panose="020B0604020202020204" pitchFamily="34" charset="0"/>
              </a:rPr>
              <a:t>The type and format of the information to be communicated</a:t>
            </a:r>
          </a:p>
          <a:p>
            <a:pPr lvl="1">
              <a:buFont typeface="Arial" panose="020B0604020202020204" pitchFamily="34" charset="0"/>
              <a:buChar char="•"/>
            </a:pPr>
            <a:r>
              <a:rPr lang="en-US" altLang="en-US" sz="1600" dirty="0">
                <a:latin typeface="Arial" panose="020B0604020202020204" pitchFamily="34" charset="0"/>
                <a:cs typeface="Arial" panose="020B0604020202020204" pitchFamily="34" charset="0"/>
              </a:rPr>
              <a:t>The delivery mechanism or communications media to be used.</a:t>
            </a:r>
          </a:p>
          <a:p>
            <a:pPr marL="0" indent="0">
              <a:buNone/>
            </a:pPr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D3797A73-FA22-CA47-A14F-B41854F41FD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D165440-4880-415F-9146-4793BDD623F8}" type="slidenum">
              <a:rPr lang="en-GB" smtClean="0"/>
              <a:t>16</a:t>
            </a:fld>
            <a:endParaRPr lang="en-GB"/>
          </a:p>
        </p:txBody>
      </p:sp>
      <p:pic>
        <p:nvPicPr>
          <p:cNvPr id="5" name="Picture 2" descr="http://blog.mitchcommgroup.com/wp-content/uploads/2013/02/why-do-i-need-a-communications-plan-20130212.jpg">
            <a:extLst>
              <a:ext uri="{FF2B5EF4-FFF2-40B4-BE49-F238E27FC236}">
                <a16:creationId xmlns:a16="http://schemas.microsoft.com/office/drawing/2014/main" id="{B8C3C030-773D-2644-8F3D-DDBC6B69920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055564" y="1600201"/>
            <a:ext cx="3788181" cy="33387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575305104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7AE5FB8-BE4F-E34A-91AE-E783E222338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Communication Planning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D3797A73-FA22-CA47-A14F-B41854F41FD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D165440-4880-415F-9146-4793BDD623F8}" type="slidenum">
              <a:rPr lang="en-GB" smtClean="0"/>
              <a:t>17</a:t>
            </a:fld>
            <a:endParaRPr lang="en-GB"/>
          </a:p>
        </p:txBody>
      </p:sp>
      <p:pic>
        <p:nvPicPr>
          <p:cNvPr id="5" name="Picture 2" descr="http://blog.mitchcommgroup.com/wp-content/uploads/2013/02/why-do-i-need-a-communications-plan-20130212.jpg">
            <a:extLst>
              <a:ext uri="{FF2B5EF4-FFF2-40B4-BE49-F238E27FC236}">
                <a16:creationId xmlns:a16="http://schemas.microsoft.com/office/drawing/2014/main" id="{B8C3C030-773D-2644-8F3D-DDBC6B69920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055564" y="1600201"/>
            <a:ext cx="3788181" cy="33387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9" name="Content Placeholder 2">
            <a:extLst>
              <a:ext uri="{FF2B5EF4-FFF2-40B4-BE49-F238E27FC236}">
                <a16:creationId xmlns:a16="http://schemas.microsoft.com/office/drawing/2014/main" id="{49315107-3003-554C-9695-EB8EABCF12E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94319" y="962834"/>
            <a:ext cx="8184456" cy="4480023"/>
          </a:xfrm>
        </p:spPr>
        <p:txBody>
          <a:bodyPr rtlCol="0">
            <a:noAutofit/>
          </a:bodyPr>
          <a:lstStyle/>
          <a:p>
            <a:pPr marL="457200" lvl="1" indent="0" eaLnBrk="1" fontAlgn="auto" hangingPunct="1">
              <a:spcAft>
                <a:spcPts val="0"/>
              </a:spcAft>
              <a:buNone/>
              <a:defRPr/>
            </a:pP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Considerations:</a:t>
            </a:r>
          </a:p>
          <a:p>
            <a:pPr marL="457200" lvl="1" indent="0" eaLnBrk="1" fontAlgn="auto" hangingPunct="1">
              <a:spcAft>
                <a:spcPts val="0"/>
              </a:spcAft>
              <a:buNone/>
              <a:defRPr/>
            </a:pPr>
            <a:endParaRPr lang="en-GB" sz="1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457200" lvl="1" indent="0" eaLnBrk="1" fontAlgn="auto" hangingPunct="1">
              <a:spcAft>
                <a:spcPts val="0"/>
              </a:spcAft>
              <a:buNone/>
              <a:defRPr/>
            </a:pP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Who are the stakeholders</a:t>
            </a:r>
            <a:r>
              <a:rPr lang="en-GB" sz="18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?</a:t>
            </a:r>
          </a:p>
          <a:p>
            <a:pPr marL="457200" lvl="1" indent="0" eaLnBrk="1" fontAlgn="auto" hangingPunct="1">
              <a:spcAft>
                <a:spcPts val="0"/>
              </a:spcAft>
              <a:buNone/>
              <a:defRPr/>
            </a:pPr>
            <a:endParaRPr lang="en-GB" sz="18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457200" lvl="1" indent="0" eaLnBrk="1" fontAlgn="auto" hangingPunct="1">
              <a:spcAft>
                <a:spcPts val="0"/>
              </a:spcAft>
              <a:buNone/>
              <a:defRPr/>
            </a:pP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What are the information requirements of the stakeholders</a:t>
            </a:r>
            <a:r>
              <a:rPr lang="en-GB" sz="18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?</a:t>
            </a:r>
          </a:p>
          <a:p>
            <a:pPr marL="1053846" lvl="2" indent="-285750">
              <a:buClr>
                <a:schemeClr val="accent3"/>
              </a:buClr>
              <a:defRPr/>
            </a:pP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What level of detail or precision</a:t>
            </a:r>
            <a:r>
              <a:rPr lang="en-GB" sz="18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?</a:t>
            </a:r>
          </a:p>
          <a:p>
            <a:pPr marL="1053846" lvl="2" indent="-285750">
              <a:buClr>
                <a:schemeClr val="accent3"/>
              </a:buClr>
              <a:defRPr/>
            </a:pP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In what format</a:t>
            </a:r>
            <a:r>
              <a:rPr lang="en-GB" sz="18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?</a:t>
            </a:r>
          </a:p>
          <a:p>
            <a:pPr marL="1053846" lvl="2" indent="-285750">
              <a:buClr>
                <a:schemeClr val="accent3"/>
              </a:buClr>
              <a:defRPr/>
            </a:pP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Are there any group or shared requirements?</a:t>
            </a:r>
          </a:p>
          <a:p>
            <a:pPr marL="768096" lvl="2" indent="0" eaLnBrk="1" fontAlgn="auto" hangingPunct="1">
              <a:spcAft>
                <a:spcPts val="0"/>
              </a:spcAft>
              <a:buClr>
                <a:schemeClr val="accent3"/>
              </a:buClr>
              <a:buNone/>
              <a:defRPr/>
            </a:pPr>
            <a:endParaRPr lang="en-GB" sz="1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457200" lvl="1" indent="0" eaLnBrk="1" fontAlgn="auto" hangingPunct="1">
              <a:spcAft>
                <a:spcPts val="0"/>
              </a:spcAft>
              <a:buNone/>
              <a:defRPr/>
            </a:pP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How will the information be used</a:t>
            </a:r>
            <a:r>
              <a:rPr lang="en-GB" sz="18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?</a:t>
            </a:r>
          </a:p>
          <a:p>
            <a:pPr marL="457200" lvl="1" indent="0" eaLnBrk="1" fontAlgn="auto" hangingPunct="1">
              <a:spcAft>
                <a:spcPts val="0"/>
              </a:spcAft>
              <a:buNone/>
              <a:defRPr/>
            </a:pPr>
            <a:endParaRPr lang="en-GB" sz="18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457200" lvl="1" indent="0" eaLnBrk="1" fontAlgn="auto" hangingPunct="1">
              <a:spcAft>
                <a:spcPts val="0"/>
              </a:spcAft>
              <a:buNone/>
              <a:defRPr/>
            </a:pP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What are the overheads to the project of gathering, recording, formatting and communicating the information</a:t>
            </a:r>
            <a:r>
              <a:rPr lang="en-GB" sz="18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?</a:t>
            </a:r>
          </a:p>
        </p:txBody>
      </p:sp>
    </p:spTree>
    <p:extLst>
      <p:ext uri="{BB962C8B-B14F-4D97-AF65-F5344CB8AC3E}">
        <p14:creationId xmlns:p14="http://schemas.microsoft.com/office/powerpoint/2010/main" val="18294390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  <p:subTnLst>
                                    <p:animClr clrSpc="rgb" dir="cw"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ppt_c</p:attrName>
                                        </p:attrNameLst>
                                      </p:cBhvr>
                                      <p:to>
                                        <a:schemeClr val="tx1"/>
                                      </p:to>
                                    </p:animClr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  <p:subTnLst>
                                    <p:animClr clrSpc="rgb" dir="cw"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ppt_c</p:attrName>
                                        </p:attrNameLst>
                                      </p:cBhvr>
                                      <p:to>
                                        <a:schemeClr val="tx1"/>
                                      </p:to>
                                    </p:animClr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  <p:subTnLst>
                                    <p:animClr clrSpc="rgb" dir="cw"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ppt_c</p:attrName>
                                        </p:attrNameLst>
                                      </p:cBhvr>
                                      <p:to>
                                        <a:schemeClr val="tx1"/>
                                      </p:to>
                                    </p:animClr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  <p:subTnLst>
                                    <p:animClr clrSpc="rgb" dir="cw"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ppt_c</p:attrName>
                                        </p:attrNameLst>
                                      </p:cBhvr>
                                      <p:to>
                                        <a:schemeClr val="tx1"/>
                                      </p:to>
                                    </p:animClr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  <p:subTnLst>
                                    <p:animClr clrSpc="rgb" dir="cw"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9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ppt_c</p:attrName>
                                        </p:attrNameLst>
                                      </p:cBhvr>
                                      <p:to>
                                        <a:schemeClr val="tx1"/>
                                      </p:to>
                                    </p:animClr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  <p:subTnLst>
                                    <p:animClr clrSpc="rgb" dir="cw"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9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ppt_c</p:attrName>
                                        </p:attrNameLst>
                                      </p:cBhvr>
                                      <p:to>
                                        <a:schemeClr val="tx1"/>
                                      </p:to>
                                    </p:animClr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  <p:subTnLst>
                                    <p:animClr clrSpc="rgb" dir="cw"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9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ppt_c</p:attrName>
                                        </p:attrNameLst>
                                      </p:cBhvr>
                                      <p:to>
                                        <a:schemeClr val="tx1"/>
                                      </p:to>
                                    </p:animClr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  <p:subTnLst>
                                    <p:animClr clrSpc="rgb" dir="cw"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9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ppt_c</p:attrName>
                                        </p:attrNameLst>
                                      </p:cBhvr>
                                      <p:to>
                                        <a:schemeClr val="tx1"/>
                                      </p:to>
                                    </p:animClr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 build="p" bldLvl="3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7AE5FB8-BE4F-E34A-91AE-E783E222338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Communication Planning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D3797A73-FA22-CA47-A14F-B41854F41FD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D165440-4880-415F-9146-4793BDD623F8}" type="slidenum">
              <a:rPr lang="en-GB" smtClean="0"/>
              <a:t>18</a:t>
            </a:fld>
            <a:endParaRPr lang="en-GB"/>
          </a:p>
        </p:txBody>
      </p:sp>
      <p:pic>
        <p:nvPicPr>
          <p:cNvPr id="5" name="Picture 2" descr="http://blog.mitchcommgroup.com/wp-content/uploads/2013/02/why-do-i-need-a-communications-plan-20130212.jpg">
            <a:extLst>
              <a:ext uri="{FF2B5EF4-FFF2-40B4-BE49-F238E27FC236}">
                <a16:creationId xmlns:a16="http://schemas.microsoft.com/office/drawing/2014/main" id="{B8C3C030-773D-2644-8F3D-DDBC6B69920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055564" y="1600201"/>
            <a:ext cx="3788181" cy="33387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9" name="Content Placeholder 2">
            <a:extLst>
              <a:ext uri="{FF2B5EF4-FFF2-40B4-BE49-F238E27FC236}">
                <a16:creationId xmlns:a16="http://schemas.microsoft.com/office/drawing/2014/main" id="{49315107-3003-554C-9695-EB8EABCF12E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94319" y="962834"/>
            <a:ext cx="8184456" cy="4480023"/>
          </a:xfrm>
        </p:spPr>
        <p:txBody>
          <a:bodyPr rtlCol="0">
            <a:noAutofit/>
          </a:bodyPr>
          <a:lstStyle/>
          <a:p>
            <a:pPr marL="457200" lvl="1" indent="0" eaLnBrk="1" fontAlgn="auto" hangingPunct="1">
              <a:spcAft>
                <a:spcPts val="0"/>
              </a:spcAft>
              <a:buNone/>
              <a:defRPr/>
            </a:pP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Rationale:</a:t>
            </a:r>
          </a:p>
          <a:p>
            <a:pPr marL="457200" lvl="1" indent="0">
              <a:buNone/>
              <a:defRPr/>
            </a:pPr>
            <a:endParaRPr lang="en-GB" sz="1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457200" lvl="1" indent="0">
              <a:buNone/>
              <a:defRPr/>
            </a:pP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To Inform those who need to be informed to the extent to which they need to be informed at the time they need to be informed in a way they can receive the information</a:t>
            </a:r>
          </a:p>
          <a:p>
            <a:pPr marL="457200" lvl="1" indent="0">
              <a:buNone/>
              <a:defRPr/>
            </a:pPr>
            <a:endParaRPr lang="en-GB" sz="1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457200" lvl="1" indent="0">
              <a:buNone/>
              <a:defRPr/>
            </a:pP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To facilitate decision making accurate information is key</a:t>
            </a:r>
          </a:p>
          <a:p>
            <a:pPr marL="457200" lvl="1" indent="0">
              <a:buNone/>
              <a:defRPr/>
            </a:pPr>
            <a:endParaRPr lang="en-GB" sz="1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457200" lvl="1" indent="0">
              <a:buNone/>
              <a:defRPr/>
            </a:pP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To gain/retain stakeholder interest (buy-in)</a:t>
            </a:r>
          </a:p>
          <a:p>
            <a:pPr marL="457200" lvl="1" indent="0">
              <a:buNone/>
              <a:defRPr/>
            </a:pPr>
            <a:endParaRPr lang="en-GB" sz="1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457200" lvl="1" indent="0">
              <a:buNone/>
              <a:defRPr/>
            </a:pP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To reduce negative communications, rumour, gossip</a:t>
            </a:r>
          </a:p>
        </p:txBody>
      </p:sp>
    </p:spTree>
    <p:extLst>
      <p:ext uri="{BB962C8B-B14F-4D97-AF65-F5344CB8AC3E}">
        <p14:creationId xmlns:p14="http://schemas.microsoft.com/office/powerpoint/2010/main" val="333629987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  <p:subTnLst>
                                    <p:animClr clrSpc="rgb" dir="cw"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ppt_c</p:attrName>
                                        </p:attrNameLst>
                                      </p:cBhvr>
                                      <p:to>
                                        <a:schemeClr val="tx1"/>
                                      </p:to>
                                    </p:animClr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 build="p" bldLvl="3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196A78A-4045-1240-B6E0-8BE2516B0AB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Business Case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E1491BE9-01E7-8848-9073-3D6119A7EAB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D165440-4880-415F-9146-4793BDD623F8}" type="slidenum">
              <a:rPr lang="en-GB" smtClean="0"/>
              <a:t>19</a:t>
            </a:fld>
            <a:endParaRPr lang="en-GB"/>
          </a:p>
        </p:txBody>
      </p:sp>
      <p:sp>
        <p:nvSpPr>
          <p:cNvPr id="5" name="Rectangle 3">
            <a:extLst>
              <a:ext uri="{FF2B5EF4-FFF2-40B4-BE49-F238E27FC236}">
                <a16:creationId xmlns:a16="http://schemas.microsoft.com/office/drawing/2014/main" id="{65638A79-1B2D-3848-A9AD-60552E137A38}"/>
              </a:ext>
            </a:extLst>
          </p:cNvPr>
          <p:cNvSpPr txBox="1">
            <a:spLocks noChangeArrowheads="1"/>
          </p:cNvSpPr>
          <p:nvPr/>
        </p:nvSpPr>
        <p:spPr>
          <a:xfrm>
            <a:off x="326572" y="1063171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>
                <a:latin typeface="Arial" charset="0"/>
                <a:cs typeface="Arial" charset="0"/>
              </a:rPr>
              <a:t>There should always be a business case for a project.</a:t>
            </a:r>
          </a:p>
          <a:p>
            <a:endParaRPr lang="en-GB">
              <a:latin typeface="Arial" charset="0"/>
              <a:cs typeface="Arial" charset="0"/>
            </a:endParaRPr>
          </a:p>
          <a:p>
            <a:r>
              <a:rPr lang="en-GB">
                <a:latin typeface="Arial" charset="0"/>
                <a:cs typeface="Arial" charset="0"/>
              </a:rPr>
              <a:t>There should be a specific format and various criteria against which the business case will be judged.</a:t>
            </a:r>
          </a:p>
          <a:p>
            <a:endParaRPr lang="en-GB">
              <a:latin typeface="Arial" charset="0"/>
              <a:cs typeface="Arial" charset="0"/>
            </a:endParaRPr>
          </a:p>
          <a:p>
            <a:r>
              <a:rPr lang="en-GB">
                <a:latin typeface="Arial" charset="0"/>
                <a:cs typeface="Arial" charset="0"/>
              </a:rPr>
              <a:t>Seek input from people who have different expertise to yourself</a:t>
            </a:r>
          </a:p>
          <a:p>
            <a:endParaRPr lang="en-GB" dirty="0">
              <a:latin typeface="Arial" charset="0"/>
              <a:cs typeface="Arial" charset="0"/>
            </a:endParaRP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550A95D6-F535-E94E-95AD-093E90024C4B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822871" y="3076117"/>
            <a:ext cx="3216728" cy="263186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97438972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FB2D274-C35E-A243-A495-53EB6444A3D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0" y="205917"/>
            <a:ext cx="10972800" cy="1143000"/>
          </a:xfrm>
        </p:spPr>
        <p:txBody>
          <a:bodyPr/>
          <a:lstStyle/>
          <a:p>
            <a:r>
              <a:rPr lang="en-US" dirty="0"/>
              <a:t>Cost Benefit Analysis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EF0FB29D-E674-7243-B7DF-A6C5959AA77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D165440-4880-415F-9146-4793BDD623F8}" type="slidenum">
              <a:rPr lang="en-GB" smtClean="0"/>
              <a:t>20</a:t>
            </a:fld>
            <a:endParaRPr lang="en-GB"/>
          </a:p>
        </p:txBody>
      </p:sp>
      <p:sp>
        <p:nvSpPr>
          <p:cNvPr id="6" name="Rectangle 3">
            <a:extLst>
              <a:ext uri="{FF2B5EF4-FFF2-40B4-BE49-F238E27FC236}">
                <a16:creationId xmlns:a16="http://schemas.microsoft.com/office/drawing/2014/main" id="{688762FC-D14B-D046-A250-224B322B7F76}"/>
              </a:ext>
            </a:extLst>
          </p:cNvPr>
          <p:cNvSpPr txBox="1">
            <a:spLocks noChangeArrowheads="1"/>
          </p:cNvSpPr>
          <p:nvPr/>
        </p:nvSpPr>
        <p:spPr>
          <a:xfrm>
            <a:off x="5341257" y="1743478"/>
            <a:ext cx="4180114" cy="359777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lnSpc>
                <a:spcPct val="80000"/>
              </a:lnSpc>
              <a:buFontTx/>
              <a:buNone/>
            </a:pPr>
            <a:r>
              <a:rPr lang="en-GB" sz="2200" dirty="0">
                <a:latin typeface="Arial" charset="0"/>
                <a:cs typeface="Arial" charset="0"/>
              </a:rPr>
              <a:t>Monthly Savings (costs)</a:t>
            </a:r>
          </a:p>
          <a:p>
            <a:pPr marL="0" indent="0">
              <a:lnSpc>
                <a:spcPct val="80000"/>
              </a:lnSpc>
              <a:buFontTx/>
              <a:buNone/>
            </a:pPr>
            <a:r>
              <a:rPr lang="en-GB" sz="2200" dirty="0">
                <a:latin typeface="Arial" charset="0"/>
                <a:cs typeface="Arial" charset="0"/>
              </a:rPr>
              <a:t>(£200)</a:t>
            </a:r>
          </a:p>
          <a:p>
            <a:pPr marL="0" indent="0">
              <a:lnSpc>
                <a:spcPct val="80000"/>
              </a:lnSpc>
              <a:buFontTx/>
              <a:buNone/>
            </a:pPr>
            <a:r>
              <a:rPr lang="en-GB" sz="2200" dirty="0">
                <a:latin typeface="Arial" charset="0"/>
                <a:cs typeface="Arial" charset="0"/>
              </a:rPr>
              <a:t>£  50</a:t>
            </a:r>
          </a:p>
          <a:p>
            <a:pPr marL="0" indent="0">
              <a:lnSpc>
                <a:spcPct val="80000"/>
              </a:lnSpc>
              <a:buFontTx/>
              <a:buNone/>
            </a:pPr>
            <a:r>
              <a:rPr lang="en-GB" sz="2200" dirty="0">
                <a:latin typeface="Arial" charset="0"/>
                <a:cs typeface="Arial" charset="0"/>
              </a:rPr>
              <a:t>£  50</a:t>
            </a:r>
          </a:p>
          <a:p>
            <a:pPr marL="0" indent="0">
              <a:lnSpc>
                <a:spcPct val="80000"/>
              </a:lnSpc>
              <a:buFontTx/>
              <a:buNone/>
            </a:pPr>
            <a:r>
              <a:rPr lang="en-GB" sz="2200" dirty="0">
                <a:latin typeface="Arial" charset="0"/>
                <a:cs typeface="Arial" charset="0"/>
              </a:rPr>
              <a:t>£100</a:t>
            </a:r>
          </a:p>
          <a:p>
            <a:pPr marL="0" indent="0">
              <a:lnSpc>
                <a:spcPct val="80000"/>
              </a:lnSpc>
              <a:buFontTx/>
              <a:buNone/>
            </a:pPr>
            <a:r>
              <a:rPr lang="en-GB" sz="2200" dirty="0">
                <a:latin typeface="Arial" charset="0"/>
                <a:cs typeface="Arial" charset="0"/>
              </a:rPr>
              <a:t>£  50</a:t>
            </a:r>
          </a:p>
          <a:p>
            <a:pPr marL="0" indent="0">
              <a:lnSpc>
                <a:spcPct val="80000"/>
              </a:lnSpc>
              <a:buFontTx/>
              <a:buNone/>
            </a:pPr>
            <a:r>
              <a:rPr lang="en-GB" sz="2200" dirty="0">
                <a:latin typeface="Arial" charset="0"/>
                <a:cs typeface="Arial" charset="0"/>
              </a:rPr>
              <a:t>£    0</a:t>
            </a:r>
          </a:p>
          <a:p>
            <a:pPr marL="0" indent="0">
              <a:lnSpc>
                <a:spcPct val="80000"/>
              </a:lnSpc>
              <a:buFontTx/>
              <a:buNone/>
            </a:pPr>
            <a:r>
              <a:rPr lang="en-GB" sz="2200" u="sng" dirty="0">
                <a:latin typeface="Arial" charset="0"/>
                <a:cs typeface="Arial" charset="0"/>
              </a:rPr>
              <a:t>£  50</a:t>
            </a:r>
            <a:endParaRPr lang="en-GB" sz="2200" dirty="0">
              <a:latin typeface="Arial" charset="0"/>
              <a:cs typeface="Arial" charset="0"/>
            </a:endParaRPr>
          </a:p>
          <a:p>
            <a:pPr marL="0" indent="0">
              <a:lnSpc>
                <a:spcPct val="80000"/>
              </a:lnSpc>
              <a:buFontTx/>
              <a:buNone/>
            </a:pPr>
            <a:endParaRPr lang="en-GB" sz="2200" dirty="0">
              <a:latin typeface="Arial" charset="0"/>
              <a:cs typeface="Arial" charset="0"/>
            </a:endParaRPr>
          </a:p>
          <a:p>
            <a:pPr marL="0" indent="0">
              <a:lnSpc>
                <a:spcPct val="80000"/>
              </a:lnSpc>
              <a:buFontTx/>
              <a:buNone/>
            </a:pPr>
            <a:r>
              <a:rPr lang="en-GB" sz="2200" dirty="0">
                <a:latin typeface="Arial" charset="0"/>
                <a:cs typeface="Arial" charset="0"/>
              </a:rPr>
              <a:t>Net savings per month:  £100</a:t>
            </a:r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BCA27DD0-5A3F-2343-9305-03C45E01DA8E}"/>
              </a:ext>
            </a:extLst>
          </p:cNvPr>
          <p:cNvSpPr/>
          <p:nvPr/>
        </p:nvSpPr>
        <p:spPr>
          <a:xfrm>
            <a:off x="929184" y="1281813"/>
            <a:ext cx="3962130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sz="2400" dirty="0">
                <a:latin typeface="Arial" charset="0"/>
                <a:cs typeface="Arial" charset="0"/>
              </a:rPr>
              <a:t>Renting a new photocopier</a:t>
            </a:r>
            <a:endParaRPr lang="en-US" sz="2400" dirty="0"/>
          </a:p>
        </p:txBody>
      </p:sp>
      <p:sp>
        <p:nvSpPr>
          <p:cNvPr id="8" name="Rectangle 3">
            <a:extLst>
              <a:ext uri="{FF2B5EF4-FFF2-40B4-BE49-F238E27FC236}">
                <a16:creationId xmlns:a16="http://schemas.microsoft.com/office/drawing/2014/main" id="{0426D793-8992-EE4E-B7F5-749399B0D5E8}"/>
              </a:ext>
            </a:extLst>
          </p:cNvPr>
          <p:cNvSpPr txBox="1">
            <a:spLocks noChangeArrowheads="1"/>
          </p:cNvSpPr>
          <p:nvPr/>
        </p:nvSpPr>
        <p:spPr>
          <a:xfrm>
            <a:off x="1081585" y="1743478"/>
            <a:ext cx="4259672" cy="43735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4">
              <a:lnSpc>
                <a:spcPct val="80000"/>
              </a:lnSpc>
              <a:buFontTx/>
              <a:buNone/>
            </a:pPr>
            <a:r>
              <a:rPr lang="en-GB" sz="2200" dirty="0">
                <a:latin typeface="Arial" charset="0"/>
                <a:cs typeface="Arial" charset="0"/>
              </a:rPr>
              <a:t>	</a:t>
            </a:r>
          </a:p>
          <a:p>
            <a:pPr marL="0" indent="0">
              <a:lnSpc>
                <a:spcPct val="80000"/>
              </a:lnSpc>
              <a:buFontTx/>
              <a:buNone/>
            </a:pPr>
            <a:r>
              <a:rPr lang="en-GB" sz="2200" dirty="0">
                <a:latin typeface="Arial" charset="0"/>
                <a:cs typeface="Arial" charset="0"/>
              </a:rPr>
              <a:t>Rental of new photocopier</a:t>
            </a:r>
          </a:p>
          <a:p>
            <a:pPr marL="0" indent="0">
              <a:lnSpc>
                <a:spcPct val="80000"/>
              </a:lnSpc>
              <a:buFontTx/>
              <a:buNone/>
            </a:pPr>
            <a:r>
              <a:rPr lang="en-GB" sz="2200" dirty="0">
                <a:latin typeface="Arial" charset="0"/>
                <a:cs typeface="Arial" charset="0"/>
              </a:rPr>
              <a:t>Rental of old photocopier</a:t>
            </a:r>
          </a:p>
          <a:p>
            <a:pPr marL="0" indent="0">
              <a:lnSpc>
                <a:spcPct val="80000"/>
              </a:lnSpc>
              <a:buFontTx/>
              <a:buNone/>
            </a:pPr>
            <a:r>
              <a:rPr lang="en-GB" sz="2200" dirty="0">
                <a:latin typeface="Arial" charset="0"/>
                <a:cs typeface="Arial" charset="0"/>
              </a:rPr>
              <a:t>Electricity saving</a:t>
            </a:r>
          </a:p>
          <a:p>
            <a:pPr marL="0" indent="0">
              <a:lnSpc>
                <a:spcPct val="80000"/>
              </a:lnSpc>
              <a:buFontTx/>
              <a:buNone/>
            </a:pPr>
            <a:r>
              <a:rPr lang="en-GB" sz="2200" dirty="0">
                <a:latin typeface="Arial" charset="0"/>
                <a:cs typeface="Arial" charset="0"/>
              </a:rPr>
              <a:t>Increased photocopying capacity</a:t>
            </a:r>
          </a:p>
          <a:p>
            <a:pPr marL="0" indent="0">
              <a:lnSpc>
                <a:spcPct val="80000"/>
              </a:lnSpc>
              <a:buFontTx/>
              <a:buNone/>
            </a:pPr>
            <a:r>
              <a:rPr lang="en-GB" sz="2200" dirty="0">
                <a:latin typeface="Arial" charset="0"/>
                <a:cs typeface="Arial" charset="0"/>
              </a:rPr>
              <a:t>Savings in staff time</a:t>
            </a:r>
          </a:p>
          <a:p>
            <a:pPr marL="0" indent="0">
              <a:lnSpc>
                <a:spcPct val="80000"/>
              </a:lnSpc>
              <a:buFontTx/>
              <a:buNone/>
            </a:pPr>
            <a:r>
              <a:rPr lang="en-GB" sz="2200" dirty="0">
                <a:latin typeface="Arial" charset="0"/>
                <a:cs typeface="Arial" charset="0"/>
              </a:rPr>
              <a:t>Same floor space</a:t>
            </a:r>
          </a:p>
          <a:p>
            <a:pPr marL="0" indent="0">
              <a:lnSpc>
                <a:spcPct val="80000"/>
              </a:lnSpc>
              <a:buFontTx/>
              <a:buNone/>
            </a:pPr>
            <a:r>
              <a:rPr lang="en-GB" sz="2200" u="sng" dirty="0">
                <a:latin typeface="Arial" charset="0"/>
                <a:cs typeface="Arial" charset="0"/>
              </a:rPr>
              <a:t>Reduced reject rate</a:t>
            </a:r>
            <a:endParaRPr lang="en-GB" sz="2200" dirty="0">
              <a:latin typeface="Arial" charset="0"/>
              <a:cs typeface="Arial" charset="0"/>
            </a:endParaRPr>
          </a:p>
          <a:p>
            <a:pPr marL="0" indent="0">
              <a:lnSpc>
                <a:spcPct val="80000"/>
              </a:lnSpc>
              <a:buFontTx/>
              <a:buNone/>
            </a:pPr>
            <a:endParaRPr lang="en-GB" sz="2400" dirty="0">
              <a:latin typeface="Arial" charset="0"/>
              <a:cs typeface="Arial" charset="0"/>
            </a:endParaRPr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3F559EDE-BC3C-0E4A-8EB5-5348B00C4F5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752382" y="1281813"/>
            <a:ext cx="3280228" cy="328022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67247792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7705796C-DAD5-E742-A4E9-1C38B10D1E2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D165440-4880-415F-9146-4793BDD623F8}" type="slidenum">
              <a:rPr lang="en-GB" smtClean="0"/>
              <a:t>21</a:t>
            </a:fld>
            <a:endParaRPr lang="en-GB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456F2AED-3863-114E-901F-5E5C46917BDD}"/>
              </a:ext>
            </a:extLst>
          </p:cNvPr>
          <p:cNvSpPr txBox="1"/>
          <p:nvPr/>
        </p:nvSpPr>
        <p:spPr>
          <a:xfrm>
            <a:off x="157162" y="780138"/>
            <a:ext cx="2700338" cy="80021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b="1" dirty="0"/>
              <a:t>Questions?</a:t>
            </a:r>
            <a:endParaRPr lang="en-US" sz="2400" dirty="0"/>
          </a:p>
          <a:p>
            <a:r>
              <a:rPr lang="en-US" sz="2200" dirty="0"/>
              <a:t>  </a:t>
            </a:r>
          </a:p>
        </p:txBody>
      </p:sp>
      <p:pic>
        <p:nvPicPr>
          <p:cNvPr id="6" name="Picture 2">
            <a:extLst>
              <a:ext uri="{FF2B5EF4-FFF2-40B4-BE49-F238E27FC236}">
                <a16:creationId xmlns:a16="http://schemas.microsoft.com/office/drawing/2014/main" id="{E32F50FD-A260-0740-95DC-3F1A4FF01981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43281" y="1239294"/>
            <a:ext cx="7872105" cy="447063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11" name="Title 1">
            <a:extLst>
              <a:ext uri="{FF2B5EF4-FFF2-40B4-BE49-F238E27FC236}">
                <a16:creationId xmlns:a16="http://schemas.microsoft.com/office/drawing/2014/main" id="{CC0F1F15-7F20-254C-B5DC-DD7C3BC45B3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02935" y="126752"/>
            <a:ext cx="6172200" cy="666754"/>
          </a:xfrm>
        </p:spPr>
        <p:txBody>
          <a:bodyPr>
            <a:normAutofit/>
          </a:bodyPr>
          <a:lstStyle/>
          <a:p>
            <a:r>
              <a:rPr lang="en-US" sz="2000" dirty="0"/>
              <a:t>Managing Projects in the </a:t>
            </a:r>
            <a:r>
              <a:rPr lang="en-US" sz="2000" dirty="0" err="1"/>
              <a:t>Organisation</a:t>
            </a:r>
            <a:endParaRPr lang="en-US" sz="2000" dirty="0"/>
          </a:p>
        </p:txBody>
      </p:sp>
    </p:spTree>
    <p:extLst>
      <p:ext uri="{BB962C8B-B14F-4D97-AF65-F5344CB8AC3E}">
        <p14:creationId xmlns:p14="http://schemas.microsoft.com/office/powerpoint/2010/main" val="4043910501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A52F7451-BF5F-144E-8945-5321DBFDD5D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D165440-4880-415F-9146-4793BDD623F8}" type="slidenum">
              <a:rPr lang="en-GB" smtClean="0"/>
              <a:t>22</a:t>
            </a:fld>
            <a:endParaRPr lang="en-GB"/>
          </a:p>
        </p:txBody>
      </p:sp>
      <p:sp>
        <p:nvSpPr>
          <p:cNvPr id="3" name="Slide Number Placeholder 3">
            <a:extLst>
              <a:ext uri="{FF2B5EF4-FFF2-40B4-BE49-F238E27FC236}">
                <a16:creationId xmlns:a16="http://schemas.microsoft.com/office/drawing/2014/main" id="{08441506-BA6A-8548-9689-5D9EAB2BA8A3}"/>
              </a:ext>
            </a:extLst>
          </p:cNvPr>
          <p:cNvSpPr txBox="1">
            <a:spLocks/>
          </p:cNvSpPr>
          <p:nvPr/>
        </p:nvSpPr>
        <p:spPr>
          <a:xfrm>
            <a:off x="10608501" y="6380973"/>
            <a:ext cx="973899" cy="3405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3D165440-4880-415F-9146-4793BDD623F8}" type="slidenum">
              <a:rPr lang="en-GB" smtClean="0"/>
              <a:pPr/>
              <a:t>22</a:t>
            </a:fld>
            <a:endParaRPr lang="en-GB"/>
          </a:p>
        </p:txBody>
      </p:sp>
      <p:sp>
        <p:nvSpPr>
          <p:cNvPr id="5" name="Rectangle 2">
            <a:extLst>
              <a:ext uri="{FF2B5EF4-FFF2-40B4-BE49-F238E27FC236}">
                <a16:creationId xmlns:a16="http://schemas.microsoft.com/office/drawing/2014/main" id="{E7B534D7-6372-D04B-9501-87477D31E021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179614" y="136072"/>
            <a:ext cx="11772900" cy="821564"/>
          </a:xfrm>
        </p:spPr>
        <p:txBody>
          <a:bodyPr/>
          <a:lstStyle/>
          <a:p>
            <a:pPr eaLnBrk="1" hangingPunct="1"/>
            <a:r>
              <a:rPr lang="en-GB" altLang="en-US" dirty="0">
                <a:latin typeface="Arial" panose="020B0604020202020204" pitchFamily="34" charset="0"/>
              </a:rPr>
              <a:t>Homework</a:t>
            </a:r>
          </a:p>
        </p:txBody>
      </p:sp>
      <p:sp>
        <p:nvSpPr>
          <p:cNvPr id="6" name="Rectangle 3">
            <a:extLst>
              <a:ext uri="{FF2B5EF4-FFF2-40B4-BE49-F238E27FC236}">
                <a16:creationId xmlns:a16="http://schemas.microsoft.com/office/drawing/2014/main" id="{B053EC59-091F-904B-9E1D-CC0396832740}"/>
              </a:ext>
            </a:extLst>
          </p:cNvPr>
          <p:cNvSpPr txBox="1">
            <a:spLocks noChangeArrowheads="1"/>
          </p:cNvSpPr>
          <p:nvPr/>
        </p:nvSpPr>
        <p:spPr>
          <a:xfrm>
            <a:off x="408214" y="1649186"/>
            <a:ext cx="11544300" cy="374468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514350" indent="-514350">
              <a:lnSpc>
                <a:spcPct val="90000"/>
              </a:lnSpc>
              <a:buFont typeface="+mj-lt"/>
              <a:buAutoNum type="arabicPeriod"/>
            </a:pPr>
            <a:r>
              <a:rPr lang="en-GB" altLang="en-US" sz="2400" dirty="0"/>
              <a:t>Complete a 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Product Breakdown Structure</a:t>
            </a:r>
            <a:r>
              <a:rPr lang="en-GB" altLang="en-US" sz="2400" dirty="0"/>
              <a:t> for your project</a:t>
            </a:r>
          </a:p>
          <a:p>
            <a:pPr marL="514350" indent="-514350">
              <a:lnSpc>
                <a:spcPct val="90000"/>
              </a:lnSpc>
              <a:buFont typeface="+mj-lt"/>
              <a:buAutoNum type="arabicPeriod"/>
            </a:pPr>
            <a:endParaRPr lang="en-GB" altLang="en-US" sz="2400" dirty="0"/>
          </a:p>
          <a:p>
            <a:pPr marL="514350" indent="-514350">
              <a:lnSpc>
                <a:spcPct val="90000"/>
              </a:lnSpc>
              <a:buFont typeface="+mj-lt"/>
              <a:buAutoNum type="arabicPeriod"/>
            </a:pPr>
            <a:r>
              <a:rPr lang="en-GB" altLang="en-US" sz="2400" dirty="0"/>
              <a:t>Complete 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Risk Analysis </a:t>
            </a:r>
            <a:r>
              <a:rPr lang="en-GB" altLang="en-US" sz="2400" dirty="0"/>
              <a:t>for your project</a:t>
            </a:r>
            <a:br>
              <a:rPr lang="en-GB" altLang="en-US" sz="2400" dirty="0"/>
            </a:br>
            <a:r>
              <a:rPr lang="en-GB" altLang="en-US" sz="2400" dirty="0"/>
              <a:t>(consider </a:t>
            </a:r>
            <a:r>
              <a:rPr lang="en-GB" sz="2400" dirty="0"/>
              <a:t>impact/likelihood, mitigating actions)</a:t>
            </a:r>
            <a:br>
              <a:rPr lang="en-GB" sz="2400" dirty="0"/>
            </a:br>
            <a:endParaRPr lang="en-GB" sz="2400" dirty="0"/>
          </a:p>
          <a:p>
            <a:pPr marL="514350" indent="-514350">
              <a:lnSpc>
                <a:spcPct val="90000"/>
              </a:lnSpc>
              <a:buFont typeface="+mj-lt"/>
              <a:buAutoNum type="arabicPeriod"/>
            </a:pPr>
            <a:r>
              <a:rPr lang="en-GB" sz="2400" dirty="0"/>
              <a:t>Link your Risk analysis with the Iron triangle</a:t>
            </a:r>
            <a:endParaRPr lang="en-GB" altLang="en-US" sz="2400" dirty="0"/>
          </a:p>
          <a:p>
            <a:pPr marL="514350" indent="-514350">
              <a:lnSpc>
                <a:spcPct val="90000"/>
              </a:lnSpc>
              <a:buFont typeface="+mj-lt"/>
              <a:buAutoNum type="arabicPeriod"/>
            </a:pPr>
            <a:endParaRPr lang="en-GB" altLang="en-US" sz="2400" dirty="0"/>
          </a:p>
          <a:p>
            <a:pPr marL="514350" indent="-514350">
              <a:lnSpc>
                <a:spcPct val="90000"/>
              </a:lnSpc>
              <a:buFont typeface="+mj-lt"/>
              <a:buAutoNum type="arabicPeriod"/>
            </a:pPr>
            <a:r>
              <a:rPr lang="en-GB" altLang="en-US" sz="2400" dirty="0"/>
              <a:t>Produce a simple 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Communication Plan for your project</a:t>
            </a:r>
            <a:r>
              <a:rPr lang="en-GB" altLang="en-US" sz="2400" dirty="0"/>
              <a:t> </a:t>
            </a:r>
          </a:p>
          <a:p>
            <a:pPr marL="0" indent="0">
              <a:lnSpc>
                <a:spcPct val="90000"/>
              </a:lnSpc>
              <a:buNone/>
            </a:pPr>
            <a:endParaRPr lang="en-GB" altLang="en-US" dirty="0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844F941F-EAFD-9F45-80C7-C67B3A4943AE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ackgroundRemoval t="3161" b="96552" l="10000" r="90000"/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8809134" y="569557"/>
            <a:ext cx="3598733" cy="2609081"/>
          </a:xfrm>
          <a:prstGeom prst="rect">
            <a:avLst/>
          </a:prstGeom>
        </p:spPr>
      </p:pic>
      <p:pic>
        <p:nvPicPr>
          <p:cNvPr id="2" name="Picture 1">
            <a:extLst>
              <a:ext uri="{FF2B5EF4-FFF2-40B4-BE49-F238E27FC236}">
                <a16:creationId xmlns:a16="http://schemas.microsoft.com/office/drawing/2014/main" id="{5C9696CE-E602-7144-B8A1-81F257161FAD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9459959" y="3246083"/>
            <a:ext cx="2297081" cy="207767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9529489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UWTSD" id="{F0835F6A-5680-114F-BFBE-3CDA6CAE3715}" vid="{89D54862-BCFF-594F-B14E-A9C3DC1AAF69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20140311PresentationUWTSDTemplate</Template>
  <TotalTime>18870</TotalTime>
  <Words>999</Words>
  <Application>Microsoft Macintosh PowerPoint</Application>
  <PresentationFormat>Widescreen</PresentationFormat>
  <Paragraphs>280</Paragraphs>
  <Slides>22</Slides>
  <Notes>18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22</vt:i4>
      </vt:variant>
    </vt:vector>
  </HeadingPairs>
  <TitlesOfParts>
    <vt:vector size="29" baseType="lpstr">
      <vt:lpstr>Arial</vt:lpstr>
      <vt:lpstr>Arial Rounded MT Bold</vt:lpstr>
      <vt:lpstr>Book Antiqua</vt:lpstr>
      <vt:lpstr>Calibri</vt:lpstr>
      <vt:lpstr>Myriad Pro</vt:lpstr>
      <vt:lpstr>Wingdings 2</vt:lpstr>
      <vt:lpstr>20140311PresentationUWTSDTemplate</vt:lpstr>
      <vt:lpstr>BA Management Skills for the Workplace BMSK5004</vt:lpstr>
      <vt:lpstr>Session 5</vt:lpstr>
      <vt:lpstr>Product Breakdown Structure</vt:lpstr>
      <vt:lpstr>Product Breakdown Structure</vt:lpstr>
      <vt:lpstr>Product Description</vt:lpstr>
      <vt:lpstr>Product Flow Diagram</vt:lpstr>
      <vt:lpstr>Risk Management</vt:lpstr>
      <vt:lpstr>Risk Analysis</vt:lpstr>
      <vt:lpstr>Prioritising Risks</vt:lpstr>
      <vt:lpstr>Responding to Risk</vt:lpstr>
      <vt:lpstr>Risk - Influence and Control List</vt:lpstr>
      <vt:lpstr>Known &amp; Unknown Risk</vt:lpstr>
      <vt:lpstr>Risk Analysis Grid</vt:lpstr>
      <vt:lpstr>Risk Analysis – delivery in lockdown</vt:lpstr>
      <vt:lpstr>Project Familiarity Grid</vt:lpstr>
      <vt:lpstr>Communication Plan</vt:lpstr>
      <vt:lpstr>Communication Planning</vt:lpstr>
      <vt:lpstr>Communication Planning</vt:lpstr>
      <vt:lpstr>Business Case</vt:lpstr>
      <vt:lpstr>Cost Benefit Analysis</vt:lpstr>
      <vt:lpstr>Managing Projects in the Organisation</vt:lpstr>
      <vt:lpstr>Homework</vt:lpstr>
    </vt:vector>
  </TitlesOfParts>
  <Company/>
  <LinksUpToDate>false</LinksUpToDate>
  <SharedDoc>false</SharedDoc>
  <HyperlinksChanged>false</HyperlinksChanged>
  <AppVersion>16.0016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Mark Bell-Davies</dc:creator>
  <cp:lastModifiedBy>Mark Bell-Davies</cp:lastModifiedBy>
  <cp:revision>153</cp:revision>
  <dcterms:created xsi:type="dcterms:W3CDTF">2020-06-08T16:11:31Z</dcterms:created>
  <dcterms:modified xsi:type="dcterms:W3CDTF">2020-10-23T14:19:34Z</dcterms:modified>
</cp:coreProperties>
</file>