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658" r:id="rId6"/>
    <p:sldId id="731" r:id="rId7"/>
    <p:sldId id="346" r:id="rId8"/>
    <p:sldId id="718" r:id="rId9"/>
    <p:sldId id="735" r:id="rId10"/>
    <p:sldId id="351" r:id="rId11"/>
    <p:sldId id="352" r:id="rId12"/>
    <p:sldId id="732" r:id="rId13"/>
    <p:sldId id="696" r:id="rId14"/>
    <p:sldId id="306" r:id="rId15"/>
    <p:sldId id="308" r:id="rId16"/>
    <p:sldId id="309" r:id="rId17"/>
    <p:sldId id="358" r:id="rId18"/>
    <p:sldId id="736" r:id="rId19"/>
    <p:sldId id="310" r:id="rId20"/>
    <p:sldId id="311" r:id="rId21"/>
    <p:sldId id="312" r:id="rId22"/>
    <p:sldId id="359" r:id="rId23"/>
    <p:sldId id="313" r:id="rId24"/>
    <p:sldId id="353" r:id="rId25"/>
    <p:sldId id="738" r:id="rId26"/>
    <p:sldId id="361" r:id="rId27"/>
    <p:sldId id="669" r:id="rId28"/>
    <p:sldId id="740" r:id="rId29"/>
    <p:sldId id="739" r:id="rId30"/>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79443" autoAdjust="0"/>
  </p:normalViewPr>
  <p:slideViewPr>
    <p:cSldViewPr snapToGrid="0">
      <p:cViewPr varScale="1">
        <p:scale>
          <a:sx n="89" d="100"/>
          <a:sy n="89" d="100"/>
        </p:scale>
        <p:origin x="1398" y="7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delSld modSld">
      <pc:chgData name="Rhiannon Akers" userId="fb3c9d12-5c8c-42d7-8dc7-d872d7a3d202" providerId="ADAL" clId="{80AABDCA-A693-4F09-99FD-F26609E442FC}" dt="2025-11-07T13:07:19.888" v="59" actId="20577"/>
      <pc:docMkLst>
        <pc:docMk/>
      </pc:docMkLst>
      <pc:sldChg chg="del">
        <pc:chgData name="Rhiannon Akers" userId="fb3c9d12-5c8c-42d7-8dc7-d872d7a3d202" providerId="ADAL" clId="{80AABDCA-A693-4F09-99FD-F26609E442FC}" dt="2025-11-07T13:05:23.614" v="2" actId="47"/>
        <pc:sldMkLst>
          <pc:docMk/>
          <pc:sldMk cId="4011822720" sldId="349"/>
        </pc:sldMkLst>
      </pc:sldChg>
      <pc:sldChg chg="del">
        <pc:chgData name="Rhiannon Akers" userId="fb3c9d12-5c8c-42d7-8dc7-d872d7a3d202" providerId="ADAL" clId="{80AABDCA-A693-4F09-99FD-F26609E442FC}" dt="2025-11-07T13:05:22.648" v="1" actId="47"/>
        <pc:sldMkLst>
          <pc:docMk/>
          <pc:sldMk cId="1058312417" sldId="350"/>
        </pc:sldMkLst>
      </pc:sldChg>
      <pc:sldChg chg="modSp mod">
        <pc:chgData name="Rhiannon Akers" userId="fb3c9d12-5c8c-42d7-8dc7-d872d7a3d202" providerId="ADAL" clId="{80AABDCA-A693-4F09-99FD-F26609E442FC}" dt="2025-11-07T13:07:19.888" v="59" actId="20577"/>
        <pc:sldMkLst>
          <pc:docMk/>
          <pc:sldMk cId="3748452510" sldId="658"/>
        </pc:sldMkLst>
        <pc:spChg chg="mod">
          <ac:chgData name="Rhiannon Akers" userId="fb3c9d12-5c8c-42d7-8dc7-d872d7a3d202" providerId="ADAL" clId="{80AABDCA-A693-4F09-99FD-F26609E442FC}" dt="2025-11-07T13:07:19.888" v="59" actId="20577"/>
          <ac:spMkLst>
            <pc:docMk/>
            <pc:sldMk cId="3748452510" sldId="658"/>
            <ac:spMk id="2" creationId="{2A207C74-AB0C-51A6-DE3D-7B20B3577E6F}"/>
          </ac:spMkLst>
        </pc:spChg>
      </pc:sldChg>
      <pc:sldChg chg="del">
        <pc:chgData name="Rhiannon Akers" userId="fb3c9d12-5c8c-42d7-8dc7-d872d7a3d202" providerId="ADAL" clId="{80AABDCA-A693-4F09-99FD-F26609E442FC}" dt="2025-11-07T13:05:14.205" v="0" actId="47"/>
        <pc:sldMkLst>
          <pc:docMk/>
          <pc:sldMk cId="4066770451" sldId="73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07/11/2025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07/11/2025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3</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682123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762620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Situational leadership is a flexible approach to leading others, where the leader adjusts their style based on the specific situation and the needs or maturity level of their team members</a:t>
            </a:r>
          </a:p>
          <a:p>
            <a:endParaRPr lang="en-GB" b="0" i="0" dirty="0">
              <a:effectLst/>
              <a:latin typeface="fkGroteskNeue"/>
            </a:endParaRPr>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algn="l">
              <a:buFont typeface="Arial" panose="020B0604020202020204" pitchFamily="34" charset="0"/>
              <a:buChar char="•"/>
            </a:pPr>
            <a:endParaRPr lang="en-GB" b="0" i="0" dirty="0">
              <a:effectLst/>
              <a:latin typeface="fkGroteskNeue"/>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960099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Match the scenario with the leadership style required: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0" i="0" dirty="0">
              <a:effectLst/>
              <a:latin typeface="fkGroteskNeue"/>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516604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20</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John Adair, born in 1934, British, developed his Action Centred Leadership model while lecturing at Sandhurst Royal Military Academy and as assistant director and head of leadership department at The Industrial Society. This would have been during the 1960s and 70s, so in terms of management theories, Adair's work is relatively recent.</a:t>
            </a:r>
          </a:p>
          <a:p>
            <a:endParaRPr lang="en-GB" dirty="0"/>
          </a:p>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535D0D52-B7B8-4C70-AE2E-EA49A1FAC794}" type="slidenum">
              <a:rPr lang="en-GB" smtClean="0"/>
              <a:pPr/>
              <a:t>21</a:t>
            </a:fld>
            <a:endParaRPr lang="en-GB"/>
          </a:p>
        </p:txBody>
      </p:sp>
    </p:spTree>
    <p:extLst>
      <p:ext uri="{BB962C8B-B14F-4D97-AF65-F5344CB8AC3E}">
        <p14:creationId xmlns:p14="http://schemas.microsoft.com/office/powerpoint/2010/main" val="36558098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Key Takeaways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Task: Clear objectives, defined roles, and ongoing monitoring.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Team: Encouraging collaboration, resolving conflicts, and celebrating achievements.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Individual: Understanding needs, providing support, and recognizing contributions.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This approach ensures that all three circles of Adair’s model are addressed, leading to effective leadership and successful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1567353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4024122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07/11/2025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http://leadershipfreak.wordpress.com/category/deleg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hortformblog.com/post/27344520602/author-stephen-covey-di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7</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A207C74-AB0C-51A6-DE3D-7B20B3577E6F}"/>
              </a:ext>
            </a:extLst>
          </p:cNvPr>
          <p:cNvSpPr txBox="1"/>
          <p:nvPr/>
        </p:nvSpPr>
        <p:spPr>
          <a:xfrm>
            <a:off x="688964" y="1163073"/>
            <a:ext cx="8598038" cy="4783810"/>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Learn about reward, recognition and delegation including:	</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Herzberg’s Motivation Theory</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Stephen Covey </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Situational Leadership</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Adair’s Action </a:t>
            </a:r>
            <a:r>
              <a:rPr lang="en-GB" sz="2800">
                <a:solidFill>
                  <a:srgbClr val="000000"/>
                </a:solidFill>
                <a:latin typeface="Arial"/>
                <a:ea typeface="Times New Roman" panose="02020603050405020304" pitchFamily="18" charset="0"/>
                <a:cs typeface="Arial"/>
              </a:rPr>
              <a:t>Centred Leadership</a:t>
            </a:r>
            <a:endParaRPr lang="en-GB" sz="2800" dirty="0">
              <a:solidFill>
                <a:srgbClr val="000000"/>
              </a:solidFill>
              <a:latin typeface="Arial"/>
              <a:ea typeface="Times New Roman" panose="02020603050405020304" pitchFamily="18" charset="0"/>
              <a:cs typeface="Arial"/>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Introduce you to debate topics for next week.</a:t>
            </a:r>
          </a:p>
          <a:p>
            <a:pPr marL="990600" marR="76200" lvl="1" indent="-457200">
              <a:lnSpc>
                <a:spcPct val="115000"/>
              </a:lnSpc>
              <a:spcAft>
                <a:spcPts val="1000"/>
              </a:spcAft>
              <a:buFont typeface="Courier New" panose="02070309020205020404" pitchFamily="49" charset="0"/>
              <a:buChar char="o"/>
            </a:pPr>
            <a:endParaRPr lang="en-GB" sz="2800" dirty="0">
              <a:solidFill>
                <a:srgbClr val="000000"/>
              </a:solidFill>
              <a:latin typeface="Arial"/>
              <a:ea typeface="Times New Roman" panose="02020603050405020304" pitchFamily="18" charset="0"/>
              <a:cs typeface="Arial"/>
            </a:endParaRPr>
          </a:p>
        </p:txBody>
      </p:sp>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1981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3775568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00282" y="1959"/>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idx="1"/>
          </p:nvPr>
        </p:nvSpPr>
        <p:spPr/>
        <p:txBody>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extLst>
              <p:ext uri="{D42A27DB-BD31-4B8C-83A1-F6EECF244321}">
                <p14:modId xmlns:p14="http://schemas.microsoft.com/office/powerpoint/2010/main" val="2067038694"/>
              </p:ext>
            </p:extLst>
          </p:nvPr>
        </p:nvGraphicFramePr>
        <p:xfrm>
          <a:off x="4525344" y="2877954"/>
          <a:ext cx="2717800" cy="2530158"/>
        </p:xfrm>
        <a:graphic>
          <a:graphicData uri="http://schemas.openxmlformats.org/drawingml/2006/table">
            <a:tbl>
              <a:tblPr>
                <a:tableStyleId>{5C22544A-7EE6-4342-B048-85BDC9FD1C3A}</a:tableStyleId>
              </a:tblPr>
              <a:tblGrid>
                <a:gridCol w="1282700">
                  <a:extLst>
                    <a:ext uri="{9D8B030D-6E8A-4147-A177-3AD203B41FA5}">
                      <a16:colId xmlns:a16="http://schemas.microsoft.com/office/drawing/2014/main" val="2133687007"/>
                    </a:ext>
                  </a:extLst>
                </a:gridCol>
                <a:gridCol w="723900">
                  <a:extLst>
                    <a:ext uri="{9D8B030D-6E8A-4147-A177-3AD203B41FA5}">
                      <a16:colId xmlns:a16="http://schemas.microsoft.com/office/drawing/2014/main" val="701996058"/>
                    </a:ext>
                  </a:extLst>
                </a:gridCol>
                <a:gridCol w="711200">
                  <a:extLst>
                    <a:ext uri="{9D8B030D-6E8A-4147-A177-3AD203B41FA5}">
                      <a16:colId xmlns:a16="http://schemas.microsoft.com/office/drawing/2014/main" val="1853959033"/>
                    </a:ext>
                  </a:extLst>
                </a:gridCol>
              </a:tblGrid>
              <a:tr h="123967">
                <a:tc>
                  <a:txBody>
                    <a:bodyPr/>
                    <a:lstStyle/>
                    <a:p>
                      <a:pPr algn="l" fontAlgn="b"/>
                      <a:r>
                        <a:rPr lang="en-GB" sz="1100" u="none" strike="noStrike" dirty="0">
                          <a:effectLst/>
                        </a:rPr>
                        <a:t>Factors </a:t>
                      </a:r>
                      <a:endParaRPr lang="en-GB" sz="1100" b="1" i="0" u="none" strike="noStrike" dirty="0">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Hygiene</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Motivation</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9015275"/>
                  </a:ext>
                </a:extLst>
              </a:tr>
              <a:tr h="180975">
                <a:tc>
                  <a:txBody>
                    <a:bodyPr/>
                    <a:lstStyle/>
                    <a:p>
                      <a:pPr algn="l" fontAlgn="b"/>
                      <a:r>
                        <a:rPr lang="en-GB" sz="1100" u="none" strike="noStrike">
                          <a:effectLst/>
                        </a:rPr>
                        <a:t>Company policies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4353245"/>
                  </a:ext>
                </a:extLst>
              </a:tr>
              <a:tr h="180975">
                <a:tc>
                  <a:txBody>
                    <a:bodyPr/>
                    <a:lstStyle/>
                    <a:p>
                      <a:pPr algn="l" fontAlgn="b"/>
                      <a:r>
                        <a:rPr lang="en-GB" sz="1100" u="none" strike="noStrike">
                          <a:effectLst/>
                        </a:rPr>
                        <a:t>Achievement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706809"/>
                  </a:ext>
                </a:extLst>
              </a:tr>
              <a:tr h="180975">
                <a:tc>
                  <a:txBody>
                    <a:bodyPr/>
                    <a:lstStyle/>
                    <a:p>
                      <a:pPr algn="l" fontAlgn="b"/>
                      <a:r>
                        <a:rPr lang="en-GB" sz="1100" u="none" strike="noStrike">
                          <a:effectLst/>
                        </a:rPr>
                        <a:t>Recognition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76928926"/>
                  </a:ext>
                </a:extLst>
              </a:tr>
              <a:tr h="180975">
                <a:tc>
                  <a:txBody>
                    <a:bodyPr/>
                    <a:lstStyle/>
                    <a:p>
                      <a:pPr algn="l" fontAlgn="b"/>
                      <a:r>
                        <a:rPr lang="en-GB" sz="1100" u="none" strike="noStrike">
                          <a:effectLst/>
                        </a:rPr>
                        <a:t>Supervision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986563246"/>
                  </a:ext>
                </a:extLst>
              </a:tr>
              <a:tr h="180975">
                <a:tc>
                  <a:txBody>
                    <a:bodyPr/>
                    <a:lstStyle/>
                    <a:p>
                      <a:pPr algn="l" fontAlgn="b"/>
                      <a:r>
                        <a:rPr lang="en-GB" sz="1100" u="none" strike="noStrike">
                          <a:effectLst/>
                        </a:rPr>
                        <a:t>The work itself</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252052743"/>
                  </a:ext>
                </a:extLst>
              </a:tr>
              <a:tr h="180975">
                <a:tc>
                  <a:txBody>
                    <a:bodyPr/>
                    <a:lstStyle/>
                    <a:p>
                      <a:pPr algn="l" fontAlgn="b"/>
                      <a:r>
                        <a:rPr lang="en-GB" sz="1100" u="none" strike="noStrike">
                          <a:effectLst/>
                        </a:rPr>
                        <a:t>Relationships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58880281"/>
                  </a:ext>
                </a:extLst>
              </a:tr>
              <a:tr h="180975">
                <a:tc>
                  <a:txBody>
                    <a:bodyPr/>
                    <a:lstStyle/>
                    <a:p>
                      <a:pPr algn="l" fontAlgn="b"/>
                      <a:r>
                        <a:rPr lang="en-GB" sz="1100" u="none" strike="noStrike">
                          <a:effectLst/>
                        </a:rPr>
                        <a:t>Work conditions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19597592"/>
                  </a:ext>
                </a:extLst>
              </a:tr>
              <a:tr h="180975">
                <a:tc>
                  <a:txBody>
                    <a:bodyPr/>
                    <a:lstStyle/>
                    <a:p>
                      <a:pPr algn="l" fontAlgn="b"/>
                      <a:r>
                        <a:rPr lang="en-GB" sz="1100" u="none" strike="noStrike">
                          <a:effectLst/>
                        </a:rPr>
                        <a:t>Responsibility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3866414"/>
                  </a:ext>
                </a:extLst>
              </a:tr>
              <a:tr h="180975">
                <a:tc>
                  <a:txBody>
                    <a:bodyPr/>
                    <a:lstStyle/>
                    <a:p>
                      <a:pPr algn="l" fontAlgn="b"/>
                      <a:r>
                        <a:rPr lang="en-GB" sz="1100" u="none" strike="noStrike">
                          <a:effectLst/>
                        </a:rPr>
                        <a:t>Salary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46361890"/>
                  </a:ext>
                </a:extLst>
              </a:tr>
              <a:tr h="180975">
                <a:tc>
                  <a:txBody>
                    <a:bodyPr/>
                    <a:lstStyle/>
                    <a:p>
                      <a:pPr algn="l" fontAlgn="b"/>
                      <a:r>
                        <a:rPr lang="en-GB" sz="1100" u="none" strike="noStrike">
                          <a:effectLst/>
                        </a:rPr>
                        <a:t>Status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242033846"/>
                  </a:ext>
                </a:extLst>
              </a:tr>
              <a:tr h="180975">
                <a:tc>
                  <a:txBody>
                    <a:bodyPr/>
                    <a:lstStyle/>
                    <a:p>
                      <a:pPr algn="l" fontAlgn="b"/>
                      <a:r>
                        <a:rPr lang="en-GB" sz="1100" u="none" strike="noStrike">
                          <a:effectLst/>
                        </a:rPr>
                        <a:t>Advancement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667025733"/>
                  </a:ext>
                </a:extLst>
              </a:tr>
              <a:tr h="180975">
                <a:tc>
                  <a:txBody>
                    <a:bodyPr/>
                    <a:lstStyle/>
                    <a:p>
                      <a:pPr algn="l" fontAlgn="b"/>
                      <a:r>
                        <a:rPr lang="en-GB" sz="1100" u="none" strike="noStrike">
                          <a:effectLst/>
                        </a:rPr>
                        <a:t>Growth</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95974083"/>
                  </a:ext>
                </a:extLst>
              </a:tr>
              <a:tr h="186055">
                <a:tc>
                  <a:txBody>
                    <a:bodyPr/>
                    <a:lstStyle/>
                    <a:p>
                      <a:pPr algn="l" fontAlgn="b"/>
                      <a:r>
                        <a:rPr lang="en-GB" sz="1100" u="none" strike="noStrike">
                          <a:effectLst/>
                        </a:rPr>
                        <a:t>Security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dirty="0">
                          <a:effectLst/>
                        </a:rPr>
                        <a:t> </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314" y="252554"/>
            <a:ext cx="6459056" cy="720080"/>
          </a:xfrm>
        </p:spPr>
        <p:txBody>
          <a:bodyPr>
            <a:normAutofit fontScale="90000"/>
          </a:bodyPr>
          <a:lstStyle/>
          <a:p>
            <a:r>
              <a:rPr lang="en-GB" dirty="0">
                <a:latin typeface="Arial"/>
                <a:cs typeface="Arial"/>
              </a:rPr>
              <a:t>How to Use The Model</a:t>
            </a:r>
            <a:endParaRPr lang="en-GB" dirty="0"/>
          </a:p>
        </p:txBody>
      </p:sp>
      <p:sp>
        <p:nvSpPr>
          <p:cNvPr id="3" name="Content Placeholder 2"/>
          <p:cNvSpPr>
            <a:spLocks noGrp="1"/>
          </p:cNvSpPr>
          <p:nvPr>
            <p:ph idx="1"/>
          </p:nvPr>
        </p:nvSpPr>
        <p:spPr>
          <a:xfrm>
            <a:off x="612081" y="1269173"/>
            <a:ext cx="9514395" cy="4023360"/>
          </a:xfrm>
        </p:spPr>
        <p:txBody>
          <a:bodyPr vert="horz" lIns="91440" tIns="45720" rIns="91440" bIns="45720" rtlCol="0" anchor="t">
            <a:normAutofit fontScale="85000" lnSpcReduction="20000"/>
          </a:bodyPr>
          <a:lstStyle/>
          <a:p>
            <a:pPr marL="0" indent="0">
              <a:buNone/>
            </a:pPr>
            <a:r>
              <a:rPr lang="en-GB" dirty="0">
                <a:latin typeface="Arial"/>
                <a:cs typeface="Arial"/>
              </a:rPr>
              <a:t>1. Eliminate Job Hygiene Stressors:</a:t>
            </a:r>
            <a:endParaRPr lang="en-US" dirty="0">
              <a:latin typeface="Arial"/>
              <a:cs typeface="Arial"/>
            </a:endParaRPr>
          </a:p>
          <a:p>
            <a:pPr lvl="1"/>
            <a:r>
              <a:rPr lang="en-GB" dirty="0">
                <a:latin typeface="Arial"/>
                <a:cs typeface="Arial"/>
              </a:rPr>
              <a:t>Rectify petty and bureaucratic company policies.</a:t>
            </a:r>
          </a:p>
          <a:p>
            <a:pPr lvl="1"/>
            <a:r>
              <a:rPr lang="en-GB" dirty="0">
                <a:latin typeface="Arial"/>
                <a:cs typeface="Arial"/>
              </a:rPr>
              <a:t>Ensure each team member feels supported without feeling micromanaged. </a:t>
            </a:r>
          </a:p>
          <a:p>
            <a:pPr lvl="1"/>
            <a:r>
              <a:rPr lang="en-GB" dirty="0">
                <a:latin typeface="Arial"/>
                <a:cs typeface="Arial"/>
              </a:rPr>
              <a:t>Ensure the day to day working culture is supportive. No bullying. No cliques. Everyone treated with equal respect.</a:t>
            </a:r>
          </a:p>
          <a:p>
            <a:pPr lvl="1"/>
            <a:r>
              <a:rPr lang="en-GB" dirty="0">
                <a:latin typeface="Arial"/>
                <a:cs typeface="Arial"/>
              </a:rPr>
              <a:t>Ensure that salaries are competitive within the industry. Ensure there are no major salary disparities between employees doing similar jobs.</a:t>
            </a:r>
          </a:p>
          <a:p>
            <a:pPr lvl="1"/>
            <a:r>
              <a:rPr lang="en-GB" dirty="0">
                <a:latin typeface="Arial"/>
                <a:cs typeface="Arial"/>
              </a:rPr>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3"/>
          <a:stretch>
            <a:fillRect/>
          </a:stretch>
        </p:blipFill>
        <p:spPr>
          <a:xfrm>
            <a:off x="9781486" y="82807"/>
            <a:ext cx="2412267" cy="2376264"/>
          </a:xfrm>
          <a:prstGeom prst="rect">
            <a:avLst/>
          </a:prstGeom>
        </p:spPr>
      </p:pic>
    </p:spTree>
    <p:extLst>
      <p:ext uri="{BB962C8B-B14F-4D97-AF65-F5344CB8AC3E}">
        <p14:creationId xmlns:p14="http://schemas.microsoft.com/office/powerpoint/2010/main" val="3671355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9861" y="331824"/>
            <a:ext cx="8557131" cy="4816358"/>
          </a:xfrm>
        </p:spPr>
        <p:txBody>
          <a:bodyPr vert="horz" lIns="91440" tIns="45720" rIns="91440" bIns="45720" rtlCol="0" anchor="t">
            <a:normAutofit fontScale="92500" lnSpcReduction="10000"/>
          </a:bodyPr>
          <a:lstStyle/>
          <a:p>
            <a:pPr marL="0" indent="0">
              <a:buNone/>
            </a:pPr>
            <a:r>
              <a:rPr lang="en-GB" dirty="0">
                <a:latin typeface="Arial"/>
                <a:cs typeface="Arial"/>
              </a:rPr>
              <a:t>2. Boost Job Satisfaction through-</a:t>
            </a:r>
            <a:endParaRPr lang="en-US" dirty="0"/>
          </a:p>
          <a:p>
            <a:pPr lvl="1"/>
            <a:r>
              <a:rPr lang="en-GB" dirty="0">
                <a:solidFill>
                  <a:srgbClr val="00B050"/>
                </a:solidFill>
                <a:latin typeface="Arial"/>
                <a:cs typeface="Arial"/>
              </a:rPr>
              <a:t>Job enrichment </a:t>
            </a:r>
            <a:r>
              <a:rPr lang="en-GB" dirty="0">
                <a:latin typeface="Arial"/>
                <a:cs typeface="Arial"/>
              </a:rPr>
              <a:t>: enriching a team member’s job by giving them more challenging or complex tasks to perform. </a:t>
            </a:r>
          </a:p>
          <a:p>
            <a:pPr lvl="1"/>
            <a:r>
              <a:rPr lang="en-GB" dirty="0">
                <a:solidFill>
                  <a:srgbClr val="0070C0"/>
                </a:solidFill>
                <a:latin typeface="Arial"/>
                <a:cs typeface="Arial"/>
              </a:rPr>
              <a:t>Job enlargement</a:t>
            </a:r>
            <a:r>
              <a:rPr lang="en-GB" dirty="0">
                <a:latin typeface="Arial"/>
                <a:cs typeface="Arial"/>
              </a:rPr>
              <a:t>: giving a team member a greater variety of tasks to perform.</a:t>
            </a:r>
          </a:p>
          <a:p>
            <a:pPr lvl="1"/>
            <a:r>
              <a:rPr lang="en-GB" dirty="0">
                <a:solidFill>
                  <a:srgbClr val="FF0000"/>
                </a:solidFill>
                <a:latin typeface="Arial"/>
                <a:cs typeface="Arial"/>
              </a:rPr>
              <a:t>Employee empowerment</a:t>
            </a:r>
            <a:r>
              <a:rPr lang="en-GB" dirty="0">
                <a:latin typeface="Arial"/>
                <a:cs typeface="Arial"/>
              </a:rPr>
              <a:t>: delegating increasing responsibility to each team member. This can be done by slowly increasing the amount of responsibility you delegate to an employee. Rewarding and recognising efforts, praising employees.</a:t>
            </a:r>
          </a:p>
          <a:p>
            <a:endParaRPr lang="en-GB" dirty="0"/>
          </a:p>
          <a:p>
            <a:endParaRPr lang="en-GB" dirty="0"/>
          </a:p>
        </p:txBody>
      </p:sp>
      <p:pic>
        <p:nvPicPr>
          <p:cNvPr id="4" name="Picture 3"/>
          <p:cNvPicPr>
            <a:picLocks noChangeAspect="1"/>
          </p:cNvPicPr>
          <p:nvPr/>
        </p:nvPicPr>
        <p:blipFill>
          <a:blip r:embed="rId3"/>
          <a:stretch>
            <a:fillRect/>
          </a:stretch>
        </p:blipFill>
        <p:spPr>
          <a:xfrm>
            <a:off x="9019073" y="240101"/>
            <a:ext cx="2864714" cy="3394544"/>
          </a:xfrm>
          <a:prstGeom prst="rect">
            <a:avLst/>
          </a:prstGeom>
        </p:spPr>
      </p:pic>
    </p:spTree>
    <p:extLst>
      <p:ext uri="{BB962C8B-B14F-4D97-AF65-F5344CB8AC3E}">
        <p14:creationId xmlns:p14="http://schemas.microsoft.com/office/powerpoint/2010/main" val="153866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62690" y="531747"/>
            <a:ext cx="11417809" cy="924278"/>
          </a:xfrm>
        </p:spPr>
        <p:txBody>
          <a:bodyPr>
            <a:normAutofit fontScale="90000"/>
          </a:bodyPr>
          <a:lstStyle/>
          <a:p>
            <a:r>
              <a:rPr lang="en-US" dirty="0">
                <a:latin typeface="Arial"/>
                <a:cs typeface="Arial"/>
              </a:rPr>
              <a:t>Building Team Motivation &amp; Engagement</a:t>
            </a:r>
            <a:br>
              <a:rPr lang="en-US" dirty="0">
                <a:latin typeface="Arial"/>
                <a:cs typeface="Arial"/>
              </a:rPr>
            </a:br>
            <a:r>
              <a:rPr lang="en-US" dirty="0">
                <a:latin typeface="Arial"/>
                <a:cs typeface="Arial"/>
              </a:rPr>
              <a:t>Group Discussion</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2073496" y="1998157"/>
            <a:ext cx="804967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latin typeface="Arial"/>
                <a:cs typeface="Arial"/>
              </a:rPr>
              <a:t>If you want to build collaboration, how </a:t>
            </a:r>
            <a:r>
              <a:rPr lang="en-US" sz="3600">
                <a:latin typeface="Arial"/>
                <a:cs typeface="Arial"/>
              </a:rPr>
              <a:t>should you support and reward it?</a:t>
            </a:r>
            <a:endParaRPr lang="en-US"/>
          </a:p>
          <a:p>
            <a:endParaRPr lang="en-US" sz="3600" dirty="0">
              <a:latin typeface="Arial"/>
              <a:cs typeface="Arial"/>
            </a:endParaRPr>
          </a:p>
          <a:p>
            <a:r>
              <a:rPr lang="en-US" sz="3600" dirty="0">
                <a:latin typeface="Arial"/>
                <a:cs typeface="Arial"/>
              </a:rPr>
              <a:t>How should you challenge when people aren't collaborating?</a:t>
            </a:r>
            <a:endParaRPr lang="en-US"/>
          </a:p>
        </p:txBody>
      </p:sp>
    </p:spTree>
    <p:extLst>
      <p:ext uri="{BB962C8B-B14F-4D97-AF65-F5344CB8AC3E}">
        <p14:creationId xmlns:p14="http://schemas.microsoft.com/office/powerpoint/2010/main" val="1076455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dirty="0">
                <a:latin typeface="Arial"/>
                <a:cs typeface="Arial"/>
              </a:rPr>
              <a:t>Building Team Motivation &amp; Engagement</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689635" y="1455123"/>
            <a:ext cx="1081739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err="1">
                <a:latin typeface="Arial"/>
                <a:cs typeface="Arial"/>
              </a:rPr>
              <a:t>Recognise</a:t>
            </a:r>
            <a:r>
              <a:rPr lang="en-US" sz="3600" dirty="0">
                <a:latin typeface="Arial"/>
                <a:cs typeface="Arial"/>
              </a:rPr>
              <a:t> and Reward:</a:t>
            </a:r>
          </a:p>
          <a:p>
            <a:pPr marL="571500" indent="-571500">
              <a:buFont typeface="Calibri"/>
              <a:buChar char="-"/>
            </a:pPr>
            <a:r>
              <a:rPr lang="en-US" sz="3600" dirty="0">
                <a:latin typeface="Arial"/>
                <a:cs typeface="Arial"/>
              </a:rPr>
              <a:t>Collaborative </a:t>
            </a:r>
            <a:r>
              <a:rPr lang="en-US" sz="3600" dirty="0" err="1">
                <a:latin typeface="Arial"/>
                <a:cs typeface="Arial"/>
              </a:rPr>
              <a:t>behaviours</a:t>
            </a:r>
            <a:endParaRPr lang="en-US" sz="3600" dirty="0">
              <a:latin typeface="Arial"/>
              <a:cs typeface="Arial"/>
            </a:endParaRPr>
          </a:p>
          <a:p>
            <a:pPr marL="571500" indent="-571500">
              <a:buFont typeface="Calibri"/>
              <a:buChar char="-"/>
            </a:pPr>
            <a:r>
              <a:rPr lang="en-US" sz="3600" dirty="0" err="1">
                <a:latin typeface="Arial"/>
                <a:cs typeface="Arial"/>
              </a:rPr>
              <a:t>Socialisation</a:t>
            </a:r>
            <a:r>
              <a:rPr lang="en-US" sz="3600" dirty="0">
                <a:latin typeface="Arial"/>
                <a:cs typeface="Arial"/>
              </a:rPr>
              <a:t> skills and </a:t>
            </a:r>
            <a:r>
              <a:rPr lang="en-US" sz="3600" dirty="0" err="1">
                <a:latin typeface="Arial"/>
                <a:cs typeface="Arial"/>
              </a:rPr>
              <a:t>behaviours</a:t>
            </a:r>
            <a:r>
              <a:rPr lang="en-US" sz="3600" dirty="0">
                <a:latin typeface="Arial"/>
                <a:cs typeface="Arial"/>
              </a:rPr>
              <a:t> </a:t>
            </a:r>
          </a:p>
          <a:p>
            <a:pPr marL="571500" indent="-571500">
              <a:buFont typeface="Calibri"/>
              <a:buChar char="-"/>
            </a:pPr>
            <a:r>
              <a:rPr lang="en-US" sz="3600" dirty="0">
                <a:latin typeface="Arial"/>
                <a:cs typeface="Arial"/>
              </a:rPr>
              <a:t>Listening and the use of coaching questions</a:t>
            </a:r>
          </a:p>
          <a:p>
            <a:pPr marL="571500" indent="-571500">
              <a:buFont typeface="Calibri"/>
              <a:buChar char="-"/>
            </a:pPr>
            <a:r>
              <a:rPr lang="en-US" sz="3600" dirty="0">
                <a:latin typeface="Arial"/>
                <a:cs typeface="Arial"/>
              </a:rPr>
              <a:t>Experimentation/offering support/challenge to others</a:t>
            </a:r>
          </a:p>
        </p:txBody>
      </p:sp>
    </p:spTree>
    <p:extLst>
      <p:ext uri="{BB962C8B-B14F-4D97-AF65-F5344CB8AC3E}">
        <p14:creationId xmlns:p14="http://schemas.microsoft.com/office/powerpoint/2010/main" val="3726818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Effect>
                      <a14:brightnessContrast brigh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60471" y="116632"/>
            <a:ext cx="2871059" cy="1554360"/>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a:xfrm>
            <a:off x="2783632" y="1559640"/>
            <a:ext cx="7543800" cy="1450757"/>
          </a:xfrm>
        </p:spPr>
        <p:txBody>
          <a:bodyPr/>
          <a:lstStyle/>
          <a:p>
            <a:pPr algn="ctr"/>
            <a:r>
              <a:rPr lang="en-GB" dirty="0"/>
              <a:t>Delegation</a:t>
            </a:r>
          </a:p>
        </p:txBody>
      </p:sp>
      <p:pic>
        <p:nvPicPr>
          <p:cNvPr id="4" name="Content Placeholder 3"/>
          <p:cNvPicPr>
            <a:picLocks noGrp="1" noChangeAspect="1"/>
          </p:cNvPicPr>
          <p:nvPr>
            <p:ph idx="1"/>
          </p:nvPr>
        </p:nvPicPr>
        <p:blipFill>
          <a:blip r:embed="rId5"/>
          <a:stretch>
            <a:fillRect/>
          </a:stretch>
        </p:blipFill>
        <p:spPr>
          <a:xfrm>
            <a:off x="2063553" y="3114000"/>
            <a:ext cx="7699915" cy="4090771"/>
          </a:xfrm>
          <a:prstGeom prst="rect">
            <a:avLst/>
          </a:prstGeom>
        </p:spPr>
      </p:pic>
    </p:spTree>
    <p:extLst>
      <p:ext uri="{BB962C8B-B14F-4D97-AF65-F5344CB8AC3E}">
        <p14:creationId xmlns:p14="http://schemas.microsoft.com/office/powerpoint/2010/main" val="399581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279008" y="252844"/>
            <a:ext cx="8799393"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nvGraphicFramePr>
        <p:xfrm>
          <a:off x="2308698" y="1288377"/>
          <a:ext cx="7571184" cy="4297680"/>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44096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718372">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44096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718372">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718372">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05687" y="251458"/>
            <a:ext cx="1763688" cy="1205187"/>
          </a:xfrm>
          <a:prstGeom prst="rect">
            <a:avLst/>
          </a:prstGeom>
        </p:spPr>
      </p:pic>
      <p:sp>
        <p:nvSpPr>
          <p:cNvPr id="8" name="Rectangle 7">
            <a:extLst>
              <a:ext uri="{FF2B5EF4-FFF2-40B4-BE49-F238E27FC236}">
                <a16:creationId xmlns:a16="http://schemas.microsoft.com/office/drawing/2014/main" id="{9C017701-083E-4D0B-B605-765BB8EF171E}"/>
              </a:ext>
            </a:extLst>
          </p:cNvPr>
          <p:cNvSpPr/>
          <p:nvPr/>
        </p:nvSpPr>
        <p:spPr>
          <a:xfrm>
            <a:off x="1963743" y="5882632"/>
            <a:ext cx="6731124" cy="369332"/>
          </a:xfrm>
          <a:prstGeom prst="rect">
            <a:avLst/>
          </a:prstGeom>
        </p:spPr>
        <p:txBody>
          <a:bodyPr wrap="square">
            <a:spAutoFit/>
          </a:bodyPr>
          <a:lstStyle/>
          <a:p>
            <a:r>
              <a:rPr lang="en-GB" sz="1800" dirty="0"/>
              <a:t>Adapted from Covey, S. The 7</a:t>
            </a:r>
            <a:r>
              <a:rPr lang="en-GB" sz="1800" i="1" dirty="0"/>
              <a:t> Habits of Highly Effective People</a:t>
            </a:r>
          </a:p>
        </p:txBody>
      </p:sp>
      <p:sp>
        <p:nvSpPr>
          <p:cNvPr id="5" name="TextBox 4">
            <a:extLst>
              <a:ext uri="{FF2B5EF4-FFF2-40B4-BE49-F238E27FC236}">
                <a16:creationId xmlns:a16="http://schemas.microsoft.com/office/drawing/2014/main" id="{A86D61C5-9C77-DE19-C43C-65226F71D3F1}"/>
              </a:ext>
            </a:extLst>
          </p:cNvPr>
          <p:cNvSpPr txBox="1"/>
          <p:nvPr/>
        </p:nvSpPr>
        <p:spPr>
          <a:xfrm rot="10800000">
            <a:off x="1183373" y="1877895"/>
            <a:ext cx="461665" cy="2316228"/>
          </a:xfrm>
          <a:prstGeom prst="rect">
            <a:avLst/>
          </a:prstGeom>
          <a:noFill/>
        </p:spPr>
        <p:txBody>
          <a:bodyPr vert="eaVert" wrap="square" rtlCol="0">
            <a:spAutoFit/>
          </a:bodyPr>
          <a:lstStyle/>
          <a:p>
            <a:r>
              <a:rPr lang="en-GB" b="1" dirty="0">
                <a:solidFill>
                  <a:srgbClr val="FF0000"/>
                </a:solidFill>
              </a:rPr>
              <a:t>Go-fer delegation</a:t>
            </a:r>
          </a:p>
        </p:txBody>
      </p:sp>
      <p:sp>
        <p:nvSpPr>
          <p:cNvPr id="7" name="TextBox 6">
            <a:extLst>
              <a:ext uri="{FF2B5EF4-FFF2-40B4-BE49-F238E27FC236}">
                <a16:creationId xmlns:a16="http://schemas.microsoft.com/office/drawing/2014/main" id="{7AB8D829-5816-142A-5370-F23C5476F027}"/>
              </a:ext>
            </a:extLst>
          </p:cNvPr>
          <p:cNvSpPr txBox="1"/>
          <p:nvPr/>
        </p:nvSpPr>
        <p:spPr>
          <a:xfrm>
            <a:off x="10774374" y="2031317"/>
            <a:ext cx="461665" cy="2859801"/>
          </a:xfrm>
          <a:prstGeom prst="rect">
            <a:avLst/>
          </a:prstGeom>
          <a:noFill/>
        </p:spPr>
        <p:txBody>
          <a:bodyPr vert="eaVert" wrap="square" rtlCol="0">
            <a:spAutoFit/>
          </a:bodyPr>
          <a:lstStyle/>
          <a:p>
            <a:r>
              <a:rPr lang="en-GB" b="1" dirty="0">
                <a:solidFill>
                  <a:srgbClr val="00B050"/>
                </a:solidFill>
              </a:rPr>
              <a:t>Stewardship delegation</a:t>
            </a:r>
          </a:p>
        </p:txBody>
      </p:sp>
    </p:spTree>
    <p:extLst>
      <p:ext uri="{BB962C8B-B14F-4D97-AF65-F5344CB8AC3E}">
        <p14:creationId xmlns:p14="http://schemas.microsoft.com/office/powerpoint/2010/main" val="2253537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dirty="0"/>
              <a:t>Alternative Delegation Style</a:t>
            </a:r>
          </a:p>
        </p:txBody>
      </p:sp>
      <p:sp>
        <p:nvSpPr>
          <p:cNvPr id="11" name="Text Placeholder 2">
            <a:extLst>
              <a:ext uri="{FF2B5EF4-FFF2-40B4-BE49-F238E27FC236}">
                <a16:creationId xmlns:a16="http://schemas.microsoft.com/office/drawing/2014/main" id="{1639044C-FA47-5A41-9503-4DE7CDD49AB4}"/>
              </a:ext>
            </a:extLst>
          </p:cNvPr>
          <p:cNvSpPr>
            <a:spLocks noGrp="1"/>
          </p:cNvSpPr>
          <p:nvPr>
            <p:ph type="body" idx="1"/>
          </p:nvPr>
        </p:nvSpPr>
        <p:spPr>
          <a:xfrm>
            <a:off x="609600" y="1535113"/>
            <a:ext cx="5386917" cy="639762"/>
          </a:xfrm>
        </p:spPr>
        <p:txBody>
          <a:bodyPr/>
          <a:lstStyle/>
          <a:p>
            <a:endParaRPr lang="en-US"/>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sz="half" idx="2"/>
          </p:nvPr>
        </p:nvSpPr>
        <p:spPr>
          <a:xfrm>
            <a:off x="609600" y="2174876"/>
            <a:ext cx="5386917" cy="3414365"/>
          </a:xfrm>
        </p:spPr>
        <p:txBody>
          <a:bodyPr vert="horz" lIns="91440" tIns="45720" rIns="91440" bIns="45720" rtlCol="0">
            <a:normAutofit/>
          </a:bodyPr>
          <a:lstStyle/>
          <a:p>
            <a:r>
              <a:rPr lang="en-GB"/>
              <a:t>Broad outline of what is required is provided</a:t>
            </a:r>
          </a:p>
          <a:p>
            <a:r>
              <a:rPr lang="en-GB"/>
              <a:t>No standards</a:t>
            </a:r>
          </a:p>
          <a:p>
            <a:r>
              <a:rPr lang="en-GB"/>
              <a:t>No focus on resource requirements</a:t>
            </a:r>
          </a:p>
          <a:p>
            <a:r>
              <a:rPr lang="en-GB"/>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6193368" y="1535113"/>
            <a:ext cx="5389033" cy="639762"/>
          </a:xfrm>
          <a:prstGeom prst="rect">
            <a:avLst/>
          </a:prstGeom>
        </p:spPr>
        <p:txBody>
          <a:bodyPr vert="horz" lIns="91440" tIns="45720" rIns="91440" bIns="45720" rtlCol="0" anchor="b">
            <a:normAutofit/>
          </a:bodyPr>
          <a:lstStyle/>
          <a:p>
            <a:pPr>
              <a:spcBef>
                <a:spcPct val="20000"/>
              </a:spcBef>
            </a:pPr>
            <a:r>
              <a:rPr lang="en-US" sz="2400" b="1" kern="1200">
                <a:latin typeface="+mn-lt"/>
                <a:ea typeface="+mn-ea"/>
                <a:cs typeface="+mn-cs"/>
              </a:rPr>
              <a:t>ABDICATION</a:t>
            </a:r>
          </a:p>
        </p:txBody>
      </p:sp>
      <p:pic>
        <p:nvPicPr>
          <p:cNvPr id="4" name="Picture 3"/>
          <p:cNvPicPr>
            <a:picLocks noChangeAspect="1"/>
          </p:cNvPicPr>
          <p:nvPr/>
        </p:nvPicPr>
        <p:blipFill>
          <a:blip r:embed="rId3"/>
          <a:stretch>
            <a:fillRect/>
          </a:stretch>
        </p:blipFill>
        <p:spPr>
          <a:xfrm>
            <a:off x="6193368" y="2581954"/>
            <a:ext cx="5389033" cy="2600208"/>
          </a:xfrm>
          <a:prstGeom prst="rect">
            <a:avLst/>
          </a:prstGeom>
          <a:noFill/>
        </p:spPr>
      </p:pic>
    </p:spTree>
    <p:extLst>
      <p:ext uri="{BB962C8B-B14F-4D97-AF65-F5344CB8AC3E}">
        <p14:creationId xmlns:p14="http://schemas.microsoft.com/office/powerpoint/2010/main" val="3578424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796" y="2293545"/>
            <a:ext cx="4264058" cy="1143000"/>
          </a:xfrm>
        </p:spPr>
        <p:txBody>
          <a:bodyPr>
            <a:normAutofit fontScale="90000"/>
          </a:bodyPr>
          <a:lstStyle/>
          <a:p>
            <a:pPr algn="ctr"/>
            <a:r>
              <a:rPr lang="en-GB" dirty="0">
                <a:latin typeface="Arial"/>
                <a:cs typeface="Arial"/>
              </a:rPr>
              <a:t>Situational Leadership</a:t>
            </a:r>
          </a:p>
        </p:txBody>
      </p:sp>
      <p:pic>
        <p:nvPicPr>
          <p:cNvPr id="4" name="Content Placeholder 3"/>
          <p:cNvPicPr>
            <a:picLocks noGrp="1" noChangeAspect="1"/>
          </p:cNvPicPr>
          <p:nvPr>
            <p:ph idx="1"/>
          </p:nvPr>
        </p:nvPicPr>
        <p:blipFill>
          <a:blip r:embed="rId3"/>
          <a:stretch>
            <a:fillRect/>
          </a:stretch>
        </p:blipFill>
        <p:spPr>
          <a:xfrm>
            <a:off x="5114111" y="159"/>
            <a:ext cx="5827447" cy="5554916"/>
          </a:xfrm>
          <a:prstGeom prst="rect">
            <a:avLst/>
          </a:prstGeom>
        </p:spPr>
      </p:pic>
    </p:spTree>
    <p:extLst>
      <p:ext uri="{BB962C8B-B14F-4D97-AF65-F5344CB8AC3E}">
        <p14:creationId xmlns:p14="http://schemas.microsoft.com/office/powerpoint/2010/main" val="615971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D021F-9DBB-A750-0380-469416FFE627}"/>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2452A38-5126-F6E4-2CE2-827905CEE737}"/>
              </a:ext>
            </a:extLst>
          </p:cNvPr>
          <p:cNvSpPr>
            <a:spLocks noGrp="1"/>
          </p:cNvSpPr>
          <p:nvPr>
            <p:ph idx="1"/>
          </p:nvPr>
        </p:nvSpPr>
        <p:spPr>
          <a:xfrm>
            <a:off x="480726" y="1147604"/>
            <a:ext cx="5901664" cy="4890351"/>
          </a:xfrm>
        </p:spPr>
        <p:txBody>
          <a:bodyPr>
            <a:normAutofit fontScale="32500" lnSpcReduction="20000"/>
          </a:bodyPr>
          <a:lstStyle/>
          <a:p>
            <a:pPr marL="0" indent="0">
              <a:buNone/>
            </a:pPr>
            <a:endParaRPr lang="en-GB" dirty="0"/>
          </a:p>
          <a:p>
            <a:pPr marL="0" indent="0">
              <a:buNone/>
            </a:pPr>
            <a:r>
              <a:rPr lang="en-GB" sz="6000" b="1" dirty="0"/>
              <a:t>A. </a:t>
            </a:r>
            <a:r>
              <a:rPr lang="en-GB" sz="6000" b="0" i="0" dirty="0">
                <a:effectLst/>
                <a:latin typeface="fkGroteskNeue"/>
              </a:rPr>
              <a:t>An experienced team member has the skills but is hesitant to take on a new challenge. The leader asks for their input, supports their ideas, and encourages them to take ownership.</a:t>
            </a:r>
          </a:p>
          <a:p>
            <a:pPr marL="0" indent="0">
              <a:buNone/>
            </a:pPr>
            <a:r>
              <a:rPr lang="en-GB" sz="6000" b="1" dirty="0">
                <a:latin typeface="fkGroteskNeue"/>
              </a:rPr>
              <a:t>B. </a:t>
            </a:r>
            <a:r>
              <a:rPr lang="en-GB" sz="6000" b="0" i="0" dirty="0">
                <a:effectLst/>
                <a:latin typeface="fkGroteskNeue"/>
              </a:rPr>
              <a:t>A highly skilled and confident team member is ready to work independently. The leader sets the goal, provides resources, and steps back to let the employee lead.</a:t>
            </a:r>
          </a:p>
          <a:p>
            <a:pPr marL="0" indent="0">
              <a:buNone/>
            </a:pPr>
            <a:r>
              <a:rPr lang="en-GB" sz="6000" b="1" dirty="0">
                <a:latin typeface="fkGroteskNeue"/>
              </a:rPr>
              <a:t>C. </a:t>
            </a:r>
            <a:r>
              <a:rPr lang="en-GB" sz="6000" b="0" i="0" dirty="0">
                <a:effectLst/>
                <a:latin typeface="fkGroteskNeue"/>
              </a:rPr>
              <a:t>A new employee is struggling with a basic task and is unsure how to proceed. The leader provides clear, step-by-step instructions and closely supervises the work.</a:t>
            </a:r>
          </a:p>
          <a:p>
            <a:pPr marL="0" indent="0">
              <a:buNone/>
            </a:pPr>
            <a:r>
              <a:rPr lang="en-GB" sz="6000" b="1" i="0" dirty="0">
                <a:effectLst/>
                <a:latin typeface="fkGroteskNeue"/>
              </a:rPr>
              <a:t>D. </a:t>
            </a:r>
            <a:r>
              <a:rPr lang="en-GB" sz="6000" b="0" i="0" dirty="0">
                <a:effectLst/>
                <a:latin typeface="fkGroteskNeue"/>
              </a:rPr>
              <a:t>A team member is motivated but lacks the skills needed for a project. The leader explains the task, provides encouragement, and coaches the employee through the process.</a:t>
            </a:r>
          </a:p>
          <a:p>
            <a:pPr marL="0" indent="0">
              <a:buNone/>
            </a:pPr>
            <a:endParaRPr lang="en-GB" dirty="0"/>
          </a:p>
          <a:p>
            <a:pPr marL="0" indent="0">
              <a:buNone/>
            </a:pPr>
            <a:endParaRPr lang="en-GB" b="0" i="0" dirty="0">
              <a:effectLst/>
              <a:latin typeface="fkGroteskNeue"/>
            </a:endParaRP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40F9A3ED-0213-D57D-A0FA-6494795C7F81}"/>
              </a:ext>
            </a:extLst>
          </p:cNvPr>
          <p:cNvSpPr txBox="1"/>
          <p:nvPr/>
        </p:nvSpPr>
        <p:spPr>
          <a:xfrm>
            <a:off x="8002534" y="1318491"/>
            <a:ext cx="3786476" cy="3970318"/>
          </a:xfrm>
          <a:prstGeom prst="rect">
            <a:avLst/>
          </a:prstGeom>
          <a:noFill/>
        </p:spPr>
        <p:txBody>
          <a:bodyPr wrap="square" rtlCol="0">
            <a:spAutoFit/>
          </a:bodyPr>
          <a:lstStyle/>
          <a:p>
            <a:r>
              <a:rPr lang="en-GB" sz="3600" dirty="0"/>
              <a:t>S1 – Directing</a:t>
            </a:r>
          </a:p>
          <a:p>
            <a:endParaRPr lang="en-GB" sz="3600" dirty="0"/>
          </a:p>
          <a:p>
            <a:r>
              <a:rPr lang="en-GB" sz="3600" dirty="0"/>
              <a:t>S2 – Coaching</a:t>
            </a:r>
          </a:p>
          <a:p>
            <a:endParaRPr lang="en-GB" sz="3600" dirty="0"/>
          </a:p>
          <a:p>
            <a:r>
              <a:rPr lang="en-GB" sz="3600" dirty="0"/>
              <a:t>S3 – Supporting</a:t>
            </a:r>
          </a:p>
          <a:p>
            <a:endParaRPr lang="en-GB" sz="3600" dirty="0"/>
          </a:p>
          <a:p>
            <a:r>
              <a:rPr lang="en-GB" sz="3600" dirty="0"/>
              <a:t>S4 - Delegating</a:t>
            </a:r>
          </a:p>
        </p:txBody>
      </p:sp>
    </p:spTree>
    <p:extLst>
      <p:ext uri="{BB962C8B-B14F-4D97-AF65-F5344CB8AC3E}">
        <p14:creationId xmlns:p14="http://schemas.microsoft.com/office/powerpoint/2010/main" val="186035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377806" y="1417639"/>
            <a:ext cx="10266467" cy="2947468"/>
          </a:xfrm>
        </p:spPr>
        <p:txBody>
          <a:bodyPr>
            <a:noAutofit/>
          </a:bodyPr>
          <a:lstStyle/>
          <a:p>
            <a:pPr marL="0" indent="0">
              <a:lnSpc>
                <a:spcPct val="90000"/>
              </a:lnSpc>
              <a:spcBef>
                <a:spcPct val="50000"/>
              </a:spcBef>
              <a:buClr>
                <a:srgbClr val="395A79"/>
              </a:buClr>
              <a:buNone/>
            </a:pPr>
            <a:r>
              <a:rPr lang="en-GB" sz="2400" b="1" dirty="0">
                <a:latin typeface="+mj-lt"/>
              </a:rPr>
              <a:t>The Team Leader: -</a:t>
            </a:r>
          </a:p>
          <a:p>
            <a:pPr>
              <a:lnSpc>
                <a:spcPct val="90000"/>
              </a:lnSpc>
              <a:spcBef>
                <a:spcPct val="50000"/>
              </a:spcBef>
              <a:buClr>
                <a:srgbClr val="395A79"/>
              </a:buClr>
            </a:pPr>
            <a:r>
              <a:rPr lang="en-GB" sz="2400" b="1" i="1" dirty="0">
                <a:latin typeface="+mj-lt"/>
              </a:rPr>
              <a:t>Sets boundaries but allows freedom over approach.</a:t>
            </a:r>
          </a:p>
          <a:p>
            <a:pPr>
              <a:lnSpc>
                <a:spcPct val="90000"/>
              </a:lnSpc>
              <a:spcBef>
                <a:spcPct val="50000"/>
              </a:spcBef>
              <a:buClr>
                <a:srgbClr val="395A79"/>
              </a:buClr>
            </a:pPr>
            <a:r>
              <a:rPr lang="en-GB" sz="2400" b="1" i="1" dirty="0">
                <a:latin typeface="+mj-lt"/>
              </a:rPr>
              <a:t>Uses clear communication.</a:t>
            </a:r>
          </a:p>
          <a:p>
            <a:pPr>
              <a:lnSpc>
                <a:spcPct val="90000"/>
              </a:lnSpc>
              <a:spcBef>
                <a:spcPct val="50000"/>
              </a:spcBef>
              <a:buClr>
                <a:srgbClr val="395A79"/>
              </a:buClr>
            </a:pPr>
            <a:r>
              <a:rPr lang="en-GB" sz="2400" b="1" i="1" dirty="0">
                <a:latin typeface="+mj-lt"/>
              </a:rPr>
              <a:t>Makes time for questions.</a:t>
            </a:r>
          </a:p>
          <a:p>
            <a:pPr>
              <a:lnSpc>
                <a:spcPct val="90000"/>
              </a:lnSpc>
              <a:spcBef>
                <a:spcPct val="50000"/>
              </a:spcBef>
              <a:buClr>
                <a:srgbClr val="395A79"/>
              </a:buClr>
            </a:pPr>
            <a:r>
              <a:rPr lang="en-GB" sz="2400" b="1" i="1" dirty="0">
                <a:latin typeface="+mj-lt"/>
              </a:rPr>
              <a:t>Allows alternate solutions.</a:t>
            </a:r>
          </a:p>
          <a:p>
            <a:pPr>
              <a:lnSpc>
                <a:spcPct val="90000"/>
              </a:lnSpc>
              <a:spcBef>
                <a:spcPct val="50000"/>
              </a:spcBef>
              <a:buClr>
                <a:srgbClr val="395A79"/>
              </a:buClr>
            </a:pPr>
            <a:r>
              <a:rPr lang="en-GB" sz="2400" b="1" i="1" dirty="0">
                <a:latin typeface="+mj-lt"/>
              </a:rPr>
              <a:t>Builds trust and confidence, motivates and develops.</a:t>
            </a:r>
          </a:p>
          <a:p>
            <a:pPr>
              <a:lnSpc>
                <a:spcPct val="90000"/>
              </a:lnSpc>
              <a:spcBef>
                <a:spcPct val="50000"/>
              </a:spcBef>
              <a:buClr>
                <a:srgbClr val="395A79"/>
              </a:buClr>
            </a:pPr>
            <a:r>
              <a:rPr lang="en-GB" sz="2400" b="1" i="1" dirty="0">
                <a:latin typeface="+mj-lt"/>
              </a:rPr>
              <a:t>Requires regular progress reports.</a:t>
            </a:r>
          </a:p>
          <a:p>
            <a:pPr>
              <a:lnSpc>
                <a:spcPct val="90000"/>
              </a:lnSpc>
              <a:spcBef>
                <a:spcPct val="50000"/>
              </a:spcBef>
              <a:buClr>
                <a:srgbClr val="395A79"/>
              </a:buClr>
            </a:pPr>
            <a:r>
              <a:rPr lang="en-GB" sz="2400" b="1" i="1" dirty="0">
                <a:latin typeface="+mj-lt"/>
              </a:rPr>
              <a:t>Accepts that final accountability resides with manager.</a:t>
            </a:r>
          </a:p>
          <a:p>
            <a:endParaRPr lang="en-GB" b="1" dirty="0">
              <a:latin typeface="+mj-lt"/>
            </a:endParaRPr>
          </a:p>
        </p:txBody>
      </p:sp>
      <p:pic>
        <p:nvPicPr>
          <p:cNvPr id="4" name="Picture 3"/>
          <p:cNvPicPr>
            <a:picLocks noChangeAspect="1"/>
          </p:cNvPicPr>
          <p:nvPr/>
        </p:nvPicPr>
        <p:blipFill>
          <a:blip r:embed="rId3"/>
          <a:stretch>
            <a:fillRect/>
          </a:stretch>
        </p:blipFill>
        <p:spPr>
          <a:xfrm>
            <a:off x="8553633" y="1915162"/>
            <a:ext cx="2890055" cy="3255507"/>
          </a:xfrm>
          <a:prstGeom prst="rect">
            <a:avLst/>
          </a:prstGeom>
        </p:spPr>
      </p:pic>
    </p:spTree>
    <p:extLst>
      <p:ext uri="{BB962C8B-B14F-4D97-AF65-F5344CB8AC3E}">
        <p14:creationId xmlns:p14="http://schemas.microsoft.com/office/powerpoint/2010/main" val="594510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a:xfrm>
            <a:off x="609600" y="274638"/>
            <a:ext cx="10972800" cy="930897"/>
          </a:xfrm>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341853" y="1236004"/>
            <a:ext cx="8291528" cy="4383354"/>
          </a:xfrm>
        </p:spPr>
        <p:txBody>
          <a:bodyPr>
            <a:normAutofit fontScale="925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and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pic>
        <p:nvPicPr>
          <p:cNvPr id="4" name="Picture 3"/>
          <p:cNvPicPr>
            <a:picLocks noChangeAspect="1"/>
          </p:cNvPicPr>
          <p:nvPr/>
        </p:nvPicPr>
        <p:blipFill>
          <a:blip r:embed="rId3"/>
          <a:stretch>
            <a:fillRect/>
          </a:stretch>
        </p:blipFill>
        <p:spPr>
          <a:xfrm>
            <a:off x="8630727" y="1415362"/>
            <a:ext cx="2783541" cy="3024336"/>
          </a:xfrm>
          <a:prstGeom prst="rect">
            <a:avLst/>
          </a:prstGeom>
        </p:spPr>
      </p:pic>
    </p:spTree>
    <p:extLst>
      <p:ext uri="{BB962C8B-B14F-4D97-AF65-F5344CB8AC3E}">
        <p14:creationId xmlns:p14="http://schemas.microsoft.com/office/powerpoint/2010/main" val="417067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pic>
        <p:nvPicPr>
          <p:cNvPr id="4" name="Picture 3"/>
          <p:cNvPicPr>
            <a:picLocks noChangeAspect="1"/>
          </p:cNvPicPr>
          <p:nvPr/>
        </p:nvPicPr>
        <p:blipFill>
          <a:blip r:embed="rId3"/>
          <a:stretch>
            <a:fillRect/>
          </a:stretch>
        </p:blipFill>
        <p:spPr>
          <a:xfrm>
            <a:off x="7032104" y="2637367"/>
            <a:ext cx="3166532" cy="1583266"/>
          </a:xfrm>
          <a:prstGeom prst="rect">
            <a:avLst/>
          </a:prstGeom>
        </p:spPr>
      </p:pic>
    </p:spTree>
    <p:extLst>
      <p:ext uri="{BB962C8B-B14F-4D97-AF65-F5344CB8AC3E}">
        <p14:creationId xmlns:p14="http://schemas.microsoft.com/office/powerpoint/2010/main" val="160833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teams fail</a:t>
            </a:r>
          </a:p>
        </p:txBody>
      </p:sp>
      <p:pic>
        <p:nvPicPr>
          <p:cNvPr id="4" name="Content Placeholder 3"/>
          <p:cNvPicPr>
            <a:picLocks noGrp="1" noChangeAspect="1"/>
          </p:cNvPicPr>
          <p:nvPr>
            <p:ph idx="1"/>
          </p:nvPr>
        </p:nvPicPr>
        <p:blipFill>
          <a:blip r:embed="rId2"/>
          <a:stretch>
            <a:fillRect/>
          </a:stretch>
        </p:blipFill>
        <p:spPr>
          <a:xfrm>
            <a:off x="1276606" y="1253598"/>
            <a:ext cx="8582573" cy="4615391"/>
          </a:xfrm>
          <a:prstGeom prst="rect">
            <a:avLst/>
          </a:prstGeom>
        </p:spPr>
      </p:pic>
      <p:pic>
        <p:nvPicPr>
          <p:cNvPr id="5" name="Picture 4"/>
          <p:cNvPicPr>
            <a:picLocks noChangeAspect="1"/>
          </p:cNvPicPr>
          <p:nvPr/>
        </p:nvPicPr>
        <p:blipFill>
          <a:blip r:embed="rId3"/>
          <a:stretch>
            <a:fillRect/>
          </a:stretch>
        </p:blipFill>
        <p:spPr>
          <a:xfrm>
            <a:off x="8197516" y="2740048"/>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Other contributing factors</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1085144" y="1471086"/>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03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5591944" y="1916833"/>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565-BE6C-4FF5-8BC5-C166F65A4AF9}"/>
              </a:ext>
            </a:extLst>
          </p:cNvPr>
          <p:cNvSpPr>
            <a:spLocks noGrp="1"/>
          </p:cNvSpPr>
          <p:nvPr>
            <p:ph type="title"/>
          </p:nvPr>
        </p:nvSpPr>
        <p:spPr>
          <a:xfrm>
            <a:off x="609600" y="274638"/>
            <a:ext cx="10972800" cy="1143000"/>
          </a:xfrm>
        </p:spPr>
        <p:txBody>
          <a:bodyPr anchor="ctr">
            <a:normAutofit/>
          </a:bodyPr>
          <a:lstStyle/>
          <a:p>
            <a:r>
              <a:rPr lang="en-GB"/>
              <a:t>Adair’s Action Centred Leadership</a:t>
            </a:r>
          </a:p>
        </p:txBody>
      </p:sp>
      <p:pic>
        <p:nvPicPr>
          <p:cNvPr id="2050" name="Picture 2" descr="Action Centred Leadership in the New Normal">
            <a:extLst>
              <a:ext uri="{FF2B5EF4-FFF2-40B4-BE49-F238E27FC236}">
                <a16:creationId xmlns:a16="http://schemas.microsoft.com/office/drawing/2014/main" id="{F9B51F28-E2E9-4248-9CA2-E80F977F40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0972" y="1600201"/>
            <a:ext cx="4702056" cy="3989040"/>
          </a:xfrm>
          <a:prstGeom prst="rect">
            <a:avLst/>
          </a:prstGeom>
          <a:solidFill>
            <a:srgbClr val="FFFFFF"/>
          </a:solidFill>
        </p:spPr>
      </p:pic>
      <p:sp>
        <p:nvSpPr>
          <p:cNvPr id="8" name="Content Placeholder 7">
            <a:extLst>
              <a:ext uri="{FF2B5EF4-FFF2-40B4-BE49-F238E27FC236}">
                <a16:creationId xmlns:a16="http://schemas.microsoft.com/office/drawing/2014/main" id="{3E42AF06-0588-4F79-AA8F-F229555AB1E1}"/>
              </a:ext>
            </a:extLst>
          </p:cNvPr>
          <p:cNvSpPr>
            <a:spLocks noGrp="1"/>
          </p:cNvSpPr>
          <p:nvPr>
            <p:ph sz="half" idx="2"/>
          </p:nvPr>
        </p:nvSpPr>
        <p:spPr>
          <a:xfrm>
            <a:off x="6197600" y="1600201"/>
            <a:ext cx="5384800" cy="3989040"/>
          </a:xfrm>
        </p:spPr>
        <p:txBody>
          <a:bodyPr>
            <a:normAutofit/>
          </a:bodyPr>
          <a:lstStyle/>
          <a:p>
            <a:pPr>
              <a:lnSpc>
                <a:spcPct val="90000"/>
              </a:lnSpc>
            </a:pPr>
            <a:endParaRPr lang="en-US" sz="2200" b="1"/>
          </a:p>
          <a:p>
            <a:pPr>
              <a:lnSpc>
                <a:spcPct val="90000"/>
              </a:lnSpc>
            </a:pPr>
            <a:r>
              <a:rPr lang="en-GB" sz="2200" b="1"/>
              <a:t>Achieving the Task, Developing the Team and Developing Individuals - are mutually dependent, as well as being separately essential to the overall leadership role.</a:t>
            </a:r>
            <a:endParaRPr lang="en-US" sz="2200" b="1"/>
          </a:p>
          <a:p>
            <a:pPr>
              <a:lnSpc>
                <a:spcPct val="90000"/>
              </a:lnSpc>
            </a:pPr>
            <a:r>
              <a:rPr lang="en-US" sz="2200" b="1"/>
              <a:t>The model helps to </a:t>
            </a:r>
            <a:r>
              <a:rPr lang="en-GB" sz="2200" b="1"/>
              <a:t>get t</a:t>
            </a:r>
            <a:r>
              <a:rPr lang="en-GB" sz="2200" b="1" i="0">
                <a:effectLst/>
              </a:rPr>
              <a:t>he right balance gets results, builds morale, improves quality, develops teams and productivity and is the mark of a successful manager and leader.</a:t>
            </a:r>
            <a:endParaRPr lang="en-US" sz="2200" b="1"/>
          </a:p>
        </p:txBody>
      </p:sp>
    </p:spTree>
    <p:extLst>
      <p:ext uri="{BB962C8B-B14F-4D97-AF65-F5344CB8AC3E}">
        <p14:creationId xmlns:p14="http://schemas.microsoft.com/office/powerpoint/2010/main" val="1691277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7CEC-987F-7B08-5DB6-83FCC6D2EE2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AA2BEB2D-644A-4113-5BF9-0BA847BA992F}"/>
              </a:ext>
            </a:extLst>
          </p:cNvPr>
          <p:cNvSpPr>
            <a:spLocks noGrp="1"/>
          </p:cNvSpPr>
          <p:nvPr>
            <p:ph sz="half" idx="1"/>
          </p:nvPr>
        </p:nvSpPr>
        <p:spPr>
          <a:xfrm>
            <a:off x="609599" y="1600201"/>
            <a:ext cx="10357064" cy="3989040"/>
          </a:xfrm>
        </p:spPr>
        <p:txBody>
          <a:bodyPr/>
          <a:lstStyle/>
          <a:p>
            <a:pPr marL="0" indent="0">
              <a:buNone/>
            </a:pPr>
            <a:r>
              <a:rPr lang="en-GB" dirty="0"/>
              <a:t>Please read the case study and answer the following questions within your groups:</a:t>
            </a:r>
          </a:p>
          <a:p>
            <a:r>
              <a:rPr lang="en-GB" dirty="0"/>
              <a:t>1. How did Sophie clarify the goals and responsibilities for her team at the start of the project?</a:t>
            </a:r>
          </a:p>
          <a:p>
            <a:r>
              <a:rPr lang="en-GB" dirty="0"/>
              <a:t>2. What did Sophie do to recognise and motivate team members and why is this important in Adair’s model?</a:t>
            </a:r>
          </a:p>
          <a:p>
            <a:r>
              <a:rPr lang="en-GB" dirty="0"/>
              <a:t>3. Why is it important for a leader like Sophie to understand the strengths and weaknesses of each team member?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87445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F3F4B-EA9A-464F-96ED-4908DCFB6ECA}"/>
              </a:ext>
            </a:extLst>
          </p:cNvPr>
          <p:cNvSpPr>
            <a:spLocks noGrp="1"/>
          </p:cNvSpPr>
          <p:nvPr>
            <p:ph type="title"/>
          </p:nvPr>
        </p:nvSpPr>
        <p:spPr>
          <a:xfrm>
            <a:off x="767353" y="3690838"/>
            <a:ext cx="10906026" cy="1450757"/>
          </a:xfrm>
        </p:spPr>
        <p:txBody>
          <a:bodyPr>
            <a:noAutofit/>
          </a:bodyPr>
          <a:lstStyle/>
          <a:p>
            <a:pPr algn="ctr"/>
            <a:r>
              <a:rPr lang="en-GB" sz="3600" dirty="0"/>
              <a:t>Consider how you would use the different leadership styles to help your team overcome failures and perform effectively. </a:t>
            </a:r>
          </a:p>
        </p:txBody>
      </p:sp>
      <p:pic>
        <p:nvPicPr>
          <p:cNvPr id="4" name="Picture 3">
            <a:extLst>
              <a:ext uri="{FF2B5EF4-FFF2-40B4-BE49-F238E27FC236}">
                <a16:creationId xmlns:a16="http://schemas.microsoft.com/office/drawing/2014/main" id="{DFFDF79E-92C7-4301-9B36-BAD1C198114E}"/>
              </a:ext>
            </a:extLst>
          </p:cNvPr>
          <p:cNvPicPr>
            <a:picLocks noChangeAspect="1"/>
          </p:cNvPicPr>
          <p:nvPr/>
        </p:nvPicPr>
        <p:blipFill>
          <a:blip r:embed="rId3"/>
          <a:stretch>
            <a:fillRect/>
          </a:stretch>
        </p:blipFill>
        <p:spPr>
          <a:xfrm>
            <a:off x="1702192" y="166380"/>
            <a:ext cx="4035089" cy="2879026"/>
          </a:xfrm>
          <a:prstGeom prst="rect">
            <a:avLst/>
          </a:prstGeom>
        </p:spPr>
      </p:pic>
      <p:pic>
        <p:nvPicPr>
          <p:cNvPr id="5" name="Picture 4">
            <a:extLst>
              <a:ext uri="{FF2B5EF4-FFF2-40B4-BE49-F238E27FC236}">
                <a16:creationId xmlns:a16="http://schemas.microsoft.com/office/drawing/2014/main" id="{205D451B-BC60-4D9C-B1E2-CBAFDAA57AF4}"/>
              </a:ext>
            </a:extLst>
          </p:cNvPr>
          <p:cNvPicPr>
            <a:picLocks noChangeAspect="1"/>
          </p:cNvPicPr>
          <p:nvPr/>
        </p:nvPicPr>
        <p:blipFill>
          <a:blip r:embed="rId4"/>
          <a:stretch>
            <a:fillRect/>
          </a:stretch>
        </p:blipFill>
        <p:spPr>
          <a:xfrm>
            <a:off x="6960096" y="12150"/>
            <a:ext cx="3281636" cy="3202146"/>
          </a:xfrm>
          <a:prstGeom prst="rect">
            <a:avLst/>
          </a:prstGeom>
        </p:spPr>
      </p:pic>
    </p:spTree>
    <p:extLst>
      <p:ext uri="{BB962C8B-B14F-4D97-AF65-F5344CB8AC3E}">
        <p14:creationId xmlns:p14="http://schemas.microsoft.com/office/powerpoint/2010/main" val="577298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dirty="0">
                <a:latin typeface="Arial"/>
                <a:cs typeface="Arial"/>
              </a:rPr>
              <a:t>Any questions so far?</a:t>
            </a:r>
            <a:endParaRPr lang="en-GB" dirty="0"/>
          </a:p>
        </p:txBody>
      </p:sp>
    </p:spTree>
    <p:extLst>
      <p:ext uri="{BB962C8B-B14F-4D97-AF65-F5344CB8AC3E}">
        <p14:creationId xmlns:p14="http://schemas.microsoft.com/office/powerpoint/2010/main" val="1221063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D8EDA-9BB1-87FD-2DE1-0BB7CC9B7516}"/>
              </a:ext>
            </a:extLst>
          </p:cNvPr>
          <p:cNvSpPr>
            <a:spLocks noGrp="1"/>
          </p:cNvSpPr>
          <p:nvPr>
            <p:ph type="title"/>
          </p:nvPr>
        </p:nvSpPr>
        <p:spPr/>
        <p:txBody>
          <a:bodyPr/>
          <a:lstStyle/>
          <a:p>
            <a:r>
              <a:rPr lang="en-GB" dirty="0"/>
              <a:t>In class debate</a:t>
            </a:r>
          </a:p>
        </p:txBody>
      </p:sp>
      <p:sp>
        <p:nvSpPr>
          <p:cNvPr id="3" name="Content Placeholder 2">
            <a:extLst>
              <a:ext uri="{FF2B5EF4-FFF2-40B4-BE49-F238E27FC236}">
                <a16:creationId xmlns:a16="http://schemas.microsoft.com/office/drawing/2014/main" id="{13F4B34B-F3B4-200E-C899-3B9E5B9221B8}"/>
              </a:ext>
            </a:extLst>
          </p:cNvPr>
          <p:cNvSpPr>
            <a:spLocks noGrp="1"/>
          </p:cNvSpPr>
          <p:nvPr>
            <p:ph idx="1"/>
          </p:nvPr>
        </p:nvSpPr>
        <p:spPr/>
        <p:txBody>
          <a:bodyPr/>
          <a:lstStyle/>
          <a:p>
            <a:r>
              <a:rPr lang="en-GB" dirty="0"/>
              <a:t>You will be separated into groups to debate a certain topic. </a:t>
            </a:r>
          </a:p>
          <a:p>
            <a:r>
              <a:rPr lang="en-GB" dirty="0"/>
              <a:t>We will select at random whether you are arguing for or against the topic.</a:t>
            </a:r>
          </a:p>
          <a:p>
            <a:r>
              <a:rPr lang="en-GB" dirty="0"/>
              <a:t>This will be a good test of your communication skills and ability to negotiate. </a:t>
            </a:r>
          </a:p>
          <a:p>
            <a:r>
              <a:rPr lang="en-GB" dirty="0"/>
              <a:t>Remember the key to communication is to listen!</a:t>
            </a:r>
          </a:p>
          <a:p>
            <a:pPr marL="0" indent="0">
              <a:buNone/>
            </a:pPr>
            <a:endParaRPr lang="en-GB" dirty="0"/>
          </a:p>
        </p:txBody>
      </p:sp>
    </p:spTree>
    <p:extLst>
      <p:ext uri="{BB962C8B-B14F-4D97-AF65-F5344CB8AC3E}">
        <p14:creationId xmlns:p14="http://schemas.microsoft.com/office/powerpoint/2010/main" val="1237632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4E3C8-1A39-B0C8-3D42-81EF219A08EA}"/>
              </a:ext>
            </a:extLst>
          </p:cNvPr>
          <p:cNvSpPr>
            <a:spLocks noGrp="1"/>
          </p:cNvSpPr>
          <p:nvPr>
            <p:ph type="title"/>
          </p:nvPr>
        </p:nvSpPr>
        <p:spPr/>
        <p:txBody>
          <a:bodyPr/>
          <a:lstStyle/>
          <a:p>
            <a:r>
              <a:rPr lang="en-GB" dirty="0"/>
              <a:t>In class debate topics</a:t>
            </a:r>
          </a:p>
        </p:txBody>
      </p:sp>
      <p:sp>
        <p:nvSpPr>
          <p:cNvPr id="3" name="Content Placeholder 2">
            <a:extLst>
              <a:ext uri="{FF2B5EF4-FFF2-40B4-BE49-F238E27FC236}">
                <a16:creationId xmlns:a16="http://schemas.microsoft.com/office/drawing/2014/main" id="{D8C9801C-4871-E4D7-DB50-25C061C5C1FA}"/>
              </a:ext>
            </a:extLst>
          </p:cNvPr>
          <p:cNvSpPr>
            <a:spLocks noGrp="1"/>
          </p:cNvSpPr>
          <p:nvPr>
            <p:ph idx="1"/>
          </p:nvPr>
        </p:nvSpPr>
        <p:spPr/>
        <p:txBody>
          <a:bodyPr>
            <a:normAutofit fontScale="85000" lnSpcReduction="20000"/>
          </a:bodyPr>
          <a:lstStyle/>
          <a:p>
            <a:r>
              <a:rPr lang="en-GB" b="1" dirty="0"/>
              <a:t>1)    Should companies pay employees based on performance rather than seniority?</a:t>
            </a:r>
            <a:endParaRPr lang="en-GB" dirty="0"/>
          </a:p>
          <a:p>
            <a:r>
              <a:rPr lang="en-GB" b="1" dirty="0"/>
              <a:t>2)    Is it ethical for businesses to monitor employees’ emails and online activity at work?</a:t>
            </a:r>
            <a:endParaRPr lang="en-GB" dirty="0"/>
          </a:p>
          <a:p>
            <a:r>
              <a:rPr lang="en-GB" b="1" dirty="0"/>
              <a:t>3)    Should businesses be allowed to operate in countries with poor human rights records?</a:t>
            </a:r>
            <a:endParaRPr lang="en-GB" dirty="0"/>
          </a:p>
          <a:p>
            <a:r>
              <a:rPr lang="en-GB" b="1" dirty="0"/>
              <a:t>4)    Is it right for companies to monitor employees’ personal social media accounts?</a:t>
            </a:r>
            <a:endParaRPr lang="en-GB" dirty="0"/>
          </a:p>
          <a:p>
            <a:r>
              <a:rPr lang="en-GB" b="1" dirty="0"/>
              <a:t>5)    Is it ethical to allow employers to refuse jobs based on appearance (tattoos, piercings, clothing)?</a:t>
            </a:r>
            <a:endParaRPr lang="en-GB" dirty="0"/>
          </a:p>
          <a:p>
            <a:endParaRPr lang="en-GB" dirty="0"/>
          </a:p>
        </p:txBody>
      </p:sp>
    </p:spTree>
    <p:extLst>
      <p:ext uri="{BB962C8B-B14F-4D97-AF65-F5344CB8AC3E}">
        <p14:creationId xmlns:p14="http://schemas.microsoft.com/office/powerpoint/2010/main" val="4806427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2272</Words>
  <Application>Microsoft Office PowerPoint</Application>
  <PresentationFormat>Widescreen</PresentationFormat>
  <Paragraphs>266</Paragraphs>
  <Slides>26</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fkGroteskNeue</vt:lpstr>
      <vt:lpstr>Helvetica-Bold</vt:lpstr>
      <vt:lpstr>Myriad Pro</vt:lpstr>
      <vt:lpstr>Aptos</vt:lpstr>
      <vt:lpstr>Aptos Narrow</vt:lpstr>
      <vt:lpstr>Arial</vt:lpstr>
      <vt:lpstr>Calibri</vt:lpstr>
      <vt:lpstr>Courier New</vt:lpstr>
      <vt:lpstr>Tahoma</vt:lpstr>
      <vt:lpstr>20140311PresentationUWTSDTemplate</vt:lpstr>
      <vt:lpstr>BMSW4009   Effective Team Working and Communication</vt:lpstr>
      <vt:lpstr>PowerPoint Presentation</vt:lpstr>
      <vt:lpstr>Reward &amp; Recognition</vt:lpstr>
      <vt:lpstr>Herzberg’s Motivation Theory – Two Factor Theory</vt:lpstr>
      <vt:lpstr>PowerPoint Presentation</vt:lpstr>
      <vt:lpstr>Group activity</vt:lpstr>
      <vt:lpstr>How to Use The Model</vt:lpstr>
      <vt:lpstr>PowerPoint Presentation</vt:lpstr>
      <vt:lpstr>Building Team Motivation &amp; Engagement Group Discussion</vt:lpstr>
      <vt:lpstr>Building Team Motivation &amp; Engagement</vt:lpstr>
      <vt:lpstr>Delegation</vt:lpstr>
      <vt:lpstr>Stephen Covey – Styles of Delegation</vt:lpstr>
      <vt:lpstr>Alternative Delegation Style</vt:lpstr>
      <vt:lpstr>Situational Leadership</vt:lpstr>
      <vt:lpstr>Group activity</vt:lpstr>
      <vt:lpstr>Effective Delegation</vt:lpstr>
      <vt:lpstr>The Act of Delegation</vt:lpstr>
      <vt:lpstr>Delegation Process</vt:lpstr>
      <vt:lpstr>Identifying why teams fail</vt:lpstr>
      <vt:lpstr>Other contributing factors</vt:lpstr>
      <vt:lpstr>Adair’s Action Centred Leadership</vt:lpstr>
      <vt:lpstr>Case Study</vt:lpstr>
      <vt:lpstr>Consider how you would use the different leadership styles to help your team overcome failures and perform effectively. </vt:lpstr>
      <vt:lpstr>Any questions so far?</vt:lpstr>
      <vt:lpstr>In class debate</vt:lpstr>
      <vt:lpstr>In class debate topics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427</cp:revision>
  <cp:lastPrinted>2019-10-01T11:26:54Z</cp:lastPrinted>
  <dcterms:created xsi:type="dcterms:W3CDTF">2015-04-14T15:21:28Z</dcterms:created>
  <dcterms:modified xsi:type="dcterms:W3CDTF">2025-11-07T13:07:25Z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