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5" autoAdjust="0"/>
    <p:restoredTop sz="89189" autoAdjust="0"/>
  </p:normalViewPr>
  <p:slideViewPr>
    <p:cSldViewPr snapToGrid="0" showGuides="1">
      <p:cViewPr varScale="1">
        <p:scale>
          <a:sx n="91" d="100"/>
          <a:sy n="91" d="100"/>
        </p:scale>
        <p:origin x="87" y="51"/>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B02CC7-E094-40D5-B8BB-46E277EB34F0}"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DAB300-E6DE-48D9-A94E-80A8F5BE3378}" type="slidenum">
              <a:rPr lang="en-GB" smtClean="0"/>
              <a:t>‹#›</a:t>
            </a:fld>
            <a:endParaRPr lang="en-GB"/>
          </a:p>
        </p:txBody>
      </p:sp>
    </p:spTree>
    <p:extLst>
      <p:ext uri="{BB962C8B-B14F-4D97-AF65-F5344CB8AC3E}">
        <p14:creationId xmlns:p14="http://schemas.microsoft.com/office/powerpoint/2010/main" val="3496358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oxygen balance does not provide information on the energy changes during an explosion (can be obtained by calculating the heat liberated during the decomposition of explosive substances, known as the heat of explosion</a:t>
            </a:r>
          </a:p>
          <a:p>
            <a:r>
              <a:rPr lang="en-GB" dirty="0"/>
              <a:t>In order to calculate the heat of explosion, the decomposition products of the explosive must be determined since the magnitude of the heat of explosion is dependent upon the thermodynamic state of its products.</a:t>
            </a:r>
          </a:p>
          <a:p>
            <a:r>
              <a:rPr lang="en-GB" dirty="0"/>
              <a:t>The decomposition process will be by detonation in the case of primary and secondary explosives and burning in case of gun powders and propellants. </a:t>
            </a:r>
          </a:p>
          <a:p>
            <a:endParaRPr lang="en-GB" dirty="0"/>
          </a:p>
        </p:txBody>
      </p:sp>
      <p:sp>
        <p:nvSpPr>
          <p:cNvPr id="4" name="Slide Number Placeholder 3"/>
          <p:cNvSpPr>
            <a:spLocks noGrp="1"/>
          </p:cNvSpPr>
          <p:nvPr>
            <p:ph type="sldNum" sz="quarter" idx="5"/>
          </p:nvPr>
        </p:nvSpPr>
        <p:spPr/>
        <p:txBody>
          <a:bodyPr/>
          <a:lstStyle/>
          <a:p>
            <a:fld id="{E2DAB300-E6DE-48D9-A94E-80A8F5BE3378}" type="slidenum">
              <a:rPr lang="en-GB" smtClean="0"/>
              <a:t>7</a:t>
            </a:fld>
            <a:endParaRPr lang="en-GB"/>
          </a:p>
        </p:txBody>
      </p:sp>
    </p:spTree>
    <p:extLst>
      <p:ext uri="{BB962C8B-B14F-4D97-AF65-F5344CB8AC3E}">
        <p14:creationId xmlns:p14="http://schemas.microsoft.com/office/powerpoint/2010/main" val="1974228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F04DB-F6CC-40C0-93E1-12340BC9DBDD}"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3272702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04DB-F6CC-40C0-93E1-12340BC9DBDD}"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3827924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EF04DB-F6CC-40C0-93E1-12340BC9DBDD}"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2026620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F04DB-F6CC-40C0-93E1-12340BC9DBDD}"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378766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F04DB-F6CC-40C0-93E1-12340BC9DBDD}" type="datetimeFigureOut">
              <a:rPr lang="en-GB" smtClean="0"/>
              <a:t>13/10/2023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1451462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F04DB-F6CC-40C0-93E1-12340BC9DBDD}" type="datetimeFigureOut">
              <a:rPr lang="en-GB" smtClean="0"/>
              <a:t>13/10/2023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2097795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6EF04DB-F6CC-40C0-93E1-12340BC9DBDD}" type="datetimeFigureOut">
              <a:rPr lang="en-GB" smtClean="0"/>
              <a:t>13/10/2023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2441372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F04DB-F6CC-40C0-93E1-12340BC9DBDD}"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903504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F04DB-F6CC-40C0-93E1-12340BC9DBDD}"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2834527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F04DB-F6CC-40C0-93E1-12340BC9DBDD}"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1363050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F04DB-F6CC-40C0-93E1-12340BC9DBDD}"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3585258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F04DB-F6CC-40C0-93E1-12340BC9DBDD}"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F766E-60E7-4D38-BD8A-FAC1B6E3B25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79756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EF04DB-F6CC-40C0-93E1-12340BC9DBDD}"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3659109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EF04DB-F6CC-40C0-93E1-12340BC9DBDD}" type="datetimeFigureOut">
              <a:rPr lang="en-GB" smtClean="0"/>
              <a:t>13/10/2023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1101222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6EF04DB-F6CC-40C0-93E1-12340BC9DBDD}" type="datetimeFigureOut">
              <a:rPr lang="en-GB" smtClean="0"/>
              <a:t>13/10/2023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2508287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04DB-F6CC-40C0-93E1-12340BC9DBDD}"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27799641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04DB-F6CC-40C0-93E1-12340BC9DBDD}"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F766E-60E7-4D38-BD8A-FAC1B6E3B25F}" type="slidenum">
              <a:rPr lang="en-GB" smtClean="0"/>
              <a:t>‹#›</a:t>
            </a:fld>
            <a:endParaRPr lang="en-GB"/>
          </a:p>
        </p:txBody>
      </p:sp>
    </p:spTree>
    <p:extLst>
      <p:ext uri="{BB962C8B-B14F-4D97-AF65-F5344CB8AC3E}">
        <p14:creationId xmlns:p14="http://schemas.microsoft.com/office/powerpoint/2010/main" val="3101804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6EF04DB-F6CC-40C0-93E1-12340BC9DBDD}" type="datetimeFigureOut">
              <a:rPr lang="en-GB" smtClean="0"/>
              <a:t>13/10/2023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34F766E-60E7-4D38-BD8A-FAC1B6E3B25F}" type="slidenum">
              <a:rPr lang="en-GB" smtClean="0"/>
              <a:t>‹#›</a:t>
            </a:fld>
            <a:endParaRPr lang="en-GB"/>
          </a:p>
        </p:txBody>
      </p:sp>
    </p:spTree>
    <p:extLst>
      <p:ext uri="{BB962C8B-B14F-4D97-AF65-F5344CB8AC3E}">
        <p14:creationId xmlns:p14="http://schemas.microsoft.com/office/powerpoint/2010/main" val="8810767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F3DE-6B8C-4995-BBF2-48E2DD7AFCD5}"/>
              </a:ext>
            </a:extLst>
          </p:cNvPr>
          <p:cNvSpPr>
            <a:spLocks noGrp="1"/>
          </p:cNvSpPr>
          <p:nvPr>
            <p:ph type="ctrTitle"/>
          </p:nvPr>
        </p:nvSpPr>
        <p:spPr>
          <a:xfrm>
            <a:off x="1819106" y="0"/>
            <a:ext cx="8689976" cy="2509213"/>
          </a:xfrm>
        </p:spPr>
        <p:txBody>
          <a:bodyPr/>
          <a:lstStyle/>
          <a:p>
            <a:r>
              <a:rPr lang="en-GB" dirty="0"/>
              <a:t>Decomposition reactions</a:t>
            </a:r>
          </a:p>
        </p:txBody>
      </p:sp>
      <p:sp>
        <p:nvSpPr>
          <p:cNvPr id="3" name="Subtitle 2">
            <a:extLst>
              <a:ext uri="{FF2B5EF4-FFF2-40B4-BE49-F238E27FC236}">
                <a16:creationId xmlns:a16="http://schemas.microsoft.com/office/drawing/2014/main" id="{DAEDDFA0-CF2A-4617-AA5F-9F44294064F5}"/>
              </a:ext>
            </a:extLst>
          </p:cNvPr>
          <p:cNvSpPr>
            <a:spLocks noGrp="1"/>
          </p:cNvSpPr>
          <p:nvPr>
            <p:ph type="subTitle" idx="1"/>
          </p:nvPr>
        </p:nvSpPr>
        <p:spPr>
          <a:xfrm>
            <a:off x="1751012" y="3886200"/>
            <a:ext cx="8689976" cy="2806430"/>
          </a:xfrm>
        </p:spPr>
        <p:txBody>
          <a:bodyPr>
            <a:normAutofit/>
          </a:bodyPr>
          <a:lstStyle/>
          <a:p>
            <a:r>
              <a:rPr lang="en-GB" dirty="0"/>
              <a:t>ACDA6020</a:t>
            </a:r>
          </a:p>
          <a:p>
            <a:endParaRPr lang="en-GB" dirty="0"/>
          </a:p>
          <a:p>
            <a:r>
              <a:rPr lang="en-GB" dirty="0"/>
              <a:t>Ewa Kazimierska</a:t>
            </a:r>
          </a:p>
          <a:p>
            <a:endParaRPr lang="en-GB" dirty="0"/>
          </a:p>
          <a:p>
            <a:r>
              <a:rPr lang="en-GB" dirty="0"/>
              <a:t>e.kazimierska@uwtsd.ac.uk</a:t>
            </a:r>
          </a:p>
        </p:txBody>
      </p:sp>
    </p:spTree>
    <p:extLst>
      <p:ext uri="{BB962C8B-B14F-4D97-AF65-F5344CB8AC3E}">
        <p14:creationId xmlns:p14="http://schemas.microsoft.com/office/powerpoint/2010/main" val="1924583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7E7E0-660B-414A-809F-8003836A9F6D}"/>
              </a:ext>
            </a:extLst>
          </p:cNvPr>
          <p:cNvSpPr>
            <a:spLocks noGrp="1"/>
          </p:cNvSpPr>
          <p:nvPr>
            <p:ph type="title"/>
          </p:nvPr>
        </p:nvSpPr>
        <p:spPr>
          <a:xfrm>
            <a:off x="913774" y="0"/>
            <a:ext cx="10364451" cy="836579"/>
          </a:xfrm>
        </p:spPr>
        <p:txBody>
          <a:bodyPr/>
          <a:lstStyle/>
          <a:p>
            <a:r>
              <a:rPr lang="en-GB" dirty="0"/>
              <a:t>Learning outcomes</a:t>
            </a:r>
          </a:p>
        </p:txBody>
      </p:sp>
      <p:sp>
        <p:nvSpPr>
          <p:cNvPr id="3" name="Content Placeholder 2">
            <a:extLst>
              <a:ext uri="{FF2B5EF4-FFF2-40B4-BE49-F238E27FC236}">
                <a16:creationId xmlns:a16="http://schemas.microsoft.com/office/drawing/2014/main" id="{CF037222-B96E-4D51-AA87-2FE2CDE34DA2}"/>
              </a:ext>
            </a:extLst>
          </p:cNvPr>
          <p:cNvSpPr>
            <a:spLocks noGrp="1"/>
          </p:cNvSpPr>
          <p:nvPr>
            <p:ph sz="quarter" idx="13"/>
          </p:nvPr>
        </p:nvSpPr>
        <p:spPr>
          <a:xfrm>
            <a:off x="913774" y="768486"/>
            <a:ext cx="10363826" cy="5022714"/>
          </a:xfrm>
        </p:spPr>
        <p:txBody>
          <a:bodyPr>
            <a:normAutofit/>
          </a:bodyPr>
          <a:lstStyle/>
          <a:p>
            <a:r>
              <a:rPr lang="en-GB" sz="2400" dirty="0"/>
              <a:t> Understand the process of </a:t>
            </a:r>
            <a:r>
              <a:rPr lang="en-GB" sz="2400" dirty="0">
                <a:solidFill>
                  <a:srgbClr val="0070C0"/>
                </a:solidFill>
              </a:rPr>
              <a:t>Explosive Decomposition</a:t>
            </a:r>
          </a:p>
          <a:p>
            <a:r>
              <a:rPr lang="en-GB" sz="2400" dirty="0"/>
              <a:t>Grasp the concept of </a:t>
            </a:r>
            <a:r>
              <a:rPr lang="en-GB" sz="2400" dirty="0">
                <a:solidFill>
                  <a:srgbClr val="0070C0"/>
                </a:solidFill>
              </a:rPr>
              <a:t>oxygen balance </a:t>
            </a:r>
            <a:r>
              <a:rPr lang="en-GB" sz="2400" dirty="0"/>
              <a:t>in explosive reactions and how it affects the products</a:t>
            </a:r>
          </a:p>
          <a:p>
            <a:r>
              <a:rPr lang="en-GB" sz="2400" dirty="0"/>
              <a:t>Understand </a:t>
            </a:r>
            <a:r>
              <a:rPr lang="en-GB" sz="2400" dirty="0">
                <a:solidFill>
                  <a:srgbClr val="0070C0"/>
                </a:solidFill>
              </a:rPr>
              <a:t>explosive power </a:t>
            </a:r>
            <a:r>
              <a:rPr lang="en-GB" sz="2400" dirty="0"/>
              <a:t>as a measure of destructive energy in detonation</a:t>
            </a:r>
          </a:p>
          <a:p>
            <a:r>
              <a:rPr lang="en-GB" sz="2400" dirty="0"/>
              <a:t>Apply knowledge to calculate and compare OB,  power indices, TNT equivalence, and solve practical problems related to explosive reactions</a:t>
            </a:r>
          </a:p>
        </p:txBody>
      </p:sp>
    </p:spTree>
    <p:extLst>
      <p:ext uri="{BB962C8B-B14F-4D97-AF65-F5344CB8AC3E}">
        <p14:creationId xmlns:p14="http://schemas.microsoft.com/office/powerpoint/2010/main" val="4291973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5419-2EA4-48B5-9741-CFE37EC2B105}"/>
              </a:ext>
            </a:extLst>
          </p:cNvPr>
          <p:cNvSpPr>
            <a:spLocks noGrp="1"/>
          </p:cNvSpPr>
          <p:nvPr>
            <p:ph type="title"/>
          </p:nvPr>
        </p:nvSpPr>
        <p:spPr>
          <a:xfrm>
            <a:off x="913774" y="0"/>
            <a:ext cx="10364451" cy="836023"/>
          </a:xfrm>
        </p:spPr>
        <p:txBody>
          <a:bodyPr/>
          <a:lstStyle/>
          <a:p>
            <a:r>
              <a:rPr lang="en-GB" dirty="0"/>
              <a:t>Decomposition of explosives</a:t>
            </a:r>
          </a:p>
        </p:txBody>
      </p:sp>
      <p:sp>
        <p:nvSpPr>
          <p:cNvPr id="3" name="Content Placeholder 2">
            <a:extLst>
              <a:ext uri="{FF2B5EF4-FFF2-40B4-BE49-F238E27FC236}">
                <a16:creationId xmlns:a16="http://schemas.microsoft.com/office/drawing/2014/main" id="{0FCF72D4-48DF-42ED-A021-8B277AC9482A}"/>
              </a:ext>
            </a:extLst>
          </p:cNvPr>
          <p:cNvSpPr>
            <a:spLocks noGrp="1"/>
          </p:cNvSpPr>
          <p:nvPr>
            <p:ph sz="quarter" idx="13"/>
          </p:nvPr>
        </p:nvSpPr>
        <p:spPr>
          <a:xfrm>
            <a:off x="913774" y="999847"/>
            <a:ext cx="10363826" cy="3424107"/>
          </a:xfrm>
        </p:spPr>
        <p:txBody>
          <a:bodyPr>
            <a:noAutofit/>
          </a:bodyPr>
          <a:lstStyle/>
          <a:p>
            <a:pPr marL="0" indent="0">
              <a:lnSpc>
                <a:spcPts val="3300"/>
              </a:lnSpc>
              <a:buNone/>
            </a:pPr>
            <a:r>
              <a:rPr lang="en-GB" dirty="0">
                <a:solidFill>
                  <a:srgbClr val="0070C0"/>
                </a:solidFill>
                <a:cs typeface="Calibri" panose="020F0502020204030204" pitchFamily="34" charset="0"/>
              </a:rPr>
              <a:t>when an explosive reaction takes place, the explosive molecule </a:t>
            </a:r>
          </a:p>
          <a:p>
            <a:pPr marL="0" indent="0">
              <a:lnSpc>
                <a:spcPts val="3300"/>
              </a:lnSpc>
              <a:buNone/>
            </a:pPr>
            <a:r>
              <a:rPr lang="en-GB" dirty="0">
                <a:cs typeface="Calibri" panose="020F0502020204030204" pitchFamily="34" charset="0"/>
              </a:rPr>
              <a:t>	</a:t>
            </a:r>
            <a:r>
              <a:rPr lang="en-GB" sz="3200" dirty="0" err="1">
                <a:cs typeface="Calibri" panose="020F0502020204030204" pitchFamily="34" charset="0"/>
              </a:rPr>
              <a:t>C</a:t>
            </a:r>
            <a:r>
              <a:rPr lang="en-GB" sz="3200" i="1" baseline="-25000" dirty="0" err="1">
                <a:cs typeface="Calibri" panose="020F0502020204030204" pitchFamily="34" charset="0"/>
              </a:rPr>
              <a:t>a</a:t>
            </a:r>
            <a:r>
              <a:rPr lang="en-GB" sz="3200" dirty="0" err="1">
                <a:solidFill>
                  <a:srgbClr val="00B050"/>
                </a:solidFill>
                <a:cs typeface="Calibri" panose="020F0502020204030204" pitchFamily="34" charset="0"/>
              </a:rPr>
              <a:t>H</a:t>
            </a:r>
            <a:r>
              <a:rPr lang="en-GB" sz="3200" i="1" baseline="-25000" dirty="0" err="1">
                <a:solidFill>
                  <a:srgbClr val="00B050"/>
                </a:solidFill>
                <a:cs typeface="Calibri" panose="020F0502020204030204" pitchFamily="34" charset="0"/>
              </a:rPr>
              <a:t>b</a:t>
            </a:r>
            <a:r>
              <a:rPr lang="en-GB" sz="3200" dirty="0" err="1">
                <a:solidFill>
                  <a:srgbClr val="FF0000"/>
                </a:solidFill>
                <a:cs typeface="Calibri" panose="020F0502020204030204" pitchFamily="34" charset="0"/>
              </a:rPr>
              <a:t>N</a:t>
            </a:r>
            <a:r>
              <a:rPr lang="en-GB" sz="3200" i="1" baseline="-25000" dirty="0" err="1">
                <a:solidFill>
                  <a:srgbClr val="FF0000"/>
                </a:solidFill>
                <a:cs typeface="Calibri" panose="020F0502020204030204" pitchFamily="34" charset="0"/>
              </a:rPr>
              <a:t>c</a:t>
            </a:r>
            <a:r>
              <a:rPr lang="en-GB" sz="3200" dirty="0" err="1">
                <a:solidFill>
                  <a:srgbClr val="0000FF"/>
                </a:solidFill>
                <a:cs typeface="Calibri" panose="020F0502020204030204" pitchFamily="34" charset="0"/>
              </a:rPr>
              <a:t>O</a:t>
            </a:r>
            <a:r>
              <a:rPr lang="en-GB" sz="3200" i="1" baseline="-25000" dirty="0" err="1">
                <a:solidFill>
                  <a:srgbClr val="0000FF"/>
                </a:solidFill>
                <a:cs typeface="Calibri" panose="020F0502020204030204" pitchFamily="34" charset="0"/>
              </a:rPr>
              <a:t>d</a:t>
            </a:r>
            <a:endParaRPr lang="en-GB" sz="3200" i="1" baseline="-25000" dirty="0">
              <a:solidFill>
                <a:srgbClr val="0070C0"/>
              </a:solidFill>
              <a:cs typeface="Calibri" panose="020F0502020204030204" pitchFamily="34" charset="0"/>
            </a:endParaRPr>
          </a:p>
          <a:p>
            <a:pPr marL="0" indent="0">
              <a:lnSpc>
                <a:spcPts val="3300"/>
              </a:lnSpc>
              <a:buNone/>
            </a:pPr>
            <a:r>
              <a:rPr lang="en-GB" sz="2000" dirty="0">
                <a:solidFill>
                  <a:srgbClr val="0070C0"/>
                </a:solidFill>
                <a:cs typeface="Calibri" panose="020F0502020204030204" pitchFamily="34" charset="0"/>
              </a:rPr>
              <a:t>breaks apart into its constituent atoms: </a:t>
            </a:r>
            <a:r>
              <a:rPr lang="en-GB" sz="2600" i="1" cap="none" dirty="0">
                <a:cs typeface="Calibri" panose="020F0502020204030204" pitchFamily="34" charset="0"/>
                <a:sym typeface="Wingdings" panose="05000000000000000000" pitchFamily="2" charset="2"/>
              </a:rPr>
              <a:t>a</a:t>
            </a:r>
            <a:r>
              <a:rPr lang="en-GB" sz="2600" dirty="0">
                <a:cs typeface="Calibri" panose="020F0502020204030204" pitchFamily="34" charset="0"/>
                <a:sym typeface="Wingdings" panose="05000000000000000000" pitchFamily="2" charset="2"/>
              </a:rPr>
              <a:t> C + </a:t>
            </a:r>
            <a:r>
              <a:rPr lang="en-GB" sz="2600" i="1" cap="none" dirty="0">
                <a:solidFill>
                  <a:srgbClr val="00B050"/>
                </a:solidFill>
                <a:cs typeface="Calibri" panose="020F0502020204030204" pitchFamily="34" charset="0"/>
                <a:sym typeface="Wingdings" panose="05000000000000000000" pitchFamily="2" charset="2"/>
              </a:rPr>
              <a:t>b</a:t>
            </a:r>
            <a:r>
              <a:rPr lang="en-GB" sz="2600" dirty="0">
                <a:solidFill>
                  <a:srgbClr val="00B050"/>
                </a:solidFill>
                <a:cs typeface="Calibri" panose="020F0502020204030204" pitchFamily="34" charset="0"/>
                <a:sym typeface="Wingdings" panose="05000000000000000000" pitchFamily="2" charset="2"/>
              </a:rPr>
              <a:t> H</a:t>
            </a:r>
            <a:r>
              <a:rPr lang="en-GB" sz="2600" dirty="0">
                <a:cs typeface="Calibri" panose="020F0502020204030204" pitchFamily="34" charset="0"/>
                <a:sym typeface="Wingdings" panose="05000000000000000000" pitchFamily="2" charset="2"/>
              </a:rPr>
              <a:t> + </a:t>
            </a:r>
            <a:r>
              <a:rPr lang="en-GB" sz="2600" i="1" cap="none" dirty="0">
                <a:solidFill>
                  <a:srgbClr val="FF0000"/>
                </a:solidFill>
                <a:cs typeface="Calibri" panose="020F0502020204030204" pitchFamily="34" charset="0"/>
                <a:sym typeface="Wingdings" panose="05000000000000000000" pitchFamily="2" charset="2"/>
              </a:rPr>
              <a:t>c</a:t>
            </a:r>
            <a:r>
              <a:rPr lang="en-GB" sz="2600" i="1" dirty="0">
                <a:solidFill>
                  <a:srgbClr val="FF0000"/>
                </a:solidFill>
                <a:cs typeface="Calibri" panose="020F0502020204030204" pitchFamily="34" charset="0"/>
                <a:sym typeface="Wingdings" panose="05000000000000000000" pitchFamily="2" charset="2"/>
              </a:rPr>
              <a:t> </a:t>
            </a:r>
            <a:r>
              <a:rPr lang="en-GB" sz="2600" dirty="0">
                <a:solidFill>
                  <a:srgbClr val="FF0000"/>
                </a:solidFill>
                <a:cs typeface="Calibri" panose="020F0502020204030204" pitchFamily="34" charset="0"/>
                <a:sym typeface="Wingdings" panose="05000000000000000000" pitchFamily="2" charset="2"/>
              </a:rPr>
              <a:t>N</a:t>
            </a:r>
            <a:r>
              <a:rPr lang="en-GB" sz="2600" dirty="0">
                <a:cs typeface="Calibri" panose="020F0502020204030204" pitchFamily="34" charset="0"/>
                <a:sym typeface="Wingdings" panose="05000000000000000000" pitchFamily="2" charset="2"/>
              </a:rPr>
              <a:t> + </a:t>
            </a:r>
            <a:r>
              <a:rPr lang="en-GB" sz="2600" i="1" cap="none" dirty="0">
                <a:solidFill>
                  <a:srgbClr val="0000FF"/>
                </a:solidFill>
                <a:cs typeface="Calibri" panose="020F0502020204030204" pitchFamily="34" charset="0"/>
                <a:sym typeface="Wingdings" panose="05000000000000000000" pitchFamily="2" charset="2"/>
              </a:rPr>
              <a:t>d</a:t>
            </a:r>
            <a:r>
              <a:rPr lang="en-GB" sz="2600" dirty="0">
                <a:solidFill>
                  <a:srgbClr val="0000FF"/>
                </a:solidFill>
                <a:cs typeface="Calibri" panose="020F0502020204030204" pitchFamily="34" charset="0"/>
                <a:sym typeface="Wingdings" panose="05000000000000000000" pitchFamily="2" charset="2"/>
              </a:rPr>
              <a:t> O</a:t>
            </a:r>
            <a:r>
              <a:rPr lang="en-GB" sz="2600" dirty="0">
                <a:cs typeface="Calibri" panose="020F0502020204030204" pitchFamily="34" charset="0"/>
                <a:sym typeface="Wingdings" panose="05000000000000000000" pitchFamily="2" charset="2"/>
              </a:rPr>
              <a:t> </a:t>
            </a:r>
            <a:endParaRPr lang="en-GB" sz="2600" dirty="0">
              <a:solidFill>
                <a:srgbClr val="0070C0"/>
              </a:solidFill>
              <a:cs typeface="Calibri" panose="020F0502020204030204" pitchFamily="34" charset="0"/>
              <a:sym typeface="Wingdings" panose="05000000000000000000" pitchFamily="2" charset="2"/>
            </a:endParaRPr>
          </a:p>
          <a:p>
            <a:pPr marL="0" indent="0">
              <a:lnSpc>
                <a:spcPts val="3300"/>
              </a:lnSpc>
              <a:buNone/>
            </a:pPr>
            <a:r>
              <a:rPr lang="en-GB" sz="2000" dirty="0">
                <a:solidFill>
                  <a:srgbClr val="0070C0"/>
                </a:solidFill>
                <a:cs typeface="Calibri" panose="020F0502020204030204" pitchFamily="34" charset="0"/>
              </a:rPr>
              <a:t>followed by a rearrangement of the atoms into a series of small, stable molecules of gases, such as: </a:t>
            </a:r>
            <a:r>
              <a:rPr lang="en-GB" sz="2600" i="1" cap="none" dirty="0">
                <a:cs typeface="Calibri" panose="020F0502020204030204" pitchFamily="34" charset="0"/>
              </a:rPr>
              <a:t>a</a:t>
            </a:r>
            <a:r>
              <a:rPr lang="en-GB" sz="2600" dirty="0">
                <a:cs typeface="Calibri" panose="020F0502020204030204" pitchFamily="34" charset="0"/>
              </a:rPr>
              <a:t> C</a:t>
            </a:r>
            <a:r>
              <a:rPr lang="en-GB" sz="2600" dirty="0">
                <a:solidFill>
                  <a:srgbClr val="0000FF"/>
                </a:solidFill>
                <a:cs typeface="Calibri" panose="020F0502020204030204" pitchFamily="34" charset="0"/>
              </a:rPr>
              <a:t>O</a:t>
            </a:r>
            <a:r>
              <a:rPr lang="en-GB" sz="2600" baseline="-25000" dirty="0">
                <a:solidFill>
                  <a:srgbClr val="0000FF"/>
                </a:solidFill>
                <a:cs typeface="Calibri" panose="020F0502020204030204" pitchFamily="34" charset="0"/>
              </a:rPr>
              <a:t>2</a:t>
            </a:r>
            <a:r>
              <a:rPr lang="en-GB" sz="2600" dirty="0">
                <a:cs typeface="Calibri" panose="020F0502020204030204" pitchFamily="34" charset="0"/>
              </a:rPr>
              <a:t>, </a:t>
            </a:r>
            <a:r>
              <a:rPr lang="en-GB" sz="2600" i="1" cap="none" dirty="0">
                <a:cs typeface="Calibri" panose="020F0502020204030204" pitchFamily="34" charset="0"/>
              </a:rPr>
              <a:t>a</a:t>
            </a:r>
            <a:r>
              <a:rPr lang="en-GB" sz="2600" dirty="0">
                <a:cs typeface="Calibri" panose="020F0502020204030204" pitchFamily="34" charset="0"/>
              </a:rPr>
              <a:t> C</a:t>
            </a:r>
            <a:r>
              <a:rPr lang="en-GB" sz="2600" dirty="0">
                <a:solidFill>
                  <a:srgbClr val="0000FF"/>
                </a:solidFill>
                <a:cs typeface="Calibri" panose="020F0502020204030204" pitchFamily="34" charset="0"/>
              </a:rPr>
              <a:t>O</a:t>
            </a:r>
            <a:r>
              <a:rPr lang="en-GB" sz="2600" dirty="0">
                <a:cs typeface="Calibri" panose="020F0502020204030204" pitchFamily="34" charset="0"/>
              </a:rPr>
              <a:t>, </a:t>
            </a:r>
            <a:r>
              <a:rPr lang="en-GB" sz="2600" i="1" cap="none" dirty="0">
                <a:solidFill>
                  <a:srgbClr val="00B050"/>
                </a:solidFill>
                <a:cs typeface="Calibri" panose="020F0502020204030204" pitchFamily="34" charset="0"/>
              </a:rPr>
              <a:t>b</a:t>
            </a:r>
            <a:r>
              <a:rPr lang="en-GB" sz="2600" i="1" dirty="0">
                <a:solidFill>
                  <a:srgbClr val="00B050"/>
                </a:solidFill>
                <a:cs typeface="Calibri" panose="020F0502020204030204" pitchFamily="34" charset="0"/>
              </a:rPr>
              <a:t>/2</a:t>
            </a:r>
            <a:r>
              <a:rPr lang="en-GB" sz="2600" dirty="0">
                <a:solidFill>
                  <a:srgbClr val="00B050"/>
                </a:solidFill>
                <a:cs typeface="Calibri" panose="020F0502020204030204" pitchFamily="34" charset="0"/>
              </a:rPr>
              <a:t>  H</a:t>
            </a:r>
            <a:r>
              <a:rPr lang="en-GB" sz="2600" baseline="-25000" dirty="0">
                <a:solidFill>
                  <a:srgbClr val="00B050"/>
                </a:solidFill>
                <a:cs typeface="Calibri" panose="020F0502020204030204" pitchFamily="34" charset="0"/>
              </a:rPr>
              <a:t>2</a:t>
            </a:r>
            <a:r>
              <a:rPr lang="en-GB" sz="2600" dirty="0">
                <a:solidFill>
                  <a:srgbClr val="0000FF"/>
                </a:solidFill>
                <a:cs typeface="Calibri" panose="020F0502020204030204" pitchFamily="34" charset="0"/>
              </a:rPr>
              <a:t>O</a:t>
            </a:r>
            <a:r>
              <a:rPr lang="en-GB" sz="2600" dirty="0">
                <a:cs typeface="Calibri" panose="020F0502020204030204" pitchFamily="34" charset="0"/>
              </a:rPr>
              <a:t> </a:t>
            </a:r>
            <a:r>
              <a:rPr lang="en-GB" dirty="0">
                <a:solidFill>
                  <a:srgbClr val="0070C0"/>
                </a:solidFill>
                <a:cs typeface="Calibri" panose="020F0502020204030204" pitchFamily="34" charset="0"/>
              </a:rPr>
              <a:t>and</a:t>
            </a:r>
            <a:r>
              <a:rPr lang="en-GB" sz="2600" dirty="0">
                <a:cs typeface="Calibri" panose="020F0502020204030204" pitchFamily="34" charset="0"/>
              </a:rPr>
              <a:t> </a:t>
            </a:r>
            <a:r>
              <a:rPr lang="en-GB" sz="2600" i="1" cap="none" dirty="0">
                <a:solidFill>
                  <a:srgbClr val="FF0000"/>
                </a:solidFill>
                <a:cs typeface="Calibri" panose="020F0502020204030204" pitchFamily="34" charset="0"/>
              </a:rPr>
              <a:t>c</a:t>
            </a:r>
            <a:r>
              <a:rPr lang="en-GB" sz="2600" i="1" dirty="0">
                <a:solidFill>
                  <a:srgbClr val="FF0000"/>
                </a:solidFill>
                <a:cs typeface="Calibri" panose="020F0502020204030204" pitchFamily="34" charset="0"/>
              </a:rPr>
              <a:t>/2</a:t>
            </a:r>
            <a:r>
              <a:rPr lang="en-GB" sz="2600" dirty="0">
                <a:solidFill>
                  <a:srgbClr val="FF0000"/>
                </a:solidFill>
                <a:cs typeface="Calibri" panose="020F0502020204030204" pitchFamily="34" charset="0"/>
              </a:rPr>
              <a:t>  N</a:t>
            </a:r>
            <a:r>
              <a:rPr lang="en-GB" sz="2600" baseline="-25000" dirty="0">
                <a:solidFill>
                  <a:srgbClr val="FF0000"/>
                </a:solidFill>
                <a:cs typeface="Calibri" panose="020F0502020204030204" pitchFamily="34" charset="0"/>
              </a:rPr>
              <a:t>2</a:t>
            </a:r>
            <a:endParaRPr lang="en-GB" sz="2600" baseline="-25000" dirty="0">
              <a:solidFill>
                <a:srgbClr val="0070C0"/>
              </a:solidFill>
              <a:cs typeface="Calibri" panose="020F0502020204030204" pitchFamily="34" charset="0"/>
            </a:endParaRPr>
          </a:p>
          <a:p>
            <a:pPr marL="0" indent="0">
              <a:lnSpc>
                <a:spcPts val="3300"/>
              </a:lnSpc>
              <a:buNone/>
            </a:pPr>
            <a:r>
              <a:rPr lang="en-GB" sz="2000" dirty="0">
                <a:solidFill>
                  <a:srgbClr val="0070C0"/>
                </a:solidFill>
                <a:cs typeface="Calibri" panose="020F0502020204030204" pitchFamily="34" charset="0"/>
              </a:rPr>
              <a:t>H</a:t>
            </a:r>
            <a:r>
              <a:rPr lang="en-GB" sz="2000" baseline="-25000" dirty="0">
                <a:solidFill>
                  <a:srgbClr val="0070C0"/>
                </a:solidFill>
                <a:cs typeface="Calibri" panose="020F0502020204030204" pitchFamily="34" charset="0"/>
              </a:rPr>
              <a:t>2</a:t>
            </a:r>
            <a:r>
              <a:rPr lang="en-GB" sz="2000" dirty="0">
                <a:solidFill>
                  <a:srgbClr val="0070C0"/>
                </a:solidFill>
                <a:cs typeface="Calibri" panose="020F0502020204030204" pitchFamily="34" charset="0"/>
              </a:rPr>
              <a:t>, C, A</a:t>
            </a:r>
            <a:r>
              <a:rPr lang="en-GB" sz="2000" cap="none" dirty="0">
                <a:solidFill>
                  <a:srgbClr val="0070C0"/>
                </a:solidFill>
                <a:cs typeface="Calibri" panose="020F0502020204030204" pitchFamily="34" charset="0"/>
              </a:rPr>
              <a:t>l</a:t>
            </a:r>
            <a:r>
              <a:rPr lang="en-GB" sz="2000" baseline="-25000" dirty="0">
                <a:solidFill>
                  <a:srgbClr val="0070C0"/>
                </a:solidFill>
                <a:cs typeface="Calibri" panose="020F0502020204030204" pitchFamily="34" charset="0"/>
              </a:rPr>
              <a:t>2</a:t>
            </a:r>
            <a:r>
              <a:rPr lang="en-GB" sz="2000" dirty="0">
                <a:solidFill>
                  <a:srgbClr val="0070C0"/>
                </a:solidFill>
                <a:cs typeface="Calibri" panose="020F0502020204030204" pitchFamily="34" charset="0"/>
              </a:rPr>
              <a:t>O</a:t>
            </a:r>
            <a:r>
              <a:rPr lang="en-GB" sz="2000" baseline="-25000" dirty="0">
                <a:solidFill>
                  <a:srgbClr val="0070C0"/>
                </a:solidFill>
                <a:cs typeface="Calibri" panose="020F0502020204030204" pitchFamily="34" charset="0"/>
              </a:rPr>
              <a:t>3</a:t>
            </a:r>
            <a:r>
              <a:rPr lang="en-GB" sz="2000" dirty="0">
                <a:solidFill>
                  <a:srgbClr val="0070C0"/>
                </a:solidFill>
                <a:cs typeface="Calibri" panose="020F0502020204030204" pitchFamily="34" charset="0"/>
              </a:rPr>
              <a:t>, SO</a:t>
            </a:r>
            <a:r>
              <a:rPr lang="en-GB" sz="2000" baseline="-25000" dirty="0">
                <a:solidFill>
                  <a:srgbClr val="0070C0"/>
                </a:solidFill>
                <a:cs typeface="Calibri" panose="020F0502020204030204" pitchFamily="34" charset="0"/>
              </a:rPr>
              <a:t>2</a:t>
            </a:r>
            <a:r>
              <a:rPr lang="en-GB" sz="2000" dirty="0">
                <a:solidFill>
                  <a:srgbClr val="0070C0"/>
                </a:solidFill>
                <a:cs typeface="Calibri" panose="020F0502020204030204" pitchFamily="34" charset="0"/>
              </a:rPr>
              <a:t>, </a:t>
            </a:r>
            <a:r>
              <a:rPr lang="en-GB" sz="2000" cap="none" dirty="0">
                <a:solidFill>
                  <a:srgbClr val="0070C0"/>
                </a:solidFill>
                <a:cs typeface="Calibri" panose="020F0502020204030204" pitchFamily="34" charset="0"/>
              </a:rPr>
              <a:t>etc</a:t>
            </a:r>
            <a:r>
              <a:rPr lang="en-GB" sz="2000" dirty="0">
                <a:solidFill>
                  <a:srgbClr val="0070C0"/>
                </a:solidFill>
                <a:cs typeface="Calibri" panose="020F0502020204030204" pitchFamily="34" charset="0"/>
              </a:rPr>
              <a:t> can be also formed</a:t>
            </a:r>
          </a:p>
          <a:p>
            <a:pPr marL="0" indent="0">
              <a:lnSpc>
                <a:spcPts val="3300"/>
              </a:lnSpc>
              <a:buNone/>
            </a:pPr>
            <a:endParaRPr lang="en-GB" dirty="0">
              <a:solidFill>
                <a:srgbClr val="0070C0"/>
              </a:solidFill>
              <a:cs typeface="Calibri" panose="020F0502020204030204" pitchFamily="34" charset="0"/>
            </a:endParaRPr>
          </a:p>
          <a:p>
            <a:pPr marL="342900" indent="-342900">
              <a:lnSpc>
                <a:spcPct val="150000"/>
              </a:lnSpc>
              <a:buFont typeface="Arial" panose="020B0604020202020204" pitchFamily="34" charset="0"/>
              <a:buChar char="•"/>
            </a:pPr>
            <a:r>
              <a:rPr lang="en-GB" sz="2000" b="1" dirty="0">
                <a:solidFill>
                  <a:srgbClr val="0070C0"/>
                </a:solidFill>
                <a:cs typeface="Calibri" panose="020F0502020204030204" pitchFamily="34" charset="0"/>
              </a:rPr>
              <a:t>the nature of the products depends upon the amount of oxygen available for the reaction</a:t>
            </a:r>
          </a:p>
          <a:p>
            <a:pPr marL="342900" indent="-342900">
              <a:lnSpc>
                <a:spcPct val="150000"/>
              </a:lnSpc>
              <a:buFont typeface="Arial" panose="020B0604020202020204" pitchFamily="34" charset="0"/>
              <a:buChar char="•"/>
            </a:pPr>
            <a:r>
              <a:rPr lang="en-GB" sz="2000" b="1" dirty="0">
                <a:solidFill>
                  <a:srgbClr val="0070C0"/>
                </a:solidFill>
                <a:cs typeface="Calibri" panose="020F0502020204030204" pitchFamily="34" charset="0"/>
              </a:rPr>
              <a:t>this supply of oxygen depends on the quantity of oxidizing atoms in the explosive molecule</a:t>
            </a:r>
            <a:endParaRPr lang="en-GB" sz="2000" dirty="0">
              <a:solidFill>
                <a:srgbClr val="0070C0"/>
              </a:solidFill>
              <a:cs typeface="Calibri" panose="020F0502020204030204" pitchFamily="34" charset="0"/>
            </a:endParaRPr>
          </a:p>
          <a:p>
            <a:endParaRPr lang="en-GB" dirty="0"/>
          </a:p>
        </p:txBody>
      </p:sp>
    </p:spTree>
    <p:extLst>
      <p:ext uri="{BB962C8B-B14F-4D97-AF65-F5344CB8AC3E}">
        <p14:creationId xmlns:p14="http://schemas.microsoft.com/office/powerpoint/2010/main" val="2962804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DC12E-5764-48C9-8EC6-E4989CF4D9E0}"/>
              </a:ext>
            </a:extLst>
          </p:cNvPr>
          <p:cNvSpPr>
            <a:spLocks noGrp="1"/>
          </p:cNvSpPr>
          <p:nvPr>
            <p:ph type="title"/>
          </p:nvPr>
        </p:nvSpPr>
        <p:spPr>
          <a:xfrm>
            <a:off x="913774" y="1"/>
            <a:ext cx="10364451" cy="792480"/>
          </a:xfrm>
        </p:spPr>
        <p:txBody>
          <a:bodyPr/>
          <a:lstStyle/>
          <a:p>
            <a:r>
              <a:rPr lang="en-GB" dirty="0"/>
              <a:t>Oxygen balance</a:t>
            </a:r>
          </a:p>
        </p:txBody>
      </p:sp>
      <p:sp>
        <p:nvSpPr>
          <p:cNvPr id="3" name="Content Placeholder 2">
            <a:extLst>
              <a:ext uri="{FF2B5EF4-FFF2-40B4-BE49-F238E27FC236}">
                <a16:creationId xmlns:a16="http://schemas.microsoft.com/office/drawing/2014/main" id="{580E9097-AB18-4A58-AF6B-09D16E0880F6}"/>
              </a:ext>
            </a:extLst>
          </p:cNvPr>
          <p:cNvSpPr>
            <a:spLocks noGrp="1"/>
          </p:cNvSpPr>
          <p:nvPr>
            <p:ph sz="quarter" idx="13"/>
          </p:nvPr>
        </p:nvSpPr>
        <p:spPr>
          <a:xfrm>
            <a:off x="496388" y="1010196"/>
            <a:ext cx="11129554" cy="3424107"/>
          </a:xfrm>
        </p:spPr>
        <p:txBody>
          <a:bodyPr/>
          <a:lstStyle/>
          <a:p>
            <a:pPr marL="0" indent="0">
              <a:buNone/>
            </a:pPr>
            <a:r>
              <a:rPr lang="en-US" sz="2200" b="1" i="0" dirty="0">
                <a:solidFill>
                  <a:srgbClr val="00B0F0"/>
                </a:solidFill>
                <a:latin typeface="Calibri" panose="020F0502020204030204" pitchFamily="34" charset="0"/>
                <a:cs typeface="Calibri" panose="020F0502020204030204" pitchFamily="34" charset="0"/>
              </a:rPr>
              <a:t>the amount of oxygen expressed as </a:t>
            </a:r>
            <a:r>
              <a:rPr lang="en-US" sz="2200" b="1" i="0" dirty="0" err="1">
                <a:solidFill>
                  <a:srgbClr val="00B0F0"/>
                </a:solidFill>
                <a:latin typeface="Calibri" panose="020F0502020204030204" pitchFamily="34" charset="0"/>
                <a:cs typeface="Calibri" panose="020F0502020204030204" pitchFamily="34" charset="0"/>
              </a:rPr>
              <a:t>wt</a:t>
            </a:r>
            <a:r>
              <a:rPr lang="en-US" sz="2200" b="1" i="0" dirty="0">
                <a:solidFill>
                  <a:srgbClr val="00B0F0"/>
                </a:solidFill>
                <a:latin typeface="Calibri" panose="020F0502020204030204" pitchFamily="34" charset="0"/>
                <a:cs typeface="Calibri" panose="020F0502020204030204" pitchFamily="34" charset="0"/>
              </a:rPr>
              <a:t>% needed or produced to ensure the </a:t>
            </a:r>
            <a:r>
              <a:rPr lang="en-US" sz="2200" b="1" i="0" u="sng" dirty="0">
                <a:solidFill>
                  <a:srgbClr val="00B0F0"/>
                </a:solidFill>
                <a:latin typeface="Calibri" panose="020F0502020204030204" pitchFamily="34" charset="0"/>
                <a:cs typeface="Calibri" panose="020F0502020204030204" pitchFamily="34" charset="0"/>
              </a:rPr>
              <a:t>complete oxidation </a:t>
            </a:r>
            <a:r>
              <a:rPr lang="en-US" sz="2200" b="1" i="0" dirty="0">
                <a:solidFill>
                  <a:srgbClr val="00B0F0"/>
                </a:solidFill>
                <a:latin typeface="Calibri" panose="020F0502020204030204" pitchFamily="34" charset="0"/>
                <a:cs typeface="Calibri" panose="020F0502020204030204" pitchFamily="34" charset="0"/>
              </a:rPr>
              <a:t>of all the carbon, hydrogen, or other elements to </a:t>
            </a:r>
            <a:r>
              <a:rPr lang="en-US" sz="2200" b="1" dirty="0">
                <a:solidFill>
                  <a:srgbClr val="00B0F0"/>
                </a:solidFill>
                <a:latin typeface="Calibri" panose="020F0502020204030204" pitchFamily="34" charset="0"/>
                <a:cs typeface="Calibri" panose="020F0502020204030204" pitchFamily="34" charset="0"/>
              </a:rPr>
              <a:t>CO</a:t>
            </a:r>
            <a:r>
              <a:rPr lang="en-US" sz="2200" b="1" baseline="-25000" dirty="0">
                <a:solidFill>
                  <a:srgbClr val="00B0F0"/>
                </a:solidFill>
                <a:latin typeface="Calibri" panose="020F0502020204030204" pitchFamily="34" charset="0"/>
                <a:cs typeface="Calibri" panose="020F0502020204030204" pitchFamily="34" charset="0"/>
              </a:rPr>
              <a:t>2</a:t>
            </a:r>
            <a:r>
              <a:rPr lang="en-US" sz="2200" b="1" dirty="0">
                <a:solidFill>
                  <a:srgbClr val="00B0F0"/>
                </a:solidFill>
                <a:latin typeface="Calibri" panose="020F0502020204030204" pitchFamily="34" charset="0"/>
                <a:cs typeface="Calibri" panose="020F0502020204030204" pitchFamily="34" charset="0"/>
              </a:rPr>
              <a:t>, H</a:t>
            </a:r>
            <a:r>
              <a:rPr lang="en-US" sz="2200" b="1" baseline="-25000" dirty="0">
                <a:solidFill>
                  <a:srgbClr val="00B0F0"/>
                </a:solidFill>
                <a:latin typeface="Calibri" panose="020F0502020204030204" pitchFamily="34" charset="0"/>
                <a:cs typeface="Calibri" panose="020F0502020204030204" pitchFamily="34" charset="0"/>
              </a:rPr>
              <a:t>2</a:t>
            </a:r>
            <a:r>
              <a:rPr lang="en-US" sz="2200" b="1" dirty="0">
                <a:solidFill>
                  <a:srgbClr val="00B0F0"/>
                </a:solidFill>
                <a:latin typeface="Calibri" panose="020F0502020204030204" pitchFamily="34" charset="0"/>
                <a:cs typeface="Calibri" panose="020F0502020204030204" pitchFamily="34" charset="0"/>
              </a:rPr>
              <a:t>O, (and </a:t>
            </a:r>
            <a:r>
              <a:rPr lang="en-US" sz="2200" dirty="0">
                <a:solidFill>
                  <a:srgbClr val="0070C0"/>
                </a:solidFill>
                <a:latin typeface="Calibri" panose="020F0502020204030204" pitchFamily="34" charset="0"/>
                <a:cs typeface="Calibri" panose="020F0502020204030204" pitchFamily="34" charset="0"/>
              </a:rPr>
              <a:t>SO</a:t>
            </a:r>
            <a:r>
              <a:rPr lang="en-US" sz="2200" baseline="-25000" dirty="0">
                <a:solidFill>
                  <a:srgbClr val="0070C0"/>
                </a:solidFill>
                <a:latin typeface="Calibri" panose="020F0502020204030204" pitchFamily="34" charset="0"/>
                <a:cs typeface="Calibri" panose="020F0502020204030204" pitchFamily="34" charset="0"/>
              </a:rPr>
              <a:t>2</a:t>
            </a:r>
            <a:r>
              <a:rPr lang="en-US" sz="2200" dirty="0">
                <a:solidFill>
                  <a:srgbClr val="0070C0"/>
                </a:solidFill>
                <a:latin typeface="Calibri" panose="020F0502020204030204" pitchFamily="34" charset="0"/>
                <a:cs typeface="Calibri" panose="020F0502020204030204" pitchFamily="34" charset="0"/>
              </a:rPr>
              <a:t>, Al</a:t>
            </a:r>
            <a:r>
              <a:rPr lang="en-US" sz="2200" baseline="-25000" dirty="0">
                <a:solidFill>
                  <a:srgbClr val="0070C0"/>
                </a:solidFill>
                <a:latin typeface="Calibri" panose="020F0502020204030204" pitchFamily="34" charset="0"/>
                <a:cs typeface="Calibri" panose="020F0502020204030204" pitchFamily="34" charset="0"/>
              </a:rPr>
              <a:t>2</a:t>
            </a:r>
            <a:r>
              <a:rPr lang="en-US" sz="2200" dirty="0">
                <a:solidFill>
                  <a:srgbClr val="0070C0"/>
                </a:solidFill>
                <a:latin typeface="Calibri" panose="020F0502020204030204" pitchFamily="34" charset="0"/>
                <a:cs typeface="Calibri" panose="020F0502020204030204" pitchFamily="34" charset="0"/>
              </a:rPr>
              <a:t>O</a:t>
            </a:r>
            <a:r>
              <a:rPr lang="en-US" sz="2200" baseline="-25000" dirty="0">
                <a:solidFill>
                  <a:srgbClr val="0070C0"/>
                </a:solidFill>
                <a:latin typeface="Calibri" panose="020F0502020204030204" pitchFamily="34" charset="0"/>
                <a:cs typeface="Calibri" panose="020F0502020204030204" pitchFamily="34" charset="0"/>
              </a:rPr>
              <a:t>3</a:t>
            </a:r>
            <a:r>
              <a:rPr lang="en-US" sz="2200" dirty="0">
                <a:solidFill>
                  <a:srgbClr val="0070C0"/>
                </a:solidFill>
                <a:latin typeface="Calibri" panose="020F0502020204030204" pitchFamily="34" charset="0"/>
                <a:cs typeface="Calibri" panose="020F0502020204030204" pitchFamily="34" charset="0"/>
              </a:rPr>
              <a:t>, </a:t>
            </a:r>
            <a:r>
              <a:rPr lang="en-US" sz="2200" i="1" dirty="0">
                <a:solidFill>
                  <a:srgbClr val="0070C0"/>
                </a:solidFill>
                <a:latin typeface="Calibri" panose="020F0502020204030204" pitchFamily="34" charset="0"/>
                <a:cs typeface="Calibri" panose="020F0502020204030204" pitchFamily="34" charset="0"/>
              </a:rPr>
              <a:t>etc.)</a:t>
            </a:r>
          </a:p>
          <a:p>
            <a:pPr marL="0" indent="0">
              <a:buNone/>
            </a:pPr>
            <a:r>
              <a:rPr lang="en-US" sz="2200" b="0" i="1" dirty="0">
                <a:solidFill>
                  <a:srgbClr val="202122"/>
                </a:solidFill>
                <a:effectLst/>
                <a:latin typeface="Calibri" panose="020F0502020204030204" pitchFamily="34" charset="0"/>
                <a:cs typeface="Calibri" panose="020F0502020204030204" pitchFamily="34" charset="0"/>
              </a:rPr>
              <a:t>used to indicate the degree to which an explosive can be oxidized </a:t>
            </a:r>
          </a:p>
          <a:p>
            <a:pPr marL="0" indent="0">
              <a:buNone/>
            </a:pPr>
            <a:r>
              <a:rPr lang="en-GB" sz="2200" dirty="0">
                <a:solidFill>
                  <a:srgbClr val="0070C0"/>
                </a:solidFill>
                <a:latin typeface="Calibri" panose="020F0502020204030204" pitchFamily="34" charset="0"/>
                <a:cs typeface="Calibri" panose="020F0502020204030204" pitchFamily="34" charset="0"/>
              </a:rPr>
              <a:t>for an explosive with the general formula</a:t>
            </a:r>
            <a:r>
              <a:rPr lang="en-GB" sz="2200" dirty="0">
                <a:latin typeface="Calibri" panose="020F0502020204030204" pitchFamily="34" charset="0"/>
                <a:cs typeface="Calibri" panose="020F0502020204030204" pitchFamily="34" charset="0"/>
              </a:rPr>
              <a:t> </a:t>
            </a:r>
            <a:r>
              <a:rPr lang="en-GB" sz="2200" dirty="0" err="1">
                <a:latin typeface="Calibri" panose="020F0502020204030204" pitchFamily="34" charset="0"/>
                <a:cs typeface="Calibri" panose="020F0502020204030204" pitchFamily="34" charset="0"/>
              </a:rPr>
              <a:t>C</a:t>
            </a:r>
            <a:r>
              <a:rPr lang="en-GB" sz="2200" i="1" cap="none" baseline="-25000" dirty="0" err="1">
                <a:latin typeface="Calibri" panose="020F0502020204030204" pitchFamily="34" charset="0"/>
                <a:cs typeface="Calibri" panose="020F0502020204030204" pitchFamily="34" charset="0"/>
              </a:rPr>
              <a:t>a</a:t>
            </a:r>
            <a:r>
              <a:rPr lang="en-GB" sz="2200" dirty="0" err="1">
                <a:solidFill>
                  <a:srgbClr val="00B050"/>
                </a:solidFill>
                <a:latin typeface="Calibri" panose="020F0502020204030204" pitchFamily="34" charset="0"/>
                <a:cs typeface="Calibri" panose="020F0502020204030204" pitchFamily="34" charset="0"/>
              </a:rPr>
              <a:t>H</a:t>
            </a:r>
            <a:r>
              <a:rPr lang="en-GB" sz="2200" i="1" cap="none" baseline="-25000" dirty="0" err="1">
                <a:solidFill>
                  <a:srgbClr val="00B050"/>
                </a:solidFill>
                <a:latin typeface="Calibri" panose="020F0502020204030204" pitchFamily="34" charset="0"/>
                <a:cs typeface="Calibri" panose="020F0502020204030204" pitchFamily="34" charset="0"/>
              </a:rPr>
              <a:t>b</a:t>
            </a:r>
            <a:r>
              <a:rPr lang="en-GB" sz="2200" dirty="0" err="1">
                <a:solidFill>
                  <a:srgbClr val="FF0000"/>
                </a:solidFill>
                <a:latin typeface="Calibri" panose="020F0502020204030204" pitchFamily="34" charset="0"/>
                <a:cs typeface="Calibri" panose="020F0502020204030204" pitchFamily="34" charset="0"/>
              </a:rPr>
              <a:t>N</a:t>
            </a:r>
            <a:r>
              <a:rPr lang="en-GB" sz="2200" i="1" cap="none" baseline="-25000" dirty="0" err="1">
                <a:solidFill>
                  <a:srgbClr val="FF0000"/>
                </a:solidFill>
                <a:latin typeface="Calibri" panose="020F0502020204030204" pitchFamily="34" charset="0"/>
                <a:cs typeface="Calibri" panose="020F0502020204030204" pitchFamily="34" charset="0"/>
              </a:rPr>
              <a:t>c</a:t>
            </a:r>
            <a:r>
              <a:rPr lang="en-GB" sz="2200" dirty="0" err="1">
                <a:solidFill>
                  <a:srgbClr val="0000FF"/>
                </a:solidFill>
                <a:latin typeface="Calibri" panose="020F0502020204030204" pitchFamily="34" charset="0"/>
                <a:cs typeface="Calibri" panose="020F0502020204030204" pitchFamily="34" charset="0"/>
              </a:rPr>
              <a:t>O</a:t>
            </a:r>
            <a:r>
              <a:rPr lang="en-GB" sz="2200" i="1" cap="none" baseline="-25000" dirty="0" err="1">
                <a:solidFill>
                  <a:srgbClr val="0000FF"/>
                </a:solidFill>
                <a:latin typeface="Calibri" panose="020F0502020204030204" pitchFamily="34" charset="0"/>
                <a:cs typeface="Calibri" panose="020F0502020204030204" pitchFamily="34" charset="0"/>
              </a:rPr>
              <a:t>d</a:t>
            </a:r>
            <a:r>
              <a:rPr lang="en-GB" sz="2200" dirty="0">
                <a:solidFill>
                  <a:srgbClr val="0000FF"/>
                </a:solidFill>
                <a:latin typeface="Calibri" panose="020F0502020204030204" pitchFamily="34" charset="0"/>
                <a:cs typeface="Calibri" panose="020F0502020204030204" pitchFamily="34" charset="0"/>
              </a:rPr>
              <a:t> </a:t>
            </a:r>
            <a:r>
              <a:rPr lang="en-GB" sz="2200" dirty="0">
                <a:solidFill>
                  <a:srgbClr val="0070C0"/>
                </a:solidFill>
                <a:latin typeface="Calibri" panose="020F0502020204030204" pitchFamily="34" charset="0"/>
                <a:cs typeface="Calibri" panose="020F0502020204030204" pitchFamily="34" charset="0"/>
              </a:rPr>
              <a:t>and molecular weight </a:t>
            </a:r>
            <a:r>
              <a:rPr lang="en-GB" sz="2200" b="1" dirty="0">
                <a:solidFill>
                  <a:srgbClr val="0070C0"/>
                </a:solidFill>
                <a:latin typeface="Calibri" panose="020F0502020204030204" pitchFamily="34" charset="0"/>
                <a:cs typeface="Calibri" panose="020F0502020204030204" pitchFamily="34" charset="0"/>
              </a:rPr>
              <a:t>MW</a:t>
            </a:r>
            <a:r>
              <a:rPr lang="en-GB" sz="2200" dirty="0">
                <a:solidFill>
                  <a:srgbClr val="0070C0"/>
                </a:solidFill>
                <a:latin typeface="Calibri" panose="020F0502020204030204" pitchFamily="34" charset="0"/>
                <a:cs typeface="Calibri" panose="020F0502020204030204" pitchFamily="34" charset="0"/>
              </a:rPr>
              <a:t>:</a:t>
            </a:r>
          </a:p>
          <a:p>
            <a:pPr marL="0" indent="0">
              <a:buNone/>
            </a:pPr>
            <a:endParaRPr lang="en-GB" sz="2000" dirty="0">
              <a:latin typeface="Calibri" panose="020F0502020204030204" pitchFamily="34" charset="0"/>
              <a:cs typeface="Calibri" panose="020F0502020204030204" pitchFamily="34" charset="0"/>
            </a:endParaRPr>
          </a:p>
          <a:p>
            <a:pPr marL="0" indent="0">
              <a:buNone/>
            </a:pPr>
            <a:endParaRPr lang="en-GB" sz="2000" b="1" dirty="0">
              <a:solidFill>
                <a:srgbClr val="00B0F0"/>
              </a:solidFill>
              <a:latin typeface="Calibri" panose="020F0502020204030204" pitchFamily="34" charset="0"/>
              <a:cs typeface="Calibri" panose="020F0502020204030204" pitchFamily="34" charset="0"/>
            </a:endParaRPr>
          </a:p>
          <a:p>
            <a:pPr marL="0" indent="0">
              <a:buNone/>
            </a:pPr>
            <a:endParaRPr lang="en-GB"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6531C9A4-2EE5-48D8-8EBB-25F64702D5BE}"/>
                  </a:ext>
                </a:extLst>
              </p:cNvPr>
              <p:cNvSpPr txBox="1"/>
              <p:nvPr/>
            </p:nvSpPr>
            <p:spPr>
              <a:xfrm>
                <a:off x="2015780" y="3730547"/>
                <a:ext cx="8160439" cy="921471"/>
              </a:xfrm>
              <a:prstGeom prst="rect">
                <a:avLst/>
              </a:prstGeom>
              <a:noFill/>
              <a:ln w="28575">
                <a:solidFill>
                  <a:srgbClr val="00B0F0"/>
                </a:solidFill>
              </a:ln>
            </p:spPr>
            <p:txBody>
              <a:bodyPr wrap="none" rtlCol="0">
                <a:spAutoFit/>
              </a:bodyPr>
              <a:lstStyle/>
              <a:p>
                <a14:m>
                  <m:oMath xmlns:m="http://schemas.openxmlformats.org/officeDocument/2006/math">
                    <m:r>
                      <m:rPr>
                        <m:sty m:val="p"/>
                      </m:rPr>
                      <a:rPr lang="el-GR" sz="3600" i="1" smtClean="0">
                        <a:latin typeface="Cambria Math" panose="02040503050406030204" pitchFamily="18" charset="0"/>
                        <a:ea typeface="Cambria Math" panose="02040503050406030204" pitchFamily="18" charset="0"/>
                      </a:rPr>
                      <m:t>Ω</m:t>
                    </m:r>
                    <m:r>
                      <a:rPr lang="en-GB" sz="3600" b="0" i="1" smtClean="0">
                        <a:latin typeface="Cambria Math" panose="02040503050406030204" pitchFamily="18" charset="0"/>
                        <a:ea typeface="Cambria Math" panose="02040503050406030204" pitchFamily="18" charset="0"/>
                      </a:rPr>
                      <m:t> </m:t>
                    </m:r>
                    <m:d>
                      <m:dPr>
                        <m:ctrlPr>
                          <a:rPr lang="en-GB" sz="3600" b="0" i="1" smtClean="0">
                            <a:latin typeface="Cambria Math" panose="02040503050406030204" pitchFamily="18" charset="0"/>
                            <a:ea typeface="Cambria Math" panose="02040503050406030204" pitchFamily="18" charset="0"/>
                          </a:rPr>
                        </m:ctrlPr>
                      </m:dPr>
                      <m:e>
                        <m:r>
                          <a:rPr lang="en-GB" sz="3600" b="0" i="1" smtClean="0">
                            <a:latin typeface="Cambria Math" panose="02040503050406030204" pitchFamily="18" charset="0"/>
                            <a:ea typeface="Cambria Math" panose="02040503050406030204" pitchFamily="18" charset="0"/>
                          </a:rPr>
                          <m:t>𝑂𝐵</m:t>
                        </m:r>
                      </m:e>
                    </m:d>
                    <m:r>
                      <a:rPr lang="en-GB" sz="3600" b="0" i="1" smtClean="0">
                        <a:latin typeface="Cambria Math" panose="02040503050406030204" pitchFamily="18" charset="0"/>
                        <a:ea typeface="Cambria Math" panose="02040503050406030204" pitchFamily="18" charset="0"/>
                      </a:rPr>
                      <m:t>=</m:t>
                    </m:r>
                    <m:f>
                      <m:fPr>
                        <m:ctrlPr>
                          <a:rPr lang="en-GB" sz="3600" b="0" i="1" smtClean="0">
                            <a:latin typeface="Cambria Math" panose="02040503050406030204" pitchFamily="18" charset="0"/>
                            <a:ea typeface="Cambria Math" panose="02040503050406030204" pitchFamily="18" charset="0"/>
                          </a:rPr>
                        </m:ctrlPr>
                      </m:fPr>
                      <m:num>
                        <m:r>
                          <a:rPr lang="en-GB" sz="3600" b="0" i="1" smtClean="0">
                            <a:latin typeface="Cambria Math" panose="02040503050406030204" pitchFamily="18" charset="0"/>
                            <a:ea typeface="Cambria Math" panose="02040503050406030204" pitchFamily="18" charset="0"/>
                          </a:rPr>
                          <m:t>16</m:t>
                        </m:r>
                      </m:num>
                      <m:den>
                        <m:r>
                          <a:rPr lang="en-GB" sz="3600" b="0" i="1" smtClean="0">
                            <a:latin typeface="Cambria Math" panose="02040503050406030204" pitchFamily="18" charset="0"/>
                            <a:ea typeface="Cambria Math" panose="02040503050406030204" pitchFamily="18" charset="0"/>
                          </a:rPr>
                          <m:t>𝑀𝑊</m:t>
                        </m:r>
                      </m:den>
                    </m:f>
                    <m:r>
                      <a:rPr lang="en-GB" sz="3600" b="0" i="1" smtClean="0">
                        <a:latin typeface="Cambria Math" panose="02040503050406030204" pitchFamily="18" charset="0"/>
                        <a:ea typeface="Cambria Math" panose="02040503050406030204" pitchFamily="18" charset="0"/>
                      </a:rPr>
                      <m:t>×</m:t>
                    </m:r>
                    <m:d>
                      <m:dPr>
                        <m:begChr m:val="["/>
                        <m:endChr m:val="]"/>
                        <m:ctrlPr>
                          <a:rPr lang="en-GB" sz="3600" b="0" i="1" smtClean="0">
                            <a:latin typeface="Cambria Math" panose="02040503050406030204" pitchFamily="18" charset="0"/>
                            <a:ea typeface="Cambria Math" panose="02040503050406030204" pitchFamily="18" charset="0"/>
                          </a:rPr>
                        </m:ctrlPr>
                      </m:dPr>
                      <m:e>
                        <m:r>
                          <a:rPr lang="en-GB" sz="3600" b="0" i="1" smtClean="0">
                            <a:solidFill>
                              <a:srgbClr val="0000FF"/>
                            </a:solidFill>
                            <a:latin typeface="Cambria Math" panose="02040503050406030204" pitchFamily="18" charset="0"/>
                            <a:ea typeface="Cambria Math" panose="02040503050406030204" pitchFamily="18" charset="0"/>
                          </a:rPr>
                          <m:t>𝑑</m:t>
                        </m:r>
                        <m:r>
                          <a:rPr lang="en-GB" sz="3600" b="0" i="1" smtClean="0">
                            <a:latin typeface="Cambria Math" panose="02040503050406030204" pitchFamily="18" charset="0"/>
                            <a:ea typeface="Cambria Math" panose="02040503050406030204" pitchFamily="18" charset="0"/>
                          </a:rPr>
                          <m:t>−</m:t>
                        </m:r>
                        <m:d>
                          <m:dPr>
                            <m:ctrlPr>
                              <a:rPr lang="en-GB" sz="3600" b="0" i="1" smtClean="0">
                                <a:latin typeface="Cambria Math" panose="02040503050406030204" pitchFamily="18" charset="0"/>
                                <a:ea typeface="Cambria Math" panose="02040503050406030204" pitchFamily="18" charset="0"/>
                              </a:rPr>
                            </m:ctrlPr>
                          </m:dPr>
                          <m:e>
                            <m:r>
                              <a:rPr lang="en-GB" sz="3600" b="0" i="1" smtClean="0">
                                <a:latin typeface="Cambria Math" panose="02040503050406030204" pitchFamily="18" charset="0"/>
                                <a:ea typeface="Cambria Math" panose="02040503050406030204" pitchFamily="18" charset="0"/>
                              </a:rPr>
                              <m:t>2</m:t>
                            </m:r>
                            <m:r>
                              <a:rPr lang="en-GB" sz="3600" b="0" i="1" smtClean="0">
                                <a:latin typeface="Cambria Math" panose="02040503050406030204" pitchFamily="18" charset="0"/>
                                <a:ea typeface="Cambria Math" panose="02040503050406030204" pitchFamily="18" charset="0"/>
                              </a:rPr>
                              <m:t>𝑎</m:t>
                            </m:r>
                          </m:e>
                        </m:d>
                        <m:r>
                          <a:rPr lang="en-GB" sz="3600" b="0" i="1" smtClean="0">
                            <a:latin typeface="Cambria Math" panose="02040503050406030204" pitchFamily="18" charset="0"/>
                            <a:ea typeface="Cambria Math" panose="02040503050406030204" pitchFamily="18" charset="0"/>
                          </a:rPr>
                          <m:t>−</m:t>
                        </m:r>
                        <m:d>
                          <m:dPr>
                            <m:ctrlPr>
                              <a:rPr lang="en-GB" sz="3600" b="0" i="1" smtClean="0">
                                <a:latin typeface="Cambria Math" panose="02040503050406030204" pitchFamily="18" charset="0"/>
                                <a:ea typeface="Cambria Math" panose="02040503050406030204" pitchFamily="18" charset="0"/>
                              </a:rPr>
                            </m:ctrlPr>
                          </m:dPr>
                          <m:e>
                            <m:f>
                              <m:fPr>
                                <m:ctrlPr>
                                  <a:rPr lang="en-GB" sz="3600" b="0" i="1" smtClean="0">
                                    <a:latin typeface="Cambria Math" panose="02040503050406030204" pitchFamily="18" charset="0"/>
                                    <a:ea typeface="Cambria Math" panose="02040503050406030204" pitchFamily="18" charset="0"/>
                                  </a:rPr>
                                </m:ctrlPr>
                              </m:fPr>
                              <m:num>
                                <m:r>
                                  <a:rPr lang="en-GB" sz="3600" b="0" i="1" smtClean="0">
                                    <a:solidFill>
                                      <a:srgbClr val="00B050"/>
                                    </a:solidFill>
                                    <a:latin typeface="Cambria Math" panose="02040503050406030204" pitchFamily="18" charset="0"/>
                                    <a:ea typeface="Cambria Math" panose="02040503050406030204" pitchFamily="18" charset="0"/>
                                  </a:rPr>
                                  <m:t>𝑏</m:t>
                                </m:r>
                              </m:num>
                              <m:den>
                                <m:r>
                                  <a:rPr lang="en-GB" sz="3600" b="0" i="1" smtClean="0">
                                    <a:latin typeface="Cambria Math" panose="02040503050406030204" pitchFamily="18" charset="0"/>
                                    <a:ea typeface="Cambria Math" panose="02040503050406030204" pitchFamily="18" charset="0"/>
                                  </a:rPr>
                                  <m:t>2</m:t>
                                </m:r>
                              </m:den>
                            </m:f>
                          </m:e>
                        </m:d>
                      </m:e>
                    </m:d>
                  </m:oMath>
                </a14:m>
                <a:r>
                  <a:rPr lang="en-GB" sz="3600" dirty="0">
                    <a:ea typeface="Cambria Math" panose="02040503050406030204" pitchFamily="18" charset="0"/>
                  </a:rPr>
                  <a:t> </a:t>
                </a:r>
                <a14:m>
                  <m:oMath xmlns:m="http://schemas.openxmlformats.org/officeDocument/2006/math">
                    <m:r>
                      <a:rPr lang="en-GB" sz="3600" i="1">
                        <a:latin typeface="Cambria Math" panose="02040503050406030204" pitchFamily="18" charset="0"/>
                        <a:ea typeface="Cambria Math" panose="02040503050406030204" pitchFamily="18" charset="0"/>
                      </a:rPr>
                      <m:t>×</m:t>
                    </m:r>
                  </m:oMath>
                </a14:m>
                <a:r>
                  <a:rPr lang="en-GB" sz="3600" b="0" dirty="0">
                    <a:latin typeface="Calibri" panose="020F0502020204030204" pitchFamily="34" charset="0"/>
                    <a:ea typeface="Cambria Math" panose="02040503050406030204" pitchFamily="18" charset="0"/>
                    <a:cs typeface="Calibri" panose="020F0502020204030204" pitchFamily="34" charset="0"/>
                  </a:rPr>
                  <a:t>100%</a:t>
                </a:r>
              </a:p>
            </p:txBody>
          </p:sp>
        </mc:Choice>
        <mc:Fallback xmlns="">
          <p:sp>
            <p:nvSpPr>
              <p:cNvPr id="4" name="TextBox 3">
                <a:extLst>
                  <a:ext uri="{FF2B5EF4-FFF2-40B4-BE49-F238E27FC236}">
                    <a16:creationId xmlns:a16="http://schemas.microsoft.com/office/drawing/2014/main" id="{6531C9A4-2EE5-48D8-8EBB-25F64702D5BE}"/>
                  </a:ext>
                </a:extLst>
              </p:cNvPr>
              <p:cNvSpPr txBox="1">
                <a:spLocks noRot="1" noChangeAspect="1" noMove="1" noResize="1" noEditPoints="1" noAdjustHandles="1" noChangeArrowheads="1" noChangeShapeType="1" noTextEdit="1"/>
              </p:cNvSpPr>
              <p:nvPr/>
            </p:nvSpPr>
            <p:spPr>
              <a:xfrm>
                <a:off x="2015780" y="3730547"/>
                <a:ext cx="8160439" cy="921471"/>
              </a:xfrm>
              <a:prstGeom prst="rect">
                <a:avLst/>
              </a:prstGeom>
              <a:blipFill>
                <a:blip r:embed="rId2"/>
                <a:stretch>
                  <a:fillRect r="-1191" b="-8333"/>
                </a:stretch>
              </a:blipFill>
              <a:ln w="28575">
                <a:solidFill>
                  <a:srgbClr val="00B0F0"/>
                </a:solidFill>
              </a:ln>
            </p:spPr>
            <p:txBody>
              <a:bodyPr/>
              <a:lstStyle/>
              <a:p>
                <a:r>
                  <a:rPr lang="en-GB">
                    <a:noFill/>
                  </a:rPr>
                  <a:t> </a:t>
                </a:r>
              </a:p>
            </p:txBody>
          </p:sp>
        </mc:Fallback>
      </mc:AlternateContent>
      <p:sp>
        <p:nvSpPr>
          <p:cNvPr id="5" name="TextBox 4">
            <a:extLst>
              <a:ext uri="{FF2B5EF4-FFF2-40B4-BE49-F238E27FC236}">
                <a16:creationId xmlns:a16="http://schemas.microsoft.com/office/drawing/2014/main" id="{B147AC3B-AD50-46D1-A36C-498F2EC94BC9}"/>
              </a:ext>
            </a:extLst>
          </p:cNvPr>
          <p:cNvSpPr txBox="1"/>
          <p:nvPr/>
        </p:nvSpPr>
        <p:spPr>
          <a:xfrm>
            <a:off x="5170104" y="4748638"/>
            <a:ext cx="1851789" cy="369332"/>
          </a:xfrm>
          <a:prstGeom prst="rect">
            <a:avLst/>
          </a:prstGeom>
          <a:noFill/>
        </p:spPr>
        <p:txBody>
          <a:bodyPr wrap="none" rtlCol="0">
            <a:spAutoFit/>
          </a:bodyPr>
          <a:lstStyle/>
          <a:p>
            <a:r>
              <a:rPr lang="en-GB" dirty="0"/>
              <a:t>oxygen balance</a:t>
            </a:r>
          </a:p>
        </p:txBody>
      </p:sp>
      <p:sp>
        <p:nvSpPr>
          <p:cNvPr id="6" name="TextBox 5">
            <a:extLst>
              <a:ext uri="{FF2B5EF4-FFF2-40B4-BE49-F238E27FC236}">
                <a16:creationId xmlns:a16="http://schemas.microsoft.com/office/drawing/2014/main" id="{9A36771B-917D-4C8B-A0FC-20B7A8E5A427}"/>
              </a:ext>
            </a:extLst>
          </p:cNvPr>
          <p:cNvSpPr txBox="1"/>
          <p:nvPr/>
        </p:nvSpPr>
        <p:spPr>
          <a:xfrm>
            <a:off x="1115615" y="5432305"/>
            <a:ext cx="10510327" cy="830997"/>
          </a:xfrm>
          <a:prstGeom prst="rect">
            <a:avLst/>
          </a:prstGeom>
          <a:noFill/>
        </p:spPr>
        <p:txBody>
          <a:bodyPr wrap="square">
            <a:spAutoFit/>
          </a:bodyPr>
          <a:lstStyle/>
          <a:p>
            <a:r>
              <a:rPr lang="en-US" sz="2400" b="0" i="0" dirty="0">
                <a:solidFill>
                  <a:srgbClr val="0070C0"/>
                </a:solidFill>
                <a:effectLst/>
                <a:latin typeface="Calibri" panose="020F0502020204030204" pitchFamily="34" charset="0"/>
                <a:cs typeface="Calibri" panose="020F0502020204030204" pitchFamily="34" charset="0"/>
              </a:rPr>
              <a:t>The </a:t>
            </a:r>
            <a:r>
              <a:rPr lang="en-US" sz="2400" b="1" i="0" dirty="0">
                <a:solidFill>
                  <a:srgbClr val="0070C0"/>
                </a:solidFill>
                <a:effectLst/>
                <a:latin typeface="Calibri" panose="020F0502020204030204" pitchFamily="34" charset="0"/>
                <a:cs typeface="Calibri" panose="020F0502020204030204" pitchFamily="34" charset="0"/>
              </a:rPr>
              <a:t>sensitivity</a:t>
            </a:r>
            <a:r>
              <a:rPr lang="en-US" sz="2400" b="0" i="0" dirty="0">
                <a:solidFill>
                  <a:srgbClr val="0070C0"/>
                </a:solidFill>
                <a:effectLst/>
                <a:latin typeface="Calibri" panose="020F0502020204030204" pitchFamily="34" charset="0"/>
                <a:cs typeface="Calibri" panose="020F0502020204030204" pitchFamily="34" charset="0"/>
              </a:rPr>
              <a:t>, </a:t>
            </a:r>
            <a:r>
              <a:rPr lang="en-US" sz="2400" b="1" i="0" dirty="0">
                <a:solidFill>
                  <a:srgbClr val="0070C0"/>
                </a:solidFill>
                <a:effectLst/>
                <a:latin typeface="Calibri" panose="020F0502020204030204" pitchFamily="34" charset="0"/>
                <a:cs typeface="Calibri" panose="020F0502020204030204" pitchFamily="34" charset="0"/>
              </a:rPr>
              <a:t>strength,</a:t>
            </a:r>
            <a:r>
              <a:rPr lang="en-US" sz="2400" b="0" i="0" dirty="0">
                <a:solidFill>
                  <a:srgbClr val="0070C0"/>
                </a:solidFill>
                <a:effectLst/>
                <a:latin typeface="Calibri" panose="020F0502020204030204" pitchFamily="34" charset="0"/>
                <a:cs typeface="Calibri" panose="020F0502020204030204" pitchFamily="34" charset="0"/>
              </a:rPr>
              <a:t> and </a:t>
            </a:r>
            <a:r>
              <a:rPr lang="en-US" sz="2400" b="1" i="0" dirty="0">
                <a:solidFill>
                  <a:srgbClr val="0070C0"/>
                </a:solidFill>
                <a:effectLst/>
                <a:latin typeface="Calibri" panose="020F0502020204030204" pitchFamily="34" charset="0"/>
                <a:cs typeface="Calibri" panose="020F0502020204030204" pitchFamily="34" charset="0"/>
              </a:rPr>
              <a:t>brisance</a:t>
            </a:r>
            <a:r>
              <a:rPr lang="en-US" sz="2400" b="0" i="0" dirty="0">
                <a:solidFill>
                  <a:srgbClr val="0070C0"/>
                </a:solidFill>
                <a:effectLst/>
                <a:latin typeface="Calibri" panose="020F0502020204030204" pitchFamily="34" charset="0"/>
                <a:cs typeface="Calibri" panose="020F0502020204030204" pitchFamily="34" charset="0"/>
              </a:rPr>
              <a:t> of an explosive depend upon oxygen balance and tend to approach their maxima as oxygen balance approaches zero.</a:t>
            </a:r>
            <a:endParaRPr lang="en-GB" sz="2400"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50397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9AF98DCB-7C7A-46BF-97B1-ACDD6A1972C1}"/>
                  </a:ext>
                </a:extLst>
              </p:cNvPr>
              <p:cNvSpPr>
                <a:spLocks noGrp="1"/>
              </p:cNvSpPr>
              <p:nvPr>
                <p:ph type="title"/>
              </p:nvPr>
            </p:nvSpPr>
            <p:spPr>
              <a:xfrm>
                <a:off x="0" y="0"/>
                <a:ext cx="3568896" cy="853440"/>
              </a:xfrm>
            </p:spPr>
            <p:txBody>
              <a:bodyPr>
                <a:normAutofit fontScale="90000"/>
              </a:bodyPr>
              <a:lstStyle/>
              <a:p>
                <a14:m>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i="1">
                        <a:latin typeface="Cambria Math" panose="02040503050406030204" pitchFamily="18" charset="0"/>
                        <a:ea typeface="Cambria Math" panose="02040503050406030204" pitchFamily="18" charset="0"/>
                      </a:rPr>
                      <m:t> </m:t>
                    </m:r>
                    <m:d>
                      <m:dPr>
                        <m:ctrlPr>
                          <a:rPr lang="en-GB" i="1">
                            <a:latin typeface="Cambria Math" panose="02040503050406030204" pitchFamily="18" charset="0"/>
                            <a:ea typeface="Cambria Math" panose="02040503050406030204" pitchFamily="18" charset="0"/>
                          </a:rPr>
                        </m:ctrlPr>
                      </m:dPr>
                      <m:e>
                        <m:r>
                          <a:rPr lang="en-GB" i="1">
                            <a:latin typeface="Cambria Math" panose="02040503050406030204" pitchFamily="18" charset="0"/>
                            <a:ea typeface="Cambria Math" panose="02040503050406030204" pitchFamily="18" charset="0"/>
                          </a:rPr>
                          <m:t>𝑂𝐵</m:t>
                        </m:r>
                      </m:e>
                    </m:d>
                    <m:r>
                      <a:rPr lang="en-GB" b="0" i="1" smtClean="0">
                        <a:latin typeface="Cambria Math" panose="02040503050406030204" pitchFamily="18" charset="0"/>
                        <a:ea typeface="Cambria Math" panose="02040503050406030204" pitchFamily="18" charset="0"/>
                      </a:rPr>
                      <m:t>: </m:t>
                    </m:r>
                  </m:oMath>
                </a14:m>
                <a:r>
                  <a:rPr lang="en-GB" dirty="0"/>
                  <a:t>Example 1</a:t>
                </a:r>
              </a:p>
            </p:txBody>
          </p:sp>
        </mc:Choice>
        <mc:Fallback xmlns="">
          <p:sp>
            <p:nvSpPr>
              <p:cNvPr id="2" name="Title 1">
                <a:extLst>
                  <a:ext uri="{FF2B5EF4-FFF2-40B4-BE49-F238E27FC236}">
                    <a16:creationId xmlns:a16="http://schemas.microsoft.com/office/drawing/2014/main" id="{9AF98DCB-7C7A-46BF-97B1-ACDD6A1972C1}"/>
                  </a:ext>
                </a:extLst>
              </p:cNvPr>
              <p:cNvSpPr>
                <a:spLocks noGrp="1" noRot="1" noChangeAspect="1" noMove="1" noResize="1" noEditPoints="1" noAdjustHandles="1" noChangeArrowheads="1" noChangeShapeType="1" noTextEdit="1"/>
              </p:cNvSpPr>
              <p:nvPr>
                <p:ph type="title"/>
              </p:nvPr>
            </p:nvSpPr>
            <p:spPr>
              <a:xfrm>
                <a:off x="0" y="0"/>
                <a:ext cx="3568896" cy="853440"/>
              </a:xfrm>
              <a:blipFill>
                <a:blip r:embed="rId2"/>
                <a:stretch>
                  <a:fillRect r="-3077" b="-5000"/>
                </a:stretch>
              </a:blipFill>
            </p:spPr>
            <p:txBody>
              <a:bodyPr/>
              <a:lstStyle/>
              <a:p>
                <a:r>
                  <a:rPr lang="en-GB">
                    <a:noFill/>
                  </a:rPr>
                  <a:t> </a:t>
                </a:r>
              </a:p>
            </p:txBody>
          </p:sp>
        </mc:Fallback>
      </mc:AlternateContent>
      <p:sp>
        <p:nvSpPr>
          <p:cNvPr id="27" name="TextBox 26">
            <a:extLst>
              <a:ext uri="{FF2B5EF4-FFF2-40B4-BE49-F238E27FC236}">
                <a16:creationId xmlns:a16="http://schemas.microsoft.com/office/drawing/2014/main" id="{B4763695-50E0-4505-983F-9A337D2F9269}"/>
              </a:ext>
            </a:extLst>
          </p:cNvPr>
          <p:cNvSpPr txBox="1"/>
          <p:nvPr/>
        </p:nvSpPr>
        <p:spPr>
          <a:xfrm>
            <a:off x="1445157" y="2549748"/>
            <a:ext cx="7177949" cy="523220"/>
          </a:xfrm>
          <a:prstGeom prst="rect">
            <a:avLst/>
          </a:prstGeom>
          <a:noFill/>
        </p:spPr>
        <p:txBody>
          <a:bodyPr wrap="square" rtlCol="0">
            <a:spAutoFit/>
          </a:bodyPr>
          <a:lstStyle/>
          <a:p>
            <a:r>
              <a:rPr lang="en-GB" sz="2800" dirty="0">
                <a:cs typeface="Calibri" panose="020F0502020204030204" pitchFamily="34" charset="0"/>
              </a:rPr>
              <a:t>C</a:t>
            </a:r>
            <a:r>
              <a:rPr lang="en-GB" sz="2800" baseline="-25000" dirty="0">
                <a:cs typeface="Calibri" panose="020F0502020204030204" pitchFamily="34" charset="0"/>
              </a:rPr>
              <a:t>2</a:t>
            </a:r>
            <a:r>
              <a:rPr lang="en-GB" sz="2800" dirty="0">
                <a:solidFill>
                  <a:srgbClr val="00B050"/>
                </a:solidFill>
                <a:cs typeface="Calibri" panose="020F0502020204030204" pitchFamily="34" charset="0"/>
              </a:rPr>
              <a:t>H</a:t>
            </a:r>
            <a:r>
              <a:rPr lang="en-GB" sz="2800" baseline="-25000" dirty="0">
                <a:solidFill>
                  <a:srgbClr val="00B050"/>
                </a:solidFill>
                <a:cs typeface="Calibri" panose="020F0502020204030204" pitchFamily="34" charset="0"/>
              </a:rPr>
              <a:t>4</a:t>
            </a:r>
            <a:r>
              <a:rPr lang="en-GB" sz="2800" dirty="0">
                <a:solidFill>
                  <a:srgbClr val="FF0000"/>
                </a:solidFill>
                <a:cs typeface="Calibri" panose="020F0502020204030204" pitchFamily="34" charset="0"/>
              </a:rPr>
              <a:t>N</a:t>
            </a:r>
            <a:r>
              <a:rPr lang="en-GB" sz="2800" baseline="-25000" dirty="0">
                <a:solidFill>
                  <a:srgbClr val="FF0000"/>
                </a:solidFill>
                <a:cs typeface="Calibri" panose="020F0502020204030204" pitchFamily="34" charset="0"/>
              </a:rPr>
              <a:t>2</a:t>
            </a:r>
            <a:r>
              <a:rPr lang="en-GB" sz="2800" dirty="0">
                <a:solidFill>
                  <a:srgbClr val="0000FF"/>
                </a:solidFill>
                <a:cs typeface="Calibri" panose="020F0502020204030204" pitchFamily="34" charset="0"/>
              </a:rPr>
              <a:t>O</a:t>
            </a:r>
            <a:r>
              <a:rPr lang="en-GB" sz="2800" baseline="-25000" dirty="0">
                <a:solidFill>
                  <a:srgbClr val="0000FF"/>
                </a:solidFill>
                <a:cs typeface="Calibri" panose="020F0502020204030204" pitchFamily="34" charset="0"/>
              </a:rPr>
              <a:t>6</a:t>
            </a:r>
            <a:r>
              <a:rPr lang="en-GB" sz="2800" dirty="0">
                <a:cs typeface="Calibri" panose="020F0502020204030204" pitchFamily="34" charset="0"/>
              </a:rPr>
              <a:t> </a:t>
            </a:r>
            <a:r>
              <a:rPr lang="en-GB" sz="2800" dirty="0">
                <a:cs typeface="Calibri" panose="020F0502020204030204" pitchFamily="34" charset="0"/>
                <a:sym typeface="Wingdings" panose="05000000000000000000" pitchFamily="2" charset="2"/>
              </a:rPr>
              <a:t>  … C</a:t>
            </a:r>
            <a:r>
              <a:rPr lang="en-GB" sz="2800" dirty="0">
                <a:solidFill>
                  <a:srgbClr val="0000FF"/>
                </a:solidFill>
                <a:cs typeface="Calibri" panose="020F0502020204030204" pitchFamily="34" charset="0"/>
                <a:sym typeface="Wingdings" panose="05000000000000000000" pitchFamily="2" charset="2"/>
              </a:rPr>
              <a:t>O</a:t>
            </a:r>
            <a:r>
              <a:rPr lang="en-GB" sz="2800" baseline="-25000" dirty="0">
                <a:solidFill>
                  <a:srgbClr val="0000FF"/>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  … </a:t>
            </a:r>
            <a:r>
              <a:rPr lang="en-GB" sz="2800" dirty="0">
                <a:solidFill>
                  <a:srgbClr val="00B050"/>
                </a:solidFill>
                <a:cs typeface="Calibri" panose="020F0502020204030204" pitchFamily="34" charset="0"/>
                <a:sym typeface="Wingdings" panose="05000000000000000000" pitchFamily="2" charset="2"/>
              </a:rPr>
              <a:t>H</a:t>
            </a:r>
            <a:r>
              <a:rPr lang="en-GB" sz="2800" baseline="-25000" dirty="0">
                <a:solidFill>
                  <a:srgbClr val="00B050"/>
                </a:solidFill>
                <a:cs typeface="Calibri" panose="020F0502020204030204" pitchFamily="34" charset="0"/>
                <a:sym typeface="Wingdings" panose="05000000000000000000" pitchFamily="2" charset="2"/>
              </a:rPr>
              <a:t>2</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 </a:t>
            </a:r>
            <a:r>
              <a:rPr lang="en-GB" sz="2800" dirty="0">
                <a:solidFill>
                  <a:srgbClr val="FF0000"/>
                </a:solidFill>
                <a:cs typeface="Calibri" panose="020F0502020204030204" pitchFamily="34" charset="0"/>
                <a:sym typeface="Wingdings" panose="05000000000000000000" pitchFamily="2" charset="2"/>
              </a:rPr>
              <a:t>N</a:t>
            </a:r>
            <a:r>
              <a:rPr lang="en-GB" sz="2800" baseline="-25000" dirty="0">
                <a:solidFill>
                  <a:srgbClr val="FF0000"/>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a:t>
            </a:r>
            <a:endParaRPr lang="en-GB" sz="2800" baseline="-25000" dirty="0">
              <a:solidFill>
                <a:srgbClr val="0000FF"/>
              </a:solidFill>
              <a:cs typeface="Calibri" panose="020F0502020204030204" pitchFamily="34" charset="0"/>
            </a:endParaRPr>
          </a:p>
        </p:txBody>
      </p:sp>
      <p:sp>
        <p:nvSpPr>
          <p:cNvPr id="28" name="TextBox 27">
            <a:extLst>
              <a:ext uri="{FF2B5EF4-FFF2-40B4-BE49-F238E27FC236}">
                <a16:creationId xmlns:a16="http://schemas.microsoft.com/office/drawing/2014/main" id="{D7B7CC20-7A78-425A-BB9D-B70CAD54C365}"/>
              </a:ext>
            </a:extLst>
          </p:cNvPr>
          <p:cNvSpPr txBox="1"/>
          <p:nvPr/>
        </p:nvSpPr>
        <p:spPr>
          <a:xfrm>
            <a:off x="3581645" y="2460766"/>
            <a:ext cx="283343" cy="523220"/>
          </a:xfrm>
          <a:prstGeom prst="rect">
            <a:avLst/>
          </a:prstGeom>
          <a:noFill/>
        </p:spPr>
        <p:txBody>
          <a:bodyPr wrap="square">
            <a:spAutoFit/>
          </a:bodyPr>
          <a:lstStyle/>
          <a:p>
            <a:r>
              <a:rPr lang="en-GB" sz="2800" dirty="0">
                <a:cs typeface="Calibri" panose="020F0502020204030204" pitchFamily="34" charset="0"/>
                <a:sym typeface="Wingdings" panose="05000000000000000000" pitchFamily="2" charset="2"/>
              </a:rPr>
              <a:t>2</a:t>
            </a:r>
            <a:endParaRPr lang="en-GB" sz="2800" dirty="0"/>
          </a:p>
        </p:txBody>
      </p:sp>
      <p:sp>
        <p:nvSpPr>
          <p:cNvPr id="29" name="TextBox 28">
            <a:extLst>
              <a:ext uri="{FF2B5EF4-FFF2-40B4-BE49-F238E27FC236}">
                <a16:creationId xmlns:a16="http://schemas.microsoft.com/office/drawing/2014/main" id="{9850C932-F4F8-4D6E-916B-EF73430C3F2F}"/>
              </a:ext>
            </a:extLst>
          </p:cNvPr>
          <p:cNvSpPr txBox="1"/>
          <p:nvPr/>
        </p:nvSpPr>
        <p:spPr>
          <a:xfrm>
            <a:off x="5188949" y="2470348"/>
            <a:ext cx="283343" cy="523220"/>
          </a:xfrm>
          <a:prstGeom prst="rect">
            <a:avLst/>
          </a:prstGeom>
          <a:noFill/>
        </p:spPr>
        <p:txBody>
          <a:bodyPr wrap="square">
            <a:spAutoFit/>
          </a:bodyPr>
          <a:lstStyle/>
          <a:p>
            <a:r>
              <a:rPr lang="en-GB" sz="2800" dirty="0">
                <a:solidFill>
                  <a:srgbClr val="00B050"/>
                </a:solidFill>
                <a:cs typeface="Calibri" panose="020F0502020204030204" pitchFamily="34" charset="0"/>
                <a:sym typeface="Wingdings" panose="05000000000000000000" pitchFamily="2" charset="2"/>
              </a:rPr>
              <a:t>2</a:t>
            </a:r>
            <a:endParaRPr lang="en-GB" sz="2800" dirty="0">
              <a:solidFill>
                <a:srgbClr val="00B050"/>
              </a:solidFill>
            </a:endParaRPr>
          </a:p>
        </p:txBody>
      </p:sp>
      <p:sp>
        <p:nvSpPr>
          <p:cNvPr id="30" name="TextBox 29">
            <a:extLst>
              <a:ext uri="{FF2B5EF4-FFF2-40B4-BE49-F238E27FC236}">
                <a16:creationId xmlns:a16="http://schemas.microsoft.com/office/drawing/2014/main" id="{40096764-39FD-41E5-B86A-CA6FEB7570F8}"/>
              </a:ext>
            </a:extLst>
          </p:cNvPr>
          <p:cNvSpPr txBox="1"/>
          <p:nvPr/>
        </p:nvSpPr>
        <p:spPr>
          <a:xfrm>
            <a:off x="7020904" y="2468704"/>
            <a:ext cx="364348" cy="523220"/>
          </a:xfrm>
          <a:prstGeom prst="rect">
            <a:avLst/>
          </a:prstGeom>
          <a:noFill/>
        </p:spPr>
        <p:txBody>
          <a:bodyPr wrap="square">
            <a:spAutoFit/>
          </a:bodyPr>
          <a:lstStyle/>
          <a:p>
            <a:r>
              <a:rPr lang="en-GB" sz="2800" dirty="0">
                <a:solidFill>
                  <a:srgbClr val="FF0000"/>
                </a:solidFill>
              </a:rPr>
              <a:t>1</a:t>
            </a:r>
          </a:p>
        </p:txBody>
      </p:sp>
      <p:sp>
        <p:nvSpPr>
          <p:cNvPr id="31" name="TextBox 30">
            <a:extLst>
              <a:ext uri="{FF2B5EF4-FFF2-40B4-BE49-F238E27FC236}">
                <a16:creationId xmlns:a16="http://schemas.microsoft.com/office/drawing/2014/main" id="{B22415B8-DBA3-404C-84DB-28A923238A51}"/>
              </a:ext>
            </a:extLst>
          </p:cNvPr>
          <p:cNvSpPr txBox="1"/>
          <p:nvPr/>
        </p:nvSpPr>
        <p:spPr>
          <a:xfrm>
            <a:off x="8078070" y="2556593"/>
            <a:ext cx="1237854" cy="523220"/>
          </a:xfrm>
          <a:prstGeom prst="rect">
            <a:avLst/>
          </a:prstGeom>
          <a:noFill/>
        </p:spPr>
        <p:txBody>
          <a:bodyPr wrap="square">
            <a:spAutoFit/>
          </a:bodyPr>
          <a:lstStyle/>
          <a:p>
            <a:r>
              <a:rPr lang="en-GB" sz="2800" dirty="0">
                <a:cs typeface="Calibri" panose="020F0502020204030204" pitchFamily="34" charset="0"/>
                <a:sym typeface="Wingdings" panose="05000000000000000000" pitchFamily="2" charset="2"/>
              </a:rPr>
              <a:t>+</a:t>
            </a:r>
            <a:r>
              <a:rPr lang="en-GB" sz="2800" dirty="0">
                <a:solidFill>
                  <a:srgbClr val="FF0000"/>
                </a:solidFill>
                <a:cs typeface="Calibri" panose="020F0502020204030204" pitchFamily="34" charset="0"/>
                <a:sym typeface="Wingdings" panose="05000000000000000000" pitchFamily="2" charset="2"/>
              </a:rPr>
              <a:t> </a:t>
            </a:r>
            <a:r>
              <a:rPr lang="en-GB" sz="2800" dirty="0">
                <a:solidFill>
                  <a:srgbClr val="0000FF"/>
                </a:solidFill>
                <a:cs typeface="Calibri" panose="020F0502020204030204" pitchFamily="34" charset="0"/>
                <a:sym typeface="Wingdings" panose="05000000000000000000" pitchFamily="2" charset="2"/>
              </a:rPr>
              <a:t>0 O</a:t>
            </a:r>
            <a:endParaRPr lang="en-GB" sz="2800" dirty="0">
              <a:solidFill>
                <a:srgbClr val="0000FF"/>
              </a:solidFill>
            </a:endParaRPr>
          </a:p>
        </p:txBody>
      </p:sp>
      <p:grpSp>
        <p:nvGrpSpPr>
          <p:cNvPr id="32" name="Group 31">
            <a:extLst>
              <a:ext uri="{FF2B5EF4-FFF2-40B4-BE49-F238E27FC236}">
                <a16:creationId xmlns:a16="http://schemas.microsoft.com/office/drawing/2014/main" id="{A8EA3FDD-F473-48A4-9C7C-A5068D1C6EA9}"/>
              </a:ext>
            </a:extLst>
          </p:cNvPr>
          <p:cNvGrpSpPr/>
          <p:nvPr/>
        </p:nvGrpSpPr>
        <p:grpSpPr>
          <a:xfrm>
            <a:off x="6736444" y="2593053"/>
            <a:ext cx="3921105" cy="1583416"/>
            <a:chOff x="4026660" y="2477770"/>
            <a:chExt cx="3921105" cy="1583416"/>
          </a:xfrm>
        </p:grpSpPr>
        <p:sp>
          <p:nvSpPr>
            <p:cNvPr id="33" name="Oval 32">
              <a:extLst>
                <a:ext uri="{FF2B5EF4-FFF2-40B4-BE49-F238E27FC236}">
                  <a16:creationId xmlns:a16="http://schemas.microsoft.com/office/drawing/2014/main" id="{AE2AFB49-DA0A-47BA-B45D-9B067384BFE1}"/>
                </a:ext>
              </a:extLst>
            </p:cNvPr>
            <p:cNvSpPr/>
            <p:nvPr/>
          </p:nvSpPr>
          <p:spPr>
            <a:xfrm>
              <a:off x="5398672" y="2477770"/>
              <a:ext cx="1107627" cy="46175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4" name="Straight Arrow Connector 33">
              <a:extLst>
                <a:ext uri="{FF2B5EF4-FFF2-40B4-BE49-F238E27FC236}">
                  <a16:creationId xmlns:a16="http://schemas.microsoft.com/office/drawing/2014/main" id="{65AA82CB-4E29-4C34-BEAF-E3DA6E2CBA46}"/>
                </a:ext>
              </a:extLst>
            </p:cNvPr>
            <p:cNvCxnSpPr>
              <a:cxnSpLocks/>
            </p:cNvCxnSpPr>
            <p:nvPr/>
          </p:nvCxnSpPr>
          <p:spPr>
            <a:xfrm>
              <a:off x="6006970" y="2939529"/>
              <a:ext cx="0" cy="450245"/>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06D80696-7352-474E-AE66-D9A05322ED5F}"/>
                </a:ext>
              </a:extLst>
            </p:cNvPr>
            <p:cNvSpPr txBox="1"/>
            <p:nvPr/>
          </p:nvSpPr>
          <p:spPr>
            <a:xfrm>
              <a:off x="4026660" y="3414855"/>
              <a:ext cx="3921105" cy="646331"/>
            </a:xfrm>
            <a:prstGeom prst="rect">
              <a:avLst/>
            </a:prstGeom>
            <a:noFill/>
            <a:ln w="28575">
              <a:solidFill>
                <a:srgbClr val="FFC000"/>
              </a:solidFill>
            </a:ln>
          </p:spPr>
          <p:txBody>
            <a:bodyPr wrap="square">
              <a:spAutoFit/>
            </a:bodyPr>
            <a:lstStyle/>
            <a:p>
              <a:r>
                <a:rPr lang="en-US" b="0" i="0" dirty="0">
                  <a:solidFill>
                    <a:srgbClr val="202122"/>
                  </a:solidFill>
                  <a:effectLst/>
                  <a:cs typeface="Calibri" panose="020F0502020204030204" pitchFamily="34" charset="0"/>
                </a:rPr>
                <a:t>just enough oxygen in EGDN </a:t>
              </a:r>
              <a:r>
                <a:rPr kumimoji="0" lang="en-US" altLang="en-US" b="0" i="0" u="none" strike="noStrike" cap="none" normalizeH="0" baseline="0" dirty="0">
                  <a:ln>
                    <a:noFill/>
                  </a:ln>
                  <a:solidFill>
                    <a:srgbClr val="222222"/>
                  </a:solidFill>
                  <a:effectLst/>
                  <a:cs typeface="Calibri" panose="020F0502020204030204" pitchFamily="34" charset="0"/>
                </a:rPr>
                <a:t>to </a:t>
              </a:r>
              <a:r>
                <a:rPr kumimoji="0" lang="en-US" altLang="en-US" b="0" i="0" u="none" strike="noStrike" cap="none" normalizeH="0" baseline="0" dirty="0" err="1">
                  <a:ln>
                    <a:noFill/>
                  </a:ln>
                  <a:solidFill>
                    <a:srgbClr val="222222"/>
                  </a:solidFill>
                  <a:effectLst/>
                  <a:cs typeface="Calibri" panose="020F0502020204030204" pitchFamily="34" charset="0"/>
                </a:rPr>
                <a:t>oxidise</a:t>
              </a:r>
              <a:r>
                <a:rPr kumimoji="0" lang="en-US" altLang="en-US" b="0" i="0" u="none" strike="noStrike" cap="none" normalizeH="0" baseline="0" dirty="0">
                  <a:ln>
                    <a:noFill/>
                  </a:ln>
                  <a:solidFill>
                    <a:srgbClr val="222222"/>
                  </a:solidFill>
                  <a:effectLst/>
                  <a:cs typeface="Calibri" panose="020F0502020204030204" pitchFamily="34" charset="0"/>
                </a:rPr>
                <a:t> reactants fully to CO</a:t>
              </a:r>
              <a:r>
                <a:rPr kumimoji="0" lang="en-US" altLang="en-US" b="0" i="0" u="none" strike="noStrike" cap="none" normalizeH="0" baseline="-25000" dirty="0">
                  <a:ln>
                    <a:noFill/>
                  </a:ln>
                  <a:solidFill>
                    <a:srgbClr val="222222"/>
                  </a:solidFill>
                  <a:effectLst/>
                  <a:cs typeface="Calibri" panose="020F0502020204030204" pitchFamily="34" charset="0"/>
                </a:rPr>
                <a:t>2</a:t>
              </a:r>
              <a:r>
                <a:rPr kumimoji="0" lang="en-US" altLang="en-US" b="0" i="0" u="none" strike="noStrike" cap="none" normalizeH="0" baseline="0" dirty="0">
                  <a:ln>
                    <a:noFill/>
                  </a:ln>
                  <a:solidFill>
                    <a:srgbClr val="222222"/>
                  </a:solidFill>
                  <a:effectLst/>
                  <a:cs typeface="Calibri" panose="020F0502020204030204" pitchFamily="34" charset="0"/>
                </a:rPr>
                <a:t> and H</a:t>
              </a:r>
              <a:r>
                <a:rPr kumimoji="0" lang="en-US" altLang="en-US" b="0" i="0" u="none" strike="noStrike" cap="none" normalizeH="0" baseline="-25000" dirty="0">
                  <a:ln>
                    <a:noFill/>
                  </a:ln>
                  <a:solidFill>
                    <a:srgbClr val="222222"/>
                  </a:solidFill>
                  <a:effectLst/>
                  <a:cs typeface="Calibri" panose="020F0502020204030204" pitchFamily="34" charset="0"/>
                </a:rPr>
                <a:t>2</a:t>
              </a:r>
              <a:r>
                <a:rPr kumimoji="0" lang="en-US" altLang="en-US" b="0" i="0" u="none" strike="noStrike" cap="none" normalizeH="0" baseline="0" dirty="0">
                  <a:ln>
                    <a:noFill/>
                  </a:ln>
                  <a:solidFill>
                    <a:srgbClr val="222222"/>
                  </a:solidFill>
                  <a:effectLst/>
                  <a:cs typeface="Calibri" panose="020F0502020204030204" pitchFamily="34" charset="0"/>
                </a:rPr>
                <a:t>O</a:t>
              </a:r>
              <a:endParaRPr lang="en-GB" dirty="0">
                <a:cs typeface="Calibri" panose="020F0502020204030204" pitchFamily="34" charset="0"/>
              </a:endParaRPr>
            </a:p>
          </p:txBody>
        </p:sp>
      </p:grpSp>
      <p:sp>
        <p:nvSpPr>
          <p:cNvPr id="36" name="TextBox 35">
            <a:extLst>
              <a:ext uri="{FF2B5EF4-FFF2-40B4-BE49-F238E27FC236}">
                <a16:creationId xmlns:a16="http://schemas.microsoft.com/office/drawing/2014/main" id="{C9CDB013-6B85-48DB-BD99-C8B2CB8A7FC6}"/>
              </a:ext>
            </a:extLst>
          </p:cNvPr>
          <p:cNvSpPr txBox="1"/>
          <p:nvPr/>
        </p:nvSpPr>
        <p:spPr>
          <a:xfrm>
            <a:off x="3064263" y="715786"/>
            <a:ext cx="8353237" cy="1302088"/>
          </a:xfrm>
          <a:prstGeom prst="rect">
            <a:avLst/>
          </a:prstGeom>
          <a:noFill/>
        </p:spPr>
        <p:txBody>
          <a:bodyPr wrap="square">
            <a:spAutoFit/>
          </a:bodyPr>
          <a:lstStyle/>
          <a:p>
            <a:pPr>
              <a:lnSpc>
                <a:spcPts val="3200"/>
              </a:lnSpc>
            </a:pPr>
            <a:r>
              <a:rPr lang="en-US" sz="2400" b="0" i="0" dirty="0">
                <a:solidFill>
                  <a:srgbClr val="00B0F0"/>
                </a:solidFill>
                <a:effectLst/>
                <a:cs typeface="Calibri" panose="020F0502020204030204" pitchFamily="34" charset="0"/>
              </a:rPr>
              <a:t>As a result of detonation, the explosive molecule EGDN (</a:t>
            </a:r>
            <a:r>
              <a:rPr lang="en-US" sz="2400" b="0" i="0" dirty="0">
                <a:effectLst/>
                <a:cs typeface="Calibri" panose="020F0502020204030204" pitchFamily="34" charset="0"/>
              </a:rPr>
              <a:t>C</a:t>
            </a:r>
            <a:r>
              <a:rPr lang="en-US" sz="2400" b="0" i="0" baseline="-25000" dirty="0">
                <a:effectLst/>
                <a:cs typeface="Calibri" panose="020F0502020204030204" pitchFamily="34" charset="0"/>
              </a:rPr>
              <a:t>2</a:t>
            </a:r>
            <a:r>
              <a:rPr lang="en-US" sz="2400" b="0" i="0" dirty="0">
                <a:solidFill>
                  <a:srgbClr val="00B050"/>
                </a:solidFill>
                <a:effectLst/>
                <a:cs typeface="Calibri" panose="020F0502020204030204" pitchFamily="34" charset="0"/>
              </a:rPr>
              <a:t>H</a:t>
            </a:r>
            <a:r>
              <a:rPr lang="en-US" sz="2400" b="0" i="0" baseline="-25000" dirty="0">
                <a:solidFill>
                  <a:srgbClr val="00B050"/>
                </a:solidFill>
                <a:effectLst/>
                <a:cs typeface="Calibri" panose="020F0502020204030204" pitchFamily="34" charset="0"/>
              </a:rPr>
              <a:t>4</a:t>
            </a:r>
            <a:r>
              <a:rPr lang="en-US" sz="2400" b="0" i="0" dirty="0">
                <a:solidFill>
                  <a:srgbClr val="FF0000"/>
                </a:solidFill>
                <a:effectLst/>
                <a:cs typeface="Calibri" panose="020F0502020204030204" pitchFamily="34" charset="0"/>
              </a:rPr>
              <a:t>N</a:t>
            </a:r>
            <a:r>
              <a:rPr lang="en-US" sz="2400" b="0" i="0" baseline="-25000" dirty="0">
                <a:solidFill>
                  <a:srgbClr val="FF0000"/>
                </a:solidFill>
                <a:effectLst/>
                <a:cs typeface="Calibri" panose="020F0502020204030204" pitchFamily="34" charset="0"/>
              </a:rPr>
              <a:t>2</a:t>
            </a:r>
            <a:r>
              <a:rPr lang="en-US" sz="2400" b="0" i="0" dirty="0">
                <a:solidFill>
                  <a:srgbClr val="0000FF"/>
                </a:solidFill>
                <a:effectLst/>
                <a:cs typeface="Calibri" panose="020F0502020204030204" pitchFamily="34" charset="0"/>
              </a:rPr>
              <a:t>O</a:t>
            </a:r>
            <a:r>
              <a:rPr lang="en-US" sz="2400" b="0" i="0" baseline="-25000" dirty="0">
                <a:solidFill>
                  <a:srgbClr val="0000FF"/>
                </a:solidFill>
                <a:effectLst/>
                <a:cs typeface="Calibri" panose="020F0502020204030204" pitchFamily="34" charset="0"/>
              </a:rPr>
              <a:t>6</a:t>
            </a:r>
            <a:r>
              <a:rPr lang="en-US" sz="2400" b="0" i="0" dirty="0">
                <a:solidFill>
                  <a:srgbClr val="0000FF"/>
                </a:solidFill>
                <a:effectLst/>
                <a:cs typeface="Calibri" panose="020F0502020204030204" pitchFamily="34" charset="0"/>
              </a:rPr>
              <a:t>, </a:t>
            </a:r>
            <a:r>
              <a:rPr lang="en-US" sz="2400" b="0" i="0" dirty="0">
                <a:effectLst/>
                <a:cs typeface="Calibri" panose="020F0502020204030204" pitchFamily="34" charset="0"/>
              </a:rPr>
              <a:t>MW = 152</a:t>
            </a:r>
            <a:r>
              <a:rPr lang="en-US" sz="2400" b="0" i="0" dirty="0">
                <a:solidFill>
                  <a:srgbClr val="00B0F0"/>
                </a:solidFill>
                <a:effectLst/>
                <a:cs typeface="Calibri" panose="020F0502020204030204" pitchFamily="34" charset="0"/>
              </a:rPr>
              <a:t>) is fully oxidized to form gaseous products, </a:t>
            </a:r>
            <a:r>
              <a:rPr lang="en-US" sz="2400" b="0" i="0" dirty="0">
                <a:effectLst/>
                <a:cs typeface="Calibri" panose="020F0502020204030204" pitchFamily="34" charset="0"/>
              </a:rPr>
              <a:t>C</a:t>
            </a:r>
            <a:r>
              <a:rPr lang="en-US" sz="2400" b="0" i="0" dirty="0">
                <a:solidFill>
                  <a:srgbClr val="0000FF"/>
                </a:solidFill>
                <a:effectLst/>
                <a:cs typeface="Calibri" panose="020F0502020204030204" pitchFamily="34" charset="0"/>
              </a:rPr>
              <a:t>O</a:t>
            </a:r>
            <a:r>
              <a:rPr lang="en-US" sz="2400" b="0" i="0" baseline="-25000" dirty="0">
                <a:solidFill>
                  <a:srgbClr val="0000FF"/>
                </a:solidFill>
                <a:effectLst/>
                <a:cs typeface="Calibri" panose="020F0502020204030204" pitchFamily="34" charset="0"/>
              </a:rPr>
              <a:t>2</a:t>
            </a:r>
            <a:r>
              <a:rPr lang="en-US" sz="2400" b="0" i="0" dirty="0">
                <a:solidFill>
                  <a:srgbClr val="00B0F0"/>
                </a:solidFill>
                <a:effectLst/>
                <a:cs typeface="Calibri" panose="020F0502020204030204" pitchFamily="34" charset="0"/>
              </a:rPr>
              <a:t>, </a:t>
            </a:r>
            <a:r>
              <a:rPr lang="en-US" sz="2400" b="0" i="0" dirty="0">
                <a:solidFill>
                  <a:srgbClr val="00B050"/>
                </a:solidFill>
                <a:effectLst/>
                <a:cs typeface="Calibri" panose="020F0502020204030204" pitchFamily="34" charset="0"/>
              </a:rPr>
              <a:t>H</a:t>
            </a:r>
            <a:r>
              <a:rPr lang="en-US" sz="2400" b="0" i="0" baseline="-25000" dirty="0">
                <a:solidFill>
                  <a:srgbClr val="00B050"/>
                </a:solidFill>
                <a:effectLst/>
                <a:cs typeface="Calibri" panose="020F0502020204030204" pitchFamily="34" charset="0"/>
              </a:rPr>
              <a:t>2</a:t>
            </a:r>
            <a:r>
              <a:rPr lang="en-US" sz="2400" b="0" i="0" dirty="0">
                <a:solidFill>
                  <a:srgbClr val="0000FF"/>
                </a:solidFill>
                <a:effectLst/>
                <a:cs typeface="Calibri" panose="020F0502020204030204" pitchFamily="34" charset="0"/>
              </a:rPr>
              <a:t>O</a:t>
            </a:r>
            <a:r>
              <a:rPr lang="en-US" sz="2400" b="0" i="0" dirty="0">
                <a:solidFill>
                  <a:srgbClr val="00B0F0"/>
                </a:solidFill>
                <a:effectLst/>
                <a:cs typeface="Calibri" panose="020F0502020204030204" pitchFamily="34" charset="0"/>
              </a:rPr>
              <a:t> and </a:t>
            </a:r>
            <a:r>
              <a:rPr lang="en-US" sz="2400" b="0" i="0" dirty="0">
                <a:solidFill>
                  <a:srgbClr val="FF0000"/>
                </a:solidFill>
                <a:effectLst/>
                <a:cs typeface="Calibri" panose="020F0502020204030204" pitchFamily="34" charset="0"/>
              </a:rPr>
              <a:t>N</a:t>
            </a:r>
            <a:r>
              <a:rPr lang="en-US" sz="2400" b="0" i="0" baseline="-25000" dirty="0">
                <a:solidFill>
                  <a:srgbClr val="FF0000"/>
                </a:solidFill>
                <a:effectLst/>
                <a:cs typeface="Calibri" panose="020F0502020204030204" pitchFamily="34" charset="0"/>
              </a:rPr>
              <a:t>2</a:t>
            </a:r>
            <a:r>
              <a:rPr lang="en-US" sz="2400" b="0" i="0" dirty="0">
                <a:solidFill>
                  <a:srgbClr val="00B0F0"/>
                </a:solidFill>
                <a:effectLst/>
                <a:cs typeface="Calibri" panose="020F0502020204030204" pitchFamily="34" charset="0"/>
              </a:rPr>
              <a:t>. Calculate the oxygen balance for EGDN. </a:t>
            </a:r>
            <a:endParaRPr lang="en-GB" sz="2400" dirty="0">
              <a:solidFill>
                <a:srgbClr val="00B0F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016D9BE9-2A5E-49EB-8177-084441339895}"/>
                  </a:ext>
                </a:extLst>
              </p:cNvPr>
              <p:cNvSpPr txBox="1"/>
              <p:nvPr/>
            </p:nvSpPr>
            <p:spPr>
              <a:xfrm>
                <a:off x="3064263" y="4522164"/>
                <a:ext cx="5442657"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b="0" dirty="0">
                    <a:ea typeface="Cambria Math" panose="02040503050406030204" pitchFamily="18" charset="0"/>
                    <a:cs typeface="Calibri" panose="020F0502020204030204" pitchFamily="34" charset="0"/>
                  </a:rPr>
                  <a:t>100% =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152</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2×2</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4</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=0</m:t>
                    </m:r>
                  </m:oMath>
                </a14:m>
                <a:endParaRPr lang="en-GB" sz="2400" b="0" dirty="0">
                  <a:ea typeface="Cambria Math" panose="02040503050406030204" pitchFamily="18" charset="0"/>
                  <a:cs typeface="Calibri" panose="020F0502020204030204" pitchFamily="34" charset="0"/>
                </a:endParaRPr>
              </a:p>
            </p:txBody>
          </p:sp>
        </mc:Choice>
        <mc:Fallback xmlns="">
          <p:sp>
            <p:nvSpPr>
              <p:cNvPr id="37" name="TextBox 36">
                <a:extLst>
                  <a:ext uri="{FF2B5EF4-FFF2-40B4-BE49-F238E27FC236}">
                    <a16:creationId xmlns:a16="http://schemas.microsoft.com/office/drawing/2014/main" id="{016D9BE9-2A5E-49EB-8177-084441339895}"/>
                  </a:ext>
                </a:extLst>
              </p:cNvPr>
              <p:cNvSpPr txBox="1">
                <a:spLocks noRot="1" noChangeAspect="1" noMove="1" noResize="1" noEditPoints="1" noAdjustHandles="1" noChangeArrowheads="1" noChangeShapeType="1" noTextEdit="1"/>
              </p:cNvSpPr>
              <p:nvPr/>
            </p:nvSpPr>
            <p:spPr>
              <a:xfrm>
                <a:off x="3064263" y="4522164"/>
                <a:ext cx="5442657" cy="1197764"/>
              </a:xfrm>
              <a:prstGeom prst="rect">
                <a:avLst/>
              </a:prstGeom>
              <a:blipFill>
                <a:blip r:embed="rId3"/>
                <a:stretch>
                  <a:fillRect l="-1561" b="-2488"/>
                </a:stretch>
              </a:blipFill>
              <a:ln w="28575">
                <a:solidFill>
                  <a:srgbClr val="00B0F0"/>
                </a:solidFill>
              </a:ln>
            </p:spPr>
            <p:txBody>
              <a:bodyPr/>
              <a:lstStyle/>
              <a:p>
                <a:r>
                  <a:rPr lang="en-GB">
                    <a:noFill/>
                  </a:rPr>
                  <a:t> </a:t>
                </a:r>
              </a:p>
            </p:txBody>
          </p:sp>
        </mc:Fallback>
      </mc:AlternateContent>
      <p:sp>
        <p:nvSpPr>
          <p:cNvPr id="38" name="TextBox 37">
            <a:extLst>
              <a:ext uri="{FF2B5EF4-FFF2-40B4-BE49-F238E27FC236}">
                <a16:creationId xmlns:a16="http://schemas.microsoft.com/office/drawing/2014/main" id="{BA3205A2-597E-4443-8D00-9E4F8F2F52F8}"/>
              </a:ext>
            </a:extLst>
          </p:cNvPr>
          <p:cNvSpPr txBox="1"/>
          <p:nvPr/>
        </p:nvSpPr>
        <p:spPr>
          <a:xfrm>
            <a:off x="1846327" y="3161950"/>
            <a:ext cx="720069" cy="923330"/>
          </a:xfrm>
          <a:prstGeom prst="rect">
            <a:avLst/>
          </a:prstGeom>
          <a:noFill/>
        </p:spPr>
        <p:txBody>
          <a:bodyPr wrap="none" rtlCol="0">
            <a:spAutoFit/>
          </a:bodyPr>
          <a:lstStyle/>
          <a:p>
            <a:r>
              <a:rPr lang="en-GB" dirty="0"/>
              <a:t>a = 2</a:t>
            </a:r>
          </a:p>
          <a:p>
            <a:r>
              <a:rPr lang="en-GB" dirty="0">
                <a:solidFill>
                  <a:srgbClr val="00B050"/>
                </a:solidFill>
              </a:rPr>
              <a:t>b = 4</a:t>
            </a:r>
          </a:p>
          <a:p>
            <a:r>
              <a:rPr lang="en-GB" dirty="0">
                <a:solidFill>
                  <a:srgbClr val="0000FF"/>
                </a:solidFill>
              </a:rPr>
              <a:t>d = 6</a:t>
            </a:r>
          </a:p>
        </p:txBody>
      </p:sp>
      <p:sp>
        <p:nvSpPr>
          <p:cNvPr id="39" name="TextBox 38">
            <a:extLst>
              <a:ext uri="{FF2B5EF4-FFF2-40B4-BE49-F238E27FC236}">
                <a16:creationId xmlns:a16="http://schemas.microsoft.com/office/drawing/2014/main" id="{8610DD51-0E28-477B-9A42-D488F0D5F77F}"/>
              </a:ext>
            </a:extLst>
          </p:cNvPr>
          <p:cNvSpPr txBox="1"/>
          <p:nvPr/>
        </p:nvSpPr>
        <p:spPr>
          <a:xfrm>
            <a:off x="4818956" y="6206768"/>
            <a:ext cx="2943793" cy="461665"/>
          </a:xfrm>
          <a:prstGeom prst="rect">
            <a:avLst/>
          </a:prstGeom>
          <a:noFill/>
          <a:ln w="28575">
            <a:solidFill>
              <a:srgbClr val="0000FF"/>
            </a:solidFill>
          </a:ln>
        </p:spPr>
        <p:txBody>
          <a:bodyPr wrap="square">
            <a:spAutoFit/>
          </a:bodyPr>
          <a:lstStyle/>
          <a:p>
            <a:r>
              <a:rPr lang="en-US" sz="2400" b="1" i="0" dirty="0">
                <a:solidFill>
                  <a:srgbClr val="00B0F0"/>
                </a:solidFill>
                <a:effectLst/>
                <a:cs typeface="Calibri" panose="020F0502020204030204" pitchFamily="34" charset="0"/>
              </a:rPr>
              <a:t>zero oxygen balance </a:t>
            </a:r>
            <a:endParaRPr lang="en-GB" sz="2400" b="1" dirty="0">
              <a:solidFill>
                <a:srgbClr val="00B0F0"/>
              </a:solidFill>
              <a:cs typeface="Calibri" panose="020F0502020204030204" pitchFamily="34" charset="0"/>
            </a:endParaRPr>
          </a:p>
        </p:txBody>
      </p:sp>
      <p:pic>
        <p:nvPicPr>
          <p:cNvPr id="40" name="Picture 2" descr="Skeletal formula of ethylene glycol dinitrate">
            <a:extLst>
              <a:ext uri="{FF2B5EF4-FFF2-40B4-BE49-F238E27FC236}">
                <a16:creationId xmlns:a16="http://schemas.microsoft.com/office/drawing/2014/main" id="{32B161CD-6734-4126-99AE-DC78447550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218" y="998491"/>
            <a:ext cx="2615665" cy="584775"/>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295BA721-222A-48F1-AF8C-979E19A533F6}"/>
              </a:ext>
            </a:extLst>
          </p:cNvPr>
          <p:cNvSpPr txBox="1"/>
          <p:nvPr/>
        </p:nvSpPr>
        <p:spPr>
          <a:xfrm>
            <a:off x="317950" y="1685054"/>
            <a:ext cx="2248446" cy="584775"/>
          </a:xfrm>
          <a:prstGeom prst="rect">
            <a:avLst/>
          </a:prstGeom>
          <a:noFill/>
        </p:spPr>
        <p:txBody>
          <a:bodyPr wrap="square">
            <a:spAutoFit/>
          </a:bodyPr>
          <a:lstStyle/>
          <a:p>
            <a:r>
              <a:rPr lang="en-GB" sz="1600" b="1" dirty="0">
                <a:solidFill>
                  <a:srgbClr val="202122"/>
                </a:solidFill>
                <a:cs typeface="Calibri" panose="020F0502020204030204" pitchFamily="34" charset="0"/>
              </a:rPr>
              <a:t>e</a:t>
            </a:r>
            <a:r>
              <a:rPr lang="en-GB" sz="1600" b="1" i="0" dirty="0">
                <a:solidFill>
                  <a:srgbClr val="202122"/>
                </a:solidFill>
                <a:effectLst/>
                <a:cs typeface="Calibri" panose="020F0502020204030204" pitchFamily="34" charset="0"/>
              </a:rPr>
              <a:t>thylene glycol dinitrate</a:t>
            </a:r>
          </a:p>
          <a:p>
            <a:r>
              <a:rPr lang="en-GB" sz="1600" b="1" dirty="0">
                <a:solidFill>
                  <a:srgbClr val="202122"/>
                </a:solidFill>
                <a:cs typeface="Calibri" panose="020F0502020204030204" pitchFamily="34" charset="0"/>
              </a:rPr>
              <a:t>(nitroglycol)</a:t>
            </a:r>
            <a:endParaRPr lang="en-GB" sz="1600" dirty="0">
              <a:cs typeface="Calibri" panose="020F0502020204030204" pitchFamily="34" charset="0"/>
            </a:endParaRPr>
          </a:p>
        </p:txBody>
      </p:sp>
    </p:spTree>
    <p:extLst>
      <p:ext uri="{BB962C8B-B14F-4D97-AF65-F5344CB8AC3E}">
        <p14:creationId xmlns:p14="http://schemas.microsoft.com/office/powerpoint/2010/main" val="2074136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P spid="30" grpId="0"/>
      <p:bldP spid="3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64EECE43-6172-4F50-9DEE-35F414A30B51}"/>
                  </a:ext>
                </a:extLst>
              </p:cNvPr>
              <p:cNvSpPr>
                <a:spLocks noGrp="1"/>
              </p:cNvSpPr>
              <p:nvPr>
                <p:ph type="title"/>
              </p:nvPr>
            </p:nvSpPr>
            <p:spPr>
              <a:xfrm>
                <a:off x="0" y="0"/>
                <a:ext cx="4093029" cy="870857"/>
              </a:xfrm>
            </p:spPr>
            <p:txBody>
              <a:bodyPr/>
              <a:lstStyle/>
              <a:p>
                <a14:m>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i="1">
                        <a:latin typeface="Cambria Math" panose="02040503050406030204" pitchFamily="18" charset="0"/>
                        <a:ea typeface="Cambria Math" panose="02040503050406030204" pitchFamily="18" charset="0"/>
                      </a:rPr>
                      <m:t> </m:t>
                    </m:r>
                    <m:d>
                      <m:dPr>
                        <m:ctrlPr>
                          <a:rPr lang="en-GB" i="1">
                            <a:latin typeface="Cambria Math" panose="02040503050406030204" pitchFamily="18" charset="0"/>
                            <a:ea typeface="Cambria Math" panose="02040503050406030204" pitchFamily="18" charset="0"/>
                          </a:rPr>
                        </m:ctrlPr>
                      </m:dPr>
                      <m:e>
                        <m:r>
                          <a:rPr lang="en-GB" i="1">
                            <a:latin typeface="Cambria Math" panose="02040503050406030204" pitchFamily="18" charset="0"/>
                            <a:ea typeface="Cambria Math" panose="02040503050406030204" pitchFamily="18" charset="0"/>
                          </a:rPr>
                          <m:t>𝑂𝐵</m:t>
                        </m:r>
                      </m:e>
                    </m:d>
                    <m:r>
                      <a:rPr lang="en-GB" b="0" i="1" smtClean="0">
                        <a:latin typeface="Cambria Math" panose="02040503050406030204" pitchFamily="18" charset="0"/>
                        <a:ea typeface="Cambria Math" panose="02040503050406030204" pitchFamily="18" charset="0"/>
                      </a:rPr>
                      <m:t>: </m:t>
                    </m:r>
                  </m:oMath>
                </a14:m>
                <a:r>
                  <a:rPr lang="en-GB" dirty="0"/>
                  <a:t>Example 2</a:t>
                </a:r>
              </a:p>
            </p:txBody>
          </p:sp>
        </mc:Choice>
        <mc:Fallback xmlns="">
          <p:sp>
            <p:nvSpPr>
              <p:cNvPr id="2" name="Title 1">
                <a:extLst>
                  <a:ext uri="{FF2B5EF4-FFF2-40B4-BE49-F238E27FC236}">
                    <a16:creationId xmlns:a16="http://schemas.microsoft.com/office/drawing/2014/main" id="{64EECE43-6172-4F50-9DEE-35F414A30B51}"/>
                  </a:ext>
                </a:extLst>
              </p:cNvPr>
              <p:cNvSpPr>
                <a:spLocks noGrp="1" noRot="1" noChangeAspect="1" noMove="1" noResize="1" noEditPoints="1" noAdjustHandles="1" noChangeArrowheads="1" noChangeShapeType="1" noTextEdit="1"/>
              </p:cNvSpPr>
              <p:nvPr>
                <p:ph type="title"/>
              </p:nvPr>
            </p:nvSpPr>
            <p:spPr>
              <a:xfrm>
                <a:off x="0" y="0"/>
                <a:ext cx="4093029" cy="870857"/>
              </a:xfrm>
              <a:blipFill>
                <a:blip r:embed="rId2"/>
                <a:stretch>
                  <a:fillRect t="-699" r="-1937" b="-9790"/>
                </a:stretch>
              </a:blipFill>
            </p:spPr>
            <p:txBody>
              <a:bodyPr/>
              <a:lstStyle/>
              <a:p>
                <a:r>
                  <a:rPr lang="en-GB">
                    <a:noFill/>
                  </a:rPr>
                  <a:t> </a:t>
                </a:r>
              </a:p>
            </p:txBody>
          </p:sp>
        </mc:Fallback>
      </mc:AlternateContent>
      <p:sp>
        <p:nvSpPr>
          <p:cNvPr id="7" name="TextBox 6">
            <a:extLst>
              <a:ext uri="{FF2B5EF4-FFF2-40B4-BE49-F238E27FC236}">
                <a16:creationId xmlns:a16="http://schemas.microsoft.com/office/drawing/2014/main" id="{E0DB38D8-CB5C-444E-B24F-7110F8914480}"/>
              </a:ext>
            </a:extLst>
          </p:cNvPr>
          <p:cNvSpPr txBox="1"/>
          <p:nvPr/>
        </p:nvSpPr>
        <p:spPr>
          <a:xfrm>
            <a:off x="683568" y="2477863"/>
            <a:ext cx="7273145" cy="523220"/>
          </a:xfrm>
          <a:prstGeom prst="rect">
            <a:avLst/>
          </a:prstGeom>
          <a:noFill/>
        </p:spPr>
        <p:txBody>
          <a:bodyPr wrap="none" rtlCol="0">
            <a:spAutoFit/>
          </a:bodyPr>
          <a:lstStyle/>
          <a:p>
            <a:r>
              <a:rPr lang="en-GB" sz="2800" dirty="0">
                <a:cs typeface="Calibri" panose="020F0502020204030204" pitchFamily="34" charset="0"/>
              </a:rPr>
              <a:t>C</a:t>
            </a:r>
            <a:r>
              <a:rPr lang="en-GB" sz="2800" baseline="-25000" dirty="0">
                <a:cs typeface="Calibri" panose="020F0502020204030204" pitchFamily="34" charset="0"/>
              </a:rPr>
              <a:t>3</a:t>
            </a:r>
            <a:r>
              <a:rPr lang="en-GB" sz="2800" dirty="0">
                <a:solidFill>
                  <a:srgbClr val="00B050"/>
                </a:solidFill>
                <a:cs typeface="Calibri" panose="020F0502020204030204" pitchFamily="34" charset="0"/>
              </a:rPr>
              <a:t>H</a:t>
            </a:r>
            <a:r>
              <a:rPr lang="en-GB" sz="2800" baseline="-25000" dirty="0">
                <a:solidFill>
                  <a:srgbClr val="00B050"/>
                </a:solidFill>
                <a:cs typeface="Calibri" panose="020F0502020204030204" pitchFamily="34" charset="0"/>
              </a:rPr>
              <a:t>5</a:t>
            </a:r>
            <a:r>
              <a:rPr lang="en-GB" sz="2800" dirty="0">
                <a:solidFill>
                  <a:srgbClr val="FF0000"/>
                </a:solidFill>
                <a:cs typeface="Calibri" panose="020F0502020204030204" pitchFamily="34" charset="0"/>
              </a:rPr>
              <a:t>N</a:t>
            </a:r>
            <a:r>
              <a:rPr lang="en-GB" sz="2800" baseline="-25000" dirty="0">
                <a:solidFill>
                  <a:srgbClr val="FF0000"/>
                </a:solidFill>
                <a:cs typeface="Calibri" panose="020F0502020204030204" pitchFamily="34" charset="0"/>
              </a:rPr>
              <a:t>3</a:t>
            </a:r>
            <a:r>
              <a:rPr lang="en-GB" sz="2800" dirty="0">
                <a:solidFill>
                  <a:srgbClr val="0000FF"/>
                </a:solidFill>
                <a:cs typeface="Calibri" panose="020F0502020204030204" pitchFamily="34" charset="0"/>
              </a:rPr>
              <a:t>O</a:t>
            </a:r>
            <a:r>
              <a:rPr lang="en-GB" sz="2800" baseline="-25000" dirty="0">
                <a:solidFill>
                  <a:srgbClr val="0000FF"/>
                </a:solidFill>
                <a:cs typeface="Calibri" panose="020F0502020204030204" pitchFamily="34" charset="0"/>
              </a:rPr>
              <a:t>9</a:t>
            </a:r>
            <a:r>
              <a:rPr lang="en-GB" sz="2800" dirty="0">
                <a:cs typeface="Calibri" panose="020F0502020204030204" pitchFamily="34" charset="0"/>
              </a:rPr>
              <a:t> </a:t>
            </a:r>
            <a:r>
              <a:rPr lang="en-GB" sz="2800" dirty="0">
                <a:cs typeface="Calibri" panose="020F0502020204030204" pitchFamily="34" charset="0"/>
                <a:sym typeface="Wingdings" panose="05000000000000000000" pitchFamily="2" charset="2"/>
              </a:rPr>
              <a:t>  … C</a:t>
            </a:r>
            <a:r>
              <a:rPr lang="en-GB" sz="2800" dirty="0">
                <a:solidFill>
                  <a:srgbClr val="0000FF"/>
                </a:solidFill>
                <a:cs typeface="Calibri" panose="020F0502020204030204" pitchFamily="34" charset="0"/>
                <a:sym typeface="Wingdings" panose="05000000000000000000" pitchFamily="2" charset="2"/>
              </a:rPr>
              <a:t>O</a:t>
            </a:r>
            <a:r>
              <a:rPr lang="en-GB" sz="2800" baseline="-25000" dirty="0">
                <a:solidFill>
                  <a:srgbClr val="0000FF"/>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     …   </a:t>
            </a:r>
            <a:r>
              <a:rPr lang="en-GB" sz="2800" dirty="0">
                <a:solidFill>
                  <a:srgbClr val="00B050"/>
                </a:solidFill>
                <a:cs typeface="Calibri" panose="020F0502020204030204" pitchFamily="34" charset="0"/>
                <a:sym typeface="Wingdings" panose="05000000000000000000" pitchFamily="2" charset="2"/>
              </a:rPr>
              <a:t>H</a:t>
            </a:r>
            <a:r>
              <a:rPr lang="en-GB" sz="2800" baseline="-25000" dirty="0">
                <a:solidFill>
                  <a:srgbClr val="00B050"/>
                </a:solidFill>
                <a:cs typeface="Calibri" panose="020F0502020204030204" pitchFamily="34" charset="0"/>
                <a:sym typeface="Wingdings" panose="05000000000000000000" pitchFamily="2" charset="2"/>
              </a:rPr>
              <a:t>2</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   </a:t>
            </a:r>
            <a:r>
              <a:rPr lang="en-GB" sz="2800" dirty="0">
                <a:solidFill>
                  <a:srgbClr val="FF0000"/>
                </a:solidFill>
                <a:cs typeface="Calibri" panose="020F0502020204030204" pitchFamily="34" charset="0"/>
                <a:sym typeface="Wingdings" panose="05000000000000000000" pitchFamily="2" charset="2"/>
              </a:rPr>
              <a:t>N</a:t>
            </a:r>
            <a:r>
              <a:rPr lang="en-GB" sz="2800" baseline="-25000" dirty="0">
                <a:solidFill>
                  <a:srgbClr val="FF0000"/>
                </a:solidFill>
                <a:cs typeface="Calibri" panose="020F0502020204030204" pitchFamily="34" charset="0"/>
                <a:sym typeface="Wingdings" panose="05000000000000000000" pitchFamily="2" charset="2"/>
              </a:rPr>
              <a:t>2</a:t>
            </a:r>
            <a:endParaRPr lang="en-GB" sz="2800" baseline="-25000" dirty="0">
              <a:solidFill>
                <a:srgbClr val="0000FF"/>
              </a:solidFill>
              <a:cs typeface="Calibri" panose="020F0502020204030204" pitchFamily="34" charset="0"/>
            </a:endParaRPr>
          </a:p>
        </p:txBody>
      </p:sp>
      <p:sp>
        <p:nvSpPr>
          <p:cNvPr id="8" name="TextBox 7">
            <a:extLst>
              <a:ext uri="{FF2B5EF4-FFF2-40B4-BE49-F238E27FC236}">
                <a16:creationId xmlns:a16="http://schemas.microsoft.com/office/drawing/2014/main" id="{DD101E03-D7F5-4F5B-8B49-627FBAB3048D}"/>
              </a:ext>
            </a:extLst>
          </p:cNvPr>
          <p:cNvSpPr txBox="1"/>
          <p:nvPr/>
        </p:nvSpPr>
        <p:spPr>
          <a:xfrm>
            <a:off x="2825460" y="2382331"/>
            <a:ext cx="283343" cy="523220"/>
          </a:xfrm>
          <a:prstGeom prst="rect">
            <a:avLst/>
          </a:prstGeom>
          <a:noFill/>
        </p:spPr>
        <p:txBody>
          <a:bodyPr wrap="square">
            <a:spAutoFit/>
          </a:bodyPr>
          <a:lstStyle/>
          <a:p>
            <a:r>
              <a:rPr lang="en-GB" sz="2800" dirty="0">
                <a:cs typeface="Calibri" panose="020F0502020204030204" pitchFamily="34" charset="0"/>
                <a:sym typeface="Wingdings" panose="05000000000000000000" pitchFamily="2" charset="2"/>
              </a:rPr>
              <a:t>3</a:t>
            </a:r>
            <a:endParaRPr lang="en-GB" sz="2800" dirty="0">
              <a:cs typeface="Calibri" panose="020F0502020204030204" pitchFamily="34" charset="0"/>
            </a:endParaRPr>
          </a:p>
        </p:txBody>
      </p:sp>
      <p:sp>
        <p:nvSpPr>
          <p:cNvPr id="9" name="TextBox 8">
            <a:extLst>
              <a:ext uri="{FF2B5EF4-FFF2-40B4-BE49-F238E27FC236}">
                <a16:creationId xmlns:a16="http://schemas.microsoft.com/office/drawing/2014/main" id="{870D6F0D-4784-4D9E-B05A-A44C18065CC6}"/>
              </a:ext>
            </a:extLst>
          </p:cNvPr>
          <p:cNvSpPr txBox="1"/>
          <p:nvPr/>
        </p:nvSpPr>
        <p:spPr>
          <a:xfrm>
            <a:off x="4581531" y="2373173"/>
            <a:ext cx="1123012" cy="523220"/>
          </a:xfrm>
          <a:prstGeom prst="rect">
            <a:avLst/>
          </a:prstGeom>
          <a:noFill/>
        </p:spPr>
        <p:txBody>
          <a:bodyPr wrap="square">
            <a:spAutoFit/>
          </a:bodyPr>
          <a:lstStyle/>
          <a:p>
            <a:r>
              <a:rPr lang="en-GB" sz="2800" dirty="0">
                <a:solidFill>
                  <a:srgbClr val="00B050"/>
                </a:solidFill>
                <a:cs typeface="Calibri" panose="020F0502020204030204" pitchFamily="34" charset="0"/>
                <a:sym typeface="Wingdings" panose="05000000000000000000" pitchFamily="2" charset="2"/>
              </a:rPr>
              <a:t>5/2</a:t>
            </a:r>
            <a:endParaRPr lang="en-GB" sz="2800" dirty="0">
              <a:solidFill>
                <a:srgbClr val="00B050"/>
              </a:solidFill>
              <a:cs typeface="Calibri" panose="020F0502020204030204" pitchFamily="34" charset="0"/>
            </a:endParaRPr>
          </a:p>
        </p:txBody>
      </p:sp>
      <p:sp>
        <p:nvSpPr>
          <p:cNvPr id="10" name="TextBox 9">
            <a:extLst>
              <a:ext uri="{FF2B5EF4-FFF2-40B4-BE49-F238E27FC236}">
                <a16:creationId xmlns:a16="http://schemas.microsoft.com/office/drawing/2014/main" id="{B9A15ED1-FFDA-4E3C-BA93-A42E8A8E3181}"/>
              </a:ext>
            </a:extLst>
          </p:cNvPr>
          <p:cNvSpPr txBox="1"/>
          <p:nvPr/>
        </p:nvSpPr>
        <p:spPr>
          <a:xfrm>
            <a:off x="6556280" y="2373173"/>
            <a:ext cx="949882" cy="523220"/>
          </a:xfrm>
          <a:prstGeom prst="rect">
            <a:avLst/>
          </a:prstGeom>
          <a:noFill/>
        </p:spPr>
        <p:txBody>
          <a:bodyPr wrap="square">
            <a:spAutoFit/>
          </a:bodyPr>
          <a:lstStyle/>
          <a:p>
            <a:r>
              <a:rPr lang="en-GB" sz="2800" dirty="0">
                <a:solidFill>
                  <a:srgbClr val="FF0000"/>
                </a:solidFill>
                <a:cs typeface="Calibri" panose="020F0502020204030204" pitchFamily="34" charset="0"/>
                <a:sym typeface="Wingdings" panose="05000000000000000000" pitchFamily="2" charset="2"/>
              </a:rPr>
              <a:t>3/2</a:t>
            </a:r>
            <a:endParaRPr lang="en-GB" sz="2800" dirty="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069E1056-93DD-4353-B1E9-C3E56CF1EB70}"/>
              </a:ext>
            </a:extLst>
          </p:cNvPr>
          <p:cNvSpPr txBox="1"/>
          <p:nvPr/>
        </p:nvSpPr>
        <p:spPr>
          <a:xfrm>
            <a:off x="8002846" y="2481411"/>
            <a:ext cx="1941968" cy="523220"/>
          </a:xfrm>
          <a:prstGeom prst="rect">
            <a:avLst/>
          </a:prstGeom>
          <a:noFill/>
        </p:spPr>
        <p:txBody>
          <a:bodyPr wrap="square">
            <a:spAutoFit/>
          </a:bodyPr>
          <a:lstStyle/>
          <a:p>
            <a:r>
              <a:rPr lang="en-GB" sz="2800" dirty="0">
                <a:cs typeface="Calibri" panose="020F0502020204030204" pitchFamily="34" charset="0"/>
                <a:sym typeface="Wingdings" panose="05000000000000000000" pitchFamily="2" charset="2"/>
              </a:rPr>
              <a:t>+</a:t>
            </a:r>
            <a:r>
              <a:rPr lang="en-GB" sz="2800" dirty="0">
                <a:solidFill>
                  <a:srgbClr val="FF0000"/>
                </a:solidFill>
                <a:cs typeface="Calibri" panose="020F0502020204030204" pitchFamily="34" charset="0"/>
                <a:sym typeface="Wingdings" panose="05000000000000000000" pitchFamily="2" charset="2"/>
              </a:rPr>
              <a:t> </a:t>
            </a:r>
            <a:r>
              <a:rPr lang="en-GB" sz="2800" dirty="0">
                <a:solidFill>
                  <a:srgbClr val="0000FF"/>
                </a:solidFill>
                <a:cs typeface="Calibri" panose="020F0502020204030204" pitchFamily="34" charset="0"/>
                <a:sym typeface="Wingdings" panose="05000000000000000000" pitchFamily="2" charset="2"/>
              </a:rPr>
              <a:t>1/2 O</a:t>
            </a:r>
            <a:endParaRPr lang="en-GB" sz="2800" dirty="0">
              <a:solidFill>
                <a:srgbClr val="0000FF"/>
              </a:solidFill>
              <a:cs typeface="Calibri" panose="020F0502020204030204" pitchFamily="34" charset="0"/>
            </a:endParaRPr>
          </a:p>
        </p:txBody>
      </p:sp>
      <p:grpSp>
        <p:nvGrpSpPr>
          <p:cNvPr id="12" name="Group 11">
            <a:extLst>
              <a:ext uri="{FF2B5EF4-FFF2-40B4-BE49-F238E27FC236}">
                <a16:creationId xmlns:a16="http://schemas.microsoft.com/office/drawing/2014/main" id="{824EADC2-B2BB-46B8-B04E-EDADB3CC410E}"/>
              </a:ext>
            </a:extLst>
          </p:cNvPr>
          <p:cNvGrpSpPr/>
          <p:nvPr/>
        </p:nvGrpSpPr>
        <p:grpSpPr>
          <a:xfrm>
            <a:off x="7031221" y="2512149"/>
            <a:ext cx="3548287" cy="1595171"/>
            <a:chOff x="4688054" y="2578526"/>
            <a:chExt cx="3548287" cy="1595171"/>
          </a:xfrm>
        </p:grpSpPr>
        <p:sp>
          <p:nvSpPr>
            <p:cNvPr id="13" name="Oval 12">
              <a:extLst>
                <a:ext uri="{FF2B5EF4-FFF2-40B4-BE49-F238E27FC236}">
                  <a16:creationId xmlns:a16="http://schemas.microsoft.com/office/drawing/2014/main" id="{A634639B-7705-4A06-BBD7-56B7A61EF1D4}"/>
                </a:ext>
              </a:extLst>
            </p:cNvPr>
            <p:cNvSpPr/>
            <p:nvPr/>
          </p:nvSpPr>
          <p:spPr>
            <a:xfrm>
              <a:off x="6014732" y="2578526"/>
              <a:ext cx="1218742" cy="4924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cxnSp>
          <p:nvCxnSpPr>
            <p:cNvPr id="14" name="Straight Arrow Connector 13">
              <a:extLst>
                <a:ext uri="{FF2B5EF4-FFF2-40B4-BE49-F238E27FC236}">
                  <a16:creationId xmlns:a16="http://schemas.microsoft.com/office/drawing/2014/main" id="{9A05FCAE-31A2-4D7B-8BE4-6F4BEB4D7CF8}"/>
                </a:ext>
              </a:extLst>
            </p:cNvPr>
            <p:cNvCxnSpPr>
              <a:cxnSpLocks/>
            </p:cNvCxnSpPr>
            <p:nvPr/>
          </p:nvCxnSpPr>
          <p:spPr>
            <a:xfrm>
              <a:off x="6653058" y="3071008"/>
              <a:ext cx="11028" cy="424369"/>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AB57C1D-1486-4D8D-A0B0-F3AA700802D3}"/>
                </a:ext>
              </a:extLst>
            </p:cNvPr>
            <p:cNvSpPr txBox="1"/>
            <p:nvPr/>
          </p:nvSpPr>
          <p:spPr>
            <a:xfrm>
              <a:off x="4688054" y="3527366"/>
              <a:ext cx="3548287" cy="646331"/>
            </a:xfrm>
            <a:prstGeom prst="rect">
              <a:avLst/>
            </a:prstGeom>
            <a:noFill/>
            <a:ln w="28575">
              <a:solidFill>
                <a:srgbClr val="FFC000"/>
              </a:solidFill>
            </a:ln>
          </p:spPr>
          <p:txBody>
            <a:bodyPr wrap="square">
              <a:spAutoFit/>
            </a:bodyPr>
            <a:lstStyle/>
            <a:p>
              <a:r>
                <a:rPr lang="en-US" altLang="en-US" dirty="0">
                  <a:solidFill>
                    <a:srgbClr val="222222"/>
                  </a:solidFill>
                  <a:cs typeface="Calibri" panose="020F0502020204030204" pitchFamily="34" charset="0"/>
                </a:rPr>
                <a:t>e</a:t>
              </a:r>
              <a:r>
                <a:rPr kumimoji="0" lang="en-US" altLang="en-US" sz="1800" b="0" i="0" u="none" strike="noStrike" cap="none" normalizeH="0" baseline="0" dirty="0">
                  <a:ln>
                    <a:noFill/>
                  </a:ln>
                  <a:solidFill>
                    <a:srgbClr val="222222"/>
                  </a:solidFill>
                  <a:effectLst/>
                  <a:cs typeface="Calibri" panose="020F0502020204030204" pitchFamily="34" charset="0"/>
                </a:rPr>
                <a:t>xcess of oxygen in NG to oxidize reactants fully to CO</a:t>
              </a:r>
              <a:r>
                <a:rPr kumimoji="0" lang="en-US" altLang="en-US" sz="1800" b="0" i="0" u="none" strike="noStrike" cap="none" normalizeH="0" baseline="-25000" dirty="0">
                  <a:ln>
                    <a:noFill/>
                  </a:ln>
                  <a:solidFill>
                    <a:srgbClr val="222222"/>
                  </a:solidFill>
                  <a:effectLst/>
                  <a:cs typeface="Calibri" panose="020F0502020204030204" pitchFamily="34" charset="0"/>
                </a:rPr>
                <a:t>2</a:t>
              </a:r>
              <a:r>
                <a:rPr kumimoji="0" lang="en-US" altLang="en-US" sz="1800" b="0" i="0" u="none" strike="noStrike" cap="none" normalizeH="0" baseline="0" dirty="0">
                  <a:ln>
                    <a:noFill/>
                  </a:ln>
                  <a:solidFill>
                    <a:srgbClr val="222222"/>
                  </a:solidFill>
                  <a:effectLst/>
                  <a:cs typeface="Calibri" panose="020F0502020204030204" pitchFamily="34" charset="0"/>
                </a:rPr>
                <a:t> and H</a:t>
              </a:r>
              <a:r>
                <a:rPr kumimoji="0" lang="en-US" altLang="en-US" sz="1800" b="0" i="0" u="none" strike="noStrike" cap="none" normalizeH="0" baseline="-25000" dirty="0">
                  <a:ln>
                    <a:noFill/>
                  </a:ln>
                  <a:solidFill>
                    <a:srgbClr val="222222"/>
                  </a:solidFill>
                  <a:effectLst/>
                  <a:cs typeface="Calibri" panose="020F0502020204030204" pitchFamily="34" charset="0"/>
                </a:rPr>
                <a:t>2</a:t>
              </a:r>
              <a:r>
                <a:rPr kumimoji="0" lang="en-US" altLang="en-US" sz="1800" b="0" i="0" u="none" strike="noStrike" cap="none" normalizeH="0" baseline="0" dirty="0">
                  <a:ln>
                    <a:noFill/>
                  </a:ln>
                  <a:solidFill>
                    <a:srgbClr val="222222"/>
                  </a:solidFill>
                  <a:effectLst/>
                  <a:cs typeface="Calibri" panose="020F0502020204030204" pitchFamily="34" charset="0"/>
                </a:rPr>
                <a:t>O</a:t>
              </a:r>
              <a:endParaRPr lang="en-GB" dirty="0">
                <a:cs typeface="Calibri" panose="020F0502020204030204" pitchFamily="34" charset="0"/>
              </a:endParaRPr>
            </a:p>
          </p:txBody>
        </p:sp>
      </p:grpSp>
      <p:sp>
        <p:nvSpPr>
          <p:cNvPr id="16" name="TextBox 15">
            <a:extLst>
              <a:ext uri="{FF2B5EF4-FFF2-40B4-BE49-F238E27FC236}">
                <a16:creationId xmlns:a16="http://schemas.microsoft.com/office/drawing/2014/main" id="{DD216844-A43C-4D71-9CF8-8CCCE4CFD887}"/>
              </a:ext>
            </a:extLst>
          </p:cNvPr>
          <p:cNvSpPr txBox="1"/>
          <p:nvPr/>
        </p:nvSpPr>
        <p:spPr>
          <a:xfrm>
            <a:off x="6449508" y="5880194"/>
            <a:ext cx="5498652" cy="646331"/>
          </a:xfrm>
          <a:prstGeom prst="rect">
            <a:avLst/>
          </a:prstGeom>
          <a:noFill/>
        </p:spPr>
        <p:txBody>
          <a:bodyPr wrap="square">
            <a:spAutoFit/>
          </a:bodyPr>
          <a:lstStyle/>
          <a:p>
            <a:pPr lvl="0" eaLnBrk="0" hangingPunct="0"/>
            <a:r>
              <a:rPr lang="en-US" altLang="en-US" b="1" dirty="0" err="1">
                <a:solidFill>
                  <a:srgbClr val="00B0F0"/>
                </a:solidFill>
                <a:cs typeface="Calibri" panose="020F0502020204030204" pitchFamily="34" charset="0"/>
              </a:rPr>
              <a:t>wt</a:t>
            </a:r>
            <a:r>
              <a:rPr lang="en-US" altLang="en-US" b="1" dirty="0">
                <a:solidFill>
                  <a:srgbClr val="00B0F0"/>
                </a:solidFill>
                <a:cs typeface="Calibri" panose="020F0502020204030204" pitchFamily="34" charset="0"/>
              </a:rPr>
              <a:t>% of O as the total MW of O atoms in the product (½ x 16 = 8) divided by the MW of nitroglycerin</a:t>
            </a: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C4A4ECD-89BA-467F-AA9A-51954B590E68}"/>
                  </a:ext>
                </a:extLst>
              </p:cNvPr>
              <p:cNvSpPr txBox="1"/>
              <p:nvPr/>
            </p:nvSpPr>
            <p:spPr>
              <a:xfrm>
                <a:off x="6315550" y="4304550"/>
                <a:ext cx="4665297" cy="150041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𝑙𝑖𝑏𝑒𝑟𝑎𝑡𝑒𝑑</m:t>
                      </m:r>
                      <m:r>
                        <a:rPr lang="en-GB" b="0" i="1" smtClean="0">
                          <a:latin typeface="Cambria Math" panose="02040503050406030204" pitchFamily="18" charset="0"/>
                        </a:rPr>
                        <m:t> </m:t>
                      </m:r>
                    </m:oMath>
                  </m:oMathPara>
                </a14:m>
                <a:endParaRPr lang="en-GB" b="0" i="1" dirty="0">
                  <a:cs typeface="Calibri" panose="020F0502020204030204" pitchFamily="34" charset="0"/>
                </a:endParaRPr>
              </a:p>
              <a:p>
                <a:endParaRPr lang="en-GB" i="1" dirty="0">
                  <a:cs typeface="Calibri" panose="020F0502020204030204" pitchFamily="34" charset="0"/>
                </a:endParaRPr>
              </a:p>
              <a:p>
                <a:pPr/>
                <a14:m>
                  <m:oMathPara xmlns:m="http://schemas.openxmlformats.org/officeDocument/2006/math">
                    <m:oMathParaPr>
                      <m:jc m:val="centerGroup"/>
                    </m:oMathParaPr>
                    <m:oMath xmlns:m="http://schemas.openxmlformats.org/officeDocument/2006/math">
                      <m:r>
                        <m:rPr>
                          <m:sty m:val="p"/>
                        </m:rPr>
                        <a:rPr lang="en-GB" sz="2200" b="0" i="0" smtClean="0">
                          <a:latin typeface="Cambria Math" panose="02040503050406030204" pitchFamily="18" charset="0"/>
                        </a:rPr>
                        <m:t>wt</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m:t>
                      </m:r>
                      <m:r>
                        <a:rPr lang="en-GB" sz="2200" b="0" i="0" smtClean="0">
                          <a:latin typeface="Cambria Math" panose="02040503050406030204" pitchFamily="18" charset="0"/>
                        </a:rPr>
                        <m:t>= </m:t>
                      </m:r>
                      <m:f>
                        <m:fPr>
                          <m:ctrlPr>
                            <a:rPr lang="en-GB" sz="2200" b="0" i="1" smtClean="0">
                              <a:latin typeface="Cambria Math" panose="02040503050406030204" pitchFamily="18" charset="0"/>
                            </a:rPr>
                          </m:ctrlPr>
                        </m:fPr>
                        <m:num>
                          <m:r>
                            <a:rPr lang="en-GB" sz="2200" b="0" i="1" smtClean="0">
                              <a:latin typeface="Cambria Math" panose="02040503050406030204" pitchFamily="18" charset="0"/>
                            </a:rPr>
                            <m:t>(</m:t>
                          </m:r>
                          <m:f>
                            <m:fPr>
                              <m:ctrlPr>
                                <a:rPr lang="en-GB" sz="2200" b="0" i="1" smtClean="0">
                                  <a:latin typeface="Cambria Math" panose="02040503050406030204" pitchFamily="18" charset="0"/>
                                </a:rPr>
                              </m:ctrlPr>
                            </m:fPr>
                            <m:num>
                              <m:r>
                                <a:rPr lang="en-GB" sz="2200" b="0" i="0" smtClean="0">
                                  <a:latin typeface="Cambria Math" panose="02040503050406030204" pitchFamily="18" charset="0"/>
                                </a:rPr>
                                <m:t>1</m:t>
                              </m:r>
                            </m:num>
                            <m:den>
                              <m:r>
                                <a:rPr lang="en-GB" sz="2200" b="0" i="0" smtClean="0">
                                  <a:latin typeface="Cambria Math" panose="02040503050406030204" pitchFamily="18" charset="0"/>
                                </a:rPr>
                                <m:t>2</m:t>
                              </m:r>
                            </m:den>
                          </m:f>
                          <m:r>
                            <a:rPr lang="en-GB" sz="2200">
                              <a:latin typeface="Cambria Math" panose="02040503050406030204" pitchFamily="18" charset="0"/>
                              <a:ea typeface="Cambria Math" panose="02040503050406030204" pitchFamily="18" charset="0"/>
                            </a:rPr>
                            <m:t>×</m:t>
                          </m:r>
                          <m:r>
                            <a:rPr lang="en-GB" sz="2200" b="0" i="0" smtClean="0">
                              <a:latin typeface="Cambria Math" panose="02040503050406030204" pitchFamily="18" charset="0"/>
                            </a:rPr>
                            <m:t>16)</m:t>
                          </m:r>
                          <m:r>
                            <a:rPr lang="en-GB" sz="2200" b="0" i="0" smtClean="0">
                              <a:latin typeface="Cambria Math" panose="02040503050406030204" pitchFamily="18" charset="0"/>
                              <a:ea typeface="Cambria Math" panose="02040503050406030204" pitchFamily="18" charset="0"/>
                            </a:rPr>
                            <m:t>×100</m:t>
                          </m:r>
                        </m:num>
                        <m:den>
                          <m:r>
                            <a:rPr lang="en-GB" sz="2200" b="0" i="0" smtClean="0">
                              <a:latin typeface="Cambria Math" panose="02040503050406030204" pitchFamily="18" charset="0"/>
                            </a:rPr>
                            <m:t>227</m:t>
                          </m:r>
                        </m:den>
                      </m:f>
                      <m:r>
                        <a:rPr lang="en-GB" sz="2200" b="0" i="0" smtClean="0">
                          <a:latin typeface="Cambria Math" panose="02040503050406030204" pitchFamily="18" charset="0"/>
                        </a:rPr>
                        <m:t>=</m:t>
                      </m:r>
                      <m:r>
                        <a:rPr lang="en-GB" sz="2200" b="1" i="0" smtClean="0">
                          <a:latin typeface="Cambria Math" panose="02040503050406030204" pitchFamily="18" charset="0"/>
                        </a:rPr>
                        <m:t>+</m:t>
                      </m:r>
                      <m:r>
                        <a:rPr lang="en-GB" sz="2200" b="1" i="0" smtClean="0">
                          <a:latin typeface="Cambria Math" panose="02040503050406030204" pitchFamily="18" charset="0"/>
                        </a:rPr>
                        <m:t>𝟑</m:t>
                      </m:r>
                      <m:r>
                        <a:rPr lang="en-GB" sz="2200" b="1" i="0" smtClean="0">
                          <a:latin typeface="Cambria Math" panose="02040503050406030204" pitchFamily="18" charset="0"/>
                        </a:rPr>
                        <m:t>.</m:t>
                      </m:r>
                      <m:r>
                        <a:rPr lang="en-GB" sz="2200" b="1" i="0" smtClean="0">
                          <a:latin typeface="Cambria Math" panose="02040503050406030204" pitchFamily="18" charset="0"/>
                        </a:rPr>
                        <m:t>𝟓</m:t>
                      </m:r>
                      <m:r>
                        <a:rPr lang="en-GB" sz="2200" b="1" i="0" smtClean="0">
                          <a:latin typeface="Cambria Math" panose="02040503050406030204" pitchFamily="18" charset="0"/>
                        </a:rPr>
                        <m:t>%</m:t>
                      </m:r>
                    </m:oMath>
                  </m:oMathPara>
                </a14:m>
                <a:endParaRPr lang="en-GB" sz="2200" b="1" dirty="0">
                  <a:cs typeface="Calibri" panose="020F0502020204030204" pitchFamily="34" charset="0"/>
                </a:endParaRPr>
              </a:p>
            </p:txBody>
          </p:sp>
        </mc:Choice>
        <mc:Fallback xmlns="">
          <p:sp>
            <p:nvSpPr>
              <p:cNvPr id="17" name="TextBox 16">
                <a:extLst>
                  <a:ext uri="{FF2B5EF4-FFF2-40B4-BE49-F238E27FC236}">
                    <a16:creationId xmlns:a16="http://schemas.microsoft.com/office/drawing/2014/main" id="{DC4A4ECD-89BA-467F-AA9A-51954B590E68}"/>
                  </a:ext>
                </a:extLst>
              </p:cNvPr>
              <p:cNvSpPr txBox="1">
                <a:spLocks noRot="1" noChangeAspect="1" noMove="1" noResize="1" noEditPoints="1" noAdjustHandles="1" noChangeArrowheads="1" noChangeShapeType="1" noTextEdit="1"/>
              </p:cNvSpPr>
              <p:nvPr/>
            </p:nvSpPr>
            <p:spPr>
              <a:xfrm>
                <a:off x="6315550" y="4304550"/>
                <a:ext cx="4665297" cy="1500411"/>
              </a:xfrm>
              <a:prstGeom prst="rect">
                <a:avLst/>
              </a:prstGeom>
              <a:blipFill>
                <a:blip r:embed="rId3"/>
                <a:stretch>
                  <a:fillRect/>
                </a:stretch>
              </a:blipFill>
            </p:spPr>
            <p:txBody>
              <a:bodyPr/>
              <a:lstStyle/>
              <a:p>
                <a:r>
                  <a:rPr lang="en-GB">
                    <a:noFill/>
                  </a:rPr>
                  <a:t> </a:t>
                </a:r>
              </a:p>
            </p:txBody>
          </p:sp>
        </mc:Fallback>
      </mc:AlternateContent>
      <p:sp>
        <p:nvSpPr>
          <p:cNvPr id="18" name="TextBox 17">
            <a:extLst>
              <a:ext uri="{FF2B5EF4-FFF2-40B4-BE49-F238E27FC236}">
                <a16:creationId xmlns:a16="http://schemas.microsoft.com/office/drawing/2014/main" id="{BE7C951E-5835-486D-8621-3CEEB059ADE2}"/>
              </a:ext>
            </a:extLst>
          </p:cNvPr>
          <p:cNvSpPr txBox="1"/>
          <p:nvPr/>
        </p:nvSpPr>
        <p:spPr>
          <a:xfrm>
            <a:off x="2967131" y="654961"/>
            <a:ext cx="8556981" cy="1200329"/>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nitroglycerin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3</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9</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nitroglycerine. </a:t>
            </a:r>
            <a:endParaRPr lang="en-GB" sz="2400" dirty="0">
              <a:solidFill>
                <a:srgbClr val="00B0F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24378F8D-0B2C-4919-BD91-89045297A6C3}"/>
              </a:ext>
            </a:extLst>
          </p:cNvPr>
          <p:cNvSpPr txBox="1"/>
          <p:nvPr/>
        </p:nvSpPr>
        <p:spPr>
          <a:xfrm>
            <a:off x="1851738" y="2995143"/>
            <a:ext cx="720069" cy="923330"/>
          </a:xfrm>
          <a:prstGeom prst="rect">
            <a:avLst/>
          </a:prstGeom>
          <a:noFill/>
        </p:spPr>
        <p:txBody>
          <a:bodyPr wrap="none" rtlCol="0">
            <a:spAutoFit/>
          </a:bodyPr>
          <a:lstStyle/>
          <a:p>
            <a:r>
              <a:rPr lang="en-GB" dirty="0">
                <a:cs typeface="Calibri" panose="020F0502020204030204" pitchFamily="34" charset="0"/>
              </a:rPr>
              <a:t>a = 3</a:t>
            </a:r>
          </a:p>
          <a:p>
            <a:r>
              <a:rPr lang="en-GB" dirty="0">
                <a:solidFill>
                  <a:srgbClr val="00B050"/>
                </a:solidFill>
                <a:cs typeface="Calibri" panose="020F0502020204030204" pitchFamily="34" charset="0"/>
              </a:rPr>
              <a:t>b = 5</a:t>
            </a:r>
          </a:p>
          <a:p>
            <a:r>
              <a:rPr lang="en-GB" dirty="0">
                <a:solidFill>
                  <a:srgbClr val="0000FF"/>
                </a:solidFill>
                <a:cs typeface="Calibri" panose="020F0502020204030204" pitchFamily="34" charset="0"/>
              </a:rPr>
              <a:t>d = 9</a:t>
            </a:r>
          </a:p>
        </p:txBody>
      </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18EBE80A-2F66-4E51-A555-9BCED669FD73}"/>
                  </a:ext>
                </a:extLst>
              </p:cNvPr>
              <p:cNvSpPr txBox="1"/>
              <p:nvPr/>
            </p:nvSpPr>
            <p:spPr>
              <a:xfrm>
                <a:off x="648642" y="4304550"/>
                <a:ext cx="4920321" cy="1444242"/>
              </a:xfrm>
              <a:prstGeom prst="rect">
                <a:avLst/>
              </a:prstGeom>
              <a:noFill/>
              <a:ln w="28575">
                <a:noFill/>
              </a:ln>
            </p:spPr>
            <p:txBody>
              <a:bodyPr wrap="none" rtlCol="0">
                <a:spAutoFit/>
              </a:bodyPr>
              <a:lstStyle/>
              <a:p>
                <a14:m>
                  <m:oMath xmlns:m="http://schemas.openxmlformats.org/officeDocument/2006/math">
                    <m:r>
                      <m:rPr>
                        <m:sty m:val="p"/>
                      </m:rPr>
                      <a:rPr lang="el-GR" sz="2200" i="0" smtClean="0">
                        <a:latin typeface="Cambria Math" panose="02040503050406030204" pitchFamily="18" charset="0"/>
                        <a:ea typeface="Cambria Math" panose="02040503050406030204" pitchFamily="18" charset="0"/>
                      </a:rPr>
                      <m:t>Ω</m:t>
                    </m:r>
                    <m:r>
                      <a:rPr lang="en-GB" sz="2200" b="0" i="0" smtClean="0">
                        <a:latin typeface="Cambria Math" panose="02040503050406030204" pitchFamily="18" charset="0"/>
                        <a:ea typeface="Cambria Math" panose="02040503050406030204" pitchFamily="18" charset="0"/>
                      </a:rPr>
                      <m:t>=</m:t>
                    </m:r>
                    <m:f>
                      <m:fPr>
                        <m:ctrlPr>
                          <a:rPr lang="en-GB" sz="2200" b="0" i="1" smtClean="0">
                            <a:latin typeface="Cambria Math" panose="02040503050406030204" pitchFamily="18" charset="0"/>
                            <a:ea typeface="Cambria Math" panose="02040503050406030204" pitchFamily="18" charset="0"/>
                          </a:rPr>
                        </m:ctrlPr>
                      </m:fPr>
                      <m:num>
                        <m:r>
                          <a:rPr lang="en-GB" sz="2200" b="0" i="0" smtClean="0">
                            <a:latin typeface="Cambria Math" panose="02040503050406030204" pitchFamily="18" charset="0"/>
                            <a:ea typeface="Cambria Math" panose="02040503050406030204" pitchFamily="18" charset="0"/>
                          </a:rPr>
                          <m:t>16</m:t>
                        </m:r>
                      </m:num>
                      <m:den>
                        <m:r>
                          <m:rPr>
                            <m:sty m:val="p"/>
                          </m:rPr>
                          <a:rPr lang="en-GB" sz="2200" b="0" i="0" smtClean="0">
                            <a:latin typeface="Cambria Math" panose="02040503050406030204" pitchFamily="18" charset="0"/>
                            <a:ea typeface="Cambria Math" panose="02040503050406030204" pitchFamily="18" charset="0"/>
                          </a:rPr>
                          <m:t>MW</m:t>
                        </m:r>
                      </m:den>
                    </m:f>
                    <m:r>
                      <a:rPr lang="en-GB" sz="2200" b="0" i="0" smtClean="0">
                        <a:latin typeface="Cambria Math" panose="02040503050406030204" pitchFamily="18" charset="0"/>
                        <a:ea typeface="Cambria Math" panose="02040503050406030204" pitchFamily="18" charset="0"/>
                      </a:rPr>
                      <m:t>×</m:t>
                    </m:r>
                    <m:d>
                      <m:dPr>
                        <m:begChr m:val="["/>
                        <m:endChr m:val="]"/>
                        <m:ctrlPr>
                          <a:rPr lang="en-GB" sz="2200" b="0" i="1" smtClean="0">
                            <a:latin typeface="Cambria Math" panose="02040503050406030204" pitchFamily="18" charset="0"/>
                            <a:ea typeface="Cambria Math" panose="02040503050406030204" pitchFamily="18" charset="0"/>
                          </a:rPr>
                        </m:ctrlPr>
                      </m:dPr>
                      <m:e>
                        <m:r>
                          <m:rPr>
                            <m:sty m:val="p"/>
                          </m:rPr>
                          <a:rPr lang="en-GB" sz="2200" b="0" i="0" smtClean="0">
                            <a:solidFill>
                              <a:srgbClr val="0000FF"/>
                            </a:solidFill>
                            <a:latin typeface="Cambria Math" panose="02040503050406030204" pitchFamily="18" charset="0"/>
                            <a:ea typeface="Cambria Math" panose="02040503050406030204" pitchFamily="18" charset="0"/>
                          </a:rPr>
                          <m:t>d</m:t>
                        </m:r>
                        <m:r>
                          <a:rPr lang="en-GB" sz="2200" b="0" i="0" smtClean="0">
                            <a:latin typeface="Cambria Math" panose="02040503050406030204" pitchFamily="18" charset="0"/>
                            <a:ea typeface="Cambria Math" panose="02040503050406030204" pitchFamily="18" charset="0"/>
                          </a:rPr>
                          <m:t>−</m:t>
                        </m:r>
                        <m:d>
                          <m:dPr>
                            <m:ctrlPr>
                              <a:rPr lang="en-GB" sz="2200" b="0" i="1" smtClean="0">
                                <a:latin typeface="Cambria Math" panose="02040503050406030204" pitchFamily="18" charset="0"/>
                                <a:ea typeface="Cambria Math" panose="02040503050406030204" pitchFamily="18" charset="0"/>
                              </a:rPr>
                            </m:ctrlPr>
                          </m:dPr>
                          <m:e>
                            <m:r>
                              <a:rPr lang="en-GB" sz="2200" b="0" i="0" smtClean="0">
                                <a:latin typeface="Cambria Math" panose="02040503050406030204" pitchFamily="18" charset="0"/>
                                <a:ea typeface="Cambria Math" panose="02040503050406030204" pitchFamily="18" charset="0"/>
                              </a:rPr>
                              <m:t>2</m:t>
                            </m:r>
                            <m:r>
                              <m:rPr>
                                <m:sty m:val="p"/>
                              </m:rPr>
                              <a:rPr lang="en-GB" sz="2200" b="0" i="0" smtClean="0">
                                <a:latin typeface="Cambria Math" panose="02040503050406030204" pitchFamily="18" charset="0"/>
                                <a:ea typeface="Cambria Math" panose="02040503050406030204" pitchFamily="18" charset="0"/>
                              </a:rPr>
                              <m:t>a</m:t>
                            </m:r>
                          </m:e>
                        </m:d>
                        <m:r>
                          <a:rPr lang="en-GB" sz="2200" b="0" i="0" smtClean="0">
                            <a:latin typeface="Cambria Math" panose="02040503050406030204" pitchFamily="18" charset="0"/>
                            <a:ea typeface="Cambria Math" panose="02040503050406030204" pitchFamily="18" charset="0"/>
                          </a:rPr>
                          <m:t>−</m:t>
                        </m:r>
                        <m:d>
                          <m:dPr>
                            <m:ctrlPr>
                              <a:rPr lang="en-GB" sz="2200" b="0" i="1" smtClean="0">
                                <a:latin typeface="Cambria Math" panose="02040503050406030204" pitchFamily="18" charset="0"/>
                                <a:ea typeface="Cambria Math" panose="02040503050406030204" pitchFamily="18" charset="0"/>
                              </a:rPr>
                            </m:ctrlPr>
                          </m:dPr>
                          <m:e>
                            <m:f>
                              <m:fPr>
                                <m:ctrlPr>
                                  <a:rPr lang="en-GB" sz="2200" b="0" i="1" smtClean="0">
                                    <a:latin typeface="Cambria Math" panose="02040503050406030204" pitchFamily="18" charset="0"/>
                                    <a:ea typeface="Cambria Math" panose="02040503050406030204" pitchFamily="18" charset="0"/>
                                  </a:rPr>
                                </m:ctrlPr>
                              </m:fPr>
                              <m:num>
                                <m:r>
                                  <m:rPr>
                                    <m:sty m:val="p"/>
                                  </m:rPr>
                                  <a:rPr lang="en-GB" sz="2200" b="0" i="0" smtClean="0">
                                    <a:solidFill>
                                      <a:srgbClr val="00B050"/>
                                    </a:solidFill>
                                    <a:latin typeface="Cambria Math" panose="02040503050406030204" pitchFamily="18" charset="0"/>
                                    <a:ea typeface="Cambria Math" panose="02040503050406030204" pitchFamily="18" charset="0"/>
                                  </a:rPr>
                                  <m:t>b</m:t>
                                </m:r>
                              </m:num>
                              <m:den>
                                <m:r>
                                  <a:rPr lang="en-GB" sz="2200" b="0" i="0" smtClean="0">
                                    <a:latin typeface="Cambria Math" panose="02040503050406030204" pitchFamily="18" charset="0"/>
                                    <a:ea typeface="Cambria Math" panose="02040503050406030204" pitchFamily="18" charset="0"/>
                                  </a:rPr>
                                  <m:t>2</m:t>
                                </m:r>
                              </m:den>
                            </m:f>
                          </m:e>
                        </m:d>
                        <m:r>
                          <a:rPr lang="en-GB" sz="2200" b="0" i="0" smtClean="0">
                            <a:latin typeface="Cambria Math" panose="02040503050406030204" pitchFamily="18" charset="0"/>
                            <a:ea typeface="Cambria Math" panose="02040503050406030204" pitchFamily="18" charset="0"/>
                          </a:rPr>
                          <m:t> </m:t>
                        </m:r>
                      </m:e>
                    </m:d>
                  </m:oMath>
                </a14:m>
                <a:r>
                  <a:rPr lang="en-GB" sz="2200" b="0" dirty="0">
                    <a:ea typeface="Cambria Math" panose="02040503050406030204" pitchFamily="18" charset="0"/>
                    <a:cs typeface="Calibri" panose="020F0502020204030204" pitchFamily="34" charset="0"/>
                  </a:rPr>
                  <a:t> =</a:t>
                </a:r>
              </a:p>
              <a:p>
                <a:endParaRPr lang="en-GB" sz="2200" b="0" dirty="0">
                  <a:ea typeface="Cambria Math" panose="02040503050406030204" pitchFamily="18" charset="0"/>
                  <a:cs typeface="Calibri" panose="020F0502020204030204" pitchFamily="34" charset="0"/>
                </a:endParaRPr>
              </a:p>
              <a:p>
                <a:r>
                  <a:rPr lang="en-GB" sz="2200" b="0" dirty="0">
                    <a:ea typeface="Cambria Math" panose="02040503050406030204" pitchFamily="18" charset="0"/>
                    <a:cs typeface="Calibri" panose="020F0502020204030204" pitchFamily="34" charset="0"/>
                  </a:rPr>
                  <a:t>  =  </a:t>
                </a:r>
                <a14:m>
                  <m:oMath xmlns:m="http://schemas.openxmlformats.org/officeDocument/2006/math">
                    <m:f>
                      <m:f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2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2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2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2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9</m:t>
                        </m:r>
                        <m:r>
                          <a:rPr lang="en-GB" sz="22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200" b="0" i="0" smtClean="0">
                                <a:latin typeface="Cambria Math" panose="02040503050406030204" pitchFamily="18" charset="0"/>
                                <a:ea typeface="Cambria Math" panose="02040503050406030204" pitchFamily="18" charset="0"/>
                                <a:cs typeface="Calibri" panose="020F0502020204030204" pitchFamily="34" charset="0"/>
                              </a:rPr>
                              <m:t>2×3</m:t>
                            </m:r>
                          </m:e>
                        </m:d>
                        <m:r>
                          <a:rPr lang="en-GB" sz="22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2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2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200" b="0" i="0" smtClean="0">
                        <a:latin typeface="Cambria Math" panose="02040503050406030204" pitchFamily="18" charset="0"/>
                        <a:ea typeface="Cambria Math" panose="02040503050406030204" pitchFamily="18" charset="0"/>
                        <a:cs typeface="Calibri" panose="020F0502020204030204" pitchFamily="34" charset="0"/>
                      </a:rPr>
                      <m:t>=</m:t>
                    </m:r>
                    <m:r>
                      <a:rPr lang="en-GB" sz="2200" b="1" i="1" smtClean="0">
                        <a:latin typeface="Cambria Math" panose="02040503050406030204" pitchFamily="18" charset="0"/>
                        <a:ea typeface="Cambria Math" panose="02040503050406030204" pitchFamily="18" charset="0"/>
                        <a:cs typeface="Calibri" panose="020F0502020204030204" pitchFamily="34" charset="0"/>
                      </a:rPr>
                      <m:t>+</m:t>
                    </m:r>
                    <m:r>
                      <a:rPr lang="en-GB" sz="2200" b="1" i="1" smtClean="0">
                        <a:latin typeface="Cambria Math" panose="02040503050406030204" pitchFamily="18" charset="0"/>
                        <a:ea typeface="Cambria Math" panose="02040503050406030204" pitchFamily="18" charset="0"/>
                        <a:cs typeface="Calibri" panose="020F0502020204030204" pitchFamily="34" charset="0"/>
                      </a:rPr>
                      <m:t>𝟑</m:t>
                    </m:r>
                    <m:r>
                      <a:rPr lang="en-GB" sz="2200" b="1" i="1" smtClean="0">
                        <a:latin typeface="Cambria Math" panose="02040503050406030204" pitchFamily="18" charset="0"/>
                        <a:ea typeface="Cambria Math" panose="02040503050406030204" pitchFamily="18" charset="0"/>
                        <a:cs typeface="Calibri" panose="020F0502020204030204" pitchFamily="34" charset="0"/>
                      </a:rPr>
                      <m:t>.</m:t>
                    </m:r>
                    <m:r>
                      <a:rPr lang="en-GB" sz="2200" b="1" i="1" smtClean="0">
                        <a:latin typeface="Cambria Math" panose="02040503050406030204" pitchFamily="18" charset="0"/>
                        <a:ea typeface="Cambria Math" panose="02040503050406030204" pitchFamily="18" charset="0"/>
                        <a:cs typeface="Calibri" panose="020F0502020204030204" pitchFamily="34" charset="0"/>
                      </a:rPr>
                      <m:t>𝟓</m:t>
                    </m:r>
                    <m:r>
                      <a:rPr lang="en-GB" sz="22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200" b="1" dirty="0">
                  <a:ea typeface="Cambria Math" panose="02040503050406030204" pitchFamily="18" charset="0"/>
                  <a:cs typeface="Calibri" panose="020F0502020204030204" pitchFamily="34" charset="0"/>
                </a:endParaRPr>
              </a:p>
            </p:txBody>
          </p:sp>
        </mc:Choice>
        <mc:Fallback xmlns="">
          <p:sp>
            <p:nvSpPr>
              <p:cNvPr id="20" name="TextBox 19">
                <a:extLst>
                  <a:ext uri="{FF2B5EF4-FFF2-40B4-BE49-F238E27FC236}">
                    <a16:creationId xmlns:a16="http://schemas.microsoft.com/office/drawing/2014/main" id="{18EBE80A-2F66-4E51-A555-9BCED669FD73}"/>
                  </a:ext>
                </a:extLst>
              </p:cNvPr>
              <p:cNvSpPr txBox="1">
                <a:spLocks noRot="1" noChangeAspect="1" noMove="1" noResize="1" noEditPoints="1" noAdjustHandles="1" noChangeArrowheads="1" noChangeShapeType="1" noTextEdit="1"/>
              </p:cNvSpPr>
              <p:nvPr/>
            </p:nvSpPr>
            <p:spPr>
              <a:xfrm>
                <a:off x="648642" y="4304550"/>
                <a:ext cx="4920321" cy="1444242"/>
              </a:xfrm>
              <a:prstGeom prst="rect">
                <a:avLst/>
              </a:prstGeom>
              <a:blipFill>
                <a:blip r:embed="rId4"/>
                <a:stretch>
                  <a:fillRect b="-2532"/>
                </a:stretch>
              </a:blipFill>
              <a:ln w="28575">
                <a:noFill/>
              </a:ln>
            </p:spPr>
            <p:txBody>
              <a:bodyPr/>
              <a:lstStyle/>
              <a:p>
                <a:r>
                  <a:rPr lang="en-GB">
                    <a:noFill/>
                  </a:rPr>
                  <a:t> </a:t>
                </a:r>
              </a:p>
            </p:txBody>
          </p:sp>
        </mc:Fallback>
      </mc:AlternateContent>
      <p:cxnSp>
        <p:nvCxnSpPr>
          <p:cNvPr id="21" name="Straight Connector 20">
            <a:extLst>
              <a:ext uri="{FF2B5EF4-FFF2-40B4-BE49-F238E27FC236}">
                <a16:creationId xmlns:a16="http://schemas.microsoft.com/office/drawing/2014/main" id="{A9B77B8D-992B-4EBA-802A-C2C3FE69CB54}"/>
              </a:ext>
            </a:extLst>
          </p:cNvPr>
          <p:cNvCxnSpPr/>
          <p:nvPr/>
        </p:nvCxnSpPr>
        <p:spPr>
          <a:xfrm>
            <a:off x="6096000" y="3918473"/>
            <a:ext cx="0" cy="270794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E3DDECF1-26E9-4FF0-B6B6-A7379022A9D1}"/>
              </a:ext>
            </a:extLst>
          </p:cNvPr>
          <p:cNvSpPr txBox="1"/>
          <p:nvPr/>
        </p:nvSpPr>
        <p:spPr>
          <a:xfrm>
            <a:off x="1109416" y="5991345"/>
            <a:ext cx="3368440" cy="461665"/>
          </a:xfrm>
          <a:prstGeom prst="rect">
            <a:avLst/>
          </a:prstGeom>
          <a:noFill/>
          <a:ln w="28575">
            <a:solidFill>
              <a:srgbClr val="0000FF"/>
            </a:solidFill>
          </a:ln>
        </p:spPr>
        <p:txBody>
          <a:bodyPr wrap="square">
            <a:spAutoFit/>
          </a:bodyPr>
          <a:lstStyle/>
          <a:p>
            <a:r>
              <a:rPr lang="en-US" sz="2400" b="1" dirty="0">
                <a:solidFill>
                  <a:srgbClr val="00B0F0"/>
                </a:solidFill>
                <a:cs typeface="Calibri" panose="020F0502020204030204" pitchFamily="34" charset="0"/>
              </a:rPr>
              <a:t>positive</a:t>
            </a:r>
            <a:r>
              <a:rPr lang="en-US" sz="2400" b="1" i="0" dirty="0">
                <a:solidFill>
                  <a:srgbClr val="00B0F0"/>
                </a:solidFill>
                <a:effectLst/>
                <a:cs typeface="Calibri" panose="020F0502020204030204" pitchFamily="34" charset="0"/>
              </a:rPr>
              <a:t> oxygen balance </a:t>
            </a:r>
            <a:endParaRPr lang="en-GB" sz="2400" b="1" dirty="0">
              <a:solidFill>
                <a:srgbClr val="00B0F0"/>
              </a:solidFill>
              <a:cs typeface="Calibri" panose="020F0502020204030204" pitchFamily="34" charset="0"/>
            </a:endParaRPr>
          </a:p>
        </p:txBody>
      </p:sp>
      <p:pic>
        <p:nvPicPr>
          <p:cNvPr id="23" name="Picture 2" descr="Skeletal formula of zwitterionic nitroglycerin">
            <a:extLst>
              <a:ext uri="{FF2B5EF4-FFF2-40B4-BE49-F238E27FC236}">
                <a16:creationId xmlns:a16="http://schemas.microsoft.com/office/drawing/2014/main" id="{A5BEC619-FF60-49D2-BBAB-A6115A81F7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627982"/>
            <a:ext cx="2623880" cy="1455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602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6" grpId="0"/>
      <p:bldP spid="17" grpId="0"/>
      <p:bldP spid="20" grpId="0"/>
      <p:bldP spid="2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a:extLst>
                  <a:ext uri="{FF2B5EF4-FFF2-40B4-BE49-F238E27FC236}">
                    <a16:creationId xmlns:a16="http://schemas.microsoft.com/office/drawing/2014/main" id="{0F4C8D82-AE03-4314-9EA5-825B7B06CD4D}"/>
                  </a:ext>
                </a:extLst>
              </p:cNvPr>
              <p:cNvSpPr>
                <a:spLocks noGrp="1"/>
              </p:cNvSpPr>
              <p:nvPr>
                <p:ph type="title"/>
              </p:nvPr>
            </p:nvSpPr>
            <p:spPr>
              <a:xfrm>
                <a:off x="0" y="0"/>
                <a:ext cx="4563917" cy="766354"/>
              </a:xfrm>
            </p:spPr>
            <p:txBody>
              <a:bodyPr/>
              <a:lstStyle/>
              <a:p>
                <a14:m>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i="1">
                        <a:latin typeface="Cambria Math" panose="02040503050406030204" pitchFamily="18" charset="0"/>
                        <a:ea typeface="Cambria Math" panose="02040503050406030204" pitchFamily="18" charset="0"/>
                      </a:rPr>
                      <m:t> </m:t>
                    </m:r>
                    <m:d>
                      <m:dPr>
                        <m:ctrlPr>
                          <a:rPr lang="en-GB" i="1">
                            <a:latin typeface="Cambria Math" panose="02040503050406030204" pitchFamily="18" charset="0"/>
                            <a:ea typeface="Cambria Math" panose="02040503050406030204" pitchFamily="18" charset="0"/>
                          </a:rPr>
                        </m:ctrlPr>
                      </m:dPr>
                      <m:e>
                        <m:r>
                          <a:rPr lang="en-GB" i="1">
                            <a:latin typeface="Cambria Math" panose="02040503050406030204" pitchFamily="18" charset="0"/>
                            <a:ea typeface="Cambria Math" panose="02040503050406030204" pitchFamily="18" charset="0"/>
                          </a:rPr>
                          <m:t>𝑂𝐵</m:t>
                        </m:r>
                      </m:e>
                    </m:d>
                    <m:r>
                      <a:rPr lang="en-GB" b="0" i="1" smtClean="0">
                        <a:latin typeface="Cambria Math" panose="02040503050406030204" pitchFamily="18" charset="0"/>
                        <a:ea typeface="Cambria Math" panose="02040503050406030204" pitchFamily="18" charset="0"/>
                      </a:rPr>
                      <m:t>: </m:t>
                    </m:r>
                  </m:oMath>
                </a14:m>
                <a:r>
                  <a:rPr lang="en-GB" dirty="0"/>
                  <a:t>Example 3</a:t>
                </a:r>
              </a:p>
            </p:txBody>
          </p:sp>
        </mc:Choice>
        <mc:Fallback xmlns="">
          <p:sp>
            <p:nvSpPr>
              <p:cNvPr id="2" name="Title 1">
                <a:extLst>
                  <a:ext uri="{FF2B5EF4-FFF2-40B4-BE49-F238E27FC236}">
                    <a16:creationId xmlns:a16="http://schemas.microsoft.com/office/drawing/2014/main" id="{0F4C8D82-AE03-4314-9EA5-825B7B06CD4D}"/>
                  </a:ext>
                </a:extLst>
              </p:cNvPr>
              <p:cNvSpPr>
                <a:spLocks noGrp="1" noRot="1" noChangeAspect="1" noMove="1" noResize="1" noEditPoints="1" noAdjustHandles="1" noChangeArrowheads="1" noChangeShapeType="1" noTextEdit="1"/>
              </p:cNvSpPr>
              <p:nvPr>
                <p:ph type="title"/>
              </p:nvPr>
            </p:nvSpPr>
            <p:spPr>
              <a:xfrm>
                <a:off x="0" y="0"/>
                <a:ext cx="4563917" cy="766354"/>
              </a:xfrm>
              <a:blipFill>
                <a:blip r:embed="rId3"/>
                <a:stretch>
                  <a:fillRect t="-7937" b="-18254"/>
                </a:stretch>
              </a:blipFill>
            </p:spPr>
            <p:txBody>
              <a:bodyPr/>
              <a:lstStyle/>
              <a:p>
                <a:r>
                  <a:rPr lang="en-GB">
                    <a:noFill/>
                  </a:rPr>
                  <a:t> </a:t>
                </a:r>
              </a:p>
            </p:txBody>
          </p:sp>
        </mc:Fallback>
      </mc:AlternateContent>
      <p:sp>
        <p:nvSpPr>
          <p:cNvPr id="7" name="TextBox 6">
            <a:extLst>
              <a:ext uri="{FF2B5EF4-FFF2-40B4-BE49-F238E27FC236}">
                <a16:creationId xmlns:a16="http://schemas.microsoft.com/office/drawing/2014/main" id="{FAC0C2AA-CFF1-4D01-A698-D772CC5E2821}"/>
              </a:ext>
            </a:extLst>
          </p:cNvPr>
          <p:cNvSpPr txBox="1"/>
          <p:nvPr/>
        </p:nvSpPr>
        <p:spPr>
          <a:xfrm>
            <a:off x="1146278" y="2222324"/>
            <a:ext cx="7471917" cy="523220"/>
          </a:xfrm>
          <a:prstGeom prst="rect">
            <a:avLst/>
          </a:prstGeom>
          <a:noFill/>
        </p:spPr>
        <p:txBody>
          <a:bodyPr wrap="none" rtlCol="0">
            <a:spAutoFit/>
          </a:bodyPr>
          <a:lstStyle/>
          <a:p>
            <a:r>
              <a:rPr lang="en-GB" sz="2800" dirty="0">
                <a:cs typeface="Calibri" panose="020F0502020204030204" pitchFamily="34" charset="0"/>
              </a:rPr>
              <a:t>C</a:t>
            </a:r>
            <a:r>
              <a:rPr lang="en-GB" sz="2800" baseline="-25000" dirty="0">
                <a:cs typeface="Calibri" panose="020F0502020204030204" pitchFamily="34" charset="0"/>
              </a:rPr>
              <a:t>7</a:t>
            </a:r>
            <a:r>
              <a:rPr lang="en-GB" sz="2800" dirty="0">
                <a:solidFill>
                  <a:srgbClr val="00B050"/>
                </a:solidFill>
                <a:cs typeface="Calibri" panose="020F0502020204030204" pitchFamily="34" charset="0"/>
              </a:rPr>
              <a:t>H</a:t>
            </a:r>
            <a:r>
              <a:rPr lang="en-GB" sz="2800" baseline="-25000" dirty="0">
                <a:solidFill>
                  <a:srgbClr val="00B050"/>
                </a:solidFill>
                <a:cs typeface="Calibri" panose="020F0502020204030204" pitchFamily="34" charset="0"/>
              </a:rPr>
              <a:t>5</a:t>
            </a:r>
            <a:r>
              <a:rPr lang="en-GB" sz="2800" dirty="0">
                <a:solidFill>
                  <a:srgbClr val="FF0000"/>
                </a:solidFill>
                <a:cs typeface="Calibri" panose="020F0502020204030204" pitchFamily="34" charset="0"/>
              </a:rPr>
              <a:t>N</a:t>
            </a:r>
            <a:r>
              <a:rPr lang="en-GB" sz="2800" baseline="-25000" dirty="0">
                <a:solidFill>
                  <a:srgbClr val="FF0000"/>
                </a:solidFill>
                <a:cs typeface="Calibri" panose="020F0502020204030204" pitchFamily="34" charset="0"/>
              </a:rPr>
              <a:t>3</a:t>
            </a:r>
            <a:r>
              <a:rPr lang="en-GB" sz="2800" dirty="0">
                <a:solidFill>
                  <a:srgbClr val="0000FF"/>
                </a:solidFill>
                <a:cs typeface="Calibri" panose="020F0502020204030204" pitchFamily="34" charset="0"/>
              </a:rPr>
              <a:t>O</a:t>
            </a:r>
            <a:r>
              <a:rPr lang="en-GB" sz="2800" baseline="-25000" dirty="0">
                <a:solidFill>
                  <a:srgbClr val="0000FF"/>
                </a:solidFill>
                <a:cs typeface="Calibri" panose="020F0502020204030204" pitchFamily="34" charset="0"/>
              </a:rPr>
              <a:t>6</a:t>
            </a:r>
            <a:r>
              <a:rPr lang="en-GB" sz="2800" dirty="0">
                <a:cs typeface="Calibri" panose="020F0502020204030204" pitchFamily="34" charset="0"/>
              </a:rPr>
              <a:t> </a:t>
            </a:r>
            <a:r>
              <a:rPr lang="en-GB" sz="2800" dirty="0">
                <a:cs typeface="Calibri" panose="020F0502020204030204" pitchFamily="34" charset="0"/>
                <a:sym typeface="Wingdings" panose="05000000000000000000" pitchFamily="2" charset="2"/>
              </a:rPr>
              <a:t>  … C</a:t>
            </a:r>
            <a:r>
              <a:rPr lang="en-GB" sz="2800" dirty="0">
                <a:solidFill>
                  <a:srgbClr val="0000FF"/>
                </a:solidFill>
                <a:cs typeface="Calibri" panose="020F0502020204030204" pitchFamily="34" charset="0"/>
                <a:sym typeface="Wingdings" panose="05000000000000000000" pitchFamily="2" charset="2"/>
              </a:rPr>
              <a:t>O</a:t>
            </a:r>
            <a:r>
              <a:rPr lang="en-GB" sz="2800" baseline="-25000" dirty="0">
                <a:solidFill>
                  <a:srgbClr val="0000FF"/>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     …   </a:t>
            </a:r>
            <a:r>
              <a:rPr lang="en-GB" sz="2800" dirty="0">
                <a:solidFill>
                  <a:srgbClr val="00B050"/>
                </a:solidFill>
                <a:cs typeface="Calibri" panose="020F0502020204030204" pitchFamily="34" charset="0"/>
                <a:sym typeface="Wingdings" panose="05000000000000000000" pitchFamily="2" charset="2"/>
              </a:rPr>
              <a:t>H</a:t>
            </a:r>
            <a:r>
              <a:rPr lang="en-GB" sz="2800" baseline="-25000" dirty="0">
                <a:solidFill>
                  <a:srgbClr val="00B050"/>
                </a:solidFill>
                <a:cs typeface="Calibri" panose="020F0502020204030204" pitchFamily="34" charset="0"/>
                <a:sym typeface="Wingdings" panose="05000000000000000000" pitchFamily="2" charset="2"/>
              </a:rPr>
              <a:t>2</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   </a:t>
            </a:r>
            <a:r>
              <a:rPr lang="en-GB" sz="2800" dirty="0">
                <a:solidFill>
                  <a:srgbClr val="FF0000"/>
                </a:solidFill>
                <a:cs typeface="Calibri" panose="020F0502020204030204" pitchFamily="34" charset="0"/>
                <a:sym typeface="Wingdings" panose="05000000000000000000" pitchFamily="2" charset="2"/>
              </a:rPr>
              <a:t>N</a:t>
            </a:r>
            <a:r>
              <a:rPr lang="en-GB" sz="2800" baseline="-25000" dirty="0">
                <a:solidFill>
                  <a:srgbClr val="FF0000"/>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a:t>
            </a:r>
            <a:endParaRPr lang="en-GB" sz="2800" baseline="-25000" dirty="0">
              <a:solidFill>
                <a:srgbClr val="0000FF"/>
              </a:solidFill>
              <a:cs typeface="Calibri" panose="020F0502020204030204" pitchFamily="34" charset="0"/>
            </a:endParaRPr>
          </a:p>
        </p:txBody>
      </p:sp>
      <p:sp>
        <p:nvSpPr>
          <p:cNvPr id="8" name="TextBox 7">
            <a:extLst>
              <a:ext uri="{FF2B5EF4-FFF2-40B4-BE49-F238E27FC236}">
                <a16:creationId xmlns:a16="http://schemas.microsoft.com/office/drawing/2014/main" id="{D4EA797B-24A3-49A2-A5F1-7B26BBD5F884}"/>
              </a:ext>
            </a:extLst>
          </p:cNvPr>
          <p:cNvSpPr txBox="1"/>
          <p:nvPr/>
        </p:nvSpPr>
        <p:spPr>
          <a:xfrm>
            <a:off x="3389620" y="2148809"/>
            <a:ext cx="283343" cy="523220"/>
          </a:xfrm>
          <a:prstGeom prst="rect">
            <a:avLst/>
          </a:prstGeom>
          <a:noFill/>
        </p:spPr>
        <p:txBody>
          <a:bodyPr wrap="square">
            <a:spAutoFit/>
          </a:bodyPr>
          <a:lstStyle/>
          <a:p>
            <a:r>
              <a:rPr lang="en-GB" sz="2800" dirty="0">
                <a:cs typeface="Calibri" panose="020F0502020204030204" pitchFamily="34" charset="0"/>
                <a:sym typeface="Wingdings" panose="05000000000000000000" pitchFamily="2" charset="2"/>
              </a:rPr>
              <a:t>7</a:t>
            </a:r>
            <a:endParaRPr lang="en-GB" sz="2800" dirty="0"/>
          </a:p>
        </p:txBody>
      </p:sp>
      <p:sp>
        <p:nvSpPr>
          <p:cNvPr id="9" name="TextBox 8">
            <a:extLst>
              <a:ext uri="{FF2B5EF4-FFF2-40B4-BE49-F238E27FC236}">
                <a16:creationId xmlns:a16="http://schemas.microsoft.com/office/drawing/2014/main" id="{64B2D642-FDFE-48E0-80B8-C400BA5E565B}"/>
              </a:ext>
            </a:extLst>
          </p:cNvPr>
          <p:cNvSpPr txBox="1"/>
          <p:nvPr/>
        </p:nvSpPr>
        <p:spPr>
          <a:xfrm>
            <a:off x="5054691" y="2152227"/>
            <a:ext cx="886285" cy="523220"/>
          </a:xfrm>
          <a:prstGeom prst="rect">
            <a:avLst/>
          </a:prstGeom>
          <a:noFill/>
        </p:spPr>
        <p:txBody>
          <a:bodyPr wrap="square">
            <a:spAutoFit/>
          </a:bodyPr>
          <a:lstStyle/>
          <a:p>
            <a:r>
              <a:rPr lang="en-GB" sz="2800" dirty="0">
                <a:solidFill>
                  <a:srgbClr val="00B050"/>
                </a:solidFill>
                <a:cs typeface="Calibri" panose="020F0502020204030204" pitchFamily="34" charset="0"/>
                <a:sym typeface="Wingdings" panose="05000000000000000000" pitchFamily="2" charset="2"/>
              </a:rPr>
              <a:t>5/2</a:t>
            </a:r>
            <a:endParaRPr lang="en-GB" sz="2800" dirty="0">
              <a:solidFill>
                <a:srgbClr val="00B050"/>
              </a:solidFill>
            </a:endParaRPr>
          </a:p>
        </p:txBody>
      </p:sp>
      <p:sp>
        <p:nvSpPr>
          <p:cNvPr id="10" name="TextBox 9">
            <a:extLst>
              <a:ext uri="{FF2B5EF4-FFF2-40B4-BE49-F238E27FC236}">
                <a16:creationId xmlns:a16="http://schemas.microsoft.com/office/drawing/2014/main" id="{3109FEDB-C975-4037-AFAC-AC0964EE9219}"/>
              </a:ext>
            </a:extLst>
          </p:cNvPr>
          <p:cNvSpPr txBox="1"/>
          <p:nvPr/>
        </p:nvSpPr>
        <p:spPr>
          <a:xfrm>
            <a:off x="7050934" y="2157653"/>
            <a:ext cx="883253" cy="523220"/>
          </a:xfrm>
          <a:prstGeom prst="rect">
            <a:avLst/>
          </a:prstGeom>
          <a:noFill/>
        </p:spPr>
        <p:txBody>
          <a:bodyPr wrap="square">
            <a:spAutoFit/>
          </a:bodyPr>
          <a:lstStyle/>
          <a:p>
            <a:r>
              <a:rPr lang="en-GB" sz="2800" dirty="0">
                <a:solidFill>
                  <a:srgbClr val="FF0000"/>
                </a:solidFill>
                <a:cs typeface="Calibri" panose="020F0502020204030204" pitchFamily="34" charset="0"/>
                <a:sym typeface="Wingdings" panose="05000000000000000000" pitchFamily="2" charset="2"/>
              </a:rPr>
              <a:t>3/2</a:t>
            </a:r>
            <a:endParaRPr lang="en-GB" sz="2800" dirty="0">
              <a:solidFill>
                <a:srgbClr val="FF0000"/>
              </a:solidFill>
            </a:endParaRPr>
          </a:p>
        </p:txBody>
      </p:sp>
      <p:sp>
        <p:nvSpPr>
          <p:cNvPr id="11" name="TextBox 10">
            <a:extLst>
              <a:ext uri="{FF2B5EF4-FFF2-40B4-BE49-F238E27FC236}">
                <a16:creationId xmlns:a16="http://schemas.microsoft.com/office/drawing/2014/main" id="{E01AAC2D-E1C3-4BCF-8AA2-618B58E2260A}"/>
              </a:ext>
            </a:extLst>
          </p:cNvPr>
          <p:cNvSpPr txBox="1"/>
          <p:nvPr/>
        </p:nvSpPr>
        <p:spPr>
          <a:xfrm>
            <a:off x="8473475" y="2222324"/>
            <a:ext cx="2004091" cy="523220"/>
          </a:xfrm>
          <a:prstGeom prst="rect">
            <a:avLst/>
          </a:prstGeom>
          <a:noFill/>
        </p:spPr>
        <p:txBody>
          <a:bodyPr wrap="square">
            <a:spAutoFit/>
          </a:bodyPr>
          <a:lstStyle/>
          <a:p>
            <a:r>
              <a:rPr lang="en-GB" sz="2800" dirty="0">
                <a:cs typeface="Calibri" panose="020F0502020204030204" pitchFamily="34" charset="0"/>
                <a:sym typeface="Wingdings" panose="05000000000000000000" pitchFamily="2" charset="2"/>
              </a:rPr>
              <a:t>+</a:t>
            </a:r>
            <a:r>
              <a:rPr lang="en-GB" sz="2800" dirty="0">
                <a:solidFill>
                  <a:srgbClr val="FF0000"/>
                </a:solidFill>
                <a:cs typeface="Calibri" panose="020F0502020204030204" pitchFamily="34" charset="0"/>
                <a:sym typeface="Wingdings" panose="05000000000000000000" pitchFamily="2" charset="2"/>
              </a:rPr>
              <a:t> </a:t>
            </a:r>
            <a:r>
              <a:rPr lang="en-GB" sz="2800" dirty="0">
                <a:solidFill>
                  <a:srgbClr val="0000FF"/>
                </a:solidFill>
                <a:cs typeface="Calibri" panose="020F0502020204030204" pitchFamily="34" charset="0"/>
                <a:sym typeface="Wingdings" panose="05000000000000000000" pitchFamily="2" charset="2"/>
              </a:rPr>
              <a:t>21/2 O</a:t>
            </a:r>
            <a:endParaRPr lang="en-GB" sz="2800" dirty="0">
              <a:solidFill>
                <a:srgbClr val="0000FF"/>
              </a:solidFill>
            </a:endParaRPr>
          </a:p>
        </p:txBody>
      </p:sp>
      <p:grpSp>
        <p:nvGrpSpPr>
          <p:cNvPr id="12" name="Group 11">
            <a:extLst>
              <a:ext uri="{FF2B5EF4-FFF2-40B4-BE49-F238E27FC236}">
                <a16:creationId xmlns:a16="http://schemas.microsoft.com/office/drawing/2014/main" id="{77990A2D-2082-4E8E-9140-28910E7581AF}"/>
              </a:ext>
            </a:extLst>
          </p:cNvPr>
          <p:cNvGrpSpPr/>
          <p:nvPr/>
        </p:nvGrpSpPr>
        <p:grpSpPr>
          <a:xfrm>
            <a:off x="7456896" y="2222324"/>
            <a:ext cx="3548287" cy="1494133"/>
            <a:chOff x="4601097" y="2618103"/>
            <a:chExt cx="3548287" cy="1494133"/>
          </a:xfrm>
        </p:grpSpPr>
        <p:sp>
          <p:nvSpPr>
            <p:cNvPr id="13" name="Oval 12">
              <a:extLst>
                <a:ext uri="{FF2B5EF4-FFF2-40B4-BE49-F238E27FC236}">
                  <a16:creationId xmlns:a16="http://schemas.microsoft.com/office/drawing/2014/main" id="{1C675610-1E06-41A4-9C09-77580F2377D7}"/>
                </a:ext>
              </a:extLst>
            </p:cNvPr>
            <p:cNvSpPr/>
            <p:nvPr/>
          </p:nvSpPr>
          <p:spPr>
            <a:xfrm>
              <a:off x="5945609" y="2618103"/>
              <a:ext cx="1319108" cy="523219"/>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62552515-7800-4EE7-9DFB-9CB214452466}"/>
                </a:ext>
              </a:extLst>
            </p:cNvPr>
            <p:cNvCxnSpPr/>
            <p:nvPr/>
          </p:nvCxnSpPr>
          <p:spPr>
            <a:xfrm>
              <a:off x="6614164" y="3177873"/>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7530871-4C07-40D6-95F1-FA74EC810510}"/>
                </a:ext>
              </a:extLst>
            </p:cNvPr>
            <p:cNvSpPr txBox="1"/>
            <p:nvPr/>
          </p:nvSpPr>
          <p:spPr>
            <a:xfrm>
              <a:off x="4601097" y="3465905"/>
              <a:ext cx="3548287" cy="646331"/>
            </a:xfrm>
            <a:prstGeom prst="rect">
              <a:avLst/>
            </a:prstGeom>
            <a:noFill/>
            <a:ln w="28575">
              <a:solidFill>
                <a:srgbClr val="FFC000"/>
              </a:solidFill>
            </a:ln>
          </p:spPr>
          <p:txBody>
            <a:bodyPr wrap="square">
              <a:spAutoFit/>
            </a:bodyPr>
            <a:lstStyle/>
            <a:p>
              <a:r>
                <a:rPr kumimoji="0" lang="en-US" altLang="en-US" sz="1800" b="0" i="0" u="none" strike="noStrike" cap="none" normalizeH="0" baseline="0" dirty="0">
                  <a:ln>
                    <a:noFill/>
                  </a:ln>
                  <a:solidFill>
                    <a:srgbClr val="222222"/>
                  </a:solidFill>
                  <a:effectLst/>
                  <a:cs typeface="Calibri" panose="020F0502020204030204" pitchFamily="34" charset="0"/>
                </a:rPr>
                <a:t>insufficient oxygen in TNT to oxidize reactants fully to CO</a:t>
              </a:r>
              <a:r>
                <a:rPr kumimoji="0" lang="en-US" altLang="en-US" sz="1800" b="0" i="0" u="none" strike="noStrike" cap="none" normalizeH="0" baseline="-25000" dirty="0">
                  <a:ln>
                    <a:noFill/>
                  </a:ln>
                  <a:solidFill>
                    <a:srgbClr val="222222"/>
                  </a:solidFill>
                  <a:effectLst/>
                  <a:cs typeface="Calibri" panose="020F0502020204030204" pitchFamily="34" charset="0"/>
                </a:rPr>
                <a:t>2</a:t>
              </a:r>
              <a:r>
                <a:rPr kumimoji="0" lang="en-US" altLang="en-US" sz="1800" b="0" i="0" u="none" strike="noStrike" cap="none" normalizeH="0" baseline="0" dirty="0">
                  <a:ln>
                    <a:noFill/>
                  </a:ln>
                  <a:solidFill>
                    <a:srgbClr val="222222"/>
                  </a:solidFill>
                  <a:effectLst/>
                  <a:cs typeface="Calibri" panose="020F0502020204030204" pitchFamily="34" charset="0"/>
                </a:rPr>
                <a:t> and H</a:t>
              </a:r>
              <a:r>
                <a:rPr kumimoji="0" lang="en-US" altLang="en-US" sz="1800" b="0" i="0" u="none" strike="noStrike" cap="none" normalizeH="0" baseline="-25000" dirty="0">
                  <a:ln>
                    <a:noFill/>
                  </a:ln>
                  <a:solidFill>
                    <a:srgbClr val="222222"/>
                  </a:solidFill>
                  <a:effectLst/>
                  <a:cs typeface="Calibri" panose="020F0502020204030204" pitchFamily="34" charset="0"/>
                </a:rPr>
                <a:t>2</a:t>
              </a:r>
              <a:r>
                <a:rPr kumimoji="0" lang="en-US" altLang="en-US" sz="1800" b="0" i="0" u="none" strike="noStrike" cap="none" normalizeH="0" baseline="0" dirty="0">
                  <a:ln>
                    <a:noFill/>
                  </a:ln>
                  <a:solidFill>
                    <a:srgbClr val="222222"/>
                  </a:solidFill>
                  <a:effectLst/>
                  <a:cs typeface="Calibri" panose="020F0502020204030204" pitchFamily="34" charset="0"/>
                </a:rPr>
                <a:t>O</a:t>
              </a:r>
              <a:endParaRPr lang="en-GB" dirty="0">
                <a:cs typeface="Calibri" panose="020F0502020204030204" pitchFamily="34" charset="0"/>
              </a:endParaRPr>
            </a:p>
          </p:txBody>
        </p:sp>
      </p:gr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52C10D18-F23E-4948-9D06-A7E04E359CFC}"/>
                  </a:ext>
                </a:extLst>
              </p:cNvPr>
              <p:cNvSpPr txBox="1"/>
              <p:nvPr/>
            </p:nvSpPr>
            <p:spPr>
              <a:xfrm>
                <a:off x="6811694" y="4079155"/>
                <a:ext cx="4665297" cy="140423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2200" b="0" i="1" smtClean="0">
                          <a:latin typeface="Cambria Math" panose="02040503050406030204" pitchFamily="18" charset="0"/>
                        </a:rPr>
                        <m:t>𝑎𝑚𝑜𝑢𝑛𝑡</m:t>
                      </m:r>
                      <m:r>
                        <a:rPr lang="en-GB" sz="2200" b="0" i="1" smtClean="0">
                          <a:latin typeface="Cambria Math" panose="02040503050406030204" pitchFamily="18" charset="0"/>
                        </a:rPr>
                        <m:t> </m:t>
                      </m:r>
                      <m:r>
                        <a:rPr lang="en-GB" sz="2200" b="0" i="1" smtClean="0">
                          <a:latin typeface="Cambria Math" panose="02040503050406030204" pitchFamily="18" charset="0"/>
                        </a:rPr>
                        <m:t>𝑜𝑓</m:t>
                      </m:r>
                      <m:r>
                        <a:rPr lang="en-GB" sz="2200" b="0" i="1" smtClean="0">
                          <a:latin typeface="Cambria Math" panose="02040503050406030204" pitchFamily="18" charset="0"/>
                        </a:rPr>
                        <m:t> </m:t>
                      </m:r>
                      <m:r>
                        <a:rPr lang="en-GB" sz="2200" b="0" i="1" smtClean="0">
                          <a:latin typeface="Cambria Math" panose="02040503050406030204" pitchFamily="18" charset="0"/>
                        </a:rPr>
                        <m:t>𝑜𝑥𝑦𝑔𝑒𝑛</m:t>
                      </m:r>
                      <m:r>
                        <a:rPr lang="en-GB" sz="2200" b="0" i="1" smtClean="0">
                          <a:latin typeface="Cambria Math" panose="02040503050406030204" pitchFamily="18" charset="0"/>
                        </a:rPr>
                        <m:t> </m:t>
                      </m:r>
                      <m:r>
                        <a:rPr lang="en-GB" sz="2200" b="0" i="1" smtClean="0">
                          <a:latin typeface="Cambria Math" panose="02040503050406030204" pitchFamily="18" charset="0"/>
                        </a:rPr>
                        <m:t>𝑡𝑎𝑘𝑒𝑛</m:t>
                      </m:r>
                      <m:r>
                        <a:rPr lang="en-GB" sz="2200" b="0" i="1" smtClean="0">
                          <a:latin typeface="Cambria Math" panose="02040503050406030204" pitchFamily="18" charset="0"/>
                        </a:rPr>
                        <m:t> </m:t>
                      </m:r>
                      <m:r>
                        <a:rPr lang="en-GB" sz="2200" b="0" i="1" smtClean="0">
                          <a:latin typeface="Cambria Math" panose="02040503050406030204" pitchFamily="18" charset="0"/>
                        </a:rPr>
                        <m:t>𝑖𝑛</m:t>
                      </m:r>
                    </m:oMath>
                  </m:oMathPara>
                </a14:m>
                <a:endParaRPr lang="en-GB" sz="2200" b="0" i="1" dirty="0"/>
              </a:p>
              <a:p>
                <a:endParaRPr lang="en-GB" sz="2200" i="1" dirty="0"/>
              </a:p>
              <a:p>
                <a:pPr/>
                <a14:m>
                  <m:oMathPara xmlns:m="http://schemas.openxmlformats.org/officeDocument/2006/math">
                    <m:oMathParaPr>
                      <m:jc m:val="centerGroup"/>
                    </m:oMathParaPr>
                    <m:oMath xmlns:m="http://schemas.openxmlformats.org/officeDocument/2006/math">
                      <m:r>
                        <m:rPr>
                          <m:sty m:val="p"/>
                        </m:rPr>
                        <a:rPr lang="en-GB" sz="2200" b="0" i="0" smtClean="0">
                          <a:latin typeface="Cambria Math" panose="02040503050406030204" pitchFamily="18" charset="0"/>
                        </a:rPr>
                        <m:t>wt</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m:t>
                      </m:r>
                      <m:r>
                        <a:rPr lang="en-GB" sz="2200" b="0" i="0" smtClean="0">
                          <a:latin typeface="Cambria Math" panose="02040503050406030204" pitchFamily="18" charset="0"/>
                        </a:rPr>
                        <m:t>= </m:t>
                      </m:r>
                      <m:f>
                        <m:fPr>
                          <m:ctrlPr>
                            <a:rPr lang="en-GB" sz="2200" b="0" i="1" smtClean="0">
                              <a:latin typeface="Cambria Math" panose="02040503050406030204" pitchFamily="18" charset="0"/>
                            </a:rPr>
                          </m:ctrlPr>
                        </m:fPr>
                        <m:num>
                          <m:r>
                            <a:rPr lang="en-GB" sz="2200" b="0" i="0" smtClean="0">
                              <a:latin typeface="Cambria Math" panose="02040503050406030204" pitchFamily="18" charset="0"/>
                            </a:rPr>
                            <m:t>−168 </m:t>
                          </m:r>
                          <m:r>
                            <a:rPr lang="en-GB" sz="2200" b="0" i="0" smtClean="0">
                              <a:latin typeface="Cambria Math" panose="02040503050406030204" pitchFamily="18" charset="0"/>
                              <a:ea typeface="Cambria Math" panose="02040503050406030204" pitchFamily="18" charset="0"/>
                            </a:rPr>
                            <m:t>×100</m:t>
                          </m:r>
                        </m:num>
                        <m:den>
                          <m:r>
                            <a:rPr lang="en-GB" sz="2200" b="0" i="0" smtClean="0">
                              <a:latin typeface="Cambria Math" panose="02040503050406030204" pitchFamily="18" charset="0"/>
                            </a:rPr>
                            <m:t>227</m:t>
                          </m:r>
                        </m:den>
                      </m:f>
                      <m:r>
                        <a:rPr lang="en-GB" sz="2200" b="0" i="0" smtClean="0">
                          <a:latin typeface="Cambria Math" panose="02040503050406030204" pitchFamily="18" charset="0"/>
                        </a:rPr>
                        <m:t>=</m:t>
                      </m:r>
                      <m:r>
                        <a:rPr lang="en-GB" sz="2200" b="1" i="0" smtClean="0">
                          <a:latin typeface="Cambria Math" panose="02040503050406030204" pitchFamily="18" charset="0"/>
                        </a:rPr>
                        <m:t>−</m:t>
                      </m:r>
                      <m:r>
                        <a:rPr lang="en-GB" sz="2200" b="1" i="0" smtClean="0">
                          <a:latin typeface="Cambria Math" panose="02040503050406030204" pitchFamily="18" charset="0"/>
                        </a:rPr>
                        <m:t>𝟕𝟒</m:t>
                      </m:r>
                      <m:r>
                        <a:rPr lang="en-GB" sz="2200" b="1" i="0" smtClean="0">
                          <a:latin typeface="Cambria Math" panose="02040503050406030204" pitchFamily="18" charset="0"/>
                        </a:rPr>
                        <m:t>%</m:t>
                      </m:r>
                    </m:oMath>
                  </m:oMathPara>
                </a14:m>
                <a:endParaRPr lang="en-GB" sz="2200" b="1" dirty="0"/>
              </a:p>
            </p:txBody>
          </p:sp>
        </mc:Choice>
        <mc:Fallback xmlns="">
          <p:sp>
            <p:nvSpPr>
              <p:cNvPr id="16" name="TextBox 15">
                <a:extLst>
                  <a:ext uri="{FF2B5EF4-FFF2-40B4-BE49-F238E27FC236}">
                    <a16:creationId xmlns:a16="http://schemas.microsoft.com/office/drawing/2014/main" id="{52C10D18-F23E-4948-9D06-A7E04E359CFC}"/>
                  </a:ext>
                </a:extLst>
              </p:cNvPr>
              <p:cNvSpPr txBox="1">
                <a:spLocks noRot="1" noChangeAspect="1" noMove="1" noResize="1" noEditPoints="1" noAdjustHandles="1" noChangeArrowheads="1" noChangeShapeType="1" noTextEdit="1"/>
              </p:cNvSpPr>
              <p:nvPr/>
            </p:nvSpPr>
            <p:spPr>
              <a:xfrm>
                <a:off x="6811694" y="4079155"/>
                <a:ext cx="4665297" cy="1404231"/>
              </a:xfrm>
              <a:prstGeom prst="rect">
                <a:avLst/>
              </a:prstGeom>
              <a:blipFill>
                <a:blip r:embed="rId4"/>
                <a:stretch>
                  <a:fillRect/>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9ACC5F68-20A9-456B-8D35-C6D51AB9E1C4}"/>
              </a:ext>
            </a:extLst>
          </p:cNvPr>
          <p:cNvSpPr txBox="1"/>
          <p:nvPr/>
        </p:nvSpPr>
        <p:spPr>
          <a:xfrm>
            <a:off x="2677115" y="716861"/>
            <a:ext cx="8444096" cy="1200329"/>
          </a:xfrm>
          <a:prstGeom prst="rect">
            <a:avLst/>
          </a:prstGeom>
          <a:noFill/>
        </p:spPr>
        <p:txBody>
          <a:bodyPr wrap="square">
            <a:spAutoFit/>
          </a:bodyPr>
          <a:lstStyle/>
          <a:p>
            <a:r>
              <a:rPr lang="en-US" sz="2400" b="0" i="0" dirty="0">
                <a:solidFill>
                  <a:srgbClr val="00B0F0"/>
                </a:solidFill>
                <a:effectLst/>
                <a:cs typeface="Calibri" panose="020F0502020204030204" pitchFamily="34" charset="0"/>
              </a:rPr>
              <a:t>As a result of detonation, the explosive molecule TNT (</a:t>
            </a:r>
            <a:r>
              <a:rPr lang="en-US" sz="2400" b="0" i="0" dirty="0">
                <a:effectLst/>
                <a:cs typeface="Calibri" panose="020F0502020204030204" pitchFamily="34" charset="0"/>
              </a:rPr>
              <a:t>C</a:t>
            </a:r>
            <a:r>
              <a:rPr lang="en-US" sz="2400" b="0" i="0" baseline="-25000" dirty="0">
                <a:effectLst/>
                <a:cs typeface="Calibri" panose="020F0502020204030204" pitchFamily="34" charset="0"/>
              </a:rPr>
              <a:t>7</a:t>
            </a:r>
            <a:r>
              <a:rPr lang="en-US" sz="2400" b="0" i="0" dirty="0">
                <a:solidFill>
                  <a:srgbClr val="00B050"/>
                </a:solidFill>
                <a:effectLst/>
                <a:cs typeface="Calibri" panose="020F0502020204030204" pitchFamily="34" charset="0"/>
              </a:rPr>
              <a:t>H</a:t>
            </a:r>
            <a:r>
              <a:rPr lang="en-US" sz="2400" b="0" i="0" baseline="-25000" dirty="0">
                <a:solidFill>
                  <a:srgbClr val="00B050"/>
                </a:solidFill>
                <a:effectLst/>
                <a:cs typeface="Calibri" panose="020F0502020204030204" pitchFamily="34" charset="0"/>
              </a:rPr>
              <a:t>5</a:t>
            </a:r>
            <a:r>
              <a:rPr lang="en-US" sz="2400" b="0" i="0" dirty="0">
                <a:solidFill>
                  <a:srgbClr val="FF0000"/>
                </a:solidFill>
                <a:effectLst/>
                <a:cs typeface="Calibri" panose="020F0502020204030204" pitchFamily="34" charset="0"/>
              </a:rPr>
              <a:t>N</a:t>
            </a:r>
            <a:r>
              <a:rPr lang="en-US" sz="2400" b="0" i="0" baseline="-25000" dirty="0">
                <a:solidFill>
                  <a:srgbClr val="FF0000"/>
                </a:solidFill>
                <a:effectLst/>
                <a:cs typeface="Calibri" panose="020F0502020204030204" pitchFamily="34" charset="0"/>
              </a:rPr>
              <a:t>3</a:t>
            </a:r>
            <a:r>
              <a:rPr lang="en-US" sz="2400" b="0" i="0" dirty="0">
                <a:solidFill>
                  <a:srgbClr val="0000FF"/>
                </a:solidFill>
                <a:effectLst/>
                <a:cs typeface="Calibri" panose="020F0502020204030204" pitchFamily="34" charset="0"/>
              </a:rPr>
              <a:t>O</a:t>
            </a:r>
            <a:r>
              <a:rPr lang="en-US" sz="2400" b="0" i="0" baseline="-25000" dirty="0">
                <a:solidFill>
                  <a:srgbClr val="0000FF"/>
                </a:solidFill>
                <a:effectLst/>
                <a:cs typeface="Calibri" panose="020F0502020204030204" pitchFamily="34" charset="0"/>
              </a:rPr>
              <a:t>6</a:t>
            </a:r>
            <a:r>
              <a:rPr lang="en-US" sz="2400" b="0" i="0" dirty="0">
                <a:solidFill>
                  <a:srgbClr val="0000FF"/>
                </a:solidFill>
                <a:effectLst/>
                <a:cs typeface="Calibri" panose="020F0502020204030204" pitchFamily="34" charset="0"/>
              </a:rPr>
              <a:t>, </a:t>
            </a:r>
            <a:r>
              <a:rPr lang="en-US" sz="2400" b="0" i="0" dirty="0">
                <a:effectLst/>
                <a:cs typeface="Calibri" panose="020F0502020204030204" pitchFamily="34" charset="0"/>
              </a:rPr>
              <a:t>MW = 227</a:t>
            </a:r>
            <a:r>
              <a:rPr lang="en-US" sz="2400" b="0" i="0" dirty="0">
                <a:solidFill>
                  <a:srgbClr val="00B0F0"/>
                </a:solidFill>
                <a:effectLst/>
                <a:cs typeface="Calibri" panose="020F0502020204030204" pitchFamily="34" charset="0"/>
              </a:rPr>
              <a:t>) is fully oxidized to form gaseous products, </a:t>
            </a:r>
            <a:r>
              <a:rPr lang="en-US" sz="2400" b="0" i="0" dirty="0">
                <a:effectLst/>
                <a:cs typeface="Calibri" panose="020F0502020204030204" pitchFamily="34" charset="0"/>
              </a:rPr>
              <a:t>C</a:t>
            </a:r>
            <a:r>
              <a:rPr lang="en-US" sz="2400" b="0" i="0" dirty="0">
                <a:solidFill>
                  <a:srgbClr val="0000FF"/>
                </a:solidFill>
                <a:effectLst/>
                <a:cs typeface="Calibri" panose="020F0502020204030204" pitchFamily="34" charset="0"/>
              </a:rPr>
              <a:t>O</a:t>
            </a:r>
            <a:r>
              <a:rPr lang="en-US" sz="2400" b="0" i="0" baseline="-25000" dirty="0">
                <a:solidFill>
                  <a:srgbClr val="0000FF"/>
                </a:solidFill>
                <a:effectLst/>
                <a:cs typeface="Calibri" panose="020F0502020204030204" pitchFamily="34" charset="0"/>
              </a:rPr>
              <a:t>2</a:t>
            </a:r>
            <a:r>
              <a:rPr lang="en-US" sz="2400" b="0" i="0" dirty="0">
                <a:solidFill>
                  <a:srgbClr val="00B0F0"/>
                </a:solidFill>
                <a:effectLst/>
                <a:cs typeface="Calibri" panose="020F0502020204030204" pitchFamily="34" charset="0"/>
              </a:rPr>
              <a:t>, </a:t>
            </a:r>
            <a:r>
              <a:rPr lang="en-US" sz="2400" b="0" i="0" dirty="0">
                <a:solidFill>
                  <a:srgbClr val="00B050"/>
                </a:solidFill>
                <a:effectLst/>
                <a:cs typeface="Calibri" panose="020F0502020204030204" pitchFamily="34" charset="0"/>
              </a:rPr>
              <a:t>H</a:t>
            </a:r>
            <a:r>
              <a:rPr lang="en-US" sz="2400" b="0" i="0" baseline="-25000" dirty="0">
                <a:solidFill>
                  <a:srgbClr val="00B050"/>
                </a:solidFill>
                <a:effectLst/>
                <a:cs typeface="Calibri" panose="020F0502020204030204" pitchFamily="34" charset="0"/>
              </a:rPr>
              <a:t>2</a:t>
            </a:r>
            <a:r>
              <a:rPr lang="en-US" sz="2400" b="0" i="0" dirty="0">
                <a:solidFill>
                  <a:srgbClr val="0000FF"/>
                </a:solidFill>
                <a:effectLst/>
                <a:cs typeface="Calibri" panose="020F0502020204030204" pitchFamily="34" charset="0"/>
              </a:rPr>
              <a:t>O</a:t>
            </a:r>
            <a:r>
              <a:rPr lang="en-US" sz="2400" b="0" i="0" dirty="0">
                <a:solidFill>
                  <a:srgbClr val="00B0F0"/>
                </a:solidFill>
                <a:effectLst/>
                <a:cs typeface="Calibri" panose="020F0502020204030204" pitchFamily="34" charset="0"/>
              </a:rPr>
              <a:t> and </a:t>
            </a:r>
            <a:r>
              <a:rPr lang="en-US" sz="2400" b="0" i="0" dirty="0">
                <a:solidFill>
                  <a:srgbClr val="FF0000"/>
                </a:solidFill>
                <a:effectLst/>
                <a:cs typeface="Calibri" panose="020F0502020204030204" pitchFamily="34" charset="0"/>
              </a:rPr>
              <a:t>N</a:t>
            </a:r>
            <a:r>
              <a:rPr lang="en-US" sz="2400" b="0" i="0" baseline="-25000" dirty="0">
                <a:solidFill>
                  <a:srgbClr val="FF0000"/>
                </a:solidFill>
                <a:effectLst/>
                <a:cs typeface="Calibri" panose="020F0502020204030204" pitchFamily="34" charset="0"/>
              </a:rPr>
              <a:t>2</a:t>
            </a:r>
            <a:r>
              <a:rPr lang="en-US" sz="2400" b="0" i="0" dirty="0">
                <a:solidFill>
                  <a:srgbClr val="00B0F0"/>
                </a:solidFill>
                <a:effectLst/>
                <a:cs typeface="Calibri" panose="020F0502020204030204" pitchFamily="34" charset="0"/>
              </a:rPr>
              <a:t>. Calculate the oxygen balance for TNT. </a:t>
            </a:r>
            <a:endParaRPr lang="en-GB" sz="2400" dirty="0">
              <a:solidFill>
                <a:srgbClr val="00B0F0"/>
              </a:solidFill>
              <a:cs typeface="Calibri" panose="020F0502020204030204" pitchFamily="34" charset="0"/>
            </a:endParaRPr>
          </a:p>
        </p:txBody>
      </p:sp>
      <p:pic>
        <p:nvPicPr>
          <p:cNvPr id="18" name="Picture 17">
            <a:extLst>
              <a:ext uri="{FF2B5EF4-FFF2-40B4-BE49-F238E27FC236}">
                <a16:creationId xmlns:a16="http://schemas.microsoft.com/office/drawing/2014/main" id="{FDD337B8-B974-46E6-8111-465AAC46BA26}"/>
              </a:ext>
            </a:extLst>
          </p:cNvPr>
          <p:cNvPicPr>
            <a:picLocks noChangeAspect="1"/>
          </p:cNvPicPr>
          <p:nvPr/>
        </p:nvPicPr>
        <p:blipFill>
          <a:blip r:embed="rId5"/>
          <a:stretch>
            <a:fillRect/>
          </a:stretch>
        </p:blipFill>
        <p:spPr>
          <a:xfrm>
            <a:off x="350509" y="634337"/>
            <a:ext cx="1706191" cy="1450262"/>
          </a:xfrm>
          <a:prstGeom prst="rect">
            <a:avLst/>
          </a:prstGeom>
        </p:spPr>
      </p:pic>
      <p:sp>
        <p:nvSpPr>
          <p:cNvPr id="19" name="TextBox 18">
            <a:extLst>
              <a:ext uri="{FF2B5EF4-FFF2-40B4-BE49-F238E27FC236}">
                <a16:creationId xmlns:a16="http://schemas.microsoft.com/office/drawing/2014/main" id="{EDF0619B-75F2-45C8-8393-314E8C43323F}"/>
              </a:ext>
            </a:extLst>
          </p:cNvPr>
          <p:cNvSpPr txBox="1"/>
          <p:nvPr/>
        </p:nvSpPr>
        <p:spPr>
          <a:xfrm>
            <a:off x="1666315" y="2896514"/>
            <a:ext cx="835485" cy="923330"/>
          </a:xfrm>
          <a:prstGeom prst="rect">
            <a:avLst/>
          </a:prstGeom>
          <a:noFill/>
        </p:spPr>
        <p:txBody>
          <a:bodyPr wrap="none" rtlCol="0">
            <a:spAutoFit/>
          </a:bodyPr>
          <a:lstStyle/>
          <a:p>
            <a:r>
              <a:rPr lang="en-GB" dirty="0"/>
              <a:t>a = 7, </a:t>
            </a:r>
          </a:p>
          <a:p>
            <a:r>
              <a:rPr lang="en-GB" dirty="0">
                <a:solidFill>
                  <a:srgbClr val="00B050"/>
                </a:solidFill>
              </a:rPr>
              <a:t>b = 5, </a:t>
            </a:r>
          </a:p>
          <a:p>
            <a:r>
              <a:rPr lang="en-GB" dirty="0">
                <a:solidFill>
                  <a:srgbClr val="0000FF"/>
                </a:solidFill>
              </a:rPr>
              <a:t>d = 6</a:t>
            </a:r>
          </a:p>
        </p:txBody>
      </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452581A9-823D-40D7-88BA-C7D3E18815F8}"/>
                  </a:ext>
                </a:extLst>
              </p:cNvPr>
              <p:cNvSpPr txBox="1"/>
              <p:nvPr/>
            </p:nvSpPr>
            <p:spPr>
              <a:xfrm>
                <a:off x="181533" y="4121302"/>
                <a:ext cx="6100575" cy="1444242"/>
              </a:xfrm>
              <a:prstGeom prst="rect">
                <a:avLst/>
              </a:prstGeom>
              <a:noFill/>
              <a:ln w="28575">
                <a:noFill/>
              </a:ln>
            </p:spPr>
            <p:txBody>
              <a:bodyPr wrap="square" rtlCol="0">
                <a:spAutoFit/>
              </a:bodyPr>
              <a:lstStyle/>
              <a:p>
                <a14:m>
                  <m:oMath xmlns:m="http://schemas.openxmlformats.org/officeDocument/2006/math">
                    <m:r>
                      <m:rPr>
                        <m:sty m:val="p"/>
                      </m:rPr>
                      <a:rPr lang="el-GR" sz="2200" i="0" smtClean="0">
                        <a:latin typeface="Cambria Math" panose="02040503050406030204" pitchFamily="18" charset="0"/>
                        <a:ea typeface="Cambria Math" panose="02040503050406030204" pitchFamily="18" charset="0"/>
                      </a:rPr>
                      <m:t>Ω</m:t>
                    </m:r>
                    <m:r>
                      <a:rPr lang="en-GB" sz="2200" b="0" i="0" smtClean="0">
                        <a:latin typeface="Cambria Math" panose="02040503050406030204" pitchFamily="18" charset="0"/>
                        <a:ea typeface="Cambria Math" panose="02040503050406030204" pitchFamily="18" charset="0"/>
                      </a:rPr>
                      <m:t>=</m:t>
                    </m:r>
                    <m:f>
                      <m:fPr>
                        <m:ctrlPr>
                          <a:rPr lang="en-GB" sz="2200" b="0" i="1" smtClean="0">
                            <a:latin typeface="Cambria Math" panose="02040503050406030204" pitchFamily="18" charset="0"/>
                            <a:ea typeface="Cambria Math" panose="02040503050406030204" pitchFamily="18" charset="0"/>
                          </a:rPr>
                        </m:ctrlPr>
                      </m:fPr>
                      <m:num>
                        <m:r>
                          <a:rPr lang="en-GB" sz="2200" b="0" i="0" smtClean="0">
                            <a:latin typeface="Cambria Math" panose="02040503050406030204" pitchFamily="18" charset="0"/>
                            <a:ea typeface="Cambria Math" panose="02040503050406030204" pitchFamily="18" charset="0"/>
                          </a:rPr>
                          <m:t>16</m:t>
                        </m:r>
                      </m:num>
                      <m:den>
                        <m:r>
                          <m:rPr>
                            <m:sty m:val="p"/>
                          </m:rPr>
                          <a:rPr lang="en-GB" sz="2200" b="0" i="0" smtClean="0">
                            <a:latin typeface="Cambria Math" panose="02040503050406030204" pitchFamily="18" charset="0"/>
                            <a:ea typeface="Cambria Math" panose="02040503050406030204" pitchFamily="18" charset="0"/>
                          </a:rPr>
                          <m:t>MW</m:t>
                        </m:r>
                      </m:den>
                    </m:f>
                    <m:r>
                      <a:rPr lang="en-GB" sz="2200" b="0" i="0" smtClean="0">
                        <a:latin typeface="Cambria Math" panose="02040503050406030204" pitchFamily="18" charset="0"/>
                        <a:ea typeface="Cambria Math" panose="02040503050406030204" pitchFamily="18" charset="0"/>
                      </a:rPr>
                      <m:t>×</m:t>
                    </m:r>
                    <m:d>
                      <m:dPr>
                        <m:begChr m:val="["/>
                        <m:endChr m:val="]"/>
                        <m:ctrlPr>
                          <a:rPr lang="en-GB" sz="2200" b="0" i="1" smtClean="0">
                            <a:latin typeface="Cambria Math" panose="02040503050406030204" pitchFamily="18" charset="0"/>
                            <a:ea typeface="Cambria Math" panose="02040503050406030204" pitchFamily="18" charset="0"/>
                          </a:rPr>
                        </m:ctrlPr>
                      </m:dPr>
                      <m:e>
                        <m:r>
                          <m:rPr>
                            <m:sty m:val="p"/>
                          </m:rPr>
                          <a:rPr lang="en-GB" sz="2200" b="0" i="0" smtClean="0">
                            <a:solidFill>
                              <a:srgbClr val="0000FF"/>
                            </a:solidFill>
                            <a:latin typeface="Cambria Math" panose="02040503050406030204" pitchFamily="18" charset="0"/>
                            <a:ea typeface="Cambria Math" panose="02040503050406030204" pitchFamily="18" charset="0"/>
                          </a:rPr>
                          <m:t>d</m:t>
                        </m:r>
                        <m:r>
                          <a:rPr lang="en-GB" sz="2200" b="0" i="0" smtClean="0">
                            <a:latin typeface="Cambria Math" panose="02040503050406030204" pitchFamily="18" charset="0"/>
                            <a:ea typeface="Cambria Math" panose="02040503050406030204" pitchFamily="18" charset="0"/>
                          </a:rPr>
                          <m:t>−</m:t>
                        </m:r>
                        <m:d>
                          <m:dPr>
                            <m:ctrlPr>
                              <a:rPr lang="en-GB" sz="2200" b="0" i="1" smtClean="0">
                                <a:latin typeface="Cambria Math" panose="02040503050406030204" pitchFamily="18" charset="0"/>
                                <a:ea typeface="Cambria Math" panose="02040503050406030204" pitchFamily="18" charset="0"/>
                              </a:rPr>
                            </m:ctrlPr>
                          </m:dPr>
                          <m:e>
                            <m:r>
                              <a:rPr lang="en-GB" sz="2200" b="0" i="0" smtClean="0">
                                <a:latin typeface="Cambria Math" panose="02040503050406030204" pitchFamily="18" charset="0"/>
                                <a:ea typeface="Cambria Math" panose="02040503050406030204" pitchFamily="18" charset="0"/>
                              </a:rPr>
                              <m:t>2</m:t>
                            </m:r>
                            <m:r>
                              <m:rPr>
                                <m:sty m:val="p"/>
                              </m:rPr>
                              <a:rPr lang="en-GB" sz="2200" b="0" i="0" smtClean="0">
                                <a:latin typeface="Cambria Math" panose="02040503050406030204" pitchFamily="18" charset="0"/>
                                <a:ea typeface="Cambria Math" panose="02040503050406030204" pitchFamily="18" charset="0"/>
                              </a:rPr>
                              <m:t>a</m:t>
                            </m:r>
                          </m:e>
                        </m:d>
                        <m:r>
                          <a:rPr lang="en-GB" sz="2200" b="0" i="0" smtClean="0">
                            <a:latin typeface="Cambria Math" panose="02040503050406030204" pitchFamily="18" charset="0"/>
                            <a:ea typeface="Cambria Math" panose="02040503050406030204" pitchFamily="18" charset="0"/>
                          </a:rPr>
                          <m:t>−</m:t>
                        </m:r>
                        <m:d>
                          <m:dPr>
                            <m:ctrlPr>
                              <a:rPr lang="en-GB" sz="2200" b="0" i="1" smtClean="0">
                                <a:latin typeface="Cambria Math" panose="02040503050406030204" pitchFamily="18" charset="0"/>
                                <a:ea typeface="Cambria Math" panose="02040503050406030204" pitchFamily="18" charset="0"/>
                              </a:rPr>
                            </m:ctrlPr>
                          </m:dPr>
                          <m:e>
                            <m:f>
                              <m:fPr>
                                <m:ctrlPr>
                                  <a:rPr lang="en-GB" sz="2200" b="0" i="1" smtClean="0">
                                    <a:latin typeface="Cambria Math" panose="02040503050406030204" pitchFamily="18" charset="0"/>
                                    <a:ea typeface="Cambria Math" panose="02040503050406030204" pitchFamily="18" charset="0"/>
                                  </a:rPr>
                                </m:ctrlPr>
                              </m:fPr>
                              <m:num>
                                <m:r>
                                  <m:rPr>
                                    <m:sty m:val="p"/>
                                  </m:rPr>
                                  <a:rPr lang="en-GB" sz="2200" b="0" i="0" smtClean="0">
                                    <a:solidFill>
                                      <a:srgbClr val="00B050"/>
                                    </a:solidFill>
                                    <a:latin typeface="Cambria Math" panose="02040503050406030204" pitchFamily="18" charset="0"/>
                                    <a:ea typeface="Cambria Math" panose="02040503050406030204" pitchFamily="18" charset="0"/>
                                  </a:rPr>
                                  <m:t>b</m:t>
                                </m:r>
                              </m:num>
                              <m:den>
                                <m:r>
                                  <a:rPr lang="en-GB" sz="2200" b="0" i="0" smtClean="0">
                                    <a:latin typeface="Cambria Math" panose="02040503050406030204" pitchFamily="18" charset="0"/>
                                    <a:ea typeface="Cambria Math" panose="02040503050406030204" pitchFamily="18" charset="0"/>
                                  </a:rPr>
                                  <m:t>2</m:t>
                                </m:r>
                              </m:den>
                            </m:f>
                          </m:e>
                        </m:d>
                        <m:r>
                          <a:rPr lang="en-GB" sz="2200" b="0" i="0" smtClean="0">
                            <a:latin typeface="Cambria Math" panose="02040503050406030204" pitchFamily="18" charset="0"/>
                            <a:ea typeface="Cambria Math" panose="02040503050406030204" pitchFamily="18" charset="0"/>
                          </a:rPr>
                          <m:t> </m:t>
                        </m:r>
                      </m:e>
                    </m:d>
                  </m:oMath>
                </a14:m>
                <a:r>
                  <a:rPr lang="en-GB" sz="2200" b="0" dirty="0">
                    <a:ea typeface="Cambria Math" panose="02040503050406030204" pitchFamily="18" charset="0"/>
                    <a:cs typeface="Calibri" panose="020F0502020204030204" pitchFamily="34" charset="0"/>
                  </a:rPr>
                  <a:t> x 100%=</a:t>
                </a:r>
              </a:p>
              <a:p>
                <a:endParaRPr lang="en-GB" sz="2200" b="0" dirty="0">
                  <a:ea typeface="Cambria Math" panose="02040503050406030204" pitchFamily="18" charset="0"/>
                  <a:cs typeface="Calibri" panose="020F0502020204030204" pitchFamily="34" charset="0"/>
                </a:endParaRPr>
              </a:p>
              <a:p>
                <a:r>
                  <a:rPr lang="en-GB" sz="2200" b="0" dirty="0">
                    <a:ea typeface="Cambria Math" panose="02040503050406030204" pitchFamily="18" charset="0"/>
                    <a:cs typeface="Calibri" panose="020F0502020204030204" pitchFamily="34" charset="0"/>
                  </a:rPr>
                  <a:t>  =  </a:t>
                </a:r>
                <a14:m>
                  <m:oMath xmlns:m="http://schemas.openxmlformats.org/officeDocument/2006/math">
                    <m:f>
                      <m:f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2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2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2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2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2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200" b="0" i="0" smtClean="0">
                                <a:latin typeface="Cambria Math" panose="02040503050406030204" pitchFamily="18" charset="0"/>
                                <a:ea typeface="Cambria Math" panose="02040503050406030204" pitchFamily="18" charset="0"/>
                                <a:cs typeface="Calibri" panose="020F0502020204030204" pitchFamily="34" charset="0"/>
                              </a:rPr>
                              <m:t>2×7</m:t>
                            </m:r>
                          </m:e>
                        </m:d>
                        <m:r>
                          <a:rPr lang="en-GB" sz="22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2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2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200" b="0" i="0" smtClean="0">
                                    <a:latin typeface="Cambria Math" panose="02040503050406030204" pitchFamily="18" charset="0"/>
                                    <a:ea typeface="Cambria Math" panose="02040503050406030204" pitchFamily="18" charset="0"/>
                                    <a:cs typeface="Calibri" panose="020F0502020204030204" pitchFamily="34" charset="0"/>
                                  </a:rPr>
                                  <m:t>2</m:t>
                                </m:r>
                              </m:den>
                            </m:f>
                          </m:e>
                        </m:d>
                      </m:e>
                    </m:d>
                    <m:r>
                      <m:rPr>
                        <m:sty m:val="p"/>
                      </m:rPr>
                      <a:rPr lang="en-GB" sz="2200" b="0" i="0" smtClean="0">
                        <a:latin typeface="Cambria Math" panose="02040503050406030204" pitchFamily="18" charset="0"/>
                        <a:ea typeface="Cambria Math" panose="02040503050406030204" pitchFamily="18" charset="0"/>
                        <a:cs typeface="Calibri" panose="020F0502020204030204" pitchFamily="34" charset="0"/>
                      </a:rPr>
                      <m:t>x</m:t>
                    </m:r>
                    <m:r>
                      <a:rPr lang="en-GB" sz="2200" b="0" i="0" smtClean="0">
                        <a:latin typeface="Cambria Math" panose="02040503050406030204" pitchFamily="18" charset="0"/>
                        <a:ea typeface="Cambria Math" panose="02040503050406030204" pitchFamily="18" charset="0"/>
                        <a:cs typeface="Calibri" panose="020F0502020204030204" pitchFamily="34" charset="0"/>
                      </a:rPr>
                      <m:t> 100%= </m:t>
                    </m:r>
                    <m:r>
                      <a:rPr lang="en-GB" sz="2200" b="1" i="1" smtClean="0">
                        <a:latin typeface="Cambria Math" panose="02040503050406030204" pitchFamily="18" charset="0"/>
                        <a:ea typeface="Cambria Math" panose="02040503050406030204" pitchFamily="18" charset="0"/>
                        <a:cs typeface="Calibri" panose="020F0502020204030204" pitchFamily="34" charset="0"/>
                      </a:rPr>
                      <m:t>−</m:t>
                    </m:r>
                    <m:r>
                      <a:rPr lang="en-GB" sz="2200" b="1" i="1" smtClean="0">
                        <a:latin typeface="Cambria Math" panose="02040503050406030204" pitchFamily="18" charset="0"/>
                        <a:ea typeface="Cambria Math" panose="02040503050406030204" pitchFamily="18" charset="0"/>
                        <a:cs typeface="Calibri" panose="020F0502020204030204" pitchFamily="34" charset="0"/>
                      </a:rPr>
                      <m:t>𝟕𝟒</m:t>
                    </m:r>
                    <m:r>
                      <a:rPr lang="en-GB" sz="22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200" b="1" dirty="0">
                  <a:ea typeface="Cambria Math" panose="02040503050406030204" pitchFamily="18" charset="0"/>
                  <a:cs typeface="Calibri" panose="020F0502020204030204" pitchFamily="34" charset="0"/>
                </a:endParaRPr>
              </a:p>
            </p:txBody>
          </p:sp>
        </mc:Choice>
        <mc:Fallback xmlns="">
          <p:sp>
            <p:nvSpPr>
              <p:cNvPr id="20" name="TextBox 19">
                <a:extLst>
                  <a:ext uri="{FF2B5EF4-FFF2-40B4-BE49-F238E27FC236}">
                    <a16:creationId xmlns:a16="http://schemas.microsoft.com/office/drawing/2014/main" id="{452581A9-823D-40D7-88BA-C7D3E18815F8}"/>
                  </a:ext>
                </a:extLst>
              </p:cNvPr>
              <p:cNvSpPr txBox="1">
                <a:spLocks noRot="1" noChangeAspect="1" noMove="1" noResize="1" noEditPoints="1" noAdjustHandles="1" noChangeArrowheads="1" noChangeShapeType="1" noTextEdit="1"/>
              </p:cNvSpPr>
              <p:nvPr/>
            </p:nvSpPr>
            <p:spPr>
              <a:xfrm>
                <a:off x="181533" y="4121302"/>
                <a:ext cx="6100575" cy="1444242"/>
              </a:xfrm>
              <a:prstGeom prst="rect">
                <a:avLst/>
              </a:prstGeom>
              <a:blipFill>
                <a:blip r:embed="rId6"/>
                <a:stretch>
                  <a:fillRect b="-2532"/>
                </a:stretch>
              </a:blipFill>
              <a:ln w="28575">
                <a:noFill/>
              </a:ln>
            </p:spPr>
            <p:txBody>
              <a:bodyPr/>
              <a:lstStyle/>
              <a:p>
                <a:r>
                  <a:rPr lang="en-GB">
                    <a:noFill/>
                  </a:rPr>
                  <a:t> </a:t>
                </a:r>
              </a:p>
            </p:txBody>
          </p:sp>
        </mc:Fallback>
      </mc:AlternateContent>
      <p:sp>
        <p:nvSpPr>
          <p:cNvPr id="22" name="TextBox 21">
            <a:extLst>
              <a:ext uri="{FF2B5EF4-FFF2-40B4-BE49-F238E27FC236}">
                <a16:creationId xmlns:a16="http://schemas.microsoft.com/office/drawing/2014/main" id="{0E43B71D-DDD9-42F3-9957-033CCA9A5226}"/>
              </a:ext>
            </a:extLst>
          </p:cNvPr>
          <p:cNvSpPr txBox="1"/>
          <p:nvPr/>
        </p:nvSpPr>
        <p:spPr>
          <a:xfrm>
            <a:off x="1096114" y="5730955"/>
            <a:ext cx="3958577" cy="461665"/>
          </a:xfrm>
          <a:prstGeom prst="rect">
            <a:avLst/>
          </a:prstGeom>
          <a:noFill/>
          <a:ln w="28575">
            <a:solidFill>
              <a:srgbClr val="0000FF"/>
            </a:solidFill>
          </a:ln>
        </p:spPr>
        <p:txBody>
          <a:bodyPr wrap="square">
            <a:spAutoFit/>
          </a:bodyPr>
          <a:lstStyle/>
          <a:p>
            <a:r>
              <a:rPr lang="en-US" sz="2400" b="1" dirty="0">
                <a:solidFill>
                  <a:srgbClr val="00B0F0"/>
                </a:solidFill>
                <a:cs typeface="Calibri" panose="020F0502020204030204" pitchFamily="34" charset="0"/>
              </a:rPr>
              <a:t>n</a:t>
            </a:r>
            <a:r>
              <a:rPr lang="en-US" sz="2400" b="1" i="0" dirty="0">
                <a:solidFill>
                  <a:srgbClr val="00B0F0"/>
                </a:solidFill>
                <a:effectLst/>
                <a:cs typeface="Calibri" panose="020F0502020204030204" pitchFamily="34" charset="0"/>
              </a:rPr>
              <a:t>egative oxygen balance </a:t>
            </a:r>
            <a:endParaRPr lang="en-GB" sz="2400" b="1" dirty="0">
              <a:solidFill>
                <a:srgbClr val="00B0F0"/>
              </a:solidFill>
              <a:cs typeface="Calibri" panose="020F0502020204030204" pitchFamily="34" charset="0"/>
            </a:endParaRPr>
          </a:p>
        </p:txBody>
      </p:sp>
      <p:sp>
        <p:nvSpPr>
          <p:cNvPr id="23" name="TextBox 22">
            <a:extLst>
              <a:ext uri="{FF2B5EF4-FFF2-40B4-BE49-F238E27FC236}">
                <a16:creationId xmlns:a16="http://schemas.microsoft.com/office/drawing/2014/main" id="{7A4AA7FC-58DD-437D-AFD4-C51DC79AAEB6}"/>
              </a:ext>
            </a:extLst>
          </p:cNvPr>
          <p:cNvSpPr txBox="1"/>
          <p:nvPr/>
        </p:nvSpPr>
        <p:spPr>
          <a:xfrm>
            <a:off x="69669" y="6359970"/>
            <a:ext cx="6026331" cy="338554"/>
          </a:xfrm>
          <a:prstGeom prst="rect">
            <a:avLst/>
          </a:prstGeom>
          <a:noFill/>
        </p:spPr>
        <p:txBody>
          <a:bodyPr wrap="square">
            <a:spAutoFit/>
          </a:bodyPr>
          <a:lstStyle/>
          <a:p>
            <a:r>
              <a:rPr lang="en-US" sz="1600" b="0" i="0" dirty="0">
                <a:solidFill>
                  <a:srgbClr val="202122"/>
                </a:solidFill>
                <a:effectLst/>
                <a:cs typeface="Calibri" panose="020F0502020204030204" pitchFamily="34" charset="0"/>
              </a:rPr>
              <a:t>incomplete </a:t>
            </a:r>
            <a:r>
              <a:rPr lang="en-US" sz="1600" dirty="0">
                <a:solidFill>
                  <a:srgbClr val="202122"/>
                </a:solidFill>
                <a:cs typeface="Calibri" panose="020F0502020204030204" pitchFamily="34" charset="0"/>
              </a:rPr>
              <a:t>combustion; a </a:t>
            </a:r>
            <a:r>
              <a:rPr lang="en-US" sz="1600" b="0" i="0" dirty="0">
                <a:solidFill>
                  <a:srgbClr val="202122"/>
                </a:solidFill>
                <a:effectLst/>
                <a:cs typeface="Calibri" panose="020F0502020204030204" pitchFamily="34" charset="0"/>
              </a:rPr>
              <a:t>large amount of toxic gases like CO produced</a:t>
            </a:r>
            <a:endParaRPr lang="en-GB" sz="1600" dirty="0">
              <a:cs typeface="Calibri" panose="020F0502020204030204" pitchFamily="34" charset="0"/>
            </a:endParaRPr>
          </a:p>
        </p:txBody>
      </p:sp>
      <p:sp>
        <p:nvSpPr>
          <p:cNvPr id="24" name="TextBox 23">
            <a:extLst>
              <a:ext uri="{FF2B5EF4-FFF2-40B4-BE49-F238E27FC236}">
                <a16:creationId xmlns:a16="http://schemas.microsoft.com/office/drawing/2014/main" id="{24C08F81-0513-4974-B99C-7E7BAE1558A6}"/>
              </a:ext>
            </a:extLst>
          </p:cNvPr>
          <p:cNvSpPr txBox="1"/>
          <p:nvPr/>
        </p:nvSpPr>
        <p:spPr>
          <a:xfrm>
            <a:off x="6628646" y="5638621"/>
            <a:ext cx="5204785" cy="646331"/>
          </a:xfrm>
          <a:prstGeom prst="rect">
            <a:avLst/>
          </a:prstGeom>
          <a:noFill/>
        </p:spPr>
        <p:txBody>
          <a:bodyPr wrap="square">
            <a:spAutoFit/>
          </a:bodyPr>
          <a:lstStyle/>
          <a:p>
            <a:pPr lvl="0" eaLnBrk="0" hangingPunct="0"/>
            <a:r>
              <a:rPr lang="en-US" altLang="en-US" b="1" dirty="0" err="1">
                <a:solidFill>
                  <a:srgbClr val="00B0F0"/>
                </a:solidFill>
                <a:cs typeface="Calibri" panose="020F0502020204030204" pitchFamily="34" charset="0"/>
              </a:rPr>
              <a:t>wt</a:t>
            </a:r>
            <a:r>
              <a:rPr lang="en-US" altLang="en-US" b="1" dirty="0">
                <a:solidFill>
                  <a:srgbClr val="00B0F0"/>
                </a:solidFill>
                <a:cs typeface="Calibri" panose="020F0502020204030204" pitchFamily="34" charset="0"/>
              </a:rPr>
              <a:t>% of O as the total MW of O atoms in the product (10½ x 16 = 168) divided by the MW of TNT</a:t>
            </a:r>
          </a:p>
        </p:txBody>
      </p:sp>
      <p:cxnSp>
        <p:nvCxnSpPr>
          <p:cNvPr id="25" name="Straight Connector 24">
            <a:extLst>
              <a:ext uri="{FF2B5EF4-FFF2-40B4-BE49-F238E27FC236}">
                <a16:creationId xmlns:a16="http://schemas.microsoft.com/office/drawing/2014/main" id="{EFBA4707-7D40-4BAF-A0AA-D65D9F01AF09}"/>
              </a:ext>
            </a:extLst>
          </p:cNvPr>
          <p:cNvCxnSpPr/>
          <p:nvPr/>
        </p:nvCxnSpPr>
        <p:spPr>
          <a:xfrm>
            <a:off x="6096000" y="3918473"/>
            <a:ext cx="0" cy="270794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6877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6" grpId="0"/>
      <p:bldP spid="20" grpId="0"/>
      <p:bldP spid="22" grpId="0" animBg="1"/>
      <p:bldP spid="23" grpId="0"/>
      <p:bldP spid="2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D248C-653A-49D3-AD71-BAFDCDE9E1B6}"/>
              </a:ext>
            </a:extLst>
          </p:cNvPr>
          <p:cNvSpPr>
            <a:spLocks noGrp="1"/>
          </p:cNvSpPr>
          <p:nvPr>
            <p:ph type="title"/>
          </p:nvPr>
        </p:nvSpPr>
        <p:spPr>
          <a:xfrm>
            <a:off x="913149" y="1"/>
            <a:ext cx="10364451" cy="729574"/>
          </a:xfrm>
        </p:spPr>
        <p:txBody>
          <a:bodyPr/>
          <a:lstStyle/>
          <a:p>
            <a:r>
              <a:rPr lang="en-GB" dirty="0"/>
              <a:t>Products of decomposition</a:t>
            </a:r>
          </a:p>
        </p:txBody>
      </p:sp>
      <p:sp>
        <p:nvSpPr>
          <p:cNvPr id="4" name="TextBox 3">
            <a:extLst>
              <a:ext uri="{FF2B5EF4-FFF2-40B4-BE49-F238E27FC236}">
                <a16:creationId xmlns:a16="http://schemas.microsoft.com/office/drawing/2014/main" id="{79C02C47-0E7B-47B1-9490-A5F579C27E1F}"/>
              </a:ext>
            </a:extLst>
          </p:cNvPr>
          <p:cNvSpPr txBox="1"/>
          <p:nvPr/>
        </p:nvSpPr>
        <p:spPr>
          <a:xfrm>
            <a:off x="4234812" y="1060338"/>
            <a:ext cx="5510256" cy="492443"/>
          </a:xfrm>
          <a:prstGeom prst="rect">
            <a:avLst/>
          </a:prstGeom>
          <a:noFill/>
        </p:spPr>
        <p:txBody>
          <a:bodyPr wrap="square">
            <a:spAutoFit/>
          </a:bodyPr>
          <a:lstStyle/>
          <a:p>
            <a:r>
              <a:rPr lang="en-GB" sz="2600" dirty="0">
                <a:latin typeface="Calibri" panose="020F0502020204030204" pitchFamily="34" charset="0"/>
                <a:cs typeface="Calibri" panose="020F0502020204030204" pitchFamily="34" charset="0"/>
              </a:rPr>
              <a:t>C</a:t>
            </a:r>
            <a:r>
              <a:rPr lang="en-GB" sz="2600" baseline="-25000" dirty="0">
                <a:latin typeface="Calibri" panose="020F0502020204030204" pitchFamily="34" charset="0"/>
                <a:cs typeface="Calibri" panose="020F0502020204030204" pitchFamily="34" charset="0"/>
              </a:rPr>
              <a:t>4</a:t>
            </a:r>
            <a:r>
              <a:rPr lang="en-GB" sz="2600" dirty="0">
                <a:solidFill>
                  <a:srgbClr val="00B050"/>
                </a:solidFill>
                <a:latin typeface="Calibri" panose="020F0502020204030204" pitchFamily="34" charset="0"/>
                <a:cs typeface="Calibri" panose="020F0502020204030204" pitchFamily="34" charset="0"/>
              </a:rPr>
              <a:t>H</a:t>
            </a:r>
            <a:r>
              <a:rPr lang="en-GB" sz="2600" baseline="-25000" dirty="0">
                <a:solidFill>
                  <a:srgbClr val="00B050"/>
                </a:solidFill>
                <a:latin typeface="Calibri" panose="020F0502020204030204" pitchFamily="34" charset="0"/>
                <a:cs typeface="Calibri" panose="020F0502020204030204" pitchFamily="34" charset="0"/>
              </a:rPr>
              <a:t>8</a:t>
            </a:r>
            <a:r>
              <a:rPr lang="en-GB" sz="2600" dirty="0">
                <a:solidFill>
                  <a:srgbClr val="FF0000"/>
                </a:solidFill>
                <a:latin typeface="Calibri" panose="020F0502020204030204" pitchFamily="34" charset="0"/>
                <a:cs typeface="Calibri" panose="020F0502020204030204" pitchFamily="34" charset="0"/>
              </a:rPr>
              <a:t>N</a:t>
            </a:r>
            <a:r>
              <a:rPr lang="en-GB" sz="2600" baseline="-25000" dirty="0">
                <a:solidFill>
                  <a:srgbClr val="FF0000"/>
                </a:solidFill>
                <a:latin typeface="Calibri" panose="020F0502020204030204" pitchFamily="34" charset="0"/>
                <a:cs typeface="Calibri" panose="020F0502020204030204" pitchFamily="34" charset="0"/>
              </a:rPr>
              <a:t>8</a:t>
            </a:r>
            <a:r>
              <a:rPr lang="en-GB" sz="2600" dirty="0">
                <a:solidFill>
                  <a:srgbClr val="0000FF"/>
                </a:solidFill>
                <a:latin typeface="Calibri" panose="020F0502020204030204" pitchFamily="34" charset="0"/>
                <a:cs typeface="Calibri" panose="020F0502020204030204" pitchFamily="34" charset="0"/>
              </a:rPr>
              <a:t>O</a:t>
            </a:r>
            <a:r>
              <a:rPr lang="en-GB" sz="2600" baseline="-25000" dirty="0">
                <a:solidFill>
                  <a:srgbClr val="0000FF"/>
                </a:solidFill>
                <a:latin typeface="Calibri" panose="020F0502020204030204" pitchFamily="34" charset="0"/>
                <a:cs typeface="Calibri" panose="020F0502020204030204" pitchFamily="34" charset="0"/>
              </a:rPr>
              <a:t>8</a:t>
            </a:r>
            <a:r>
              <a:rPr lang="en-GB" sz="2600" dirty="0">
                <a:latin typeface="Calibri" panose="020F0502020204030204" pitchFamily="34" charset="0"/>
                <a:cs typeface="Calibri" panose="020F0502020204030204" pitchFamily="34" charset="0"/>
              </a:rPr>
              <a:t> </a:t>
            </a:r>
            <a:r>
              <a:rPr lang="en-GB" sz="2600" dirty="0">
                <a:latin typeface="Calibri" panose="020F0502020204030204" pitchFamily="34" charset="0"/>
                <a:cs typeface="Calibri" panose="020F0502020204030204" pitchFamily="34" charset="0"/>
                <a:sym typeface="Wingdings" panose="05000000000000000000" pitchFamily="2" charset="2"/>
              </a:rPr>
              <a:t>  4C</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dirty="0">
                <a:latin typeface="Calibri" panose="020F0502020204030204" pitchFamily="34" charset="0"/>
                <a:cs typeface="Calibri" panose="020F0502020204030204" pitchFamily="34" charset="0"/>
                <a:sym typeface="Wingdings" panose="05000000000000000000" pitchFamily="2" charset="2"/>
              </a:rPr>
              <a:t> +  </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6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dirty="0">
                <a:latin typeface="Calibri" panose="020F0502020204030204" pitchFamily="34" charset="0"/>
                <a:cs typeface="Calibri" panose="020F0502020204030204" pitchFamily="34" charset="0"/>
                <a:sym typeface="Wingdings" panose="05000000000000000000" pitchFamily="2" charset="2"/>
              </a:rPr>
              <a:t>  +  </a:t>
            </a:r>
            <a:r>
              <a:rPr lang="en-GB" sz="26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6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600" dirty="0">
                <a:latin typeface="Calibri" panose="020F0502020204030204" pitchFamily="34" charset="0"/>
                <a:cs typeface="Calibri" panose="020F0502020204030204" pitchFamily="34" charset="0"/>
                <a:sym typeface="Wingdings" panose="05000000000000000000" pitchFamily="2" charset="2"/>
              </a:rPr>
              <a:t> </a:t>
            </a:r>
            <a:endParaRPr lang="en-GB" sz="2600" baseline="-25000" dirty="0">
              <a:solidFill>
                <a:srgbClr val="0000FF"/>
              </a:solidFill>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B799CE3F-FC01-4831-8D09-F7A8D8F38A2C}"/>
              </a:ext>
            </a:extLst>
          </p:cNvPr>
          <p:cNvSpPr txBox="1"/>
          <p:nvPr/>
        </p:nvSpPr>
        <p:spPr>
          <a:xfrm>
            <a:off x="4218043" y="1772462"/>
            <a:ext cx="6726372" cy="492443"/>
          </a:xfrm>
          <a:prstGeom prst="rect">
            <a:avLst/>
          </a:prstGeom>
          <a:noFill/>
        </p:spPr>
        <p:txBody>
          <a:bodyPr wrap="square">
            <a:spAutoFit/>
          </a:bodyPr>
          <a:lstStyle/>
          <a:p>
            <a:r>
              <a:rPr lang="en-GB" sz="2600" dirty="0">
                <a:latin typeface="Calibri" panose="020F0502020204030204" pitchFamily="34" charset="0"/>
                <a:cs typeface="Calibri" panose="020F0502020204030204" pitchFamily="34" charset="0"/>
              </a:rPr>
              <a:t>C</a:t>
            </a:r>
            <a:r>
              <a:rPr lang="en-GB" sz="2600" baseline="-25000" dirty="0">
                <a:latin typeface="Calibri" panose="020F0502020204030204" pitchFamily="34" charset="0"/>
                <a:cs typeface="Calibri" panose="020F0502020204030204" pitchFamily="34" charset="0"/>
              </a:rPr>
              <a:t>4</a:t>
            </a:r>
            <a:r>
              <a:rPr lang="en-GB" sz="2600" dirty="0">
                <a:solidFill>
                  <a:srgbClr val="00B050"/>
                </a:solidFill>
                <a:latin typeface="Calibri" panose="020F0502020204030204" pitchFamily="34" charset="0"/>
                <a:cs typeface="Calibri" panose="020F0502020204030204" pitchFamily="34" charset="0"/>
              </a:rPr>
              <a:t>H</a:t>
            </a:r>
            <a:r>
              <a:rPr lang="en-GB" sz="2600" baseline="-25000" dirty="0">
                <a:solidFill>
                  <a:srgbClr val="00B050"/>
                </a:solidFill>
                <a:latin typeface="Calibri" panose="020F0502020204030204" pitchFamily="34" charset="0"/>
                <a:cs typeface="Calibri" panose="020F0502020204030204" pitchFamily="34" charset="0"/>
              </a:rPr>
              <a:t>8</a:t>
            </a:r>
            <a:r>
              <a:rPr lang="en-GB" sz="2600" dirty="0">
                <a:solidFill>
                  <a:srgbClr val="FF0000"/>
                </a:solidFill>
                <a:latin typeface="Calibri" panose="020F0502020204030204" pitchFamily="34" charset="0"/>
                <a:cs typeface="Calibri" panose="020F0502020204030204" pitchFamily="34" charset="0"/>
              </a:rPr>
              <a:t>N</a:t>
            </a:r>
            <a:r>
              <a:rPr lang="en-GB" sz="2600" baseline="-25000" dirty="0">
                <a:solidFill>
                  <a:srgbClr val="FF0000"/>
                </a:solidFill>
                <a:latin typeface="Calibri" panose="020F0502020204030204" pitchFamily="34" charset="0"/>
                <a:cs typeface="Calibri" panose="020F0502020204030204" pitchFamily="34" charset="0"/>
              </a:rPr>
              <a:t>8</a:t>
            </a:r>
            <a:r>
              <a:rPr lang="en-GB" sz="2600" dirty="0">
                <a:solidFill>
                  <a:srgbClr val="0000FF"/>
                </a:solidFill>
                <a:latin typeface="Calibri" panose="020F0502020204030204" pitchFamily="34" charset="0"/>
                <a:cs typeface="Calibri" panose="020F0502020204030204" pitchFamily="34" charset="0"/>
              </a:rPr>
              <a:t>O</a:t>
            </a:r>
            <a:r>
              <a:rPr lang="en-GB" sz="2600" baseline="-25000" dirty="0">
                <a:solidFill>
                  <a:srgbClr val="0000FF"/>
                </a:solidFill>
                <a:latin typeface="Calibri" panose="020F0502020204030204" pitchFamily="34" charset="0"/>
                <a:cs typeface="Calibri" panose="020F0502020204030204" pitchFamily="34" charset="0"/>
              </a:rPr>
              <a:t>8</a:t>
            </a:r>
            <a:r>
              <a:rPr lang="en-GB" sz="2600" dirty="0">
                <a:latin typeface="Calibri" panose="020F0502020204030204" pitchFamily="34" charset="0"/>
                <a:cs typeface="Calibri" panose="020F0502020204030204" pitchFamily="34" charset="0"/>
              </a:rPr>
              <a:t> </a:t>
            </a:r>
            <a:r>
              <a:rPr lang="en-GB" sz="2600" dirty="0">
                <a:latin typeface="Calibri" panose="020F0502020204030204" pitchFamily="34" charset="0"/>
                <a:cs typeface="Calibri" panose="020F0502020204030204" pitchFamily="34" charset="0"/>
                <a:sym typeface="Wingdings" panose="05000000000000000000" pitchFamily="2" charset="2"/>
              </a:rPr>
              <a:t>  2C</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600" dirty="0">
                <a:latin typeface="Calibri" panose="020F0502020204030204" pitchFamily="34" charset="0"/>
                <a:cs typeface="Calibri" panose="020F0502020204030204" pitchFamily="34" charset="0"/>
                <a:sym typeface="Wingdings" panose="05000000000000000000" pitchFamily="2" charset="2"/>
              </a:rPr>
              <a:t> + 2C  +  </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6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dirty="0">
                <a:latin typeface="Calibri" panose="020F0502020204030204" pitchFamily="34" charset="0"/>
                <a:cs typeface="Calibri" panose="020F0502020204030204" pitchFamily="34" charset="0"/>
                <a:sym typeface="Wingdings" panose="05000000000000000000" pitchFamily="2" charset="2"/>
              </a:rPr>
              <a:t>  +  </a:t>
            </a:r>
            <a:r>
              <a:rPr lang="en-GB" sz="26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6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600" dirty="0">
                <a:latin typeface="Calibri" panose="020F0502020204030204" pitchFamily="34" charset="0"/>
                <a:cs typeface="Calibri" panose="020F0502020204030204" pitchFamily="34" charset="0"/>
                <a:sym typeface="Wingdings" panose="05000000000000000000" pitchFamily="2" charset="2"/>
              </a:rPr>
              <a:t> </a:t>
            </a:r>
            <a:endParaRPr lang="en-GB" sz="2600" baseline="-25000" dirty="0">
              <a:solidFill>
                <a:srgbClr val="0000FF"/>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E1B24743-4D96-48BC-A4D3-559B8C4DB6B4}"/>
              </a:ext>
            </a:extLst>
          </p:cNvPr>
          <p:cNvSpPr txBox="1"/>
          <p:nvPr/>
        </p:nvSpPr>
        <p:spPr>
          <a:xfrm>
            <a:off x="4218044" y="2484586"/>
            <a:ext cx="7153590" cy="492443"/>
          </a:xfrm>
          <a:prstGeom prst="rect">
            <a:avLst/>
          </a:prstGeom>
          <a:noFill/>
        </p:spPr>
        <p:txBody>
          <a:bodyPr wrap="square">
            <a:spAutoFit/>
          </a:bodyPr>
          <a:lstStyle/>
          <a:p>
            <a:r>
              <a:rPr lang="en-GB" sz="2600" dirty="0">
                <a:latin typeface="Calibri" panose="020F0502020204030204" pitchFamily="34" charset="0"/>
                <a:cs typeface="Calibri" panose="020F0502020204030204" pitchFamily="34" charset="0"/>
              </a:rPr>
              <a:t>C</a:t>
            </a:r>
            <a:r>
              <a:rPr lang="en-GB" sz="2600" baseline="-25000" dirty="0">
                <a:latin typeface="Calibri" panose="020F0502020204030204" pitchFamily="34" charset="0"/>
                <a:cs typeface="Calibri" panose="020F0502020204030204" pitchFamily="34" charset="0"/>
              </a:rPr>
              <a:t>4</a:t>
            </a:r>
            <a:r>
              <a:rPr lang="en-GB" sz="2600" dirty="0">
                <a:solidFill>
                  <a:srgbClr val="00B050"/>
                </a:solidFill>
                <a:latin typeface="Calibri" panose="020F0502020204030204" pitchFamily="34" charset="0"/>
                <a:cs typeface="Calibri" panose="020F0502020204030204" pitchFamily="34" charset="0"/>
              </a:rPr>
              <a:t>H</a:t>
            </a:r>
            <a:r>
              <a:rPr lang="en-GB" sz="2600" baseline="-25000" dirty="0">
                <a:solidFill>
                  <a:srgbClr val="00B050"/>
                </a:solidFill>
                <a:latin typeface="Calibri" panose="020F0502020204030204" pitchFamily="34" charset="0"/>
                <a:cs typeface="Calibri" panose="020F0502020204030204" pitchFamily="34" charset="0"/>
              </a:rPr>
              <a:t>8</a:t>
            </a:r>
            <a:r>
              <a:rPr lang="en-GB" sz="2600" dirty="0">
                <a:solidFill>
                  <a:srgbClr val="FF0000"/>
                </a:solidFill>
                <a:latin typeface="Calibri" panose="020F0502020204030204" pitchFamily="34" charset="0"/>
                <a:cs typeface="Calibri" panose="020F0502020204030204" pitchFamily="34" charset="0"/>
              </a:rPr>
              <a:t>N</a:t>
            </a:r>
            <a:r>
              <a:rPr lang="en-GB" sz="2600" baseline="-25000" dirty="0">
                <a:solidFill>
                  <a:srgbClr val="FF0000"/>
                </a:solidFill>
                <a:latin typeface="Calibri" panose="020F0502020204030204" pitchFamily="34" charset="0"/>
                <a:cs typeface="Calibri" panose="020F0502020204030204" pitchFamily="34" charset="0"/>
              </a:rPr>
              <a:t>8</a:t>
            </a:r>
            <a:r>
              <a:rPr lang="en-GB" sz="2600" dirty="0">
                <a:solidFill>
                  <a:srgbClr val="0000FF"/>
                </a:solidFill>
                <a:latin typeface="Calibri" panose="020F0502020204030204" pitchFamily="34" charset="0"/>
                <a:cs typeface="Calibri" panose="020F0502020204030204" pitchFamily="34" charset="0"/>
              </a:rPr>
              <a:t>O</a:t>
            </a:r>
            <a:r>
              <a:rPr lang="en-GB" sz="2600" baseline="-25000" dirty="0">
                <a:solidFill>
                  <a:srgbClr val="0000FF"/>
                </a:solidFill>
                <a:latin typeface="Calibri" panose="020F0502020204030204" pitchFamily="34" charset="0"/>
                <a:cs typeface="Calibri" panose="020F0502020204030204" pitchFamily="34" charset="0"/>
              </a:rPr>
              <a:t>8</a:t>
            </a:r>
            <a:r>
              <a:rPr lang="en-GB" sz="2600" dirty="0">
                <a:latin typeface="Calibri" panose="020F0502020204030204" pitchFamily="34" charset="0"/>
                <a:cs typeface="Calibri" panose="020F0502020204030204" pitchFamily="34" charset="0"/>
              </a:rPr>
              <a:t> </a:t>
            </a:r>
            <a:r>
              <a:rPr lang="en-GB" sz="2600" dirty="0">
                <a:latin typeface="Calibri" panose="020F0502020204030204" pitchFamily="34" charset="0"/>
                <a:cs typeface="Calibri" panose="020F0502020204030204" pitchFamily="34" charset="0"/>
                <a:sym typeface="Wingdings" panose="05000000000000000000" pitchFamily="2" charset="2"/>
              </a:rPr>
              <a:t> 2C</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 </a:t>
            </a:r>
            <a:r>
              <a:rPr lang="en-GB" sz="2600" dirty="0">
                <a:latin typeface="Calibri" panose="020F0502020204030204" pitchFamily="34" charset="0"/>
                <a:cs typeface="Calibri" panose="020F0502020204030204" pitchFamily="34" charset="0"/>
                <a:sym typeface="Wingdings" panose="05000000000000000000" pitchFamily="2" charset="2"/>
              </a:rPr>
              <a:t>+ 2C</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600" dirty="0">
                <a:latin typeface="Calibri" panose="020F0502020204030204" pitchFamily="34" charset="0"/>
                <a:cs typeface="Calibri" panose="020F0502020204030204" pitchFamily="34" charset="0"/>
                <a:sym typeface="Wingdings" panose="05000000000000000000" pitchFamily="2" charset="2"/>
              </a:rPr>
              <a:t> +  </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6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dirty="0">
                <a:latin typeface="Calibri" panose="020F0502020204030204" pitchFamily="34" charset="0"/>
                <a:cs typeface="Calibri" panose="020F0502020204030204" pitchFamily="34" charset="0"/>
                <a:sym typeface="Wingdings" panose="05000000000000000000" pitchFamily="2" charset="2"/>
              </a:rPr>
              <a:t>  + </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6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600" dirty="0">
                <a:latin typeface="Calibri" panose="020F0502020204030204" pitchFamily="34" charset="0"/>
                <a:cs typeface="Calibri" panose="020F0502020204030204" pitchFamily="34" charset="0"/>
                <a:sym typeface="Wingdings" panose="05000000000000000000" pitchFamily="2" charset="2"/>
              </a:rPr>
              <a:t>+ </a:t>
            </a:r>
            <a:r>
              <a:rPr lang="en-GB" sz="26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6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600" dirty="0">
                <a:latin typeface="Calibri" panose="020F0502020204030204" pitchFamily="34" charset="0"/>
                <a:cs typeface="Calibri" panose="020F0502020204030204" pitchFamily="34" charset="0"/>
                <a:sym typeface="Wingdings" panose="05000000000000000000" pitchFamily="2" charset="2"/>
              </a:rPr>
              <a:t> </a:t>
            </a:r>
            <a:endParaRPr lang="en-GB" sz="2600" baseline="-25000" dirty="0">
              <a:solidFill>
                <a:srgbClr val="0000FF"/>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B82AEA8D-F93D-4269-8D75-AA8B2E8F57E2}"/>
              </a:ext>
            </a:extLst>
          </p:cNvPr>
          <p:cNvSpPr txBox="1"/>
          <p:nvPr/>
        </p:nvSpPr>
        <p:spPr>
          <a:xfrm>
            <a:off x="4244708" y="3196710"/>
            <a:ext cx="6693422" cy="492443"/>
          </a:xfrm>
          <a:prstGeom prst="rect">
            <a:avLst/>
          </a:prstGeom>
          <a:noFill/>
        </p:spPr>
        <p:txBody>
          <a:bodyPr wrap="square">
            <a:spAutoFit/>
          </a:bodyPr>
          <a:lstStyle/>
          <a:p>
            <a:r>
              <a:rPr lang="en-GB" sz="2600" dirty="0">
                <a:latin typeface="Calibri" panose="020F0502020204030204" pitchFamily="34" charset="0"/>
                <a:cs typeface="Calibri" panose="020F0502020204030204" pitchFamily="34" charset="0"/>
              </a:rPr>
              <a:t>C</a:t>
            </a:r>
            <a:r>
              <a:rPr lang="en-GB" sz="2600" baseline="-25000" dirty="0">
                <a:latin typeface="Calibri" panose="020F0502020204030204" pitchFamily="34" charset="0"/>
                <a:cs typeface="Calibri" panose="020F0502020204030204" pitchFamily="34" charset="0"/>
              </a:rPr>
              <a:t>4</a:t>
            </a:r>
            <a:r>
              <a:rPr lang="en-GB" sz="2600" dirty="0">
                <a:solidFill>
                  <a:srgbClr val="00B050"/>
                </a:solidFill>
                <a:latin typeface="Calibri" panose="020F0502020204030204" pitchFamily="34" charset="0"/>
                <a:cs typeface="Calibri" panose="020F0502020204030204" pitchFamily="34" charset="0"/>
              </a:rPr>
              <a:t>H</a:t>
            </a:r>
            <a:r>
              <a:rPr lang="en-GB" sz="2600" baseline="-25000" dirty="0">
                <a:solidFill>
                  <a:srgbClr val="00B050"/>
                </a:solidFill>
                <a:latin typeface="Calibri" panose="020F0502020204030204" pitchFamily="34" charset="0"/>
                <a:cs typeface="Calibri" panose="020F0502020204030204" pitchFamily="34" charset="0"/>
              </a:rPr>
              <a:t>8</a:t>
            </a:r>
            <a:r>
              <a:rPr lang="en-GB" sz="2600" dirty="0">
                <a:solidFill>
                  <a:srgbClr val="FF0000"/>
                </a:solidFill>
                <a:latin typeface="Calibri" panose="020F0502020204030204" pitchFamily="34" charset="0"/>
                <a:cs typeface="Calibri" panose="020F0502020204030204" pitchFamily="34" charset="0"/>
              </a:rPr>
              <a:t>N</a:t>
            </a:r>
            <a:r>
              <a:rPr lang="en-GB" sz="2600" baseline="-25000" dirty="0">
                <a:solidFill>
                  <a:srgbClr val="FF0000"/>
                </a:solidFill>
                <a:latin typeface="Calibri" panose="020F0502020204030204" pitchFamily="34" charset="0"/>
                <a:cs typeface="Calibri" panose="020F0502020204030204" pitchFamily="34" charset="0"/>
              </a:rPr>
              <a:t>8</a:t>
            </a:r>
            <a:r>
              <a:rPr lang="en-GB" sz="2600" dirty="0">
                <a:solidFill>
                  <a:srgbClr val="0000FF"/>
                </a:solidFill>
                <a:latin typeface="Calibri" panose="020F0502020204030204" pitchFamily="34" charset="0"/>
                <a:cs typeface="Calibri" panose="020F0502020204030204" pitchFamily="34" charset="0"/>
              </a:rPr>
              <a:t>O</a:t>
            </a:r>
            <a:r>
              <a:rPr lang="en-GB" sz="2600" baseline="-25000" dirty="0">
                <a:solidFill>
                  <a:srgbClr val="0000FF"/>
                </a:solidFill>
                <a:latin typeface="Calibri" panose="020F0502020204030204" pitchFamily="34" charset="0"/>
                <a:cs typeface="Calibri" panose="020F0502020204030204" pitchFamily="34" charset="0"/>
              </a:rPr>
              <a:t>8</a:t>
            </a:r>
            <a:r>
              <a:rPr lang="en-GB" sz="2600" dirty="0">
                <a:latin typeface="Calibri" panose="020F0502020204030204" pitchFamily="34" charset="0"/>
                <a:cs typeface="Calibri" panose="020F0502020204030204" pitchFamily="34" charset="0"/>
              </a:rPr>
              <a:t> </a:t>
            </a:r>
            <a:r>
              <a:rPr lang="en-GB" sz="2600" dirty="0">
                <a:latin typeface="Calibri" panose="020F0502020204030204" pitchFamily="34" charset="0"/>
                <a:cs typeface="Calibri" panose="020F0502020204030204" pitchFamily="34" charset="0"/>
                <a:sym typeface="Wingdings" panose="05000000000000000000" pitchFamily="2" charset="2"/>
              </a:rPr>
              <a:t>  3C</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600" dirty="0">
                <a:latin typeface="Calibri" panose="020F0502020204030204" pitchFamily="34" charset="0"/>
                <a:cs typeface="Calibri" panose="020F0502020204030204" pitchFamily="34" charset="0"/>
                <a:sym typeface="Wingdings" panose="05000000000000000000" pitchFamily="2" charset="2"/>
              </a:rPr>
              <a:t> + C  </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6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6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600" dirty="0">
                <a:latin typeface="Calibri" panose="020F0502020204030204" pitchFamily="34" charset="0"/>
                <a:cs typeface="Calibri" panose="020F0502020204030204" pitchFamily="34" charset="0"/>
                <a:sym typeface="Wingdings" panose="05000000000000000000" pitchFamily="2" charset="2"/>
              </a:rPr>
              <a:t> + </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6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6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600" dirty="0">
                <a:latin typeface="Calibri" panose="020F0502020204030204" pitchFamily="34" charset="0"/>
                <a:cs typeface="Calibri" panose="020F0502020204030204" pitchFamily="34" charset="0"/>
                <a:sym typeface="Wingdings" panose="05000000000000000000" pitchFamily="2" charset="2"/>
              </a:rPr>
              <a:t>+  </a:t>
            </a:r>
            <a:r>
              <a:rPr lang="en-GB" sz="26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6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600" dirty="0">
                <a:latin typeface="Calibri" panose="020F0502020204030204" pitchFamily="34" charset="0"/>
                <a:cs typeface="Calibri" panose="020F0502020204030204" pitchFamily="34" charset="0"/>
                <a:sym typeface="Wingdings" panose="05000000000000000000" pitchFamily="2" charset="2"/>
              </a:rPr>
              <a:t> </a:t>
            </a:r>
            <a:endParaRPr lang="en-GB" sz="2600" baseline="-25000" dirty="0">
              <a:solidFill>
                <a:srgbClr val="0000FF"/>
              </a:solidFill>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B8D13B48-6F0F-4FDA-AA3A-E7D3C72A704D}"/>
              </a:ext>
            </a:extLst>
          </p:cNvPr>
          <p:cNvPicPr>
            <a:picLocks noChangeAspect="1"/>
          </p:cNvPicPr>
          <p:nvPr/>
        </p:nvPicPr>
        <p:blipFill>
          <a:blip r:embed="rId2"/>
          <a:stretch>
            <a:fillRect/>
          </a:stretch>
        </p:blipFill>
        <p:spPr>
          <a:xfrm>
            <a:off x="706029" y="1037706"/>
            <a:ext cx="2448272" cy="2303601"/>
          </a:xfrm>
          <a:prstGeom prst="rect">
            <a:avLst/>
          </a:prstGeom>
        </p:spPr>
      </p:pic>
      <p:sp>
        <p:nvSpPr>
          <p:cNvPr id="9" name="TextBox 8">
            <a:extLst>
              <a:ext uri="{FF2B5EF4-FFF2-40B4-BE49-F238E27FC236}">
                <a16:creationId xmlns:a16="http://schemas.microsoft.com/office/drawing/2014/main" id="{0955CF50-3614-4441-813C-0CEBD2990E38}"/>
              </a:ext>
            </a:extLst>
          </p:cNvPr>
          <p:cNvSpPr txBox="1"/>
          <p:nvPr/>
        </p:nvSpPr>
        <p:spPr>
          <a:xfrm>
            <a:off x="1172956" y="3427920"/>
            <a:ext cx="1771997" cy="369332"/>
          </a:xfrm>
          <a:prstGeom prst="rect">
            <a:avLst/>
          </a:prstGeom>
          <a:noFill/>
        </p:spPr>
        <p:txBody>
          <a:bodyPr wrap="square">
            <a:spAutoFit/>
          </a:bodyPr>
          <a:lstStyle/>
          <a:p>
            <a:r>
              <a:rPr lang="en-GB" b="0" i="0" dirty="0">
                <a:solidFill>
                  <a:srgbClr val="000000"/>
                </a:solidFill>
                <a:effectLst/>
                <a:latin typeface="Calibri" panose="020F0502020204030204" pitchFamily="34" charset="0"/>
                <a:cs typeface="Calibri" panose="020F0502020204030204" pitchFamily="34" charset="0"/>
              </a:rPr>
              <a:t>HMX (</a:t>
            </a:r>
            <a:r>
              <a:rPr lang="en-GB" dirty="0">
                <a:solidFill>
                  <a:srgbClr val="000000"/>
                </a:solidFill>
                <a:latin typeface="Calibri" panose="020F0502020204030204" pitchFamily="34" charset="0"/>
                <a:cs typeface="Calibri" panose="020F0502020204030204" pitchFamily="34" charset="0"/>
              </a:rPr>
              <a:t>octogen)</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5ED01D8F-3933-4E24-9F5A-AB66FFBA2345}"/>
                  </a:ext>
                </a:extLst>
              </p:cNvPr>
              <p:cNvSpPr txBox="1"/>
              <p:nvPr/>
            </p:nvSpPr>
            <p:spPr>
              <a:xfrm>
                <a:off x="2553410" y="4839375"/>
                <a:ext cx="6500616"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dirty="0">
                    <a:latin typeface="Calibri" panose="020F0502020204030204" pitchFamily="34" charset="0"/>
                    <a:ea typeface="Cambria Math" panose="02040503050406030204" pitchFamily="18" charset="0"/>
                    <a:cs typeface="Calibri" panose="020F0502020204030204" pitchFamily="34" charset="0"/>
                  </a:rPr>
                  <a:t>100% = </a:t>
                </a:r>
              </a:p>
              <a:p>
                <a:r>
                  <a:rPr lang="en-GB" sz="2400" dirty="0">
                    <a:latin typeface="Calibri" panose="020F0502020204030204" pitchFamily="34" charset="0"/>
                    <a:ea typeface="Cambria Math" panose="02040503050406030204" pitchFamily="18" charset="0"/>
                    <a:cs typeface="Calibri" panose="020F0502020204030204" pitchFamily="34" charset="0"/>
                  </a:rPr>
                  <a:t>=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296</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8</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2×4</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8</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=−21.6%</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5ED01D8F-3933-4E24-9F5A-AB66FFBA2345}"/>
                  </a:ext>
                </a:extLst>
              </p:cNvPr>
              <p:cNvSpPr txBox="1">
                <a:spLocks noRot="1" noChangeAspect="1" noMove="1" noResize="1" noEditPoints="1" noAdjustHandles="1" noChangeArrowheads="1" noChangeShapeType="1" noTextEdit="1"/>
              </p:cNvSpPr>
              <p:nvPr/>
            </p:nvSpPr>
            <p:spPr>
              <a:xfrm>
                <a:off x="2553410" y="4839375"/>
                <a:ext cx="6500616" cy="1197764"/>
              </a:xfrm>
              <a:prstGeom prst="rect">
                <a:avLst/>
              </a:prstGeom>
              <a:blipFill>
                <a:blip r:embed="rId3"/>
                <a:stretch>
                  <a:fillRect l="-1307" b="-2488"/>
                </a:stretch>
              </a:blipFill>
              <a:ln w="28575">
                <a:solidFill>
                  <a:srgbClr val="00B0F0"/>
                </a:solidFill>
              </a:ln>
            </p:spPr>
            <p:txBody>
              <a:bodyPr/>
              <a:lstStyle/>
              <a:p>
                <a:r>
                  <a:rPr lang="en-GB">
                    <a:noFill/>
                  </a:rPr>
                  <a:t> </a:t>
                </a:r>
              </a:p>
            </p:txBody>
          </p:sp>
        </mc:Fallback>
      </mc:AlternateContent>
      <p:sp>
        <p:nvSpPr>
          <p:cNvPr id="11" name="TextBox 10">
            <a:extLst>
              <a:ext uri="{FF2B5EF4-FFF2-40B4-BE49-F238E27FC236}">
                <a16:creationId xmlns:a16="http://schemas.microsoft.com/office/drawing/2014/main" id="{DFEB0AFF-557A-45E6-BDED-0F00374C51F5}"/>
              </a:ext>
            </a:extLst>
          </p:cNvPr>
          <p:cNvSpPr txBox="1"/>
          <p:nvPr/>
        </p:nvSpPr>
        <p:spPr>
          <a:xfrm>
            <a:off x="1059321" y="3909593"/>
            <a:ext cx="1999265" cy="369332"/>
          </a:xfrm>
          <a:prstGeom prst="rect">
            <a:avLst/>
          </a:prstGeom>
          <a:noFill/>
        </p:spPr>
        <p:txBody>
          <a:bodyPr wrap="none" rtlCol="0">
            <a:spAutoFit/>
          </a:bodyPr>
          <a:lstStyle/>
          <a:p>
            <a:r>
              <a:rPr lang="en-GB" dirty="0"/>
              <a:t>a = 4, </a:t>
            </a:r>
            <a:r>
              <a:rPr lang="en-GB" dirty="0">
                <a:solidFill>
                  <a:srgbClr val="00B050"/>
                </a:solidFill>
              </a:rPr>
              <a:t>b = 8, </a:t>
            </a:r>
            <a:r>
              <a:rPr lang="en-GB" dirty="0">
                <a:solidFill>
                  <a:srgbClr val="0000FF"/>
                </a:solidFill>
              </a:rPr>
              <a:t>d = 8</a:t>
            </a:r>
          </a:p>
        </p:txBody>
      </p:sp>
    </p:spTree>
    <p:extLst>
      <p:ext uri="{BB962C8B-B14F-4D97-AF65-F5344CB8AC3E}">
        <p14:creationId xmlns:p14="http://schemas.microsoft.com/office/powerpoint/2010/main" val="4168258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7B28E-9E70-4D5D-B374-E4D4C1974084}"/>
              </a:ext>
            </a:extLst>
          </p:cNvPr>
          <p:cNvSpPr>
            <a:spLocks noGrp="1"/>
          </p:cNvSpPr>
          <p:nvPr>
            <p:ph type="title"/>
          </p:nvPr>
        </p:nvSpPr>
        <p:spPr>
          <a:xfrm>
            <a:off x="913774" y="1"/>
            <a:ext cx="10364451" cy="856034"/>
          </a:xfrm>
        </p:spPr>
        <p:txBody>
          <a:bodyPr/>
          <a:lstStyle/>
          <a:p>
            <a:r>
              <a:rPr lang="en-GB" dirty="0" err="1"/>
              <a:t>Kistiakowsky</a:t>
            </a:r>
            <a:r>
              <a:rPr lang="en-GB" dirty="0"/>
              <a:t>-Wilson rules</a:t>
            </a:r>
          </a:p>
        </p:txBody>
      </p:sp>
      <p:graphicFrame>
        <p:nvGraphicFramePr>
          <p:cNvPr id="4" name="Table 5">
            <a:extLst>
              <a:ext uri="{FF2B5EF4-FFF2-40B4-BE49-F238E27FC236}">
                <a16:creationId xmlns:a16="http://schemas.microsoft.com/office/drawing/2014/main" id="{68B7FD60-3C42-4438-A58C-2C0BF766F1EC}"/>
              </a:ext>
            </a:extLst>
          </p:cNvPr>
          <p:cNvGraphicFramePr>
            <a:graphicFrameLocks noGrp="1"/>
          </p:cNvGraphicFramePr>
          <p:nvPr>
            <p:extLst>
              <p:ext uri="{D42A27DB-BD31-4B8C-83A1-F6EECF244321}">
                <p14:modId xmlns:p14="http://schemas.microsoft.com/office/powerpoint/2010/main" val="3717993604"/>
              </p:ext>
            </p:extLst>
          </p:nvPr>
        </p:nvGraphicFramePr>
        <p:xfrm>
          <a:off x="1687300" y="1568355"/>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BF091983-B71D-4C15-AA01-4C0F43760CE7}"/>
                  </a:ext>
                </a:extLst>
              </p:cNvPr>
              <p:cNvSpPr txBox="1"/>
              <p:nvPr/>
            </p:nvSpPr>
            <p:spPr>
              <a:xfrm>
                <a:off x="339700" y="877361"/>
                <a:ext cx="10364451" cy="461665"/>
              </a:xfrm>
              <a:prstGeom prst="rect">
                <a:avLst/>
              </a:prstGeom>
              <a:noFill/>
            </p:spPr>
            <p:txBody>
              <a:bodyPr wrap="square">
                <a:spAutoFit/>
              </a:bodyPr>
              <a:lstStyle/>
              <a:p>
                <a:r>
                  <a:rPr lang="en-US" sz="2400" dirty="0">
                    <a:solidFill>
                      <a:srgbClr val="222222"/>
                    </a:solidFill>
                    <a:cs typeface="Calibri" panose="020F0502020204030204" pitchFamily="34" charset="0"/>
                  </a:rPr>
                  <a:t>for moderately oxygen-deficient explosives with </a:t>
                </a:r>
                <a14:m>
                  <m:oMath xmlns:m="http://schemas.openxmlformats.org/officeDocument/2006/math">
                    <m:r>
                      <m:rPr>
                        <m:sty m:val="p"/>
                      </m:rPr>
                      <a:rPr lang="el-GR" sz="2400">
                        <a:latin typeface="Cambria Math" panose="02040503050406030204" pitchFamily="18" charset="0"/>
                        <a:ea typeface="Cambria Math" panose="02040503050406030204" pitchFamily="18" charset="0"/>
                      </a:rPr>
                      <m:t>Ω</m:t>
                    </m:r>
                    <m:r>
                      <a:rPr lang="el-GR" sz="2400" i="1">
                        <a:latin typeface="Cambria Math" panose="02040503050406030204" pitchFamily="18" charset="0"/>
                        <a:ea typeface="Cambria Math" panose="02040503050406030204" pitchFamily="18" charset="0"/>
                      </a:rPr>
                      <m:t> </m:t>
                    </m:r>
                  </m:oMath>
                </a14:m>
                <a:r>
                  <a:rPr lang="en-US" sz="2400" dirty="0">
                    <a:solidFill>
                      <a:srgbClr val="222222"/>
                    </a:solidFill>
                    <a:cs typeface="Calibri" panose="020F0502020204030204" pitchFamily="34" charset="0"/>
                  </a:rPr>
                  <a:t>&gt; -40.0 (</a:t>
                </a:r>
                <a:r>
                  <a:rPr lang="en-US" sz="2400" dirty="0">
                    <a:cs typeface="Calibri" panose="020F0502020204030204" pitchFamily="34" charset="0"/>
                  </a:rPr>
                  <a:t>HMX, </a:t>
                </a:r>
                <a:r>
                  <a:rPr lang="en-GB" sz="2400" dirty="0">
                    <a:cs typeface="Calibri" panose="020F0502020204030204" pitchFamily="34" charset="0"/>
                  </a:rPr>
                  <a:t>C</a:t>
                </a:r>
                <a:r>
                  <a:rPr lang="en-GB" sz="2400" baseline="-25000" dirty="0">
                    <a:cs typeface="Calibri" panose="020F0502020204030204" pitchFamily="34" charset="0"/>
                  </a:rPr>
                  <a:t>4</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8</a:t>
                </a:r>
                <a:r>
                  <a:rPr lang="en-GB" sz="2400" dirty="0">
                    <a:solidFill>
                      <a:srgbClr val="FF0000"/>
                    </a:solidFill>
                    <a:cs typeface="Calibri" panose="020F0502020204030204" pitchFamily="34" charset="0"/>
                  </a:rPr>
                  <a:t>N</a:t>
                </a:r>
                <a:r>
                  <a:rPr lang="en-GB" sz="2400" baseline="-25000" dirty="0">
                    <a:solidFill>
                      <a:srgbClr val="FF0000"/>
                    </a:solidFill>
                    <a:cs typeface="Calibri" panose="020F0502020204030204" pitchFamily="34" charset="0"/>
                  </a:rPr>
                  <a:t>8</a:t>
                </a:r>
                <a:r>
                  <a:rPr lang="en-GB" sz="2400" dirty="0">
                    <a:solidFill>
                      <a:srgbClr val="0000FF"/>
                    </a:solidFill>
                    <a:cs typeface="Calibri" panose="020F0502020204030204" pitchFamily="34" charset="0"/>
                  </a:rPr>
                  <a:t>O</a:t>
                </a:r>
                <a:r>
                  <a:rPr lang="en-GB" sz="2400" baseline="-25000" dirty="0">
                    <a:solidFill>
                      <a:srgbClr val="0000FF"/>
                    </a:solidFill>
                    <a:cs typeface="Calibri" panose="020F0502020204030204" pitchFamily="34" charset="0"/>
                  </a:rPr>
                  <a:t>8</a:t>
                </a:r>
                <a:r>
                  <a:rPr lang="en-GB" sz="2400" dirty="0">
                    <a:solidFill>
                      <a:srgbClr val="0000FF"/>
                    </a:solidFill>
                    <a:cs typeface="Calibri" panose="020F0502020204030204" pitchFamily="34" charset="0"/>
                  </a:rPr>
                  <a:t>)</a:t>
                </a:r>
                <a:r>
                  <a:rPr lang="en-GB" sz="2400" dirty="0">
                    <a:cs typeface="Calibri" panose="020F0502020204030204" pitchFamily="34" charset="0"/>
                  </a:rPr>
                  <a:t> </a:t>
                </a:r>
              </a:p>
            </p:txBody>
          </p:sp>
        </mc:Choice>
        <mc:Fallback xmlns="">
          <p:sp>
            <p:nvSpPr>
              <p:cNvPr id="5" name="TextBox 4">
                <a:extLst>
                  <a:ext uri="{FF2B5EF4-FFF2-40B4-BE49-F238E27FC236}">
                    <a16:creationId xmlns:a16="http://schemas.microsoft.com/office/drawing/2014/main" id="{BF091983-B71D-4C15-AA01-4C0F43760CE7}"/>
                  </a:ext>
                </a:extLst>
              </p:cNvPr>
              <p:cNvSpPr txBox="1">
                <a:spLocks noRot="1" noChangeAspect="1" noMove="1" noResize="1" noEditPoints="1" noAdjustHandles="1" noChangeArrowheads="1" noChangeShapeType="1" noTextEdit="1"/>
              </p:cNvSpPr>
              <p:nvPr/>
            </p:nvSpPr>
            <p:spPr>
              <a:xfrm>
                <a:off x="339700" y="877361"/>
                <a:ext cx="10364451" cy="461665"/>
              </a:xfrm>
              <a:prstGeom prst="rect">
                <a:avLst/>
              </a:prstGeom>
              <a:blipFill>
                <a:blip r:embed="rId2"/>
                <a:stretch>
                  <a:fillRect l="-941" t="-10526" b="-28947"/>
                </a:stretch>
              </a:blipFill>
            </p:spPr>
            <p:txBody>
              <a:bodyPr/>
              <a:lstStyle/>
              <a:p>
                <a:r>
                  <a:rPr lang="en-GB">
                    <a:noFill/>
                  </a:rPr>
                  <a:t> </a:t>
                </a:r>
              </a:p>
            </p:txBody>
          </p:sp>
        </mc:Fallback>
      </mc:AlternateContent>
      <p:sp>
        <p:nvSpPr>
          <p:cNvPr id="6" name="TextBox 5">
            <a:extLst>
              <a:ext uri="{FF2B5EF4-FFF2-40B4-BE49-F238E27FC236}">
                <a16:creationId xmlns:a16="http://schemas.microsoft.com/office/drawing/2014/main" id="{AB57912B-5C13-41B1-A7F0-D569864ABEC4}"/>
              </a:ext>
            </a:extLst>
          </p:cNvPr>
          <p:cNvSpPr txBox="1"/>
          <p:nvPr/>
        </p:nvSpPr>
        <p:spPr>
          <a:xfrm>
            <a:off x="6901728" y="1521127"/>
            <a:ext cx="2274404" cy="831318"/>
          </a:xfrm>
          <a:prstGeom prst="rect">
            <a:avLst/>
          </a:prstGeom>
          <a:noFill/>
        </p:spPr>
        <p:txBody>
          <a:bodyPr wrap="square">
            <a:spAutoFit/>
          </a:bodyPr>
          <a:lstStyle/>
          <a:p>
            <a:pPr>
              <a:lnSpc>
                <a:spcPts val="3000"/>
              </a:lnSpc>
            </a:pPr>
            <a:r>
              <a:rPr lang="en-GB" sz="2000" b="1" dirty="0">
                <a:solidFill>
                  <a:schemeClr val="tx1"/>
                </a:solidFill>
                <a:cs typeface="Calibri" panose="020F0502020204030204" pitchFamily="34" charset="0"/>
              </a:rPr>
              <a:t>Products </a:t>
            </a:r>
          </a:p>
          <a:p>
            <a:pPr>
              <a:lnSpc>
                <a:spcPts val="3000"/>
              </a:lnSpc>
            </a:pPr>
            <a:r>
              <a:rPr lang="en-GB" sz="2000" dirty="0">
                <a:cs typeface="Calibri" panose="020F0502020204030204" pitchFamily="34" charset="0"/>
              </a:rPr>
              <a:t>4 C </a:t>
            </a:r>
            <a:r>
              <a:rPr lang="en-GB" sz="2000" dirty="0">
                <a:cs typeface="Calibri" panose="020F0502020204030204" pitchFamily="34" charset="0"/>
                <a:sym typeface="Wingdings" panose="05000000000000000000" pitchFamily="2" charset="2"/>
              </a:rPr>
              <a:t> 4 C</a:t>
            </a:r>
            <a:r>
              <a:rPr lang="en-GB" sz="2000" dirty="0">
                <a:solidFill>
                  <a:srgbClr val="0000FF"/>
                </a:solidFill>
                <a:cs typeface="Calibri" panose="020F0502020204030204" pitchFamily="34" charset="0"/>
                <a:sym typeface="Wingdings" panose="05000000000000000000" pitchFamily="2" charset="2"/>
              </a:rPr>
              <a:t>O</a:t>
            </a:r>
            <a:endParaRPr lang="en-GB" sz="2000" dirty="0">
              <a:solidFill>
                <a:srgbClr val="0000FF"/>
              </a:solidFill>
              <a:cs typeface="Calibri" panose="020F0502020204030204" pitchFamily="34" charset="0"/>
            </a:endParaRPr>
          </a:p>
        </p:txBody>
      </p:sp>
      <p:sp>
        <p:nvSpPr>
          <p:cNvPr id="7" name="TextBox 6">
            <a:extLst>
              <a:ext uri="{FF2B5EF4-FFF2-40B4-BE49-F238E27FC236}">
                <a16:creationId xmlns:a16="http://schemas.microsoft.com/office/drawing/2014/main" id="{A5B9A586-689E-461A-813E-FEED241AAE83}"/>
              </a:ext>
            </a:extLst>
          </p:cNvPr>
          <p:cNvSpPr txBox="1"/>
          <p:nvPr/>
        </p:nvSpPr>
        <p:spPr>
          <a:xfrm>
            <a:off x="6938997" y="2503197"/>
            <a:ext cx="1805087" cy="400110"/>
          </a:xfrm>
          <a:prstGeom prst="rect">
            <a:avLst/>
          </a:prstGeom>
          <a:noFill/>
        </p:spPr>
        <p:txBody>
          <a:bodyPr wrap="square">
            <a:spAutoFit/>
          </a:bodyPr>
          <a:lstStyle/>
          <a:p>
            <a:r>
              <a:rPr lang="en-GB" sz="2000" dirty="0">
                <a:cs typeface="Calibri" panose="020F0502020204030204" pitchFamily="34" charset="0"/>
              </a:rPr>
              <a:t>4 </a:t>
            </a:r>
            <a:r>
              <a:rPr lang="en-GB" sz="2000" dirty="0">
                <a:solidFill>
                  <a:srgbClr val="0000FF"/>
                </a:solidFill>
                <a:cs typeface="Calibri" panose="020F0502020204030204" pitchFamily="34" charset="0"/>
              </a:rPr>
              <a:t>O</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4 </a:t>
            </a:r>
            <a:r>
              <a:rPr lang="en-GB" sz="2000" dirty="0">
                <a:solidFill>
                  <a:srgbClr val="00B050"/>
                </a:solidFill>
                <a:cs typeface="Calibri" panose="020F0502020204030204" pitchFamily="34" charset="0"/>
                <a:sym typeface="Wingdings" panose="05000000000000000000" pitchFamily="2" charset="2"/>
              </a:rPr>
              <a:t>H</a:t>
            </a:r>
            <a:r>
              <a:rPr lang="en-GB" sz="2000" baseline="-25000" dirty="0">
                <a:solidFill>
                  <a:srgbClr val="00B050"/>
                </a:solidFill>
                <a:cs typeface="Calibri" panose="020F0502020204030204" pitchFamily="34" charset="0"/>
                <a:sym typeface="Wingdings" panose="05000000000000000000" pitchFamily="2" charset="2"/>
              </a:rPr>
              <a:t>2</a:t>
            </a:r>
            <a:r>
              <a:rPr lang="en-GB" sz="2000" dirty="0">
                <a:solidFill>
                  <a:srgbClr val="0000FF"/>
                </a:solidFill>
                <a:cs typeface="Calibri" panose="020F0502020204030204" pitchFamily="34" charset="0"/>
                <a:sym typeface="Wingdings" panose="05000000000000000000" pitchFamily="2" charset="2"/>
              </a:rPr>
              <a:t>O</a:t>
            </a:r>
            <a:endParaRPr lang="en-GB" sz="2000" dirty="0">
              <a:solidFill>
                <a:srgbClr val="0000FF"/>
              </a:solidFill>
              <a:cs typeface="Calibri" panose="020F0502020204030204" pitchFamily="34" charset="0"/>
            </a:endParaRPr>
          </a:p>
        </p:txBody>
      </p:sp>
      <p:sp>
        <p:nvSpPr>
          <p:cNvPr id="8" name="TextBox 7">
            <a:extLst>
              <a:ext uri="{FF2B5EF4-FFF2-40B4-BE49-F238E27FC236}">
                <a16:creationId xmlns:a16="http://schemas.microsoft.com/office/drawing/2014/main" id="{26F211F9-7FCD-4908-A00C-DEDAA75C4E20}"/>
              </a:ext>
            </a:extLst>
          </p:cNvPr>
          <p:cNvSpPr txBox="1"/>
          <p:nvPr/>
        </p:nvSpPr>
        <p:spPr>
          <a:xfrm>
            <a:off x="6922002" y="3077512"/>
            <a:ext cx="2148266" cy="400110"/>
          </a:xfrm>
          <a:prstGeom prst="rect">
            <a:avLst/>
          </a:prstGeom>
          <a:noFill/>
        </p:spPr>
        <p:txBody>
          <a:bodyPr wrap="square">
            <a:spAutoFit/>
          </a:bodyPr>
          <a:lstStyle/>
          <a:p>
            <a:r>
              <a:rPr lang="en-GB" sz="2000" dirty="0">
                <a:cs typeface="Calibri" panose="020F0502020204030204" pitchFamily="34" charset="0"/>
              </a:rPr>
              <a:t>No more </a:t>
            </a:r>
            <a:r>
              <a:rPr lang="en-GB" sz="2000" dirty="0">
                <a:solidFill>
                  <a:srgbClr val="0000FF"/>
                </a:solidFill>
                <a:cs typeface="Calibri" panose="020F0502020204030204" pitchFamily="34" charset="0"/>
              </a:rPr>
              <a:t>O</a:t>
            </a:r>
            <a:r>
              <a:rPr lang="en-GB" sz="2000" dirty="0">
                <a:cs typeface="Calibri" panose="020F0502020204030204" pitchFamily="34" charset="0"/>
              </a:rPr>
              <a:t> left</a:t>
            </a:r>
            <a:endParaRPr lang="en-GB" sz="2000" baseline="-25000" dirty="0">
              <a:solidFill>
                <a:srgbClr val="0000FF"/>
              </a:solidFill>
              <a:cs typeface="Calibri" panose="020F0502020204030204" pitchFamily="34" charset="0"/>
            </a:endParaRPr>
          </a:p>
        </p:txBody>
      </p:sp>
      <p:sp>
        <p:nvSpPr>
          <p:cNvPr id="9" name="TextBox 8">
            <a:extLst>
              <a:ext uri="{FF2B5EF4-FFF2-40B4-BE49-F238E27FC236}">
                <a16:creationId xmlns:a16="http://schemas.microsoft.com/office/drawing/2014/main" id="{BDEF6EC5-4A18-4B8A-9A51-51572B0CF497}"/>
              </a:ext>
            </a:extLst>
          </p:cNvPr>
          <p:cNvSpPr txBox="1"/>
          <p:nvPr/>
        </p:nvSpPr>
        <p:spPr>
          <a:xfrm>
            <a:off x="6943884" y="3646214"/>
            <a:ext cx="1661071" cy="400110"/>
          </a:xfrm>
          <a:prstGeom prst="rect">
            <a:avLst/>
          </a:prstGeom>
          <a:noFill/>
        </p:spPr>
        <p:txBody>
          <a:bodyPr wrap="square">
            <a:spAutoFit/>
          </a:bodyPr>
          <a:lstStyle/>
          <a:p>
            <a:r>
              <a:rPr lang="en-GB" sz="2000" dirty="0">
                <a:solidFill>
                  <a:srgbClr val="FF0000"/>
                </a:solidFill>
                <a:cs typeface="Calibri" panose="020F0502020204030204" pitchFamily="34" charset="0"/>
              </a:rPr>
              <a:t>8 N</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a:t>
            </a:r>
            <a:r>
              <a:rPr lang="en-GB" sz="2000" dirty="0">
                <a:solidFill>
                  <a:srgbClr val="FF0000"/>
                </a:solidFill>
                <a:cs typeface="Calibri" panose="020F0502020204030204" pitchFamily="34" charset="0"/>
                <a:sym typeface="Wingdings" panose="05000000000000000000" pitchFamily="2" charset="2"/>
              </a:rPr>
              <a:t>4</a:t>
            </a:r>
            <a:r>
              <a:rPr lang="en-GB" sz="2000" dirty="0">
                <a:cs typeface="Calibri" panose="020F0502020204030204" pitchFamily="34" charset="0"/>
                <a:sym typeface="Wingdings" panose="05000000000000000000" pitchFamily="2" charset="2"/>
              </a:rPr>
              <a:t> </a:t>
            </a:r>
            <a:r>
              <a:rPr lang="en-GB" sz="2000" dirty="0">
                <a:solidFill>
                  <a:srgbClr val="FF0000"/>
                </a:solidFill>
                <a:cs typeface="Calibri" panose="020F0502020204030204" pitchFamily="34" charset="0"/>
              </a:rPr>
              <a:t>N</a:t>
            </a:r>
            <a:r>
              <a:rPr lang="en-GB" sz="2000" baseline="-25000" dirty="0">
                <a:solidFill>
                  <a:srgbClr val="FF0000"/>
                </a:solidFill>
                <a:cs typeface="Calibri" panose="020F0502020204030204" pitchFamily="34" charset="0"/>
              </a:rPr>
              <a:t>2</a:t>
            </a:r>
            <a:r>
              <a:rPr lang="en-GB" sz="2000" dirty="0">
                <a:cs typeface="Calibri" panose="020F0502020204030204" pitchFamily="34" charset="0"/>
              </a:rPr>
              <a:t> </a:t>
            </a:r>
          </a:p>
        </p:txBody>
      </p:sp>
      <p:sp>
        <p:nvSpPr>
          <p:cNvPr id="10" name="TextBox 9">
            <a:extLst>
              <a:ext uri="{FF2B5EF4-FFF2-40B4-BE49-F238E27FC236}">
                <a16:creationId xmlns:a16="http://schemas.microsoft.com/office/drawing/2014/main" id="{D7ADC7E0-827E-4CE2-A116-B438E521DC67}"/>
              </a:ext>
            </a:extLst>
          </p:cNvPr>
          <p:cNvSpPr txBox="1"/>
          <p:nvPr/>
        </p:nvSpPr>
        <p:spPr>
          <a:xfrm>
            <a:off x="1793942" y="4585731"/>
            <a:ext cx="6606701" cy="1261884"/>
          </a:xfrm>
          <a:prstGeom prst="rect">
            <a:avLst/>
          </a:prstGeom>
          <a:noFill/>
        </p:spPr>
        <p:txBody>
          <a:bodyPr wrap="square">
            <a:spAutoFit/>
          </a:bodyPr>
          <a:lstStyle/>
          <a:p>
            <a:r>
              <a:rPr lang="en-GB" sz="2400" dirty="0">
                <a:cs typeface="Calibri" panose="020F0502020204030204" pitchFamily="34" charset="0"/>
              </a:rPr>
              <a:t>overall reaction for decomposition of HMX:</a:t>
            </a:r>
          </a:p>
          <a:p>
            <a:br>
              <a:rPr lang="en-GB" sz="2400" dirty="0">
                <a:cs typeface="Calibri" panose="020F0502020204030204" pitchFamily="34" charset="0"/>
              </a:rPr>
            </a:br>
            <a:r>
              <a:rPr lang="en-GB" sz="2800" dirty="0">
                <a:cs typeface="Calibri" panose="020F0502020204030204" pitchFamily="34" charset="0"/>
              </a:rPr>
              <a:t>C</a:t>
            </a:r>
            <a:r>
              <a:rPr lang="en-GB" sz="2800" baseline="-25000" dirty="0">
                <a:cs typeface="Calibri" panose="020F0502020204030204" pitchFamily="34" charset="0"/>
              </a:rPr>
              <a:t>4</a:t>
            </a:r>
            <a:r>
              <a:rPr lang="en-GB" sz="2800" dirty="0">
                <a:solidFill>
                  <a:srgbClr val="00B050"/>
                </a:solidFill>
                <a:cs typeface="Calibri" panose="020F0502020204030204" pitchFamily="34" charset="0"/>
              </a:rPr>
              <a:t>H</a:t>
            </a:r>
            <a:r>
              <a:rPr lang="en-GB" sz="2800" baseline="-25000" dirty="0">
                <a:solidFill>
                  <a:srgbClr val="00B050"/>
                </a:solidFill>
                <a:cs typeface="Calibri" panose="020F0502020204030204" pitchFamily="34" charset="0"/>
              </a:rPr>
              <a:t>8</a:t>
            </a:r>
            <a:r>
              <a:rPr lang="en-GB" sz="2800" dirty="0">
                <a:solidFill>
                  <a:srgbClr val="FF0000"/>
                </a:solidFill>
                <a:cs typeface="Calibri" panose="020F0502020204030204" pitchFamily="34" charset="0"/>
              </a:rPr>
              <a:t>N</a:t>
            </a:r>
            <a:r>
              <a:rPr lang="en-GB" sz="2800" baseline="-25000" dirty="0">
                <a:solidFill>
                  <a:srgbClr val="FF0000"/>
                </a:solidFill>
                <a:cs typeface="Calibri" panose="020F0502020204030204" pitchFamily="34" charset="0"/>
              </a:rPr>
              <a:t>8</a:t>
            </a:r>
            <a:r>
              <a:rPr lang="en-GB" sz="2800" dirty="0">
                <a:solidFill>
                  <a:srgbClr val="0000FF"/>
                </a:solidFill>
                <a:cs typeface="Calibri" panose="020F0502020204030204" pitchFamily="34" charset="0"/>
              </a:rPr>
              <a:t>O</a:t>
            </a:r>
            <a:r>
              <a:rPr lang="en-GB" sz="2800" baseline="-25000" dirty="0">
                <a:solidFill>
                  <a:srgbClr val="0000FF"/>
                </a:solidFill>
                <a:cs typeface="Calibri" panose="020F0502020204030204" pitchFamily="34" charset="0"/>
              </a:rPr>
              <a:t>8</a:t>
            </a:r>
            <a:r>
              <a:rPr lang="en-GB" sz="2800" dirty="0">
                <a:cs typeface="Calibri" panose="020F0502020204030204" pitchFamily="34" charset="0"/>
              </a:rPr>
              <a:t> </a:t>
            </a:r>
            <a:r>
              <a:rPr lang="en-GB" sz="2800" dirty="0">
                <a:cs typeface="Calibri" panose="020F0502020204030204" pitchFamily="34" charset="0"/>
                <a:sym typeface="Wingdings" panose="05000000000000000000" pitchFamily="2" charset="2"/>
              </a:rPr>
              <a:t>  4C</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a:t>
            </a:r>
            <a:r>
              <a:rPr lang="en-GB" sz="2800" dirty="0">
                <a:solidFill>
                  <a:srgbClr val="00B050"/>
                </a:solidFill>
                <a:cs typeface="Calibri" panose="020F0502020204030204" pitchFamily="34" charset="0"/>
                <a:sym typeface="Wingdings" panose="05000000000000000000" pitchFamily="2" charset="2"/>
              </a:rPr>
              <a:t>4H</a:t>
            </a:r>
            <a:r>
              <a:rPr lang="en-GB" sz="2800" baseline="-25000" dirty="0">
                <a:solidFill>
                  <a:srgbClr val="00B050"/>
                </a:solidFill>
                <a:cs typeface="Calibri" panose="020F0502020204030204" pitchFamily="34" charset="0"/>
                <a:sym typeface="Wingdings" panose="05000000000000000000" pitchFamily="2" charset="2"/>
              </a:rPr>
              <a:t>2</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a:t>
            </a:r>
            <a:r>
              <a:rPr lang="en-GB" sz="2800" dirty="0">
                <a:solidFill>
                  <a:srgbClr val="FF0000"/>
                </a:solidFill>
                <a:cs typeface="Calibri" panose="020F0502020204030204" pitchFamily="34" charset="0"/>
                <a:sym typeface="Wingdings" panose="05000000000000000000" pitchFamily="2" charset="2"/>
              </a:rPr>
              <a:t>4N</a:t>
            </a:r>
            <a:r>
              <a:rPr lang="en-GB" sz="2800" baseline="-25000" dirty="0">
                <a:solidFill>
                  <a:srgbClr val="FF0000"/>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a:t>
            </a:r>
            <a:endParaRPr lang="en-GB" sz="2800" baseline="-25000" dirty="0">
              <a:solidFill>
                <a:srgbClr val="0000FF"/>
              </a:solidFill>
              <a:cs typeface="Calibri" panose="020F0502020204030204" pitchFamily="34" charset="0"/>
            </a:endParaRPr>
          </a:p>
        </p:txBody>
      </p:sp>
    </p:spTree>
    <p:extLst>
      <p:ext uri="{BB962C8B-B14F-4D97-AF65-F5344CB8AC3E}">
        <p14:creationId xmlns:p14="http://schemas.microsoft.com/office/powerpoint/2010/main" val="3079294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44DC-9E3B-4D11-A179-EF8BC6C7E1AC}"/>
              </a:ext>
            </a:extLst>
          </p:cNvPr>
          <p:cNvSpPr>
            <a:spLocks noGrp="1"/>
          </p:cNvSpPr>
          <p:nvPr>
            <p:ph type="title"/>
          </p:nvPr>
        </p:nvSpPr>
        <p:spPr>
          <a:xfrm>
            <a:off x="913774" y="0"/>
            <a:ext cx="10364451" cy="836579"/>
          </a:xfrm>
        </p:spPr>
        <p:txBody>
          <a:bodyPr/>
          <a:lstStyle/>
          <a:p>
            <a:r>
              <a:rPr lang="en-GB" dirty="0"/>
              <a:t>Modified </a:t>
            </a:r>
            <a:r>
              <a:rPr lang="en-GB" dirty="0" err="1"/>
              <a:t>Kistiakowsky</a:t>
            </a:r>
            <a:r>
              <a:rPr lang="en-GB" dirty="0"/>
              <a:t>-Wilson rules</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353E3929-E3C8-4180-A6E8-F4F6676AB49F}"/>
                  </a:ext>
                </a:extLst>
              </p:cNvPr>
              <p:cNvSpPr txBox="1"/>
              <p:nvPr/>
            </p:nvSpPr>
            <p:spPr>
              <a:xfrm>
                <a:off x="1754968" y="883807"/>
                <a:ext cx="8083185" cy="461665"/>
              </a:xfrm>
              <a:prstGeom prst="rect">
                <a:avLst/>
              </a:prstGeom>
              <a:noFill/>
            </p:spPr>
            <p:txBody>
              <a:bodyPr wrap="square">
                <a:spAutoFit/>
              </a:bodyPr>
              <a:lstStyle/>
              <a:p>
                <a:r>
                  <a:rPr lang="en-US" sz="2400" dirty="0">
                    <a:solidFill>
                      <a:srgbClr val="222222"/>
                    </a:solidFill>
                    <a:cs typeface="Calibri" panose="020F0502020204030204" pitchFamily="34" charset="0"/>
                  </a:rPr>
                  <a:t>for explosives with </a:t>
                </a:r>
                <a14:m>
                  <m:oMath xmlns:m="http://schemas.openxmlformats.org/officeDocument/2006/math">
                    <m:r>
                      <m:rPr>
                        <m:sty m:val="p"/>
                      </m:rPr>
                      <a:rPr lang="el-GR" sz="2400">
                        <a:latin typeface="Cambria Math" panose="02040503050406030204" pitchFamily="18" charset="0"/>
                        <a:ea typeface="Cambria Math" panose="02040503050406030204" pitchFamily="18" charset="0"/>
                      </a:rPr>
                      <m:t>Ω</m:t>
                    </m:r>
                    <m:r>
                      <a:rPr lang="el-GR" sz="2400" i="1">
                        <a:latin typeface="Cambria Math" panose="02040503050406030204" pitchFamily="18" charset="0"/>
                        <a:ea typeface="Cambria Math" panose="02040503050406030204" pitchFamily="18" charset="0"/>
                      </a:rPr>
                      <m:t> </m:t>
                    </m:r>
                  </m:oMath>
                </a14:m>
                <a:r>
                  <a:rPr lang="en-US" sz="2400" dirty="0">
                    <a:solidFill>
                      <a:srgbClr val="222222"/>
                    </a:solidFill>
                    <a:cs typeface="Calibri" panose="020F0502020204030204" pitchFamily="34" charset="0"/>
                  </a:rPr>
                  <a:t>&lt; -40.0 (TNT, </a:t>
                </a:r>
                <a:r>
                  <a:rPr lang="en-GB" sz="2400" dirty="0">
                    <a:cs typeface="Calibri" panose="020F0502020204030204" pitchFamily="34" charset="0"/>
                  </a:rPr>
                  <a:t>C</a:t>
                </a:r>
                <a:r>
                  <a:rPr lang="en-GB" sz="2400" baseline="-25000" dirty="0">
                    <a:cs typeface="Calibri" panose="020F0502020204030204" pitchFamily="34" charset="0"/>
                  </a:rPr>
                  <a:t>7</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5</a:t>
                </a:r>
                <a:r>
                  <a:rPr lang="en-GB" sz="2400" dirty="0">
                    <a:solidFill>
                      <a:srgbClr val="FF0000"/>
                    </a:solidFill>
                    <a:cs typeface="Calibri" panose="020F0502020204030204" pitchFamily="34" charset="0"/>
                  </a:rPr>
                  <a:t>N</a:t>
                </a:r>
                <a:r>
                  <a:rPr lang="en-GB" sz="2400" baseline="-25000" dirty="0">
                    <a:solidFill>
                      <a:srgbClr val="FF0000"/>
                    </a:solidFill>
                    <a:cs typeface="Calibri" panose="020F0502020204030204" pitchFamily="34" charset="0"/>
                  </a:rPr>
                  <a:t>3</a:t>
                </a:r>
                <a:r>
                  <a:rPr lang="en-GB" sz="2400" dirty="0">
                    <a:solidFill>
                      <a:srgbClr val="0000FF"/>
                    </a:solidFill>
                    <a:cs typeface="Calibri" panose="020F0502020204030204" pitchFamily="34" charset="0"/>
                  </a:rPr>
                  <a:t>O</a:t>
                </a:r>
                <a:r>
                  <a:rPr lang="en-GB" sz="2400" baseline="-25000" dirty="0">
                    <a:solidFill>
                      <a:srgbClr val="0000FF"/>
                    </a:solidFill>
                    <a:cs typeface="Calibri" panose="020F0502020204030204" pitchFamily="34" charset="0"/>
                  </a:rPr>
                  <a:t>6</a:t>
                </a:r>
                <a:r>
                  <a:rPr lang="en-GB" sz="2400" dirty="0">
                    <a:cs typeface="Calibri" panose="020F0502020204030204" pitchFamily="34" charset="0"/>
                  </a:rPr>
                  <a:t> </a:t>
                </a:r>
                <a:r>
                  <a:rPr lang="en-US" sz="2400" dirty="0">
                    <a:solidFill>
                      <a:srgbClr val="222222"/>
                    </a:solidFill>
                    <a:cs typeface="Calibri" panose="020F0502020204030204" pitchFamily="34" charset="0"/>
                  </a:rPr>
                  <a:t>)</a:t>
                </a:r>
                <a:endParaRPr lang="en-GB" sz="2400" dirty="0">
                  <a:cs typeface="Calibri" panose="020F0502020204030204" pitchFamily="34" charset="0"/>
                </a:endParaRPr>
              </a:p>
            </p:txBody>
          </p:sp>
        </mc:Choice>
        <mc:Fallback xmlns="">
          <p:sp>
            <p:nvSpPr>
              <p:cNvPr id="4" name="TextBox 3">
                <a:extLst>
                  <a:ext uri="{FF2B5EF4-FFF2-40B4-BE49-F238E27FC236}">
                    <a16:creationId xmlns:a16="http://schemas.microsoft.com/office/drawing/2014/main" id="{353E3929-E3C8-4180-A6E8-F4F6676AB49F}"/>
                  </a:ext>
                </a:extLst>
              </p:cNvPr>
              <p:cNvSpPr txBox="1">
                <a:spLocks noRot="1" noChangeAspect="1" noMove="1" noResize="1" noEditPoints="1" noAdjustHandles="1" noChangeArrowheads="1" noChangeShapeType="1" noTextEdit="1"/>
              </p:cNvSpPr>
              <p:nvPr/>
            </p:nvSpPr>
            <p:spPr>
              <a:xfrm>
                <a:off x="1754968" y="883807"/>
                <a:ext cx="8083185" cy="461665"/>
              </a:xfrm>
              <a:prstGeom prst="rect">
                <a:avLst/>
              </a:prstGeom>
              <a:blipFill>
                <a:blip r:embed="rId2"/>
                <a:stretch>
                  <a:fillRect l="-1207" t="-10526" b="-28947"/>
                </a:stretch>
              </a:blipFill>
            </p:spPr>
            <p:txBody>
              <a:bodyPr/>
              <a:lstStyle/>
              <a:p>
                <a:r>
                  <a:rPr lang="en-GB">
                    <a:noFill/>
                  </a:rPr>
                  <a:t> </a:t>
                </a:r>
              </a:p>
            </p:txBody>
          </p:sp>
        </mc:Fallback>
      </mc:AlternateContent>
      <p:graphicFrame>
        <p:nvGraphicFramePr>
          <p:cNvPr id="5" name="Table 5">
            <a:extLst>
              <a:ext uri="{FF2B5EF4-FFF2-40B4-BE49-F238E27FC236}">
                <a16:creationId xmlns:a16="http://schemas.microsoft.com/office/drawing/2014/main" id="{E7B58A7A-8ABA-4D47-B355-BDA5AC7D175D}"/>
              </a:ext>
            </a:extLst>
          </p:cNvPr>
          <p:cNvGraphicFramePr>
            <a:graphicFrameLocks noGrp="1"/>
          </p:cNvGraphicFramePr>
          <p:nvPr>
            <p:extLst>
              <p:ext uri="{D42A27DB-BD31-4B8C-83A1-F6EECF244321}">
                <p14:modId xmlns:p14="http://schemas.microsoft.com/office/powerpoint/2010/main" val="4230929958"/>
              </p:ext>
            </p:extLst>
          </p:nvPr>
        </p:nvGraphicFramePr>
        <p:xfrm>
          <a:off x="1872124" y="1750814"/>
          <a:ext cx="8352929" cy="2669905"/>
        </p:xfrm>
        <a:graphic>
          <a:graphicData uri="http://schemas.openxmlformats.org/drawingml/2006/table">
            <a:tbl>
              <a:tblPr firstRow="1" bandRow="1">
                <a:tableStyleId>{5C22544A-7EE6-4342-B048-85BDC9FD1C3A}</a:tableStyleId>
              </a:tblPr>
              <a:tblGrid>
                <a:gridCol w="880733">
                  <a:extLst>
                    <a:ext uri="{9D8B030D-6E8A-4147-A177-3AD203B41FA5}">
                      <a16:colId xmlns:a16="http://schemas.microsoft.com/office/drawing/2014/main" val="1309494447"/>
                    </a:ext>
                  </a:extLst>
                </a:gridCol>
                <a:gridCol w="7472196">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6" name="TextBox 5">
            <a:extLst>
              <a:ext uri="{FF2B5EF4-FFF2-40B4-BE49-F238E27FC236}">
                <a16:creationId xmlns:a16="http://schemas.microsoft.com/office/drawing/2014/main" id="{154AE0E0-DD94-4EE5-AD38-F6AA8AF45BCF}"/>
              </a:ext>
            </a:extLst>
          </p:cNvPr>
          <p:cNvSpPr txBox="1"/>
          <p:nvPr/>
        </p:nvSpPr>
        <p:spPr>
          <a:xfrm>
            <a:off x="7086553" y="1647146"/>
            <a:ext cx="2274404" cy="831318"/>
          </a:xfrm>
          <a:prstGeom prst="rect">
            <a:avLst/>
          </a:prstGeom>
          <a:noFill/>
        </p:spPr>
        <p:txBody>
          <a:bodyPr wrap="square">
            <a:spAutoFit/>
          </a:bodyPr>
          <a:lstStyle/>
          <a:p>
            <a:pPr>
              <a:lnSpc>
                <a:spcPts val="3000"/>
              </a:lnSpc>
            </a:pPr>
            <a:r>
              <a:rPr lang="en-GB" sz="2000" b="1" dirty="0">
                <a:solidFill>
                  <a:schemeClr val="tx1"/>
                </a:solidFill>
                <a:cs typeface="Calibri" panose="020F0502020204030204" pitchFamily="34" charset="0"/>
              </a:rPr>
              <a:t>Products </a:t>
            </a:r>
          </a:p>
          <a:p>
            <a:pPr>
              <a:lnSpc>
                <a:spcPts val="3000"/>
              </a:lnSpc>
            </a:pPr>
            <a:r>
              <a:rPr lang="en-GB" sz="2000" dirty="0">
                <a:solidFill>
                  <a:srgbClr val="00B050"/>
                </a:solidFill>
                <a:cs typeface="Calibri" panose="020F0502020204030204" pitchFamily="34" charset="0"/>
              </a:rPr>
              <a:t>5 H</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a:t>
            </a:r>
            <a:r>
              <a:rPr lang="en-GB" sz="2000" dirty="0">
                <a:solidFill>
                  <a:srgbClr val="00B050"/>
                </a:solidFill>
                <a:cs typeface="Calibri" panose="020F0502020204030204" pitchFamily="34" charset="0"/>
                <a:sym typeface="Wingdings" panose="05000000000000000000" pitchFamily="2" charset="2"/>
              </a:rPr>
              <a:t>2½</a:t>
            </a:r>
            <a:r>
              <a:rPr lang="en-GB" sz="2000" dirty="0">
                <a:cs typeface="Calibri" panose="020F0502020204030204" pitchFamily="34" charset="0"/>
                <a:sym typeface="Wingdings" panose="05000000000000000000" pitchFamily="2" charset="2"/>
              </a:rPr>
              <a:t>  </a:t>
            </a:r>
            <a:r>
              <a:rPr lang="en-GB" sz="2000" dirty="0">
                <a:solidFill>
                  <a:srgbClr val="00B050"/>
                </a:solidFill>
                <a:cs typeface="Calibri" panose="020F0502020204030204" pitchFamily="34" charset="0"/>
                <a:sym typeface="Wingdings" panose="05000000000000000000" pitchFamily="2" charset="2"/>
              </a:rPr>
              <a:t>H</a:t>
            </a:r>
            <a:r>
              <a:rPr lang="en-GB" sz="2000" baseline="-25000" dirty="0">
                <a:solidFill>
                  <a:srgbClr val="00B050"/>
                </a:solidFill>
                <a:cs typeface="Calibri" panose="020F0502020204030204" pitchFamily="34" charset="0"/>
                <a:sym typeface="Wingdings" panose="05000000000000000000" pitchFamily="2" charset="2"/>
              </a:rPr>
              <a:t>2</a:t>
            </a:r>
            <a:r>
              <a:rPr lang="en-GB" sz="2000" dirty="0">
                <a:solidFill>
                  <a:srgbClr val="0000FF"/>
                </a:solidFill>
                <a:cs typeface="Calibri" panose="020F0502020204030204" pitchFamily="34" charset="0"/>
                <a:sym typeface="Wingdings" panose="05000000000000000000" pitchFamily="2" charset="2"/>
              </a:rPr>
              <a:t>O</a:t>
            </a:r>
            <a:endParaRPr lang="en-GB" sz="2000" dirty="0">
              <a:solidFill>
                <a:srgbClr val="0000FF"/>
              </a:solidFill>
              <a:cs typeface="Calibri" panose="020F0502020204030204" pitchFamily="34" charset="0"/>
            </a:endParaRPr>
          </a:p>
        </p:txBody>
      </p:sp>
      <p:sp>
        <p:nvSpPr>
          <p:cNvPr id="7" name="TextBox 6">
            <a:extLst>
              <a:ext uri="{FF2B5EF4-FFF2-40B4-BE49-F238E27FC236}">
                <a16:creationId xmlns:a16="http://schemas.microsoft.com/office/drawing/2014/main" id="{9C28CB58-3697-439D-922C-80B827003906}"/>
              </a:ext>
            </a:extLst>
          </p:cNvPr>
          <p:cNvSpPr txBox="1"/>
          <p:nvPr/>
        </p:nvSpPr>
        <p:spPr>
          <a:xfrm>
            <a:off x="7123822" y="2629216"/>
            <a:ext cx="2131271" cy="400110"/>
          </a:xfrm>
          <a:prstGeom prst="rect">
            <a:avLst/>
          </a:prstGeom>
          <a:noFill/>
        </p:spPr>
        <p:txBody>
          <a:bodyPr wrap="square">
            <a:spAutoFit/>
          </a:bodyPr>
          <a:lstStyle/>
          <a:p>
            <a:r>
              <a:rPr lang="en-GB" sz="2000" dirty="0">
                <a:cs typeface="Calibri" panose="020F0502020204030204" pitchFamily="34" charset="0"/>
              </a:rPr>
              <a:t>3½ </a:t>
            </a:r>
            <a:r>
              <a:rPr lang="en-GB" sz="2000" dirty="0">
                <a:solidFill>
                  <a:srgbClr val="0000FF"/>
                </a:solidFill>
                <a:cs typeface="Calibri" panose="020F0502020204030204" pitchFamily="34" charset="0"/>
                <a:sym typeface="Wingdings" panose="05000000000000000000" pitchFamily="2" charset="2"/>
              </a:rPr>
              <a:t>O</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3½ C</a:t>
            </a:r>
            <a:r>
              <a:rPr lang="en-GB" sz="2000" dirty="0">
                <a:solidFill>
                  <a:srgbClr val="0000FF"/>
                </a:solidFill>
                <a:cs typeface="Calibri" panose="020F0502020204030204" pitchFamily="34" charset="0"/>
                <a:sym typeface="Wingdings" panose="05000000000000000000" pitchFamily="2" charset="2"/>
              </a:rPr>
              <a:t>O</a:t>
            </a:r>
            <a:endParaRPr lang="en-GB" sz="2000" dirty="0">
              <a:solidFill>
                <a:srgbClr val="0000FF"/>
              </a:solidFill>
              <a:cs typeface="Calibri" panose="020F0502020204030204" pitchFamily="34" charset="0"/>
            </a:endParaRPr>
          </a:p>
        </p:txBody>
      </p:sp>
      <p:sp>
        <p:nvSpPr>
          <p:cNvPr id="8" name="TextBox 7">
            <a:extLst>
              <a:ext uri="{FF2B5EF4-FFF2-40B4-BE49-F238E27FC236}">
                <a16:creationId xmlns:a16="http://schemas.microsoft.com/office/drawing/2014/main" id="{553ABD24-6E04-4F26-81F0-01F2E58E0458}"/>
              </a:ext>
            </a:extLst>
          </p:cNvPr>
          <p:cNvSpPr txBox="1"/>
          <p:nvPr/>
        </p:nvSpPr>
        <p:spPr>
          <a:xfrm>
            <a:off x="7106827" y="3203531"/>
            <a:ext cx="2148266" cy="400110"/>
          </a:xfrm>
          <a:prstGeom prst="rect">
            <a:avLst/>
          </a:prstGeom>
          <a:noFill/>
        </p:spPr>
        <p:txBody>
          <a:bodyPr wrap="square">
            <a:spAutoFit/>
          </a:bodyPr>
          <a:lstStyle/>
          <a:p>
            <a:r>
              <a:rPr lang="en-GB" sz="2000" dirty="0">
                <a:cs typeface="Calibri" panose="020F0502020204030204" pitchFamily="34" charset="0"/>
              </a:rPr>
              <a:t>No more </a:t>
            </a:r>
            <a:r>
              <a:rPr lang="en-GB" sz="2000" dirty="0">
                <a:solidFill>
                  <a:srgbClr val="0000FF"/>
                </a:solidFill>
                <a:cs typeface="Calibri" panose="020F0502020204030204" pitchFamily="34" charset="0"/>
              </a:rPr>
              <a:t>O</a:t>
            </a:r>
            <a:r>
              <a:rPr lang="en-GB" sz="2000" dirty="0">
                <a:cs typeface="Calibri" panose="020F0502020204030204" pitchFamily="34" charset="0"/>
              </a:rPr>
              <a:t> left</a:t>
            </a:r>
            <a:endParaRPr lang="en-GB" sz="2000" baseline="-25000" dirty="0">
              <a:solidFill>
                <a:srgbClr val="0000FF"/>
              </a:solidFill>
              <a:cs typeface="Calibri" panose="020F0502020204030204" pitchFamily="34" charset="0"/>
            </a:endParaRPr>
          </a:p>
        </p:txBody>
      </p:sp>
      <p:sp>
        <p:nvSpPr>
          <p:cNvPr id="9" name="TextBox 8">
            <a:extLst>
              <a:ext uri="{FF2B5EF4-FFF2-40B4-BE49-F238E27FC236}">
                <a16:creationId xmlns:a16="http://schemas.microsoft.com/office/drawing/2014/main" id="{7F06425C-1593-4C8A-98C5-F11BC5A70102}"/>
              </a:ext>
            </a:extLst>
          </p:cNvPr>
          <p:cNvSpPr txBox="1"/>
          <p:nvPr/>
        </p:nvSpPr>
        <p:spPr>
          <a:xfrm>
            <a:off x="7128709" y="3772233"/>
            <a:ext cx="2443308" cy="400110"/>
          </a:xfrm>
          <a:prstGeom prst="rect">
            <a:avLst/>
          </a:prstGeom>
          <a:noFill/>
        </p:spPr>
        <p:txBody>
          <a:bodyPr wrap="square">
            <a:spAutoFit/>
          </a:bodyPr>
          <a:lstStyle/>
          <a:p>
            <a:r>
              <a:rPr lang="en-GB" sz="2000" dirty="0">
                <a:solidFill>
                  <a:srgbClr val="FF0000"/>
                </a:solidFill>
                <a:cs typeface="Calibri" panose="020F0502020204030204" pitchFamily="34" charset="0"/>
              </a:rPr>
              <a:t>3 N</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a:t>
            </a:r>
            <a:r>
              <a:rPr lang="en-GB" sz="2000" dirty="0">
                <a:solidFill>
                  <a:srgbClr val="FF0000"/>
                </a:solidFill>
                <a:cs typeface="Calibri" panose="020F0502020204030204" pitchFamily="34" charset="0"/>
                <a:sym typeface="Wingdings" panose="05000000000000000000" pitchFamily="2" charset="2"/>
              </a:rPr>
              <a:t>1½ </a:t>
            </a:r>
            <a:r>
              <a:rPr lang="en-GB" sz="2000" dirty="0">
                <a:cs typeface="Calibri" panose="020F0502020204030204" pitchFamily="34" charset="0"/>
                <a:sym typeface="Wingdings" panose="05000000000000000000" pitchFamily="2" charset="2"/>
              </a:rPr>
              <a:t> </a:t>
            </a:r>
            <a:r>
              <a:rPr lang="en-GB" sz="2000" dirty="0">
                <a:solidFill>
                  <a:srgbClr val="FF0000"/>
                </a:solidFill>
                <a:cs typeface="Calibri" panose="020F0502020204030204" pitchFamily="34" charset="0"/>
              </a:rPr>
              <a:t>N</a:t>
            </a:r>
            <a:r>
              <a:rPr lang="en-GB" sz="2000" baseline="-25000" dirty="0">
                <a:solidFill>
                  <a:srgbClr val="FF0000"/>
                </a:solidFill>
                <a:cs typeface="Calibri" panose="020F0502020204030204" pitchFamily="34" charset="0"/>
              </a:rPr>
              <a:t>2</a:t>
            </a:r>
            <a:r>
              <a:rPr lang="en-GB" sz="2000" dirty="0">
                <a:cs typeface="Calibri" panose="020F0502020204030204" pitchFamily="34" charset="0"/>
              </a:rPr>
              <a:t> </a:t>
            </a:r>
          </a:p>
        </p:txBody>
      </p:sp>
      <p:sp>
        <p:nvSpPr>
          <p:cNvPr id="10" name="TextBox 9">
            <a:extLst>
              <a:ext uri="{FF2B5EF4-FFF2-40B4-BE49-F238E27FC236}">
                <a16:creationId xmlns:a16="http://schemas.microsoft.com/office/drawing/2014/main" id="{8A286D21-D1A9-42D0-976C-D0BAC16170A9}"/>
              </a:ext>
            </a:extLst>
          </p:cNvPr>
          <p:cNvSpPr txBox="1"/>
          <p:nvPr/>
        </p:nvSpPr>
        <p:spPr>
          <a:xfrm>
            <a:off x="1872124" y="4712309"/>
            <a:ext cx="8838389" cy="1261884"/>
          </a:xfrm>
          <a:prstGeom prst="rect">
            <a:avLst/>
          </a:prstGeom>
          <a:noFill/>
        </p:spPr>
        <p:txBody>
          <a:bodyPr wrap="square">
            <a:spAutoFit/>
          </a:bodyPr>
          <a:lstStyle/>
          <a:p>
            <a:r>
              <a:rPr lang="en-GB" sz="2400" dirty="0">
                <a:cs typeface="Calibri" panose="020F0502020204030204" pitchFamily="34" charset="0"/>
              </a:rPr>
              <a:t>overall reaction for decomposition of TNT:</a:t>
            </a:r>
          </a:p>
          <a:p>
            <a:br>
              <a:rPr lang="en-GB" sz="2400" dirty="0">
                <a:cs typeface="Calibri" panose="020F0502020204030204" pitchFamily="34" charset="0"/>
              </a:rPr>
            </a:br>
            <a:r>
              <a:rPr lang="en-GB" sz="2800" dirty="0">
                <a:cs typeface="Calibri" panose="020F0502020204030204" pitchFamily="34" charset="0"/>
              </a:rPr>
              <a:t>C</a:t>
            </a:r>
            <a:r>
              <a:rPr lang="en-GB" sz="2800" baseline="-25000" dirty="0">
                <a:cs typeface="Calibri" panose="020F0502020204030204" pitchFamily="34" charset="0"/>
              </a:rPr>
              <a:t>7</a:t>
            </a:r>
            <a:r>
              <a:rPr lang="en-GB" sz="2800" dirty="0">
                <a:solidFill>
                  <a:srgbClr val="00B050"/>
                </a:solidFill>
                <a:cs typeface="Calibri" panose="020F0502020204030204" pitchFamily="34" charset="0"/>
              </a:rPr>
              <a:t>H</a:t>
            </a:r>
            <a:r>
              <a:rPr lang="en-GB" sz="2800" baseline="-25000" dirty="0">
                <a:solidFill>
                  <a:srgbClr val="00B050"/>
                </a:solidFill>
                <a:cs typeface="Calibri" panose="020F0502020204030204" pitchFamily="34" charset="0"/>
              </a:rPr>
              <a:t>5</a:t>
            </a:r>
            <a:r>
              <a:rPr lang="en-GB" sz="2800" dirty="0">
                <a:solidFill>
                  <a:srgbClr val="FF0000"/>
                </a:solidFill>
                <a:cs typeface="Calibri" panose="020F0502020204030204" pitchFamily="34" charset="0"/>
              </a:rPr>
              <a:t>N</a:t>
            </a:r>
            <a:r>
              <a:rPr lang="en-GB" sz="2800" baseline="-25000" dirty="0">
                <a:solidFill>
                  <a:srgbClr val="FF0000"/>
                </a:solidFill>
                <a:cs typeface="Calibri" panose="020F0502020204030204" pitchFamily="34" charset="0"/>
              </a:rPr>
              <a:t>3</a:t>
            </a:r>
            <a:r>
              <a:rPr lang="en-GB" sz="2800" dirty="0">
                <a:solidFill>
                  <a:srgbClr val="0000FF"/>
                </a:solidFill>
                <a:cs typeface="Calibri" panose="020F0502020204030204" pitchFamily="34" charset="0"/>
              </a:rPr>
              <a:t>O</a:t>
            </a:r>
            <a:r>
              <a:rPr lang="en-GB" sz="2800" baseline="-25000" dirty="0">
                <a:solidFill>
                  <a:srgbClr val="0000FF"/>
                </a:solidFill>
                <a:cs typeface="Calibri" panose="020F0502020204030204" pitchFamily="34" charset="0"/>
              </a:rPr>
              <a:t>6</a:t>
            </a:r>
            <a:r>
              <a:rPr lang="en-GB" sz="2800" dirty="0">
                <a:cs typeface="Calibri" panose="020F0502020204030204" pitchFamily="34" charset="0"/>
              </a:rPr>
              <a:t> </a:t>
            </a:r>
            <a:r>
              <a:rPr lang="en-GB" sz="2800" dirty="0">
                <a:cs typeface="Calibri" panose="020F0502020204030204" pitchFamily="34" charset="0"/>
                <a:sym typeface="Wingdings" panose="05000000000000000000" pitchFamily="2" charset="2"/>
              </a:rPr>
              <a:t>  3½ C</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+ 3½ C +  </a:t>
            </a:r>
            <a:r>
              <a:rPr lang="en-GB" sz="2800" dirty="0">
                <a:solidFill>
                  <a:srgbClr val="00B050"/>
                </a:solidFill>
                <a:cs typeface="Calibri" panose="020F0502020204030204" pitchFamily="34" charset="0"/>
                <a:sym typeface="Wingdings" panose="05000000000000000000" pitchFamily="2" charset="2"/>
              </a:rPr>
              <a:t>2½ H</a:t>
            </a:r>
            <a:r>
              <a:rPr lang="en-GB" sz="2800" baseline="-25000" dirty="0">
                <a:solidFill>
                  <a:srgbClr val="00B050"/>
                </a:solidFill>
                <a:cs typeface="Calibri" panose="020F0502020204030204" pitchFamily="34" charset="0"/>
                <a:sym typeface="Wingdings" panose="05000000000000000000" pitchFamily="2" charset="2"/>
              </a:rPr>
              <a:t>2</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a:t>
            </a:r>
            <a:r>
              <a:rPr lang="en-GB" sz="2800" dirty="0">
                <a:solidFill>
                  <a:srgbClr val="FF0000"/>
                </a:solidFill>
                <a:cs typeface="Calibri" panose="020F0502020204030204" pitchFamily="34" charset="0"/>
                <a:sym typeface="Wingdings" panose="05000000000000000000" pitchFamily="2" charset="2"/>
              </a:rPr>
              <a:t>1½ N</a:t>
            </a:r>
            <a:r>
              <a:rPr lang="en-GB" sz="2800" baseline="-25000" dirty="0">
                <a:solidFill>
                  <a:srgbClr val="FF0000"/>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a:t>
            </a:r>
            <a:endParaRPr lang="en-GB" sz="2800" baseline="-25000" dirty="0">
              <a:solidFill>
                <a:srgbClr val="0000FF"/>
              </a:solidFill>
              <a:cs typeface="Calibri" panose="020F0502020204030204" pitchFamily="34" charset="0"/>
            </a:endParaRPr>
          </a:p>
        </p:txBody>
      </p:sp>
    </p:spTree>
    <p:extLst>
      <p:ext uri="{BB962C8B-B14F-4D97-AF65-F5344CB8AC3E}">
        <p14:creationId xmlns:p14="http://schemas.microsoft.com/office/powerpoint/2010/main" val="22688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E68FE-EBB6-4E62-B387-81A569482D3A}"/>
              </a:ext>
            </a:extLst>
          </p:cNvPr>
          <p:cNvSpPr>
            <a:spLocks noGrp="1"/>
          </p:cNvSpPr>
          <p:nvPr>
            <p:ph type="title"/>
          </p:nvPr>
        </p:nvSpPr>
        <p:spPr>
          <a:xfrm>
            <a:off x="913774" y="1"/>
            <a:ext cx="10364451" cy="865762"/>
          </a:xfrm>
        </p:spPr>
        <p:txBody>
          <a:bodyPr/>
          <a:lstStyle/>
          <a:p>
            <a:r>
              <a:rPr lang="en-GB" dirty="0">
                <a:latin typeface="+mn-lt"/>
              </a:rPr>
              <a:t>Springall-Roberts rules</a:t>
            </a:r>
          </a:p>
        </p:txBody>
      </p:sp>
      <p:sp>
        <p:nvSpPr>
          <p:cNvPr id="7" name="TextBox 6">
            <a:extLst>
              <a:ext uri="{FF2B5EF4-FFF2-40B4-BE49-F238E27FC236}">
                <a16:creationId xmlns:a16="http://schemas.microsoft.com/office/drawing/2014/main" id="{81D775C6-EF44-4A28-804B-C046F1C4F8E5}"/>
              </a:ext>
            </a:extLst>
          </p:cNvPr>
          <p:cNvSpPr txBox="1"/>
          <p:nvPr/>
        </p:nvSpPr>
        <p:spPr>
          <a:xfrm>
            <a:off x="753445" y="637075"/>
            <a:ext cx="8964488" cy="400110"/>
          </a:xfrm>
          <a:prstGeom prst="rect">
            <a:avLst/>
          </a:prstGeom>
          <a:noFill/>
        </p:spPr>
        <p:txBody>
          <a:bodyPr wrap="square" rtlCol="0">
            <a:spAutoFit/>
          </a:bodyPr>
          <a:lstStyle/>
          <a:p>
            <a:r>
              <a:rPr lang="en-GB" sz="2000" dirty="0">
                <a:cs typeface="Calibri" panose="020F0502020204030204" pitchFamily="34" charset="0"/>
              </a:rPr>
              <a:t>unmodified </a:t>
            </a:r>
            <a:r>
              <a:rPr lang="en-GB" sz="2000" dirty="0" err="1">
                <a:cs typeface="Calibri" panose="020F0502020204030204" pitchFamily="34" charset="0"/>
              </a:rPr>
              <a:t>Kistiakowsky</a:t>
            </a:r>
            <a:r>
              <a:rPr lang="en-GB" sz="2000" dirty="0">
                <a:cs typeface="Calibri" panose="020F0502020204030204" pitchFamily="34" charset="0"/>
              </a:rPr>
              <a:t>-Wilson rules PLUS two more conditions </a:t>
            </a:r>
            <a:r>
              <a:rPr lang="en-US" sz="2000" dirty="0">
                <a:solidFill>
                  <a:srgbClr val="222222"/>
                </a:solidFill>
                <a:cs typeface="Calibri" panose="020F0502020204030204" pitchFamily="34" charset="0"/>
              </a:rPr>
              <a:t>(TNT, </a:t>
            </a:r>
            <a:r>
              <a:rPr lang="en-GB" sz="2000" dirty="0">
                <a:cs typeface="Calibri" panose="020F0502020204030204" pitchFamily="34" charset="0"/>
              </a:rPr>
              <a:t>C</a:t>
            </a:r>
            <a:r>
              <a:rPr lang="en-GB" sz="2000" baseline="-25000" dirty="0">
                <a:cs typeface="Calibri" panose="020F0502020204030204" pitchFamily="34" charset="0"/>
              </a:rPr>
              <a:t>7</a:t>
            </a:r>
            <a:r>
              <a:rPr lang="en-GB" sz="2000" dirty="0">
                <a:solidFill>
                  <a:srgbClr val="00B050"/>
                </a:solidFill>
                <a:cs typeface="Calibri" panose="020F0502020204030204" pitchFamily="34" charset="0"/>
              </a:rPr>
              <a:t>H</a:t>
            </a:r>
            <a:r>
              <a:rPr lang="en-GB" sz="2000" baseline="-25000" dirty="0">
                <a:solidFill>
                  <a:srgbClr val="00B050"/>
                </a:solidFill>
                <a:cs typeface="Calibri" panose="020F0502020204030204" pitchFamily="34" charset="0"/>
              </a:rPr>
              <a:t>5</a:t>
            </a:r>
            <a:r>
              <a:rPr lang="en-GB" sz="2000" dirty="0">
                <a:solidFill>
                  <a:srgbClr val="FF0000"/>
                </a:solidFill>
                <a:cs typeface="Calibri" panose="020F0502020204030204" pitchFamily="34" charset="0"/>
              </a:rPr>
              <a:t>N</a:t>
            </a:r>
            <a:r>
              <a:rPr lang="en-GB" sz="2000" baseline="-25000" dirty="0">
                <a:solidFill>
                  <a:srgbClr val="FF0000"/>
                </a:solidFill>
                <a:cs typeface="Calibri" panose="020F0502020204030204" pitchFamily="34" charset="0"/>
              </a:rPr>
              <a:t>3</a:t>
            </a:r>
            <a:r>
              <a:rPr lang="en-GB" sz="2000" dirty="0">
                <a:solidFill>
                  <a:srgbClr val="0000FF"/>
                </a:solidFill>
                <a:cs typeface="Calibri" panose="020F0502020204030204" pitchFamily="34" charset="0"/>
              </a:rPr>
              <a:t>O</a:t>
            </a:r>
            <a:r>
              <a:rPr lang="en-GB" sz="2000" baseline="-25000" dirty="0">
                <a:solidFill>
                  <a:srgbClr val="0000FF"/>
                </a:solidFill>
                <a:cs typeface="Calibri" panose="020F0502020204030204" pitchFamily="34" charset="0"/>
              </a:rPr>
              <a:t>6</a:t>
            </a:r>
            <a:r>
              <a:rPr lang="en-GB" sz="2000" dirty="0">
                <a:cs typeface="Calibri" panose="020F0502020204030204" pitchFamily="34" charset="0"/>
              </a:rPr>
              <a:t> </a:t>
            </a:r>
            <a:r>
              <a:rPr lang="en-US" sz="2000" dirty="0">
                <a:solidFill>
                  <a:srgbClr val="222222"/>
                </a:solidFill>
                <a:cs typeface="Calibri" panose="020F0502020204030204" pitchFamily="34" charset="0"/>
              </a:rPr>
              <a:t>)</a:t>
            </a:r>
            <a:endParaRPr lang="en-GB" sz="2000" dirty="0">
              <a:cs typeface="Calibri" panose="020F0502020204030204" pitchFamily="34" charset="0"/>
            </a:endParaRPr>
          </a:p>
        </p:txBody>
      </p:sp>
      <p:graphicFrame>
        <p:nvGraphicFramePr>
          <p:cNvPr id="8" name="Table 5">
            <a:extLst>
              <a:ext uri="{FF2B5EF4-FFF2-40B4-BE49-F238E27FC236}">
                <a16:creationId xmlns:a16="http://schemas.microsoft.com/office/drawing/2014/main" id="{F22AEC9F-36C4-4E5B-B46B-28EEFC890914}"/>
              </a:ext>
            </a:extLst>
          </p:cNvPr>
          <p:cNvGraphicFramePr>
            <a:graphicFrameLocks noGrp="1"/>
          </p:cNvGraphicFramePr>
          <p:nvPr>
            <p:extLst>
              <p:ext uri="{D42A27DB-BD31-4B8C-83A1-F6EECF244321}">
                <p14:modId xmlns:p14="http://schemas.microsoft.com/office/powerpoint/2010/main" val="60785297"/>
              </p:ext>
            </p:extLst>
          </p:nvPr>
        </p:nvGraphicFramePr>
        <p:xfrm>
          <a:off x="1688752" y="1121719"/>
          <a:ext cx="8768482" cy="4444186"/>
        </p:xfrm>
        <a:graphic>
          <a:graphicData uri="http://schemas.openxmlformats.org/drawingml/2006/table">
            <a:tbl>
              <a:tblPr firstRow="1" bandRow="1">
                <a:tableStyleId>{5C22544A-7EE6-4342-B048-85BDC9FD1C3A}</a:tableStyleId>
              </a:tblPr>
              <a:tblGrid>
                <a:gridCol w="924549">
                  <a:extLst>
                    <a:ext uri="{9D8B030D-6E8A-4147-A177-3AD203B41FA5}">
                      <a16:colId xmlns:a16="http://schemas.microsoft.com/office/drawing/2014/main" val="1309494447"/>
                    </a:ext>
                  </a:extLst>
                </a:gridCol>
                <a:gridCol w="7843933">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r h="591427">
                <a:tc>
                  <a:txBody>
                    <a:bodyPr/>
                    <a:lstStyle/>
                    <a:p>
                      <a:pPr algn="ct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solidFill>
                          <a:srgbClr val="FF0000"/>
                        </a:solidFill>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23858734"/>
                  </a:ext>
                </a:extLst>
              </a:tr>
              <a:tr h="591427">
                <a:tc>
                  <a:txBody>
                    <a:bodyPr/>
                    <a:lstStyle/>
                    <a:p>
                      <a:pPr algn="ctr"/>
                      <a:r>
                        <a:rPr lang="en-GB" sz="2000" dirty="0">
                          <a:latin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cs typeface="Calibri" panose="020F0502020204030204" pitchFamily="34" charset="0"/>
                        </a:rPr>
                        <a:t>1/3 of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3556114099"/>
                  </a:ext>
                </a:extLst>
              </a:tr>
              <a:tr h="591427">
                <a:tc>
                  <a:txBody>
                    <a:bodyPr/>
                    <a:lstStyle/>
                    <a:p>
                      <a:pPr algn="ctr"/>
                      <a:r>
                        <a:rPr lang="en-GB" sz="2000" dirty="0">
                          <a:latin typeface="Calibri" panose="020F0502020204030204" pitchFamily="34" charset="0"/>
                          <a:cs typeface="Calibri" panose="020F0502020204030204" pitchFamily="34" charset="0"/>
                        </a:rPr>
                        <a:t>6</a:t>
                      </a:r>
                    </a:p>
                  </a:txBody>
                  <a:tcPr/>
                </a:tc>
                <a:tc>
                  <a:txBody>
                    <a:bodyPr/>
                    <a:lstStyle/>
                    <a:p>
                      <a:r>
                        <a:rPr lang="en-GB" sz="2000" dirty="0">
                          <a:latin typeface="Calibri" panose="020F0502020204030204" pitchFamily="34" charset="0"/>
                          <a:cs typeface="Calibri" panose="020F0502020204030204" pitchFamily="34" charset="0"/>
                        </a:rPr>
                        <a:t>1/6 of original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 and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22040993"/>
                  </a:ext>
                </a:extLst>
              </a:tr>
            </a:tbl>
          </a:graphicData>
        </a:graphic>
      </p:graphicFrame>
      <p:sp>
        <p:nvSpPr>
          <p:cNvPr id="9" name="TextBox 8">
            <a:extLst>
              <a:ext uri="{FF2B5EF4-FFF2-40B4-BE49-F238E27FC236}">
                <a16:creationId xmlns:a16="http://schemas.microsoft.com/office/drawing/2014/main" id="{5835CA68-C934-4256-8B09-A338F291BC47}"/>
              </a:ext>
            </a:extLst>
          </p:cNvPr>
          <p:cNvSpPr txBox="1"/>
          <p:nvPr/>
        </p:nvSpPr>
        <p:spPr>
          <a:xfrm>
            <a:off x="7246085" y="1074491"/>
            <a:ext cx="2540884" cy="831318"/>
          </a:xfrm>
          <a:prstGeom prst="rect">
            <a:avLst/>
          </a:prstGeom>
          <a:noFill/>
        </p:spPr>
        <p:txBody>
          <a:bodyPr wrap="square">
            <a:spAutoFit/>
          </a:bodyPr>
          <a:lstStyle/>
          <a:p>
            <a:pPr>
              <a:lnSpc>
                <a:spcPts val="3000"/>
              </a:lnSpc>
            </a:pPr>
            <a:r>
              <a:rPr lang="en-GB" sz="2000" b="1" dirty="0">
                <a:solidFill>
                  <a:schemeClr val="tx1"/>
                </a:solidFill>
                <a:cs typeface="Calibri" panose="020F0502020204030204" pitchFamily="34" charset="0"/>
              </a:rPr>
              <a:t>Products </a:t>
            </a:r>
          </a:p>
          <a:p>
            <a:pPr>
              <a:lnSpc>
                <a:spcPts val="3000"/>
              </a:lnSpc>
            </a:pPr>
            <a:r>
              <a:rPr lang="en-GB" sz="2000" dirty="0">
                <a:cs typeface="Calibri" panose="020F0502020204030204" pitchFamily="34" charset="0"/>
              </a:rPr>
              <a:t>6 C </a:t>
            </a:r>
            <a:r>
              <a:rPr lang="en-GB" sz="2000" dirty="0">
                <a:cs typeface="Calibri" panose="020F0502020204030204" pitchFamily="34" charset="0"/>
                <a:sym typeface="Wingdings" panose="05000000000000000000" pitchFamily="2" charset="2"/>
              </a:rPr>
              <a:t> 6 C</a:t>
            </a:r>
            <a:r>
              <a:rPr lang="en-GB" sz="2000" dirty="0">
                <a:solidFill>
                  <a:srgbClr val="0000FF"/>
                </a:solidFill>
                <a:cs typeface="Calibri" panose="020F0502020204030204" pitchFamily="34" charset="0"/>
                <a:sym typeface="Wingdings" panose="05000000000000000000" pitchFamily="2" charset="2"/>
              </a:rPr>
              <a:t>O</a:t>
            </a:r>
            <a:endParaRPr lang="en-GB" sz="2000" dirty="0">
              <a:solidFill>
                <a:srgbClr val="0000FF"/>
              </a:solidFill>
              <a:cs typeface="Calibri" panose="020F0502020204030204" pitchFamily="34" charset="0"/>
            </a:endParaRPr>
          </a:p>
        </p:txBody>
      </p:sp>
      <p:sp>
        <p:nvSpPr>
          <p:cNvPr id="10" name="TextBox 9">
            <a:extLst>
              <a:ext uri="{FF2B5EF4-FFF2-40B4-BE49-F238E27FC236}">
                <a16:creationId xmlns:a16="http://schemas.microsoft.com/office/drawing/2014/main" id="{E3B88563-F1A4-4DCD-B275-307AB280AD4A}"/>
              </a:ext>
            </a:extLst>
          </p:cNvPr>
          <p:cNvSpPr txBox="1"/>
          <p:nvPr/>
        </p:nvSpPr>
        <p:spPr>
          <a:xfrm>
            <a:off x="7317111" y="2056561"/>
            <a:ext cx="2016579" cy="400110"/>
          </a:xfrm>
          <a:prstGeom prst="rect">
            <a:avLst/>
          </a:prstGeom>
          <a:noFill/>
        </p:spPr>
        <p:txBody>
          <a:bodyPr wrap="square">
            <a:spAutoFit/>
          </a:bodyPr>
          <a:lstStyle/>
          <a:p>
            <a:r>
              <a:rPr lang="en-GB" sz="2000" dirty="0">
                <a:cs typeface="Calibri" panose="020F0502020204030204" pitchFamily="34" charset="0"/>
              </a:rPr>
              <a:t>No more </a:t>
            </a:r>
            <a:r>
              <a:rPr lang="en-GB" sz="2000" dirty="0">
                <a:solidFill>
                  <a:srgbClr val="0000FF"/>
                </a:solidFill>
                <a:cs typeface="Calibri" panose="020F0502020204030204" pitchFamily="34" charset="0"/>
              </a:rPr>
              <a:t>O</a:t>
            </a:r>
            <a:r>
              <a:rPr lang="en-GB" sz="2000" dirty="0">
                <a:cs typeface="Calibri" panose="020F0502020204030204" pitchFamily="34" charset="0"/>
              </a:rPr>
              <a:t> left</a:t>
            </a:r>
            <a:endParaRPr lang="en-GB" sz="2000" dirty="0">
              <a:solidFill>
                <a:srgbClr val="0000FF"/>
              </a:solidFill>
              <a:cs typeface="Calibri" panose="020F0502020204030204" pitchFamily="34" charset="0"/>
            </a:endParaRPr>
          </a:p>
        </p:txBody>
      </p:sp>
      <p:sp>
        <p:nvSpPr>
          <p:cNvPr id="11" name="TextBox 10">
            <a:extLst>
              <a:ext uri="{FF2B5EF4-FFF2-40B4-BE49-F238E27FC236}">
                <a16:creationId xmlns:a16="http://schemas.microsoft.com/office/drawing/2014/main" id="{F6F9883A-7BDF-4AA1-836D-9FCBC4C34434}"/>
              </a:ext>
            </a:extLst>
          </p:cNvPr>
          <p:cNvSpPr txBox="1"/>
          <p:nvPr/>
        </p:nvSpPr>
        <p:spPr>
          <a:xfrm>
            <a:off x="7274119" y="2630876"/>
            <a:ext cx="2399966" cy="400110"/>
          </a:xfrm>
          <a:prstGeom prst="rect">
            <a:avLst/>
          </a:prstGeom>
          <a:noFill/>
        </p:spPr>
        <p:txBody>
          <a:bodyPr wrap="square">
            <a:spAutoFit/>
          </a:bodyPr>
          <a:lstStyle/>
          <a:p>
            <a:r>
              <a:rPr lang="en-GB" sz="2000" dirty="0">
                <a:cs typeface="Calibri" panose="020F0502020204030204" pitchFamily="34" charset="0"/>
              </a:rPr>
              <a:t>No more </a:t>
            </a:r>
            <a:r>
              <a:rPr lang="en-GB" sz="2000" dirty="0">
                <a:solidFill>
                  <a:srgbClr val="0000FF"/>
                </a:solidFill>
                <a:cs typeface="Calibri" panose="020F0502020204030204" pitchFamily="34" charset="0"/>
              </a:rPr>
              <a:t>O</a:t>
            </a:r>
            <a:r>
              <a:rPr lang="en-GB" sz="2000" dirty="0">
                <a:cs typeface="Calibri" panose="020F0502020204030204" pitchFamily="34" charset="0"/>
              </a:rPr>
              <a:t> left</a:t>
            </a:r>
            <a:endParaRPr lang="en-GB" sz="2000" baseline="-25000" dirty="0">
              <a:solidFill>
                <a:srgbClr val="0000FF"/>
              </a:solidFill>
              <a:cs typeface="Calibri" panose="020F0502020204030204" pitchFamily="34" charset="0"/>
            </a:endParaRPr>
          </a:p>
        </p:txBody>
      </p:sp>
      <p:sp>
        <p:nvSpPr>
          <p:cNvPr id="12" name="TextBox 11">
            <a:extLst>
              <a:ext uri="{FF2B5EF4-FFF2-40B4-BE49-F238E27FC236}">
                <a16:creationId xmlns:a16="http://schemas.microsoft.com/office/drawing/2014/main" id="{E6392371-5170-4071-BDD7-ABE08878F2F3}"/>
              </a:ext>
            </a:extLst>
          </p:cNvPr>
          <p:cNvSpPr txBox="1"/>
          <p:nvPr/>
        </p:nvSpPr>
        <p:spPr>
          <a:xfrm>
            <a:off x="7263233" y="3199578"/>
            <a:ext cx="2995071" cy="400110"/>
          </a:xfrm>
          <a:prstGeom prst="rect">
            <a:avLst/>
          </a:prstGeom>
          <a:noFill/>
        </p:spPr>
        <p:txBody>
          <a:bodyPr wrap="square">
            <a:spAutoFit/>
          </a:bodyPr>
          <a:lstStyle/>
          <a:p>
            <a:r>
              <a:rPr lang="en-GB" sz="2000" dirty="0">
                <a:solidFill>
                  <a:srgbClr val="FF0000"/>
                </a:solidFill>
                <a:cs typeface="Calibri" panose="020F0502020204030204" pitchFamily="34" charset="0"/>
              </a:rPr>
              <a:t>3 N</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a:t>
            </a:r>
            <a:r>
              <a:rPr lang="en-GB" sz="2000" dirty="0">
                <a:solidFill>
                  <a:srgbClr val="FF0000"/>
                </a:solidFill>
                <a:cs typeface="Calibri" panose="020F0502020204030204" pitchFamily="34" charset="0"/>
                <a:sym typeface="Wingdings" panose="05000000000000000000" pitchFamily="2" charset="2"/>
              </a:rPr>
              <a:t>1½ </a:t>
            </a:r>
            <a:r>
              <a:rPr lang="en-GB" sz="2000" dirty="0">
                <a:cs typeface="Calibri" panose="020F0502020204030204" pitchFamily="34" charset="0"/>
                <a:sym typeface="Wingdings" panose="05000000000000000000" pitchFamily="2" charset="2"/>
              </a:rPr>
              <a:t> </a:t>
            </a:r>
            <a:r>
              <a:rPr lang="en-GB" sz="2000" dirty="0">
                <a:solidFill>
                  <a:srgbClr val="FF0000"/>
                </a:solidFill>
                <a:cs typeface="Calibri" panose="020F0502020204030204" pitchFamily="34" charset="0"/>
              </a:rPr>
              <a:t>N</a:t>
            </a:r>
            <a:r>
              <a:rPr lang="en-GB" sz="2000" baseline="-25000" dirty="0">
                <a:solidFill>
                  <a:srgbClr val="FF0000"/>
                </a:solidFill>
                <a:cs typeface="Calibri" panose="020F0502020204030204" pitchFamily="34" charset="0"/>
              </a:rPr>
              <a:t>2</a:t>
            </a:r>
            <a:r>
              <a:rPr lang="en-GB" sz="2000" dirty="0">
                <a:cs typeface="Calibri" panose="020F0502020204030204" pitchFamily="34" charset="0"/>
              </a:rPr>
              <a:t> </a:t>
            </a:r>
          </a:p>
        </p:txBody>
      </p:sp>
      <p:sp>
        <p:nvSpPr>
          <p:cNvPr id="13" name="TextBox 12">
            <a:extLst>
              <a:ext uri="{FF2B5EF4-FFF2-40B4-BE49-F238E27FC236}">
                <a16:creationId xmlns:a16="http://schemas.microsoft.com/office/drawing/2014/main" id="{CBCCCA2D-761B-461D-8FB4-1E533D9E4EDA}"/>
              </a:ext>
            </a:extLst>
          </p:cNvPr>
          <p:cNvSpPr txBox="1"/>
          <p:nvPr/>
        </p:nvSpPr>
        <p:spPr>
          <a:xfrm>
            <a:off x="2663805" y="3875619"/>
            <a:ext cx="7572442" cy="400110"/>
          </a:xfrm>
          <a:prstGeom prst="rect">
            <a:avLst/>
          </a:prstGeom>
          <a:noFill/>
        </p:spPr>
        <p:txBody>
          <a:bodyPr wrap="square">
            <a:spAutoFit/>
          </a:bodyPr>
          <a:lstStyle/>
          <a:p>
            <a:r>
              <a:rPr lang="en-GB" sz="2000" dirty="0">
                <a:cs typeface="Calibri" panose="020F0502020204030204" pitchFamily="34" charset="0"/>
              </a:rPr>
              <a:t>This results in equation: C</a:t>
            </a:r>
            <a:r>
              <a:rPr lang="en-GB" sz="2000" baseline="-25000" dirty="0">
                <a:cs typeface="Calibri" panose="020F0502020204030204" pitchFamily="34" charset="0"/>
              </a:rPr>
              <a:t>7</a:t>
            </a:r>
            <a:r>
              <a:rPr lang="en-GB" sz="2000" dirty="0">
                <a:solidFill>
                  <a:srgbClr val="00B050"/>
                </a:solidFill>
                <a:cs typeface="Calibri" panose="020F0502020204030204" pitchFamily="34" charset="0"/>
              </a:rPr>
              <a:t>H</a:t>
            </a:r>
            <a:r>
              <a:rPr lang="en-GB" sz="2000" baseline="-25000" dirty="0">
                <a:solidFill>
                  <a:srgbClr val="00B050"/>
                </a:solidFill>
                <a:cs typeface="Calibri" panose="020F0502020204030204" pitchFamily="34" charset="0"/>
              </a:rPr>
              <a:t>5</a:t>
            </a:r>
            <a:r>
              <a:rPr lang="en-GB" sz="2000" dirty="0">
                <a:solidFill>
                  <a:srgbClr val="FF0000"/>
                </a:solidFill>
                <a:cs typeface="Calibri" panose="020F0502020204030204" pitchFamily="34" charset="0"/>
              </a:rPr>
              <a:t>N</a:t>
            </a:r>
            <a:r>
              <a:rPr lang="en-GB" sz="2000" baseline="-25000" dirty="0">
                <a:solidFill>
                  <a:srgbClr val="FF0000"/>
                </a:solidFill>
                <a:cs typeface="Calibri" panose="020F0502020204030204" pitchFamily="34" charset="0"/>
              </a:rPr>
              <a:t>3</a:t>
            </a:r>
            <a:r>
              <a:rPr lang="en-GB" sz="2000" dirty="0">
                <a:solidFill>
                  <a:srgbClr val="0000FF"/>
                </a:solidFill>
                <a:cs typeface="Calibri" panose="020F0502020204030204" pitchFamily="34" charset="0"/>
              </a:rPr>
              <a:t>O</a:t>
            </a:r>
            <a:r>
              <a:rPr lang="en-GB" sz="2000" baseline="-25000" dirty="0">
                <a:solidFill>
                  <a:srgbClr val="0000FF"/>
                </a:solidFill>
                <a:cs typeface="Calibri" panose="020F0502020204030204" pitchFamily="34" charset="0"/>
              </a:rPr>
              <a:t>6</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6 C</a:t>
            </a:r>
            <a:r>
              <a:rPr lang="en-GB" sz="2000" dirty="0">
                <a:solidFill>
                  <a:srgbClr val="0000FF"/>
                </a:solidFill>
                <a:cs typeface="Calibri" panose="020F0502020204030204" pitchFamily="34" charset="0"/>
                <a:sym typeface="Wingdings" panose="05000000000000000000" pitchFamily="2" charset="2"/>
              </a:rPr>
              <a:t>O</a:t>
            </a:r>
            <a:r>
              <a:rPr lang="en-GB" sz="2000" dirty="0">
                <a:cs typeface="Calibri" panose="020F0502020204030204" pitchFamily="34" charset="0"/>
                <a:sym typeface="Wingdings" panose="05000000000000000000" pitchFamily="2" charset="2"/>
              </a:rPr>
              <a:t> + C + </a:t>
            </a:r>
            <a:r>
              <a:rPr lang="en-GB" sz="2000" dirty="0">
                <a:solidFill>
                  <a:srgbClr val="00B050"/>
                </a:solidFill>
                <a:cs typeface="Calibri" panose="020F0502020204030204" pitchFamily="34" charset="0"/>
                <a:sym typeface="Wingdings" panose="05000000000000000000" pitchFamily="2" charset="2"/>
              </a:rPr>
              <a:t>2½ H2</a:t>
            </a:r>
            <a:r>
              <a:rPr lang="en-GB" sz="2000" dirty="0">
                <a:cs typeface="Calibri" panose="020F0502020204030204" pitchFamily="34" charset="0"/>
                <a:sym typeface="Wingdings" panose="05000000000000000000" pitchFamily="2" charset="2"/>
              </a:rPr>
              <a:t> + </a:t>
            </a:r>
            <a:r>
              <a:rPr lang="en-GB" sz="2000" dirty="0">
                <a:solidFill>
                  <a:srgbClr val="FF0000"/>
                </a:solidFill>
                <a:cs typeface="Calibri" panose="020F0502020204030204" pitchFamily="34" charset="0"/>
                <a:sym typeface="Wingdings" panose="05000000000000000000" pitchFamily="2" charset="2"/>
              </a:rPr>
              <a:t>1½</a:t>
            </a:r>
            <a:r>
              <a:rPr lang="en-GB" sz="2000" dirty="0">
                <a:cs typeface="Calibri" panose="020F0502020204030204" pitchFamily="34" charset="0"/>
                <a:sym typeface="Wingdings" panose="05000000000000000000" pitchFamily="2" charset="2"/>
              </a:rPr>
              <a:t> </a:t>
            </a:r>
            <a:r>
              <a:rPr lang="en-GB" sz="2000" dirty="0">
                <a:solidFill>
                  <a:srgbClr val="FF0000"/>
                </a:solidFill>
                <a:cs typeface="Calibri" panose="020F0502020204030204" pitchFamily="34" charset="0"/>
                <a:sym typeface="Wingdings" panose="05000000000000000000" pitchFamily="2" charset="2"/>
              </a:rPr>
              <a:t>N2</a:t>
            </a:r>
            <a:endParaRPr lang="en-GB" sz="2000" dirty="0">
              <a:solidFill>
                <a:srgbClr val="FF0000"/>
              </a:solidFill>
              <a:cs typeface="Calibri" panose="020F0502020204030204" pitchFamily="34" charset="0"/>
            </a:endParaRPr>
          </a:p>
        </p:txBody>
      </p:sp>
      <p:sp>
        <p:nvSpPr>
          <p:cNvPr id="14" name="TextBox 13">
            <a:extLst>
              <a:ext uri="{FF2B5EF4-FFF2-40B4-BE49-F238E27FC236}">
                <a16:creationId xmlns:a16="http://schemas.microsoft.com/office/drawing/2014/main" id="{19210F36-2909-41C2-A48D-A995EBF01BC6}"/>
              </a:ext>
            </a:extLst>
          </p:cNvPr>
          <p:cNvSpPr txBox="1"/>
          <p:nvPr/>
        </p:nvSpPr>
        <p:spPr>
          <a:xfrm>
            <a:off x="7378954" y="4396874"/>
            <a:ext cx="2219182" cy="400110"/>
          </a:xfrm>
          <a:prstGeom prst="rect">
            <a:avLst/>
          </a:prstGeom>
          <a:noFill/>
        </p:spPr>
        <p:txBody>
          <a:bodyPr wrap="square" rtlCol="0">
            <a:spAutoFit/>
          </a:bodyPr>
          <a:lstStyle/>
          <a:p>
            <a:r>
              <a:rPr lang="en-GB" sz="2000" dirty="0">
                <a:cs typeface="Calibri" panose="020F0502020204030204" pitchFamily="34" charset="0"/>
              </a:rPr>
              <a:t>2C</a:t>
            </a:r>
            <a:r>
              <a:rPr lang="en-GB" sz="2000" dirty="0">
                <a:solidFill>
                  <a:srgbClr val="0000FF"/>
                </a:solidFill>
                <a:cs typeface="Calibri" panose="020F0502020204030204" pitchFamily="34" charset="0"/>
              </a:rPr>
              <a:t>O</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C + C</a:t>
            </a:r>
            <a:r>
              <a:rPr lang="en-GB" sz="2000" dirty="0">
                <a:solidFill>
                  <a:srgbClr val="0000FF"/>
                </a:solidFill>
                <a:cs typeface="Calibri" panose="020F0502020204030204" pitchFamily="34" charset="0"/>
                <a:sym typeface="Wingdings" panose="05000000000000000000" pitchFamily="2" charset="2"/>
              </a:rPr>
              <a:t>O</a:t>
            </a:r>
            <a:r>
              <a:rPr lang="en-GB" sz="2000" baseline="-25000" dirty="0">
                <a:cs typeface="Calibri" panose="020F0502020204030204" pitchFamily="34" charset="0"/>
                <a:sym typeface="Wingdings" panose="05000000000000000000" pitchFamily="2" charset="2"/>
              </a:rPr>
              <a:t>2</a:t>
            </a:r>
            <a:endParaRPr lang="en-GB" sz="2000" baseline="-25000" dirty="0">
              <a:cs typeface="Calibri" panose="020F0502020204030204" pitchFamily="34" charset="0"/>
            </a:endParaRPr>
          </a:p>
        </p:txBody>
      </p:sp>
      <p:sp>
        <p:nvSpPr>
          <p:cNvPr id="15" name="TextBox 14">
            <a:extLst>
              <a:ext uri="{FF2B5EF4-FFF2-40B4-BE49-F238E27FC236}">
                <a16:creationId xmlns:a16="http://schemas.microsoft.com/office/drawing/2014/main" id="{7A4DA4D7-1F85-4A0D-B800-43779CB658FA}"/>
              </a:ext>
            </a:extLst>
          </p:cNvPr>
          <p:cNvSpPr txBox="1"/>
          <p:nvPr/>
        </p:nvSpPr>
        <p:spPr>
          <a:xfrm>
            <a:off x="7354821" y="4974486"/>
            <a:ext cx="2690169" cy="400110"/>
          </a:xfrm>
          <a:prstGeom prst="rect">
            <a:avLst/>
          </a:prstGeom>
          <a:noFill/>
        </p:spPr>
        <p:txBody>
          <a:bodyPr wrap="square" rtlCol="0">
            <a:spAutoFit/>
          </a:bodyPr>
          <a:lstStyle/>
          <a:p>
            <a:r>
              <a:rPr lang="en-GB" sz="2000" dirty="0">
                <a:cs typeface="Calibri" panose="020F0502020204030204" pitchFamily="34" charset="0"/>
              </a:rPr>
              <a:t>C</a:t>
            </a:r>
            <a:r>
              <a:rPr lang="en-GB" sz="2000" dirty="0">
                <a:solidFill>
                  <a:srgbClr val="0000FF"/>
                </a:solidFill>
                <a:cs typeface="Calibri" panose="020F0502020204030204" pitchFamily="34" charset="0"/>
              </a:rPr>
              <a:t>O</a:t>
            </a:r>
            <a:r>
              <a:rPr lang="en-GB" sz="2000" dirty="0">
                <a:cs typeface="Calibri" panose="020F0502020204030204" pitchFamily="34" charset="0"/>
              </a:rPr>
              <a:t> + </a:t>
            </a:r>
            <a:r>
              <a:rPr lang="en-GB" sz="2000" dirty="0">
                <a:solidFill>
                  <a:srgbClr val="00B050"/>
                </a:solidFill>
                <a:cs typeface="Calibri" panose="020F0502020204030204" pitchFamily="34" charset="0"/>
              </a:rPr>
              <a:t>H</a:t>
            </a:r>
            <a:r>
              <a:rPr lang="en-GB" sz="2000" baseline="-25000" dirty="0">
                <a:solidFill>
                  <a:srgbClr val="00B050"/>
                </a:solidFill>
                <a:cs typeface="Calibri" panose="020F0502020204030204" pitchFamily="34" charset="0"/>
              </a:rPr>
              <a:t>2</a:t>
            </a:r>
            <a:r>
              <a:rPr lang="en-GB" sz="2000" dirty="0">
                <a:cs typeface="Calibri" panose="020F0502020204030204" pitchFamily="34" charset="0"/>
              </a:rPr>
              <a:t> </a:t>
            </a:r>
            <a:r>
              <a:rPr lang="en-GB" sz="2000" dirty="0">
                <a:cs typeface="Calibri" panose="020F0502020204030204" pitchFamily="34" charset="0"/>
                <a:sym typeface="Wingdings" panose="05000000000000000000" pitchFamily="2" charset="2"/>
              </a:rPr>
              <a:t> C + </a:t>
            </a:r>
            <a:r>
              <a:rPr lang="en-GB" sz="2000" dirty="0">
                <a:solidFill>
                  <a:srgbClr val="00B050"/>
                </a:solidFill>
                <a:cs typeface="Calibri" panose="020F0502020204030204" pitchFamily="34" charset="0"/>
                <a:sym typeface="Wingdings" panose="05000000000000000000" pitchFamily="2" charset="2"/>
              </a:rPr>
              <a:t>H</a:t>
            </a:r>
            <a:r>
              <a:rPr lang="en-GB" sz="2000" baseline="-25000" dirty="0">
                <a:solidFill>
                  <a:srgbClr val="00B050"/>
                </a:solidFill>
                <a:cs typeface="Calibri" panose="020F0502020204030204" pitchFamily="34" charset="0"/>
                <a:sym typeface="Wingdings" panose="05000000000000000000" pitchFamily="2" charset="2"/>
              </a:rPr>
              <a:t>2</a:t>
            </a:r>
            <a:r>
              <a:rPr lang="en-GB" sz="2000" dirty="0">
                <a:solidFill>
                  <a:srgbClr val="0000FF"/>
                </a:solidFill>
                <a:cs typeface="Calibri" panose="020F0502020204030204" pitchFamily="34" charset="0"/>
                <a:sym typeface="Wingdings" panose="05000000000000000000" pitchFamily="2" charset="2"/>
              </a:rPr>
              <a:t>O</a:t>
            </a:r>
            <a:endParaRPr lang="en-GB" sz="2000" dirty="0">
              <a:solidFill>
                <a:srgbClr val="0000FF"/>
              </a:solidFill>
              <a:cs typeface="Calibri" panose="020F0502020204030204" pitchFamily="34" charset="0"/>
            </a:endParaRPr>
          </a:p>
        </p:txBody>
      </p:sp>
      <p:sp>
        <p:nvSpPr>
          <p:cNvPr id="16" name="TextBox 15">
            <a:extLst>
              <a:ext uri="{FF2B5EF4-FFF2-40B4-BE49-F238E27FC236}">
                <a16:creationId xmlns:a16="http://schemas.microsoft.com/office/drawing/2014/main" id="{68D058CA-2BBB-45A0-8657-0B40DCF4BD31}"/>
              </a:ext>
            </a:extLst>
          </p:cNvPr>
          <p:cNvSpPr txBox="1"/>
          <p:nvPr/>
        </p:nvSpPr>
        <p:spPr>
          <a:xfrm>
            <a:off x="1688752" y="5643916"/>
            <a:ext cx="10215790" cy="1261884"/>
          </a:xfrm>
          <a:prstGeom prst="rect">
            <a:avLst/>
          </a:prstGeom>
          <a:noFill/>
        </p:spPr>
        <p:txBody>
          <a:bodyPr wrap="square">
            <a:spAutoFit/>
          </a:bodyPr>
          <a:lstStyle/>
          <a:p>
            <a:r>
              <a:rPr lang="en-GB" sz="2400" dirty="0">
                <a:cs typeface="Calibri" panose="020F0502020204030204" pitchFamily="34" charset="0"/>
              </a:rPr>
              <a:t>Overall reaction for decomposition of TNT:</a:t>
            </a:r>
          </a:p>
          <a:p>
            <a:endParaRPr lang="en-GB" sz="2400" dirty="0">
              <a:cs typeface="Calibri" panose="020F0502020204030204" pitchFamily="34" charset="0"/>
            </a:endParaRPr>
          </a:p>
          <a:p>
            <a:r>
              <a:rPr lang="en-GB" sz="2800" dirty="0">
                <a:cs typeface="Calibri" panose="020F0502020204030204" pitchFamily="34" charset="0"/>
              </a:rPr>
              <a:t>C</a:t>
            </a:r>
            <a:r>
              <a:rPr lang="en-GB" sz="2800" baseline="-25000" dirty="0">
                <a:cs typeface="Calibri" panose="020F0502020204030204" pitchFamily="34" charset="0"/>
              </a:rPr>
              <a:t>7</a:t>
            </a:r>
            <a:r>
              <a:rPr lang="en-GB" sz="2800" dirty="0">
                <a:solidFill>
                  <a:srgbClr val="00B050"/>
                </a:solidFill>
                <a:cs typeface="Calibri" panose="020F0502020204030204" pitchFamily="34" charset="0"/>
              </a:rPr>
              <a:t>H</a:t>
            </a:r>
            <a:r>
              <a:rPr lang="en-GB" sz="2800" baseline="-25000" dirty="0">
                <a:solidFill>
                  <a:srgbClr val="00B050"/>
                </a:solidFill>
                <a:cs typeface="Calibri" panose="020F0502020204030204" pitchFamily="34" charset="0"/>
              </a:rPr>
              <a:t>5</a:t>
            </a:r>
            <a:r>
              <a:rPr lang="en-GB" sz="2800" dirty="0">
                <a:solidFill>
                  <a:srgbClr val="FF0000"/>
                </a:solidFill>
                <a:cs typeface="Calibri" panose="020F0502020204030204" pitchFamily="34" charset="0"/>
              </a:rPr>
              <a:t>N</a:t>
            </a:r>
            <a:r>
              <a:rPr lang="en-GB" sz="2800" baseline="-25000" dirty="0">
                <a:solidFill>
                  <a:srgbClr val="FF0000"/>
                </a:solidFill>
                <a:cs typeface="Calibri" panose="020F0502020204030204" pitchFamily="34" charset="0"/>
              </a:rPr>
              <a:t>3</a:t>
            </a:r>
            <a:r>
              <a:rPr lang="en-GB" sz="2800" dirty="0">
                <a:solidFill>
                  <a:srgbClr val="0000FF"/>
                </a:solidFill>
                <a:cs typeface="Calibri" panose="020F0502020204030204" pitchFamily="34" charset="0"/>
              </a:rPr>
              <a:t>O</a:t>
            </a:r>
            <a:r>
              <a:rPr lang="en-GB" sz="2800" baseline="-25000" dirty="0">
                <a:solidFill>
                  <a:srgbClr val="0000FF"/>
                </a:solidFill>
                <a:cs typeface="Calibri" panose="020F0502020204030204" pitchFamily="34" charset="0"/>
              </a:rPr>
              <a:t>6</a:t>
            </a:r>
            <a:r>
              <a:rPr lang="en-GB" sz="2800" dirty="0">
                <a:cs typeface="Calibri" panose="020F0502020204030204" pitchFamily="34" charset="0"/>
              </a:rPr>
              <a:t> </a:t>
            </a:r>
            <a:r>
              <a:rPr lang="en-GB" sz="2800" dirty="0">
                <a:cs typeface="Calibri" panose="020F0502020204030204" pitchFamily="34" charset="0"/>
                <a:sym typeface="Wingdings" panose="05000000000000000000" pitchFamily="2" charset="2"/>
              </a:rPr>
              <a:t>  3 C</a:t>
            </a:r>
            <a:r>
              <a:rPr lang="en-GB" sz="2800" dirty="0">
                <a:solidFill>
                  <a:srgbClr val="0000FF"/>
                </a:solidFill>
                <a:cs typeface="Calibri" panose="020F0502020204030204" pitchFamily="34" charset="0"/>
                <a:sym typeface="Wingdings" panose="05000000000000000000" pitchFamily="2" charset="2"/>
              </a:rPr>
              <a:t>O</a:t>
            </a:r>
            <a:r>
              <a:rPr lang="en-GB" sz="2800" dirty="0">
                <a:cs typeface="Calibri" panose="020F0502020204030204" pitchFamily="34" charset="0"/>
                <a:sym typeface="Wingdings" panose="05000000000000000000" pitchFamily="2" charset="2"/>
              </a:rPr>
              <a:t> + C</a:t>
            </a:r>
            <a:r>
              <a:rPr lang="en-GB" sz="2800" dirty="0">
                <a:solidFill>
                  <a:srgbClr val="0000FF"/>
                </a:solidFill>
                <a:cs typeface="Calibri" panose="020F0502020204030204" pitchFamily="34" charset="0"/>
                <a:sym typeface="Wingdings" panose="05000000000000000000" pitchFamily="2" charset="2"/>
              </a:rPr>
              <a:t>O</a:t>
            </a:r>
            <a:r>
              <a:rPr lang="en-GB" sz="2800" baseline="-25000" dirty="0">
                <a:solidFill>
                  <a:srgbClr val="0000FF"/>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  3 C +  </a:t>
            </a:r>
            <a:r>
              <a:rPr lang="en-GB" sz="2800" dirty="0">
                <a:solidFill>
                  <a:srgbClr val="00B050"/>
                </a:solidFill>
                <a:cs typeface="Calibri" panose="020F0502020204030204" pitchFamily="34" charset="0"/>
                <a:sym typeface="Wingdings" panose="05000000000000000000" pitchFamily="2" charset="2"/>
              </a:rPr>
              <a:t>1½ H</a:t>
            </a:r>
            <a:r>
              <a:rPr lang="en-GB" sz="2800" baseline="-25000" dirty="0">
                <a:solidFill>
                  <a:srgbClr val="00B050"/>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 </a:t>
            </a:r>
            <a:r>
              <a:rPr lang="en-GB" sz="2800" dirty="0">
                <a:solidFill>
                  <a:srgbClr val="00B050"/>
                </a:solidFill>
                <a:cs typeface="Calibri" panose="020F0502020204030204" pitchFamily="34" charset="0"/>
                <a:sym typeface="Wingdings" panose="05000000000000000000" pitchFamily="2" charset="2"/>
              </a:rPr>
              <a:t>H</a:t>
            </a:r>
            <a:r>
              <a:rPr lang="en-GB" sz="2800" baseline="-25000" dirty="0">
                <a:solidFill>
                  <a:srgbClr val="00B050"/>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O +  </a:t>
            </a:r>
            <a:r>
              <a:rPr lang="en-GB" sz="2800" dirty="0">
                <a:solidFill>
                  <a:srgbClr val="FF0000"/>
                </a:solidFill>
                <a:cs typeface="Calibri" panose="020F0502020204030204" pitchFamily="34" charset="0"/>
                <a:sym typeface="Wingdings" panose="05000000000000000000" pitchFamily="2" charset="2"/>
              </a:rPr>
              <a:t>1½ N</a:t>
            </a:r>
            <a:r>
              <a:rPr lang="en-GB" sz="2800" baseline="-25000" dirty="0">
                <a:solidFill>
                  <a:srgbClr val="FF0000"/>
                </a:solidFill>
                <a:cs typeface="Calibri" panose="020F0502020204030204" pitchFamily="34" charset="0"/>
                <a:sym typeface="Wingdings" panose="05000000000000000000" pitchFamily="2" charset="2"/>
              </a:rPr>
              <a:t>2</a:t>
            </a:r>
            <a:r>
              <a:rPr lang="en-GB" sz="2800" dirty="0">
                <a:cs typeface="Calibri" panose="020F0502020204030204" pitchFamily="34" charset="0"/>
                <a:sym typeface="Wingdings" panose="05000000000000000000" pitchFamily="2" charset="2"/>
              </a:rPr>
              <a:t> </a:t>
            </a:r>
            <a:endParaRPr lang="en-GB" sz="2800" baseline="-25000" dirty="0">
              <a:solidFill>
                <a:srgbClr val="0000FF"/>
              </a:solidFill>
              <a:cs typeface="Calibri" panose="020F0502020204030204" pitchFamily="34" charset="0"/>
            </a:endParaRPr>
          </a:p>
        </p:txBody>
      </p:sp>
    </p:spTree>
    <p:extLst>
      <p:ext uri="{BB962C8B-B14F-4D97-AF65-F5344CB8AC3E}">
        <p14:creationId xmlns:p14="http://schemas.microsoft.com/office/powerpoint/2010/main" val="227652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5" grpId="0"/>
      <p:bldP spid="1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12922-8FE3-4C35-93D7-A0C8680C3F3E}"/>
              </a:ext>
            </a:extLst>
          </p:cNvPr>
          <p:cNvSpPr>
            <a:spLocks noGrp="1"/>
          </p:cNvSpPr>
          <p:nvPr>
            <p:ph type="title"/>
          </p:nvPr>
        </p:nvSpPr>
        <p:spPr>
          <a:xfrm>
            <a:off x="913774" y="0"/>
            <a:ext cx="10364451" cy="758757"/>
          </a:xfrm>
        </p:spPr>
        <p:txBody>
          <a:bodyPr/>
          <a:lstStyle/>
          <a:p>
            <a:r>
              <a:rPr lang="en-GB" dirty="0"/>
              <a:t>Practice problem</a:t>
            </a:r>
          </a:p>
        </p:txBody>
      </p:sp>
      <p:sp>
        <p:nvSpPr>
          <p:cNvPr id="4" name="TextBox 3">
            <a:extLst>
              <a:ext uri="{FF2B5EF4-FFF2-40B4-BE49-F238E27FC236}">
                <a16:creationId xmlns:a16="http://schemas.microsoft.com/office/drawing/2014/main" id="{6FAA74A3-CBB9-4309-BF51-FF720406E409}"/>
              </a:ext>
            </a:extLst>
          </p:cNvPr>
          <p:cNvSpPr txBox="1"/>
          <p:nvPr/>
        </p:nvSpPr>
        <p:spPr>
          <a:xfrm>
            <a:off x="732732" y="749985"/>
            <a:ext cx="10726535" cy="1107996"/>
          </a:xfrm>
          <a:prstGeom prst="rect">
            <a:avLst/>
          </a:prstGeom>
          <a:noFill/>
        </p:spPr>
        <p:txBody>
          <a:bodyPr wrap="square" rtlCol="0">
            <a:spAutoFit/>
          </a:bodyPr>
          <a:lstStyle/>
          <a:p>
            <a:r>
              <a:rPr lang="en-GB" sz="2200" dirty="0">
                <a:cs typeface="Calibri" panose="020F0502020204030204" pitchFamily="34" charset="0"/>
              </a:rPr>
              <a:t>For two explosive compounds, TNAZ (C</a:t>
            </a:r>
            <a:r>
              <a:rPr lang="en-GB" sz="2200" baseline="-25000" dirty="0">
                <a:cs typeface="Calibri" panose="020F0502020204030204" pitchFamily="34" charset="0"/>
              </a:rPr>
              <a:t>3</a:t>
            </a:r>
            <a:r>
              <a:rPr lang="en-GB" sz="2200" dirty="0">
                <a:cs typeface="Calibri" panose="020F0502020204030204" pitchFamily="34" charset="0"/>
              </a:rPr>
              <a:t>H</a:t>
            </a:r>
            <a:r>
              <a:rPr lang="en-GB" sz="2200" baseline="-25000" dirty="0">
                <a:cs typeface="Calibri" panose="020F0502020204030204" pitchFamily="34" charset="0"/>
              </a:rPr>
              <a:t>4</a:t>
            </a:r>
            <a:r>
              <a:rPr lang="en-GB" sz="2200" dirty="0">
                <a:cs typeface="Calibri" panose="020F0502020204030204" pitchFamily="34" charset="0"/>
              </a:rPr>
              <a:t>N</a:t>
            </a:r>
            <a:r>
              <a:rPr lang="en-GB" sz="2200" baseline="-25000" dirty="0">
                <a:cs typeface="Calibri" panose="020F0502020204030204" pitchFamily="34" charset="0"/>
              </a:rPr>
              <a:t>4</a:t>
            </a:r>
            <a:r>
              <a:rPr lang="en-GB" sz="2200" dirty="0">
                <a:cs typeface="Calibri" panose="020F0502020204030204" pitchFamily="34" charset="0"/>
              </a:rPr>
              <a:t>O</a:t>
            </a:r>
            <a:r>
              <a:rPr lang="en-GB" sz="2200" baseline="-25000" dirty="0">
                <a:cs typeface="Calibri" panose="020F0502020204030204" pitchFamily="34" charset="0"/>
              </a:rPr>
              <a:t>6</a:t>
            </a:r>
            <a:r>
              <a:rPr lang="en-GB" sz="2200" dirty="0">
                <a:cs typeface="Calibri" panose="020F0502020204030204" pitchFamily="34" charset="0"/>
              </a:rPr>
              <a:t>) and picric acid (C</a:t>
            </a:r>
            <a:r>
              <a:rPr lang="en-GB" sz="2200" baseline="-25000" dirty="0">
                <a:cs typeface="Calibri" panose="020F0502020204030204" pitchFamily="34" charset="0"/>
              </a:rPr>
              <a:t>6</a:t>
            </a:r>
            <a:r>
              <a:rPr lang="en-GB" sz="2200" dirty="0">
                <a:cs typeface="Calibri" panose="020F0502020204030204" pitchFamily="34" charset="0"/>
              </a:rPr>
              <a:t>H</a:t>
            </a:r>
            <a:r>
              <a:rPr lang="en-GB" sz="2200" baseline="-25000" dirty="0">
                <a:cs typeface="Calibri" panose="020F0502020204030204" pitchFamily="34" charset="0"/>
              </a:rPr>
              <a:t>3</a:t>
            </a:r>
            <a:r>
              <a:rPr lang="en-GB" sz="2200" dirty="0">
                <a:cs typeface="Calibri" panose="020F0502020204030204" pitchFamily="34" charset="0"/>
              </a:rPr>
              <a:t>N</a:t>
            </a:r>
            <a:r>
              <a:rPr lang="en-GB" sz="2200" baseline="-25000" dirty="0">
                <a:cs typeface="Calibri" panose="020F0502020204030204" pitchFamily="34" charset="0"/>
              </a:rPr>
              <a:t>3</a:t>
            </a:r>
            <a:r>
              <a:rPr lang="en-GB" sz="2200" dirty="0">
                <a:cs typeface="Calibri" panose="020F0502020204030204" pitchFamily="34" charset="0"/>
              </a:rPr>
              <a:t>O</a:t>
            </a:r>
            <a:r>
              <a:rPr lang="en-GB" sz="2200" baseline="-25000" dirty="0">
                <a:cs typeface="Calibri" panose="020F0502020204030204" pitchFamily="34" charset="0"/>
              </a:rPr>
              <a:t>7</a:t>
            </a:r>
            <a:r>
              <a:rPr lang="en-GB" sz="2200" dirty="0">
                <a:cs typeface="Calibri" panose="020F0502020204030204" pitchFamily="34" charset="0"/>
              </a:rPr>
              <a:t>), calculate the oxygen balance. Use either the K-W and M-K-W rules to determine the decomposition products.</a:t>
            </a:r>
          </a:p>
        </p:txBody>
      </p:sp>
      <p:graphicFrame>
        <p:nvGraphicFramePr>
          <p:cNvPr id="5" name="Table 5">
            <a:extLst>
              <a:ext uri="{FF2B5EF4-FFF2-40B4-BE49-F238E27FC236}">
                <a16:creationId xmlns:a16="http://schemas.microsoft.com/office/drawing/2014/main" id="{C034E152-260F-45F6-A64F-8A0A8BB86CC3}"/>
              </a:ext>
            </a:extLst>
          </p:cNvPr>
          <p:cNvGraphicFramePr>
            <a:graphicFrameLocks noGrp="1"/>
          </p:cNvGraphicFramePr>
          <p:nvPr>
            <p:extLst>
              <p:ext uri="{D42A27DB-BD31-4B8C-83A1-F6EECF244321}">
                <p14:modId xmlns:p14="http://schemas.microsoft.com/office/powerpoint/2010/main" val="3432645439"/>
              </p:ext>
            </p:extLst>
          </p:nvPr>
        </p:nvGraphicFramePr>
        <p:xfrm>
          <a:off x="869756" y="2299483"/>
          <a:ext cx="4976819" cy="2564202"/>
        </p:xfrm>
        <a:graphic>
          <a:graphicData uri="http://schemas.openxmlformats.org/drawingml/2006/table">
            <a:tbl>
              <a:tblPr firstRow="1" bandRow="1">
                <a:tableStyleId>{5C22544A-7EE6-4342-B048-85BDC9FD1C3A}</a:tableStyleId>
              </a:tblPr>
              <a:tblGrid>
                <a:gridCol w="951451">
                  <a:extLst>
                    <a:ext uri="{9D8B030D-6E8A-4147-A177-3AD203B41FA5}">
                      <a16:colId xmlns:a16="http://schemas.microsoft.com/office/drawing/2014/main" val="1309494447"/>
                    </a:ext>
                  </a:extLst>
                </a:gridCol>
                <a:gridCol w="4025368">
                  <a:extLst>
                    <a:ext uri="{9D8B030D-6E8A-4147-A177-3AD203B41FA5}">
                      <a16:colId xmlns:a16="http://schemas.microsoft.com/office/drawing/2014/main" val="1606386893"/>
                    </a:ext>
                  </a:extLst>
                </a:gridCol>
              </a:tblGrid>
              <a:tr h="377819">
                <a:tc>
                  <a:txBody>
                    <a:bodyPr/>
                    <a:lstStyle/>
                    <a:p>
                      <a:r>
                        <a:rPr lang="en-GB" sz="2000" dirty="0">
                          <a:solidFill>
                            <a:schemeClr val="tx1"/>
                          </a:solidFill>
                          <a:latin typeface="+mn-lt"/>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mn-lt"/>
                          <a:cs typeface="Calibri" panose="020F0502020204030204" pitchFamily="34" charset="0"/>
                        </a:rPr>
                        <a:t>Conditions</a:t>
                      </a:r>
                    </a:p>
                  </a:txBody>
                  <a:tcPr/>
                </a:tc>
                <a:extLst>
                  <a:ext uri="{0D108BD9-81ED-4DB2-BD59-A6C34878D82A}">
                    <a16:rowId xmlns:a16="http://schemas.microsoft.com/office/drawing/2014/main" val="1270473353"/>
                  </a:ext>
                </a:extLst>
              </a:tr>
              <a:tr h="505465">
                <a:tc>
                  <a:txBody>
                    <a:bodyPr/>
                    <a:lstStyle/>
                    <a:p>
                      <a:pPr algn="ctr"/>
                      <a:r>
                        <a:rPr lang="en-GB" sz="2000" dirty="0">
                          <a:latin typeface="+mn-lt"/>
                          <a:cs typeface="Calibri" panose="020F0502020204030204" pitchFamily="34" charset="0"/>
                        </a:rPr>
                        <a:t>1</a:t>
                      </a:r>
                    </a:p>
                  </a:txBody>
                  <a:tcPr/>
                </a:tc>
                <a:tc>
                  <a:txBody>
                    <a:bodyPr/>
                    <a:lstStyle/>
                    <a:p>
                      <a:r>
                        <a:rPr lang="en-GB" sz="2000" dirty="0">
                          <a:latin typeface="+mn-lt"/>
                          <a:cs typeface="Calibri" panose="020F0502020204030204" pitchFamily="34" charset="0"/>
                        </a:rPr>
                        <a:t>C atoms converted to C</a:t>
                      </a:r>
                      <a:r>
                        <a:rPr lang="en-GB" sz="2000" dirty="0">
                          <a:solidFill>
                            <a:srgbClr val="0000FF"/>
                          </a:solidFill>
                          <a:latin typeface="+mn-lt"/>
                          <a:cs typeface="Calibri" panose="020F0502020204030204" pitchFamily="34" charset="0"/>
                        </a:rPr>
                        <a:t>O                                       </a:t>
                      </a:r>
                    </a:p>
                  </a:txBody>
                  <a:tcPr/>
                </a:tc>
                <a:extLst>
                  <a:ext uri="{0D108BD9-81ED-4DB2-BD59-A6C34878D82A}">
                    <a16:rowId xmlns:a16="http://schemas.microsoft.com/office/drawing/2014/main" val="3894284445"/>
                  </a:ext>
                </a:extLst>
              </a:tr>
              <a:tr h="549283">
                <a:tc>
                  <a:txBody>
                    <a:bodyPr/>
                    <a:lstStyle/>
                    <a:p>
                      <a:pPr algn="ctr"/>
                      <a:r>
                        <a:rPr lang="en-GB" sz="2000" dirty="0">
                          <a:latin typeface="+mn-lt"/>
                          <a:cs typeface="Calibri" panose="020F0502020204030204" pitchFamily="34" charset="0"/>
                        </a:rPr>
                        <a:t>2</a:t>
                      </a:r>
                    </a:p>
                  </a:txBody>
                  <a:tcPr/>
                </a:tc>
                <a:tc>
                  <a:txBody>
                    <a:bodyPr/>
                    <a:lstStyle/>
                    <a:p>
                      <a:r>
                        <a:rPr lang="en-GB" sz="2000" dirty="0">
                          <a:latin typeface="+mn-lt"/>
                          <a:cs typeface="Calibri" panose="020F0502020204030204" pitchFamily="34" charset="0"/>
                        </a:rPr>
                        <a:t>Remaining </a:t>
                      </a:r>
                      <a:r>
                        <a:rPr lang="en-GB" sz="2000" dirty="0">
                          <a:solidFill>
                            <a:srgbClr val="0000FF"/>
                          </a:solidFill>
                          <a:latin typeface="+mn-lt"/>
                          <a:cs typeface="Calibri" panose="020F0502020204030204" pitchFamily="34" charset="0"/>
                        </a:rPr>
                        <a:t>O</a:t>
                      </a:r>
                      <a:r>
                        <a:rPr lang="en-GB" sz="2000" dirty="0">
                          <a:latin typeface="+mn-lt"/>
                          <a:cs typeface="Calibri" panose="020F0502020204030204" pitchFamily="34" charset="0"/>
                        </a:rPr>
                        <a:t> oxidizes </a:t>
                      </a:r>
                      <a:r>
                        <a:rPr lang="en-GB" sz="2000" dirty="0">
                          <a:solidFill>
                            <a:srgbClr val="00B050"/>
                          </a:solidFill>
                          <a:latin typeface="+mn-lt"/>
                          <a:cs typeface="Calibri" panose="020F0502020204030204" pitchFamily="34" charset="0"/>
                        </a:rPr>
                        <a:t>H</a:t>
                      </a:r>
                      <a:r>
                        <a:rPr lang="en-GB" sz="2000" dirty="0">
                          <a:latin typeface="+mn-lt"/>
                          <a:cs typeface="Calibri" panose="020F0502020204030204" pitchFamily="34" charset="0"/>
                        </a:rPr>
                        <a:t> to </a:t>
                      </a:r>
                      <a:r>
                        <a:rPr lang="en-GB" sz="2000" dirty="0">
                          <a:solidFill>
                            <a:srgbClr val="00B050"/>
                          </a:solidFill>
                          <a:latin typeface="+mn-lt"/>
                          <a:cs typeface="Calibri" panose="020F0502020204030204" pitchFamily="34" charset="0"/>
                        </a:rPr>
                        <a:t>H</a:t>
                      </a:r>
                      <a:r>
                        <a:rPr lang="en-GB" sz="2000" baseline="-25000" dirty="0">
                          <a:solidFill>
                            <a:srgbClr val="00B050"/>
                          </a:solidFill>
                          <a:latin typeface="+mn-lt"/>
                          <a:cs typeface="Calibri" panose="020F0502020204030204" pitchFamily="34" charset="0"/>
                        </a:rPr>
                        <a:t>2</a:t>
                      </a:r>
                      <a:r>
                        <a:rPr lang="en-GB" sz="2000" dirty="0">
                          <a:solidFill>
                            <a:srgbClr val="0000FF"/>
                          </a:solidFill>
                          <a:latin typeface="+mn-lt"/>
                          <a:cs typeface="Calibri" panose="020F0502020204030204" pitchFamily="34" charset="0"/>
                        </a:rPr>
                        <a:t>O</a:t>
                      </a:r>
                    </a:p>
                  </a:txBody>
                  <a:tcPr/>
                </a:tc>
                <a:extLst>
                  <a:ext uri="{0D108BD9-81ED-4DB2-BD59-A6C34878D82A}">
                    <a16:rowId xmlns:a16="http://schemas.microsoft.com/office/drawing/2014/main" val="1944447012"/>
                  </a:ext>
                </a:extLst>
              </a:tr>
              <a:tr h="549283">
                <a:tc>
                  <a:txBody>
                    <a:bodyPr/>
                    <a:lstStyle/>
                    <a:p>
                      <a:pPr algn="ctr"/>
                      <a:r>
                        <a:rPr lang="en-GB" sz="2000" dirty="0">
                          <a:latin typeface="+mn-lt"/>
                          <a:cs typeface="Calibri" panose="020F0502020204030204" pitchFamily="34" charset="0"/>
                        </a:rPr>
                        <a:t>3</a:t>
                      </a:r>
                    </a:p>
                  </a:txBody>
                  <a:tcPr/>
                </a:tc>
                <a:tc>
                  <a:txBody>
                    <a:bodyPr/>
                    <a:lstStyle/>
                    <a:p>
                      <a:r>
                        <a:rPr lang="en-GB" sz="2000" dirty="0">
                          <a:latin typeface="+mn-lt"/>
                          <a:cs typeface="Calibri" panose="020F0502020204030204" pitchFamily="34" charset="0"/>
                        </a:rPr>
                        <a:t>Still remaining </a:t>
                      </a:r>
                      <a:r>
                        <a:rPr lang="en-GB" sz="2000" dirty="0">
                          <a:solidFill>
                            <a:srgbClr val="0000FF"/>
                          </a:solidFill>
                          <a:latin typeface="+mn-lt"/>
                          <a:cs typeface="Calibri" panose="020F0502020204030204" pitchFamily="34" charset="0"/>
                        </a:rPr>
                        <a:t>O</a:t>
                      </a:r>
                      <a:r>
                        <a:rPr lang="en-GB" sz="2000" dirty="0">
                          <a:latin typeface="+mn-lt"/>
                          <a:cs typeface="Calibri" panose="020F0502020204030204" pitchFamily="34" charset="0"/>
                        </a:rPr>
                        <a:t>, oxidizes C</a:t>
                      </a:r>
                      <a:r>
                        <a:rPr lang="en-GB" sz="2000" dirty="0">
                          <a:solidFill>
                            <a:srgbClr val="0000FF"/>
                          </a:solidFill>
                          <a:latin typeface="+mn-lt"/>
                          <a:cs typeface="Calibri" panose="020F0502020204030204" pitchFamily="34" charset="0"/>
                        </a:rPr>
                        <a:t>O</a:t>
                      </a:r>
                      <a:r>
                        <a:rPr lang="en-GB" sz="2000" dirty="0">
                          <a:latin typeface="+mn-lt"/>
                          <a:cs typeface="Calibri" panose="020F0502020204030204" pitchFamily="34" charset="0"/>
                        </a:rPr>
                        <a:t> to C</a:t>
                      </a:r>
                      <a:r>
                        <a:rPr lang="en-GB" sz="2000" dirty="0">
                          <a:solidFill>
                            <a:srgbClr val="0000FF"/>
                          </a:solidFill>
                          <a:latin typeface="+mn-lt"/>
                          <a:cs typeface="Calibri" panose="020F0502020204030204" pitchFamily="34" charset="0"/>
                        </a:rPr>
                        <a:t>O</a:t>
                      </a:r>
                      <a:r>
                        <a:rPr lang="en-GB" sz="2000" baseline="-25000" dirty="0">
                          <a:solidFill>
                            <a:srgbClr val="0000FF"/>
                          </a:solidFill>
                          <a:latin typeface="+mn-lt"/>
                          <a:cs typeface="Calibri" panose="020F0502020204030204" pitchFamily="34" charset="0"/>
                        </a:rPr>
                        <a:t>2</a:t>
                      </a:r>
                    </a:p>
                  </a:txBody>
                  <a:tcPr/>
                </a:tc>
                <a:extLst>
                  <a:ext uri="{0D108BD9-81ED-4DB2-BD59-A6C34878D82A}">
                    <a16:rowId xmlns:a16="http://schemas.microsoft.com/office/drawing/2014/main" val="1423451996"/>
                  </a:ext>
                </a:extLst>
              </a:tr>
              <a:tr h="563931">
                <a:tc>
                  <a:txBody>
                    <a:bodyPr/>
                    <a:lstStyle/>
                    <a:p>
                      <a:pPr algn="ctr"/>
                      <a:r>
                        <a:rPr lang="en-GB" sz="2000" dirty="0">
                          <a:latin typeface="+mn-lt"/>
                          <a:cs typeface="Calibri" panose="020F0502020204030204" pitchFamily="34" charset="0"/>
                        </a:rPr>
                        <a:t>4</a:t>
                      </a:r>
                    </a:p>
                  </a:txBody>
                  <a:tcPr/>
                </a:tc>
                <a:tc>
                  <a:txBody>
                    <a:bodyPr/>
                    <a:lstStyle/>
                    <a:p>
                      <a:r>
                        <a:rPr lang="en-GB" sz="2000" dirty="0">
                          <a:latin typeface="+mn-lt"/>
                          <a:cs typeface="Calibri" panose="020F0502020204030204" pitchFamily="34" charset="0"/>
                        </a:rPr>
                        <a:t>All </a:t>
                      </a:r>
                      <a:r>
                        <a:rPr lang="en-GB" sz="2000" dirty="0">
                          <a:solidFill>
                            <a:srgbClr val="FF0000"/>
                          </a:solidFill>
                          <a:latin typeface="+mn-lt"/>
                          <a:cs typeface="Calibri" panose="020F0502020204030204" pitchFamily="34" charset="0"/>
                        </a:rPr>
                        <a:t>N</a:t>
                      </a:r>
                      <a:r>
                        <a:rPr lang="en-GB" sz="2000" dirty="0">
                          <a:latin typeface="+mn-lt"/>
                          <a:cs typeface="Calibri" panose="020F0502020204030204" pitchFamily="34" charset="0"/>
                        </a:rPr>
                        <a:t> converted to </a:t>
                      </a:r>
                      <a:r>
                        <a:rPr lang="en-GB" sz="2000" dirty="0">
                          <a:solidFill>
                            <a:srgbClr val="FF0000"/>
                          </a:solidFill>
                          <a:latin typeface="+mn-lt"/>
                          <a:cs typeface="Calibri" panose="020F0502020204030204" pitchFamily="34" charset="0"/>
                        </a:rPr>
                        <a:t>N</a:t>
                      </a:r>
                      <a:r>
                        <a:rPr lang="en-GB" sz="2000" baseline="-25000" dirty="0">
                          <a:solidFill>
                            <a:srgbClr val="FF0000"/>
                          </a:solidFill>
                          <a:latin typeface="+mn-lt"/>
                          <a:cs typeface="Calibri" panose="020F0502020204030204" pitchFamily="34" charset="0"/>
                        </a:rPr>
                        <a:t>2</a:t>
                      </a:r>
                      <a:r>
                        <a:rPr lang="en-GB" sz="2000" dirty="0">
                          <a:latin typeface="+mn-lt"/>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6" name="TextBox 5">
            <a:extLst>
              <a:ext uri="{FF2B5EF4-FFF2-40B4-BE49-F238E27FC236}">
                <a16:creationId xmlns:a16="http://schemas.microsoft.com/office/drawing/2014/main" id="{0765E2DE-A747-48C8-AD2C-6C015EBC9D1A}"/>
              </a:ext>
            </a:extLst>
          </p:cNvPr>
          <p:cNvSpPr txBox="1"/>
          <p:nvPr/>
        </p:nvSpPr>
        <p:spPr>
          <a:xfrm>
            <a:off x="839559" y="1837818"/>
            <a:ext cx="720069" cy="461665"/>
          </a:xfrm>
          <a:prstGeom prst="rect">
            <a:avLst/>
          </a:prstGeom>
          <a:noFill/>
        </p:spPr>
        <p:txBody>
          <a:bodyPr wrap="none" rtlCol="0">
            <a:spAutoFit/>
          </a:bodyPr>
          <a:lstStyle/>
          <a:p>
            <a:r>
              <a:rPr lang="en-GB" sz="2400" b="1" dirty="0">
                <a:solidFill>
                  <a:srgbClr val="00B050"/>
                </a:solidFill>
              </a:rPr>
              <a:t>K-W</a:t>
            </a:r>
          </a:p>
        </p:txBody>
      </p:sp>
      <p:sp>
        <p:nvSpPr>
          <p:cNvPr id="7" name="TextBox 6">
            <a:extLst>
              <a:ext uri="{FF2B5EF4-FFF2-40B4-BE49-F238E27FC236}">
                <a16:creationId xmlns:a16="http://schemas.microsoft.com/office/drawing/2014/main" id="{F63551A1-8815-4C51-8007-8B882AB1BDC9}"/>
              </a:ext>
            </a:extLst>
          </p:cNvPr>
          <p:cNvSpPr txBox="1"/>
          <p:nvPr/>
        </p:nvSpPr>
        <p:spPr>
          <a:xfrm>
            <a:off x="6489423" y="1777919"/>
            <a:ext cx="1045479" cy="461665"/>
          </a:xfrm>
          <a:prstGeom prst="rect">
            <a:avLst/>
          </a:prstGeom>
          <a:noFill/>
        </p:spPr>
        <p:txBody>
          <a:bodyPr wrap="none" rtlCol="0">
            <a:spAutoFit/>
          </a:bodyPr>
          <a:lstStyle/>
          <a:p>
            <a:r>
              <a:rPr lang="en-GB" sz="2400" b="1" dirty="0">
                <a:solidFill>
                  <a:srgbClr val="00B050"/>
                </a:solidFill>
              </a:rPr>
              <a:t>M K-W</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3282F88B-4C89-4E70-B9AE-2877E6B87C6B}"/>
                  </a:ext>
                </a:extLst>
              </p:cNvPr>
              <p:cNvSpPr txBox="1"/>
              <p:nvPr/>
            </p:nvSpPr>
            <p:spPr>
              <a:xfrm>
                <a:off x="1199594" y="5115073"/>
                <a:ext cx="4317144" cy="783869"/>
              </a:xfrm>
              <a:prstGeom prst="rect">
                <a:avLst/>
              </a:prstGeom>
              <a:noFill/>
              <a:ln w="28575">
                <a:noFill/>
              </a:ln>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r>
                        <a:rPr lang="en-GB" sz="2000" b="0" i="1" smtClean="0">
                          <a:latin typeface="Cambria Math" panose="02040503050406030204" pitchFamily="18" charset="0"/>
                          <a:ea typeface="Cambria Math" panose="02040503050406030204" pitchFamily="18" charset="0"/>
                        </a:rPr>
                        <m:t>𝑥</m:t>
                      </m:r>
                      <m:r>
                        <a:rPr lang="en-GB" sz="2000" b="0" i="1" smtClean="0">
                          <a:latin typeface="Cambria Math" panose="02040503050406030204" pitchFamily="18" charset="0"/>
                          <a:ea typeface="Cambria Math" panose="02040503050406030204" pitchFamily="18" charset="0"/>
                        </a:rPr>
                        <m:t> 100%</m:t>
                      </m:r>
                    </m:oMath>
                  </m:oMathPara>
                </a14:m>
                <a:endParaRPr lang="en-GB" sz="2000" b="0" dirty="0">
                  <a:ea typeface="Cambria Math" panose="02040503050406030204" pitchFamily="18" charset="0"/>
                  <a:cs typeface="Calibri" panose="020F0502020204030204" pitchFamily="34" charset="0"/>
                </a:endParaRPr>
              </a:p>
            </p:txBody>
          </p:sp>
        </mc:Choice>
        <mc:Fallback xmlns="">
          <p:sp>
            <p:nvSpPr>
              <p:cNvPr id="8" name="TextBox 7">
                <a:extLst>
                  <a:ext uri="{FF2B5EF4-FFF2-40B4-BE49-F238E27FC236}">
                    <a16:creationId xmlns:a16="http://schemas.microsoft.com/office/drawing/2014/main" id="{3282F88B-4C89-4E70-B9AE-2877E6B87C6B}"/>
                  </a:ext>
                </a:extLst>
              </p:cNvPr>
              <p:cNvSpPr txBox="1">
                <a:spLocks noRot="1" noChangeAspect="1" noMove="1" noResize="1" noEditPoints="1" noAdjustHandles="1" noChangeArrowheads="1" noChangeShapeType="1" noTextEdit="1"/>
              </p:cNvSpPr>
              <p:nvPr/>
            </p:nvSpPr>
            <p:spPr>
              <a:xfrm>
                <a:off x="1199594" y="5115073"/>
                <a:ext cx="4317144" cy="783869"/>
              </a:xfrm>
              <a:prstGeom prst="rect">
                <a:avLst/>
              </a:prstGeom>
              <a:blipFill>
                <a:blip r:embed="rId2"/>
                <a:stretch>
                  <a:fillRect/>
                </a:stretch>
              </a:blipFill>
              <a:ln w="28575">
                <a:noFill/>
              </a:ln>
            </p:spPr>
            <p:txBody>
              <a:bodyPr/>
              <a:lstStyle/>
              <a:p>
                <a:r>
                  <a:rPr lang="en-GB">
                    <a:noFill/>
                  </a:rPr>
                  <a:t> </a:t>
                </a:r>
              </a:p>
            </p:txBody>
          </p:sp>
        </mc:Fallback>
      </mc:AlternateContent>
      <p:graphicFrame>
        <p:nvGraphicFramePr>
          <p:cNvPr id="9" name="Table 8">
            <a:extLst>
              <a:ext uri="{FF2B5EF4-FFF2-40B4-BE49-F238E27FC236}">
                <a16:creationId xmlns:a16="http://schemas.microsoft.com/office/drawing/2014/main" id="{7B5785B1-8833-4DF7-9E54-48AEB6E62107}"/>
              </a:ext>
            </a:extLst>
          </p:cNvPr>
          <p:cNvGraphicFramePr>
            <a:graphicFrameLocks noGrp="1"/>
          </p:cNvGraphicFramePr>
          <p:nvPr>
            <p:extLst>
              <p:ext uri="{D42A27DB-BD31-4B8C-83A1-F6EECF244321}">
                <p14:modId xmlns:p14="http://schemas.microsoft.com/office/powerpoint/2010/main" val="3994823654"/>
              </p:ext>
            </p:extLst>
          </p:nvPr>
        </p:nvGraphicFramePr>
        <p:xfrm>
          <a:off x="6489423" y="2239584"/>
          <a:ext cx="4976819" cy="2560825"/>
        </p:xfrm>
        <a:graphic>
          <a:graphicData uri="http://schemas.openxmlformats.org/drawingml/2006/table">
            <a:tbl>
              <a:tblPr firstRow="1" bandRow="1">
                <a:tableStyleId>{5C22544A-7EE6-4342-B048-85BDC9FD1C3A}</a:tableStyleId>
              </a:tblPr>
              <a:tblGrid>
                <a:gridCol w="815770">
                  <a:extLst>
                    <a:ext uri="{9D8B030D-6E8A-4147-A177-3AD203B41FA5}">
                      <a16:colId xmlns:a16="http://schemas.microsoft.com/office/drawing/2014/main" val="914450545"/>
                    </a:ext>
                  </a:extLst>
                </a:gridCol>
                <a:gridCol w="4161049">
                  <a:extLst>
                    <a:ext uri="{9D8B030D-6E8A-4147-A177-3AD203B41FA5}">
                      <a16:colId xmlns:a16="http://schemas.microsoft.com/office/drawing/2014/main" val="4096373626"/>
                    </a:ext>
                  </a:extLst>
                </a:gridCol>
              </a:tblGrid>
              <a:tr h="409404">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3811941868"/>
                  </a:ext>
                </a:extLst>
              </a:tr>
              <a:tr h="501608">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24025032"/>
                  </a:ext>
                </a:extLst>
              </a:tr>
              <a:tr h="545092">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98020679"/>
                  </a:ext>
                </a:extLst>
              </a:tr>
              <a:tr h="545092">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386471"/>
                  </a:ext>
                </a:extLst>
              </a:tr>
              <a:tr h="559629">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3140294051"/>
                  </a:ext>
                </a:extLst>
              </a:tr>
            </a:tbl>
          </a:graphicData>
        </a:graphic>
      </p:graphicFrame>
    </p:spTree>
    <p:extLst>
      <p:ext uri="{BB962C8B-B14F-4D97-AF65-F5344CB8AC3E}">
        <p14:creationId xmlns:p14="http://schemas.microsoft.com/office/powerpoint/2010/main" val="3981875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86EEA-2880-43E0-A055-A5ED89EEE493}"/>
              </a:ext>
            </a:extLst>
          </p:cNvPr>
          <p:cNvSpPr>
            <a:spLocks noGrp="1"/>
          </p:cNvSpPr>
          <p:nvPr>
            <p:ph type="title"/>
          </p:nvPr>
        </p:nvSpPr>
        <p:spPr>
          <a:xfrm>
            <a:off x="913149" y="0"/>
            <a:ext cx="10364451" cy="817123"/>
          </a:xfrm>
        </p:spPr>
        <p:txBody>
          <a:bodyPr/>
          <a:lstStyle/>
          <a:p>
            <a:r>
              <a:rPr lang="en-GB" dirty="0"/>
              <a:t>Volume of gas products of explosion</a:t>
            </a:r>
          </a:p>
        </p:txBody>
      </p:sp>
      <p:sp>
        <p:nvSpPr>
          <p:cNvPr id="3" name="Content Placeholder 2">
            <a:extLst>
              <a:ext uri="{FF2B5EF4-FFF2-40B4-BE49-F238E27FC236}">
                <a16:creationId xmlns:a16="http://schemas.microsoft.com/office/drawing/2014/main" id="{505D843C-3E4F-4541-A023-A6EEE8812E97}"/>
              </a:ext>
            </a:extLst>
          </p:cNvPr>
          <p:cNvSpPr>
            <a:spLocks noGrp="1"/>
          </p:cNvSpPr>
          <p:nvPr>
            <p:ph sz="quarter" idx="13"/>
          </p:nvPr>
        </p:nvSpPr>
        <p:spPr>
          <a:xfrm>
            <a:off x="728949" y="817123"/>
            <a:ext cx="10363826" cy="5794414"/>
          </a:xfrm>
        </p:spPr>
        <p:txBody>
          <a:bodyPr>
            <a:normAutofit fontScale="92500" lnSpcReduction="10000"/>
          </a:bodyPr>
          <a:lstStyle/>
          <a:p>
            <a:pPr marL="285750" indent="-285750" algn="l">
              <a:lnSpc>
                <a:spcPct val="150000"/>
              </a:lnSpc>
              <a:buFont typeface="Arial" panose="020B0604020202020204" pitchFamily="34" charset="0"/>
              <a:buChar char="•"/>
            </a:pPr>
            <a:r>
              <a:rPr lang="en-US" sz="2000" b="1" i="0" dirty="0">
                <a:solidFill>
                  <a:srgbClr val="212529"/>
                </a:solidFill>
                <a:effectLst/>
                <a:latin typeface="Calibri" panose="020F0502020204030204" pitchFamily="34" charset="0"/>
                <a:cs typeface="Calibri" panose="020F0502020204030204" pitchFamily="34" charset="0"/>
              </a:rPr>
              <a:t>IMPORTANT</a:t>
            </a:r>
            <a:r>
              <a:rPr lang="en-US" sz="2000" b="0" i="0" dirty="0">
                <a:solidFill>
                  <a:srgbClr val="212529"/>
                </a:solidFill>
                <a:effectLst/>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gn="l">
              <a:lnSpc>
                <a:spcPct val="150000"/>
              </a:lnSpc>
              <a:buFont typeface="Arial" panose="020B0604020202020204" pitchFamily="34" charset="0"/>
              <a:buChar char="•"/>
            </a:pPr>
            <a:r>
              <a:rPr lang="en-US" sz="2000" b="1" dirty="0">
                <a:solidFill>
                  <a:srgbClr val="212529"/>
                </a:solidFill>
                <a:latin typeface="Calibri" panose="020F0502020204030204" pitchFamily="34" charset="0"/>
                <a:cs typeface="Calibri" panose="020F0502020204030204" pitchFamily="34" charset="0"/>
              </a:rPr>
              <a:t>STP</a:t>
            </a:r>
            <a:r>
              <a:rPr lang="en-US" sz="2000" dirty="0">
                <a:solidFill>
                  <a:srgbClr val="212529"/>
                </a:solidFill>
                <a:latin typeface="Calibri" panose="020F0502020204030204" pitchFamily="34" charset="0"/>
                <a:cs typeface="Calibri" panose="020F0502020204030204" pitchFamily="34" charset="0"/>
              </a:rPr>
              <a:t> (</a:t>
            </a:r>
            <a:r>
              <a:rPr lang="en-US" sz="2000" b="1" i="0" dirty="0">
                <a:solidFill>
                  <a:srgbClr val="0000FF"/>
                </a:solidFill>
                <a:effectLst/>
                <a:latin typeface="Calibri" panose="020F0502020204030204" pitchFamily="34" charset="0"/>
                <a:cs typeface="Calibri" panose="020F0502020204030204" pitchFamily="34" charset="0"/>
              </a:rPr>
              <a:t>0 °C</a:t>
            </a:r>
            <a:r>
              <a:rPr lang="en-US" sz="2000" b="0" i="0" dirty="0">
                <a:solidFill>
                  <a:srgbClr val="212529"/>
                </a:solidFill>
                <a:effectLst/>
                <a:latin typeface="Calibri" panose="020F0502020204030204" pitchFamily="34" charset="0"/>
                <a:cs typeface="Calibri" panose="020F0502020204030204" pitchFamily="34" charset="0"/>
              </a:rPr>
              <a:t> or </a:t>
            </a:r>
            <a:r>
              <a:rPr lang="en-US" sz="2000" b="1" i="0" dirty="0">
                <a:solidFill>
                  <a:srgbClr val="0000FF"/>
                </a:solidFill>
                <a:effectLst/>
                <a:latin typeface="Calibri" panose="020F0502020204030204" pitchFamily="34" charset="0"/>
                <a:cs typeface="Calibri" panose="020F0502020204030204" pitchFamily="34" charset="0"/>
              </a:rPr>
              <a:t>273K</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00B050"/>
                </a:solidFill>
                <a:effectLst/>
                <a:latin typeface="Calibri" panose="020F0502020204030204" pitchFamily="34" charset="0"/>
                <a:cs typeface="Calibri" panose="020F0502020204030204" pitchFamily="34" charset="0"/>
              </a:rPr>
              <a:t>1 atm</a:t>
            </a:r>
            <a:r>
              <a:rPr lang="en-US" sz="2000" b="0" i="0" dirty="0">
                <a:solidFill>
                  <a:srgbClr val="212529"/>
                </a:solidFill>
                <a:effectLst/>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volume of gas varies with temperature at which the measurement is taken.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enable comparisons between one explosive and another.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	one mole of gas occupies </a:t>
            </a:r>
            <a:r>
              <a:rPr lang="en-US" sz="2000" b="1" i="0" dirty="0">
                <a:solidFill>
                  <a:srgbClr val="FF6600"/>
                </a:solidFill>
                <a:effectLst/>
                <a:latin typeface="Calibri" panose="020F0502020204030204" pitchFamily="34" charset="0"/>
                <a:cs typeface="Calibri" panose="020F0502020204030204" pitchFamily="34" charset="0"/>
              </a:rPr>
              <a:t>22.4 </a:t>
            </a:r>
            <a:r>
              <a:rPr lang="en-US" sz="2000" b="1" dirty="0">
                <a:solidFill>
                  <a:srgbClr val="FF6600"/>
                </a:solidFill>
                <a:latin typeface="Calibri" panose="020F0502020204030204" pitchFamily="34" charset="0"/>
                <a:cs typeface="Calibri" panose="020F0502020204030204" pitchFamily="34" charset="0"/>
              </a:rPr>
              <a:t>dm</a:t>
            </a:r>
            <a:r>
              <a:rPr lang="en-US" sz="2000" b="1" baseline="30000" dirty="0">
                <a:solidFill>
                  <a:srgbClr val="FF6600"/>
                </a:solidFill>
                <a:latin typeface="Calibri" panose="020F0502020204030204" pitchFamily="34" charset="0"/>
                <a:cs typeface="Calibri" panose="020F0502020204030204" pitchFamily="34" charset="0"/>
              </a:rPr>
              <a:t>3</a:t>
            </a:r>
            <a:r>
              <a:rPr lang="en-US" sz="2000" b="1" dirty="0">
                <a:solidFill>
                  <a:srgbClr val="FF6600"/>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(molar gas volume) </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volume of gas </a:t>
            </a:r>
            <a:r>
              <a:rPr lang="en-US" sz="2000" b="1" i="1" dirty="0">
                <a:solidFill>
                  <a:srgbClr val="FF6600"/>
                </a:solidFill>
                <a:effectLst/>
                <a:latin typeface="Calibri" panose="020F0502020204030204" pitchFamily="34" charset="0"/>
                <a:cs typeface="Calibri" panose="020F0502020204030204" pitchFamily="34" charset="0"/>
              </a:rPr>
              <a:t>V</a:t>
            </a:r>
            <a:r>
              <a:rPr lang="en-US" sz="2000" b="0" i="0" dirty="0">
                <a:solidFill>
                  <a:srgbClr val="212529"/>
                </a:solidFill>
                <a:effectLst/>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C</a:t>
            </a:r>
            <a:r>
              <a:rPr lang="en-US" sz="2000" b="0" i="0" baseline="-25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00B050"/>
                </a:solidFill>
                <a:effectLst/>
                <a:latin typeface="Calibri" panose="020F0502020204030204" pitchFamily="34" charset="0"/>
                <a:cs typeface="Calibri" panose="020F0502020204030204" pitchFamily="34" charset="0"/>
              </a:rPr>
              <a:t>H</a:t>
            </a:r>
            <a:r>
              <a:rPr lang="en-US" sz="2000" b="0" i="0" baseline="-25000" dirty="0">
                <a:solidFill>
                  <a:srgbClr val="00B050"/>
                </a:solidFill>
                <a:effectLst/>
                <a:latin typeface="Calibri" panose="020F0502020204030204" pitchFamily="34" charset="0"/>
                <a:cs typeface="Calibri" panose="020F0502020204030204" pitchFamily="34" charset="0"/>
              </a:rPr>
              <a:t>6</a:t>
            </a:r>
            <a:r>
              <a:rPr lang="en-US" sz="2000" b="0" i="0" dirty="0">
                <a:solidFill>
                  <a:srgbClr val="FF0000"/>
                </a:solidFill>
                <a:effectLst/>
                <a:latin typeface="Calibri" panose="020F0502020204030204" pitchFamily="34" charset="0"/>
                <a:cs typeface="Calibri" panose="020F0502020204030204" pitchFamily="34" charset="0"/>
              </a:rPr>
              <a:t>N</a:t>
            </a:r>
            <a:r>
              <a:rPr lang="en-US" sz="2000" b="0" i="0" baseline="-25000" dirty="0">
                <a:solidFill>
                  <a:srgbClr val="FF0000"/>
                </a:solidFill>
                <a:effectLst/>
                <a:latin typeface="Calibri" panose="020F0502020204030204" pitchFamily="34" charset="0"/>
                <a:cs typeface="Calibri" panose="020F0502020204030204" pitchFamily="34" charset="0"/>
              </a:rPr>
              <a:t>6</a:t>
            </a:r>
            <a:r>
              <a:rPr lang="en-US" sz="2000" b="0" i="0" dirty="0">
                <a:solidFill>
                  <a:srgbClr val="0000FF"/>
                </a:solidFill>
                <a:effectLst/>
                <a:latin typeface="Calibri" panose="020F0502020204030204" pitchFamily="34" charset="0"/>
                <a:cs typeface="Calibri" panose="020F0502020204030204" pitchFamily="34" charset="0"/>
              </a:rPr>
              <a:t>O</a:t>
            </a:r>
            <a:r>
              <a:rPr lang="en-US" sz="2000" b="0" i="0" baseline="-25000" dirty="0">
                <a:solidFill>
                  <a:srgbClr val="0000FF"/>
                </a:solidFill>
                <a:effectLst/>
                <a:latin typeface="Calibri" panose="020F0502020204030204" pitchFamily="34" charset="0"/>
                <a:cs typeface="Calibri" panose="020F0502020204030204" pitchFamily="34" charset="0"/>
              </a:rPr>
              <a:t>6</a:t>
            </a:r>
            <a:r>
              <a:rPr lang="en-US" sz="2000" b="0" i="0" dirty="0">
                <a:solidFill>
                  <a:srgbClr val="212529"/>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3 C</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3 H</a:t>
            </a:r>
            <a:r>
              <a:rPr lang="en-US" sz="2000" b="0" i="0" baseline="-2500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3 N</a:t>
            </a:r>
            <a:r>
              <a:rPr lang="en-US" sz="2000" b="0" i="0" baseline="-2500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i="0" cap="none" dirty="0">
                <a:solidFill>
                  <a:srgbClr val="CC66FF"/>
                </a:solidFill>
                <a:effectLst/>
                <a:latin typeface="Calibri" panose="020F0502020204030204" pitchFamily="34" charset="0"/>
                <a:cs typeface="Calibri" panose="020F0502020204030204" pitchFamily="34" charset="0"/>
              </a:rPr>
              <a:t>9 moles </a:t>
            </a:r>
            <a:r>
              <a:rPr lang="en-US" sz="2000" b="0" i="0" cap="none" dirty="0">
                <a:solidFill>
                  <a:srgbClr val="212529"/>
                </a:solidFill>
                <a:effectLst/>
                <a:latin typeface="Calibri" panose="020F0502020204030204" pitchFamily="34" charset="0"/>
                <a:cs typeface="Calibri" panose="020F0502020204030204" pitchFamily="34" charset="0"/>
              </a:rPr>
              <a:t>of gas are produced from </a:t>
            </a:r>
            <a:r>
              <a:rPr lang="en-US" sz="2000" b="1" i="0" cap="none" dirty="0">
                <a:solidFill>
                  <a:srgbClr val="CC66FF"/>
                </a:solidFill>
                <a:effectLst/>
                <a:latin typeface="Calibri" panose="020F0502020204030204" pitchFamily="34" charset="0"/>
                <a:cs typeface="Calibri" panose="020F0502020204030204" pitchFamily="34" charset="0"/>
              </a:rPr>
              <a:t>1 mole </a:t>
            </a:r>
            <a:r>
              <a:rPr lang="en-US" sz="2000" b="0" i="0" cap="none" dirty="0">
                <a:solidFill>
                  <a:srgbClr val="212529"/>
                </a:solidFill>
                <a:effectLst/>
                <a:latin typeface="Calibri" panose="020F0502020204030204" pitchFamily="34" charset="0"/>
                <a:cs typeface="Calibri" panose="020F0502020204030204" pitchFamily="34" charset="0"/>
              </a:rPr>
              <a:t>of </a:t>
            </a:r>
            <a:r>
              <a:rPr lang="en-US" sz="2000" b="0" i="0" cap="none" dirty="0" err="1">
                <a:solidFill>
                  <a:srgbClr val="212529"/>
                </a:solidFill>
                <a:effectLst/>
                <a:latin typeface="Calibri" panose="020F0502020204030204" pitchFamily="34" charset="0"/>
                <a:cs typeface="Calibri" panose="020F0502020204030204" pitchFamily="34" charset="0"/>
              </a:rPr>
              <a:t>rdx</a:t>
            </a:r>
            <a:r>
              <a:rPr lang="en-US" sz="2000" b="0" i="0" cap="none" dirty="0">
                <a:solidFill>
                  <a:srgbClr val="212529"/>
                </a:solidFill>
                <a:effectLst/>
                <a:latin typeface="Calibri" panose="020F0502020204030204" pitchFamily="34" charset="0"/>
                <a:cs typeface="Calibri" panose="020F0502020204030204" pitchFamily="34" charset="0"/>
              </a:rPr>
              <a:t> (mm = 222.1 g/mol) </a:t>
            </a:r>
          </a:p>
          <a:p>
            <a:pPr marL="742950" lvl="1" indent="-285750">
              <a:lnSpc>
                <a:spcPct val="150000"/>
              </a:lnSpc>
              <a:buFont typeface="Arial" panose="020B0604020202020204" pitchFamily="34" charset="0"/>
              <a:buChar char="•"/>
            </a:pPr>
            <a:r>
              <a:rPr lang="en-US" sz="2000" b="0" i="0" cap="none" dirty="0">
                <a:solidFill>
                  <a:srgbClr val="212529"/>
                </a:solidFill>
                <a:effectLst/>
                <a:latin typeface="Calibri" panose="020F0502020204030204" pitchFamily="34" charset="0"/>
                <a:cs typeface="Calibri" panose="020F0502020204030204" pitchFamily="34" charset="0"/>
              </a:rPr>
              <a:t>at </a:t>
            </a:r>
            <a:r>
              <a:rPr lang="en-US" sz="2000" b="1" i="0" cap="none" dirty="0" err="1">
                <a:solidFill>
                  <a:srgbClr val="212529"/>
                </a:solidFill>
                <a:effectLst/>
                <a:latin typeface="Calibri" panose="020F0502020204030204" pitchFamily="34" charset="0"/>
                <a:cs typeface="Calibri" panose="020F0502020204030204" pitchFamily="34" charset="0"/>
              </a:rPr>
              <a:t>stp</a:t>
            </a:r>
            <a:r>
              <a:rPr lang="en-US" sz="2000" b="0" i="0" cap="none" dirty="0">
                <a:solidFill>
                  <a:srgbClr val="212529"/>
                </a:solidFill>
                <a:effectLst/>
                <a:latin typeface="Calibri" panose="020F0502020204030204" pitchFamily="34" charset="0"/>
                <a:cs typeface="Calibri" panose="020F0502020204030204" pitchFamily="34" charset="0"/>
              </a:rPr>
              <a:t> </a:t>
            </a:r>
            <a:r>
              <a:rPr lang="en-US" sz="2000" b="1" i="0" cap="none" dirty="0">
                <a:solidFill>
                  <a:srgbClr val="CC66FF"/>
                </a:solidFill>
                <a:effectLst/>
                <a:latin typeface="Calibri" panose="020F0502020204030204" pitchFamily="34" charset="0"/>
                <a:cs typeface="Calibri" panose="020F0502020204030204" pitchFamily="34" charset="0"/>
              </a:rPr>
              <a:t>9 moles </a:t>
            </a:r>
            <a:r>
              <a:rPr lang="en-US" sz="2000" b="0" i="0" cap="none" dirty="0">
                <a:solidFill>
                  <a:srgbClr val="212529"/>
                </a:solidFill>
                <a:effectLst/>
                <a:latin typeface="Calibri" panose="020F0502020204030204" pitchFamily="34" charset="0"/>
                <a:cs typeface="Calibri" panose="020F0502020204030204" pitchFamily="34" charset="0"/>
              </a:rPr>
              <a:t>of gas will occupy (9 moles x 22.4 dm</a:t>
            </a:r>
            <a:r>
              <a:rPr lang="en-US" sz="2000" b="0" i="0" cap="none" baseline="30000" dirty="0">
                <a:solidFill>
                  <a:srgbClr val="212529"/>
                </a:solidFill>
                <a:effectLst/>
                <a:latin typeface="Calibri" panose="020F0502020204030204" pitchFamily="34" charset="0"/>
                <a:cs typeface="Calibri" panose="020F0502020204030204" pitchFamily="34" charset="0"/>
              </a:rPr>
              <a:t>3</a:t>
            </a:r>
            <a:r>
              <a:rPr lang="en-US" sz="2000" b="0" i="0" cap="none" dirty="0">
                <a:solidFill>
                  <a:srgbClr val="212529"/>
                </a:solidFill>
                <a:effectLst/>
                <a:latin typeface="Calibri" panose="020F0502020204030204" pitchFamily="34" charset="0"/>
                <a:cs typeface="Calibri" panose="020F0502020204030204" pitchFamily="34" charset="0"/>
              </a:rPr>
              <a:t>/mol) </a:t>
            </a:r>
            <a:r>
              <a:rPr lang="en-US" sz="2000" b="1" i="0" cap="none" dirty="0">
                <a:solidFill>
                  <a:srgbClr val="FF6600"/>
                </a:solidFill>
                <a:effectLst/>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i="0" cap="none" dirty="0">
                <a:solidFill>
                  <a:srgbClr val="7030A0"/>
                </a:solidFill>
                <a:effectLst/>
                <a:latin typeface="Calibri" panose="020F0502020204030204" pitchFamily="34" charset="0"/>
                <a:cs typeface="Calibri" panose="020F0502020204030204" pitchFamily="34" charset="0"/>
              </a:rPr>
              <a:t>1 g</a:t>
            </a:r>
            <a:r>
              <a:rPr lang="en-US" sz="2000" b="0" i="0" cap="none" dirty="0">
                <a:solidFill>
                  <a:srgbClr val="212529"/>
                </a:solidFill>
                <a:effectLst/>
                <a:latin typeface="Calibri" panose="020F0502020204030204" pitchFamily="34" charset="0"/>
                <a:cs typeface="Calibri" panose="020F0502020204030204" pitchFamily="34" charset="0"/>
              </a:rPr>
              <a:t> of </a:t>
            </a:r>
            <a:r>
              <a:rPr lang="en-US" sz="2000" b="0" i="0" cap="none" dirty="0" err="1">
                <a:solidFill>
                  <a:srgbClr val="212529"/>
                </a:solidFill>
                <a:effectLst/>
                <a:latin typeface="Calibri" panose="020F0502020204030204" pitchFamily="34" charset="0"/>
                <a:cs typeface="Calibri" panose="020F0502020204030204" pitchFamily="34" charset="0"/>
              </a:rPr>
              <a:t>rdx</a:t>
            </a:r>
            <a:r>
              <a:rPr lang="en-US" sz="2000" b="0" i="0" cap="none" dirty="0">
                <a:solidFill>
                  <a:srgbClr val="212529"/>
                </a:solidFill>
                <a:effectLst/>
                <a:latin typeface="Calibri" panose="020F0502020204030204" pitchFamily="34" charset="0"/>
                <a:cs typeface="Calibri" panose="020F0502020204030204" pitchFamily="34" charset="0"/>
              </a:rPr>
              <a:t> will produce 201.6 dm</a:t>
            </a:r>
            <a:r>
              <a:rPr lang="en-US" sz="2000" b="0" i="0" cap="none" baseline="30000" dirty="0">
                <a:solidFill>
                  <a:srgbClr val="212529"/>
                </a:solidFill>
                <a:effectLst/>
                <a:latin typeface="Calibri" panose="020F0502020204030204" pitchFamily="34" charset="0"/>
                <a:cs typeface="Calibri" panose="020F0502020204030204" pitchFamily="34" charset="0"/>
              </a:rPr>
              <a:t>3</a:t>
            </a:r>
            <a:r>
              <a:rPr lang="en-US" sz="2000" b="0" i="0" cap="none" dirty="0">
                <a:solidFill>
                  <a:srgbClr val="212529"/>
                </a:solidFill>
                <a:effectLst/>
                <a:latin typeface="Calibri" panose="020F0502020204030204" pitchFamily="34" charset="0"/>
                <a:cs typeface="Calibri" panose="020F0502020204030204" pitchFamily="34" charset="0"/>
              </a:rPr>
              <a:t> / 222.1 g) </a:t>
            </a:r>
            <a:r>
              <a:rPr lang="en-US" sz="2000" b="1" i="0" cap="none" dirty="0">
                <a:solidFill>
                  <a:srgbClr val="FF6600"/>
                </a:solidFill>
                <a:effectLst/>
                <a:latin typeface="Calibri" panose="020F0502020204030204" pitchFamily="34" charset="0"/>
                <a:cs typeface="Calibri" panose="020F0502020204030204" pitchFamily="34" charset="0"/>
              </a:rPr>
              <a:t>0.908 dm</a:t>
            </a:r>
            <a:r>
              <a:rPr lang="en-US" sz="2000" b="1" i="0" cap="none" baseline="30000" dirty="0">
                <a:solidFill>
                  <a:srgbClr val="FF6600"/>
                </a:solidFill>
                <a:effectLst/>
                <a:latin typeface="Calibri" panose="020F0502020204030204" pitchFamily="34" charset="0"/>
                <a:cs typeface="Calibri" panose="020F0502020204030204" pitchFamily="34" charset="0"/>
              </a:rPr>
              <a:t>3</a:t>
            </a:r>
            <a:r>
              <a:rPr lang="en-US" sz="2000" b="1" i="0" cap="none" dirty="0">
                <a:solidFill>
                  <a:srgbClr val="FF6600"/>
                </a:solidFill>
                <a:effectLst/>
                <a:latin typeface="Calibri" panose="020F0502020204030204" pitchFamily="34" charset="0"/>
                <a:cs typeface="Calibri" panose="020F0502020204030204" pitchFamily="34" charset="0"/>
              </a:rPr>
              <a:t>/</a:t>
            </a:r>
            <a:r>
              <a:rPr lang="en-US" sz="2000" b="1" i="0" cap="none" dirty="0">
                <a:solidFill>
                  <a:srgbClr val="7030A0"/>
                </a:solidFill>
                <a:effectLst/>
                <a:latin typeface="Calibri" panose="020F0502020204030204" pitchFamily="34" charset="0"/>
                <a:cs typeface="Calibri" panose="020F0502020204030204" pitchFamily="34" charset="0"/>
              </a:rPr>
              <a:t>g</a:t>
            </a:r>
            <a:r>
              <a:rPr lang="en-US" sz="2000" b="1" i="0" cap="none" dirty="0">
                <a:solidFill>
                  <a:srgbClr val="FF6600"/>
                </a:solidFill>
                <a:effectLst/>
                <a:latin typeface="Calibri" panose="020F0502020204030204" pitchFamily="34" charset="0"/>
                <a:cs typeface="Calibri" panose="020F0502020204030204" pitchFamily="34" charset="0"/>
              </a:rPr>
              <a:t> </a:t>
            </a:r>
            <a:r>
              <a:rPr lang="en-US" sz="2000" b="0" i="0" cap="none" dirty="0">
                <a:solidFill>
                  <a:srgbClr val="212529"/>
                </a:solidFill>
                <a:effectLst/>
                <a:latin typeface="Calibri" panose="020F0502020204030204" pitchFamily="34" charset="0"/>
                <a:cs typeface="Calibri" panose="020F0502020204030204" pitchFamily="34" charset="0"/>
              </a:rPr>
              <a:t>(</a:t>
            </a:r>
            <a:r>
              <a:rPr lang="en-US" sz="2000" b="1" i="0" cap="none" dirty="0">
                <a:solidFill>
                  <a:srgbClr val="FF6600"/>
                </a:solidFill>
                <a:effectLst/>
                <a:latin typeface="Calibri" panose="020F0502020204030204" pitchFamily="34" charset="0"/>
                <a:cs typeface="Calibri" panose="020F0502020204030204" pitchFamily="34" charset="0"/>
              </a:rPr>
              <a:t>908 cm</a:t>
            </a:r>
            <a:r>
              <a:rPr lang="en-US" sz="2000" b="1" i="0" cap="none" baseline="30000" dirty="0">
                <a:solidFill>
                  <a:srgbClr val="FF6600"/>
                </a:solidFill>
                <a:effectLst/>
                <a:latin typeface="Calibri" panose="020F0502020204030204" pitchFamily="34" charset="0"/>
                <a:cs typeface="Calibri" panose="020F0502020204030204" pitchFamily="34" charset="0"/>
              </a:rPr>
              <a:t>3</a:t>
            </a:r>
            <a:r>
              <a:rPr lang="en-US" sz="2000" b="1" i="0" cap="none" dirty="0">
                <a:solidFill>
                  <a:srgbClr val="FF6600"/>
                </a:solidFill>
                <a:effectLst/>
                <a:latin typeface="Calibri" panose="020F0502020204030204" pitchFamily="34" charset="0"/>
                <a:cs typeface="Calibri" panose="020F0502020204030204" pitchFamily="34" charset="0"/>
              </a:rPr>
              <a:t>/</a:t>
            </a:r>
            <a:r>
              <a:rPr lang="en-US" sz="2000" b="1" i="0" cap="none" dirty="0">
                <a:solidFill>
                  <a:srgbClr val="7030A0"/>
                </a:solidFill>
                <a:effectLst/>
                <a:latin typeface="Calibri" panose="020F0502020204030204" pitchFamily="34" charset="0"/>
                <a:cs typeface="Calibri" panose="020F0502020204030204" pitchFamily="34" charset="0"/>
              </a:rPr>
              <a:t>g</a:t>
            </a:r>
            <a:r>
              <a:rPr lang="en-US" sz="2000" b="0" i="0" cap="none" dirty="0">
                <a:solidFill>
                  <a:srgbClr val="212529"/>
                </a:solidFill>
                <a:effectLst/>
                <a:latin typeface="Calibri" panose="020F0502020204030204" pitchFamily="34" charset="0"/>
                <a:cs typeface="Calibri" panose="020F0502020204030204" pitchFamily="34" charset="0"/>
              </a:rPr>
              <a:t>)</a:t>
            </a:r>
            <a:endParaRPr lang="en-GB" cap="none" dirty="0"/>
          </a:p>
        </p:txBody>
      </p:sp>
    </p:spTree>
    <p:extLst>
      <p:ext uri="{BB962C8B-B14F-4D97-AF65-F5344CB8AC3E}">
        <p14:creationId xmlns:p14="http://schemas.microsoft.com/office/powerpoint/2010/main" val="2582842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EF7A-7345-49CD-9ADE-2C862342AE92}"/>
              </a:ext>
            </a:extLst>
          </p:cNvPr>
          <p:cNvSpPr>
            <a:spLocks noGrp="1"/>
          </p:cNvSpPr>
          <p:nvPr>
            <p:ph type="title"/>
          </p:nvPr>
        </p:nvSpPr>
        <p:spPr>
          <a:xfrm>
            <a:off x="913774" y="0"/>
            <a:ext cx="10364451" cy="817123"/>
          </a:xfrm>
        </p:spPr>
        <p:txBody>
          <a:bodyPr/>
          <a:lstStyle/>
          <a:p>
            <a:r>
              <a:rPr lang="en-GB" dirty="0"/>
              <a:t>Explosive power</a:t>
            </a:r>
          </a:p>
        </p:txBody>
      </p:sp>
      <p:sp>
        <p:nvSpPr>
          <p:cNvPr id="3" name="Content Placeholder 2">
            <a:extLst>
              <a:ext uri="{FF2B5EF4-FFF2-40B4-BE49-F238E27FC236}">
                <a16:creationId xmlns:a16="http://schemas.microsoft.com/office/drawing/2014/main" id="{C2BECB5A-A5CC-46A7-85B4-41CFFBEAB8B6}"/>
              </a:ext>
            </a:extLst>
          </p:cNvPr>
          <p:cNvSpPr>
            <a:spLocks noGrp="1"/>
          </p:cNvSpPr>
          <p:nvPr>
            <p:ph sz="quarter" idx="13"/>
          </p:nvPr>
        </p:nvSpPr>
        <p:spPr>
          <a:xfrm>
            <a:off x="913149" y="1112224"/>
            <a:ext cx="10363826" cy="4520091"/>
          </a:xfrm>
        </p:spPr>
        <p:txBody>
          <a:bodyPr>
            <a:normAutofit lnSpcReduction="10000"/>
          </a:bodyPr>
          <a:lstStyle/>
          <a:p>
            <a:r>
              <a:rPr lang="en-US" sz="2000" dirty="0">
                <a:solidFill>
                  <a:srgbClr val="212529"/>
                </a:solidFill>
                <a:cs typeface="Calibri" panose="020F0502020204030204" pitchFamily="34" charset="0"/>
              </a:rPr>
              <a:t>in an explosive reaction, the amount of heat and gases liberated (</a:t>
            </a:r>
            <a:r>
              <a:rPr lang="en-US" sz="2000" dirty="0" err="1">
                <a:solidFill>
                  <a:srgbClr val="212529"/>
                </a:solidFill>
                <a:cs typeface="Calibri" panose="020F0502020204030204" pitchFamily="34" charset="0"/>
                <a:sym typeface="Symbol" panose="05050102010706020507" pitchFamily="18" charset="2"/>
              </a:rPr>
              <a:t>Q</a:t>
            </a:r>
            <a:r>
              <a:rPr lang="en-US" sz="2000" baseline="-25000" dirty="0" err="1">
                <a:solidFill>
                  <a:srgbClr val="212529"/>
                </a:solidFill>
                <a:cs typeface="Calibri" panose="020F0502020204030204" pitchFamily="34" charset="0"/>
                <a:sym typeface="Symbol" panose="05050102010706020507" pitchFamily="18" charset="2"/>
              </a:rPr>
              <a:t>explossion</a:t>
            </a:r>
            <a:r>
              <a:rPr lang="en-US" sz="2000" dirty="0">
                <a:solidFill>
                  <a:srgbClr val="212529"/>
                </a:solidFill>
                <a:cs typeface="Calibri" panose="020F0502020204030204" pitchFamily="34" charset="0"/>
                <a:sym typeface="Symbol" panose="05050102010706020507" pitchFamily="18" charset="2"/>
              </a:rPr>
              <a:t> and </a:t>
            </a:r>
            <a:r>
              <a:rPr lang="en-US" sz="2000" dirty="0" err="1">
                <a:solidFill>
                  <a:srgbClr val="212529"/>
                </a:solidFill>
                <a:cs typeface="Calibri" panose="020F0502020204030204" pitchFamily="34" charset="0"/>
                <a:sym typeface="Symbol" panose="05050102010706020507" pitchFamily="18" charset="2"/>
              </a:rPr>
              <a:t>V</a:t>
            </a:r>
            <a:r>
              <a:rPr lang="en-US" sz="2000" baseline="-25000" dirty="0" err="1">
                <a:solidFill>
                  <a:srgbClr val="212529"/>
                </a:solidFill>
                <a:cs typeface="Calibri" panose="020F0502020204030204" pitchFamily="34" charset="0"/>
                <a:sym typeface="Symbol" panose="05050102010706020507" pitchFamily="18" charset="2"/>
              </a:rPr>
              <a:t>gas</a:t>
            </a:r>
            <a:r>
              <a:rPr lang="en-US" sz="2000" dirty="0">
                <a:solidFill>
                  <a:srgbClr val="212529"/>
                </a:solidFill>
                <a:cs typeface="Calibri" panose="020F0502020204030204" pitchFamily="34" charset="0"/>
                <a:sym typeface="Symbol" panose="05050102010706020507" pitchFamily="18" charset="2"/>
              </a:rPr>
              <a:t>, </a:t>
            </a:r>
            <a:r>
              <a:rPr lang="en-US" sz="2000" dirty="0">
                <a:solidFill>
                  <a:srgbClr val="212529"/>
                </a:solidFill>
                <a:cs typeface="Calibri" panose="020F0502020204030204" pitchFamily="34" charset="0"/>
              </a:rPr>
              <a:t>calculated independently) combine to give the value for the </a:t>
            </a:r>
            <a:r>
              <a:rPr lang="en-US" sz="2000" b="1" dirty="0">
                <a:solidFill>
                  <a:srgbClr val="212529"/>
                </a:solidFill>
                <a:cs typeface="Calibri" panose="020F0502020204030204" pitchFamily="34" charset="0"/>
              </a:rPr>
              <a:t>explosive power</a:t>
            </a:r>
            <a:endParaRPr lang="en-GB" sz="2000" b="1" dirty="0">
              <a:cs typeface="Calibri" panose="020F0502020204030204" pitchFamily="34" charset="0"/>
            </a:endParaRPr>
          </a:p>
          <a:p>
            <a:endParaRPr lang="en-GB" dirty="0"/>
          </a:p>
          <a:p>
            <a:endParaRPr lang="en-GB" dirty="0"/>
          </a:p>
          <a:p>
            <a:r>
              <a:rPr lang="en-GB" dirty="0"/>
              <a:t>Refers to the destructive energy released by an explosive material upon detonation. It is typically measured by the amount of pressure, heat, and damage generated by the explosion</a:t>
            </a:r>
          </a:p>
          <a:p>
            <a:r>
              <a:rPr lang="en-GB" dirty="0"/>
              <a:t>Ability to produce a maximum amount of force in a very short period of time</a:t>
            </a:r>
          </a:p>
          <a:p>
            <a:r>
              <a:rPr lang="en-GB" dirty="0"/>
              <a:t>The value for the explosive power is then compared with the explosive power of a standard explosive (picric acid) resulting in …</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E4AC405F-AF30-488E-97F8-D73DC17C01E1}"/>
                  </a:ext>
                </a:extLst>
              </p:cNvPr>
              <p:cNvSpPr txBox="1"/>
              <p:nvPr/>
            </p:nvSpPr>
            <p:spPr>
              <a:xfrm>
                <a:off x="2927092" y="2253735"/>
                <a:ext cx="5543054" cy="399405"/>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𝑒𝑥𝑝𝑙𝑜𝑠𝑖𝑣𝑒</m:t>
                      </m:r>
                      <m:r>
                        <a:rPr lang="en-GB" sz="2400" i="1">
                          <a:latin typeface="Cambria Math" panose="02040503050406030204" pitchFamily="18" charset="0"/>
                        </a:rPr>
                        <m:t> </m:t>
                      </m:r>
                      <m:r>
                        <a:rPr lang="en-GB" sz="2400" i="1">
                          <a:latin typeface="Cambria Math" panose="02040503050406030204" pitchFamily="18" charset="0"/>
                        </a:rPr>
                        <m:t>𝑝𝑜𝑤𝑒𝑟</m:t>
                      </m:r>
                      <m:r>
                        <a:rPr lang="en-GB" sz="2400" i="1">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oMath>
                  </m:oMathPara>
                </a14:m>
                <a:endParaRPr lang="en-GB" sz="2400" dirty="0">
                  <a:latin typeface="Calibri" panose="020F0502020204030204" pitchFamily="34" charset="0"/>
                  <a:cs typeface="Calibri" panose="020F0502020204030204" pitchFamily="34" charset="0"/>
                </a:endParaRPr>
              </a:p>
            </p:txBody>
          </p:sp>
        </mc:Choice>
        <mc:Fallback xmlns="">
          <p:sp>
            <p:nvSpPr>
              <p:cNvPr id="4" name="TextBox 3">
                <a:extLst>
                  <a:ext uri="{FF2B5EF4-FFF2-40B4-BE49-F238E27FC236}">
                    <a16:creationId xmlns:a16="http://schemas.microsoft.com/office/drawing/2014/main" id="{E4AC405F-AF30-488E-97F8-D73DC17C01E1}"/>
                  </a:ext>
                </a:extLst>
              </p:cNvPr>
              <p:cNvSpPr txBox="1">
                <a:spLocks noRot="1" noChangeAspect="1" noMove="1" noResize="1" noEditPoints="1" noAdjustHandles="1" noChangeArrowheads="1" noChangeShapeType="1" noTextEdit="1"/>
              </p:cNvSpPr>
              <p:nvPr/>
            </p:nvSpPr>
            <p:spPr>
              <a:xfrm>
                <a:off x="2927092" y="2253735"/>
                <a:ext cx="5543054" cy="399405"/>
              </a:xfrm>
              <a:prstGeom prst="rect">
                <a:avLst/>
              </a:prstGeom>
              <a:blipFill>
                <a:blip r:embed="rId2"/>
                <a:stretch>
                  <a:fillRect b="-20000"/>
                </a:stretch>
              </a:blipFill>
              <a:ln w="28575">
                <a:solidFill>
                  <a:srgbClr val="00B0F0"/>
                </a:solidFill>
              </a:ln>
            </p:spPr>
            <p:txBody>
              <a:bodyPr/>
              <a:lstStyle/>
              <a:p>
                <a:r>
                  <a:rPr lang="en-GB">
                    <a:noFill/>
                  </a:rPr>
                  <a:t> </a:t>
                </a:r>
              </a:p>
            </p:txBody>
          </p:sp>
        </mc:Fallback>
      </mc:AlternateContent>
    </p:spTree>
    <p:extLst>
      <p:ext uri="{BB962C8B-B14F-4D97-AF65-F5344CB8AC3E}">
        <p14:creationId xmlns:p14="http://schemas.microsoft.com/office/powerpoint/2010/main" val="1638987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13892-8AD1-4903-8A0E-62F01AEB6BD4}"/>
              </a:ext>
            </a:extLst>
          </p:cNvPr>
          <p:cNvSpPr>
            <a:spLocks noGrp="1"/>
          </p:cNvSpPr>
          <p:nvPr>
            <p:ph type="title"/>
          </p:nvPr>
        </p:nvSpPr>
        <p:spPr>
          <a:xfrm>
            <a:off x="913774" y="1"/>
            <a:ext cx="10364451" cy="797668"/>
          </a:xfrm>
        </p:spPr>
        <p:txBody>
          <a:bodyPr/>
          <a:lstStyle/>
          <a:p>
            <a:r>
              <a:rPr lang="en-GB" dirty="0"/>
              <a:t>Power index</a:t>
            </a:r>
          </a:p>
        </p:txBody>
      </p:sp>
      <p:sp>
        <p:nvSpPr>
          <p:cNvPr id="4" name="TextBox 3">
            <a:extLst>
              <a:ext uri="{FF2B5EF4-FFF2-40B4-BE49-F238E27FC236}">
                <a16:creationId xmlns:a16="http://schemas.microsoft.com/office/drawing/2014/main" id="{E40111EC-A903-4A5C-ABCF-0D58BA5B07C3}"/>
              </a:ext>
            </a:extLst>
          </p:cNvPr>
          <p:cNvSpPr txBox="1"/>
          <p:nvPr/>
        </p:nvSpPr>
        <p:spPr>
          <a:xfrm>
            <a:off x="2507923" y="4986756"/>
            <a:ext cx="8066559" cy="461665"/>
          </a:xfrm>
          <a:prstGeom prst="rect">
            <a:avLst/>
          </a:prstGeom>
          <a:noFill/>
        </p:spPr>
        <p:txBody>
          <a:bodyPr wrap="square">
            <a:spAutoFit/>
          </a:bodyPr>
          <a:lstStyle/>
          <a:p>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for PA: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3301.02 kJ/kg </a:t>
            </a:r>
            <a:r>
              <a:rPr lang="en-US" sz="2400" dirty="0">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sz="2400" dirty="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400" baseline="-25000" dirty="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400" baseline="-25000" dirty="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400" dirty="0">
                <a:solidFill>
                  <a:srgbClr val="212529"/>
                </a:solidFill>
                <a:latin typeface="Calibri" panose="020F0502020204030204" pitchFamily="34" charset="0"/>
                <a:cs typeface="Calibri" panose="020F0502020204030204" pitchFamily="34" charset="0"/>
              </a:rPr>
              <a:t>831.06 dm</a:t>
            </a:r>
            <a:r>
              <a:rPr lang="en-US" sz="2400" baseline="30000" dirty="0">
                <a:solidFill>
                  <a:srgbClr val="212529"/>
                </a:solidFill>
                <a:latin typeface="Calibri" panose="020F0502020204030204" pitchFamily="34" charset="0"/>
                <a:cs typeface="Calibri" panose="020F0502020204030204" pitchFamily="34" charset="0"/>
              </a:rPr>
              <a:t>3</a:t>
            </a:r>
            <a:r>
              <a:rPr lang="en-US" sz="2400" dirty="0">
                <a:solidFill>
                  <a:srgbClr val="212529"/>
                </a:solidFill>
                <a:latin typeface="Calibri" panose="020F0502020204030204" pitchFamily="34" charset="0"/>
                <a:cs typeface="Calibri" panose="020F0502020204030204" pitchFamily="34" charset="0"/>
              </a:rPr>
              <a:t>/kg </a:t>
            </a:r>
          </a:p>
        </p:txBody>
      </p:sp>
      <p:pic>
        <p:nvPicPr>
          <p:cNvPr id="5" name="Picture 4">
            <a:extLst>
              <a:ext uri="{FF2B5EF4-FFF2-40B4-BE49-F238E27FC236}">
                <a16:creationId xmlns:a16="http://schemas.microsoft.com/office/drawing/2014/main" id="{E0E1C5AE-93C3-454B-AB15-5D0373C4575D}"/>
              </a:ext>
            </a:extLst>
          </p:cNvPr>
          <p:cNvPicPr>
            <a:picLocks noChangeAspect="1"/>
          </p:cNvPicPr>
          <p:nvPr/>
        </p:nvPicPr>
        <p:blipFill>
          <a:blip r:embed="rId2"/>
          <a:stretch>
            <a:fillRect/>
          </a:stretch>
        </p:blipFill>
        <p:spPr>
          <a:xfrm>
            <a:off x="2507923" y="2392483"/>
            <a:ext cx="2912907" cy="1943033"/>
          </a:xfrm>
          <a:prstGeom prst="rect">
            <a:avLst/>
          </a:prstGeom>
        </p:spPr>
      </p:pic>
      <p:sp>
        <p:nvSpPr>
          <p:cNvPr id="6" name="TextBox 5">
            <a:extLst>
              <a:ext uri="{FF2B5EF4-FFF2-40B4-BE49-F238E27FC236}">
                <a16:creationId xmlns:a16="http://schemas.microsoft.com/office/drawing/2014/main" id="{6D59E082-BCBD-403F-B556-CE9A5E2D6FFE}"/>
              </a:ext>
            </a:extLst>
          </p:cNvPr>
          <p:cNvSpPr txBox="1"/>
          <p:nvPr/>
        </p:nvSpPr>
        <p:spPr>
          <a:xfrm>
            <a:off x="6721813" y="2606800"/>
            <a:ext cx="2240993" cy="1200329"/>
          </a:xfrm>
          <a:prstGeom prst="rect">
            <a:avLst/>
          </a:prstGeom>
          <a:noFill/>
        </p:spPr>
        <p:txBody>
          <a:bodyPr wrap="square">
            <a:spAutoFit/>
          </a:bodyPr>
          <a:lstStyle/>
          <a:p>
            <a:r>
              <a:rPr lang="en-US" sz="2400" dirty="0">
                <a:solidFill>
                  <a:srgbClr val="212529"/>
                </a:solidFill>
                <a:latin typeface="Calibri" panose="020F0502020204030204" pitchFamily="34" charset="0"/>
                <a:cs typeface="Calibri" panose="020F0502020204030204" pitchFamily="34" charset="0"/>
              </a:rPr>
              <a:t>picric acid, PA</a:t>
            </a:r>
          </a:p>
          <a:p>
            <a:r>
              <a:rPr lang="en-US" sz="2400" dirty="0">
                <a:solidFill>
                  <a:srgbClr val="212529"/>
                </a:solidFill>
                <a:latin typeface="Calibri" panose="020F0502020204030204" pitchFamily="34" charset="0"/>
                <a:cs typeface="Calibri" panose="020F0502020204030204" pitchFamily="34" charset="0"/>
              </a:rPr>
              <a:t>C</a:t>
            </a:r>
            <a:r>
              <a:rPr lang="en-US" sz="2400" baseline="-25000" dirty="0">
                <a:solidFill>
                  <a:srgbClr val="212529"/>
                </a:solidFill>
                <a:latin typeface="Calibri" panose="020F0502020204030204" pitchFamily="34" charset="0"/>
                <a:cs typeface="Calibri" panose="020F0502020204030204" pitchFamily="34" charset="0"/>
              </a:rPr>
              <a:t>6</a:t>
            </a:r>
            <a:r>
              <a:rPr lang="en-US" sz="2400" dirty="0">
                <a:solidFill>
                  <a:srgbClr val="212529"/>
                </a:solidFill>
                <a:latin typeface="Calibri" panose="020F0502020204030204" pitchFamily="34" charset="0"/>
                <a:cs typeface="Calibri" panose="020F0502020204030204" pitchFamily="34" charset="0"/>
              </a:rPr>
              <a:t>H</a:t>
            </a:r>
            <a:r>
              <a:rPr lang="en-US" sz="2400" baseline="-25000" dirty="0">
                <a:solidFill>
                  <a:srgbClr val="212529"/>
                </a:solidFill>
                <a:latin typeface="Calibri" panose="020F0502020204030204" pitchFamily="34" charset="0"/>
                <a:cs typeface="Calibri" panose="020F0502020204030204" pitchFamily="34" charset="0"/>
              </a:rPr>
              <a:t>3</a:t>
            </a:r>
            <a:r>
              <a:rPr lang="en-US" sz="2400" dirty="0">
                <a:solidFill>
                  <a:srgbClr val="212529"/>
                </a:solidFill>
                <a:latin typeface="Calibri" panose="020F0502020204030204" pitchFamily="34" charset="0"/>
                <a:cs typeface="Calibri" panose="020F0502020204030204" pitchFamily="34" charset="0"/>
              </a:rPr>
              <a:t>N</a:t>
            </a:r>
            <a:r>
              <a:rPr lang="en-US" sz="2400" baseline="-25000" dirty="0">
                <a:solidFill>
                  <a:srgbClr val="212529"/>
                </a:solidFill>
                <a:latin typeface="Calibri" panose="020F0502020204030204" pitchFamily="34" charset="0"/>
                <a:cs typeface="Calibri" panose="020F0502020204030204" pitchFamily="34" charset="0"/>
              </a:rPr>
              <a:t>3</a:t>
            </a:r>
            <a:r>
              <a:rPr lang="en-US" sz="2400" dirty="0">
                <a:solidFill>
                  <a:srgbClr val="212529"/>
                </a:solidFill>
                <a:latin typeface="Calibri" panose="020F0502020204030204" pitchFamily="34" charset="0"/>
                <a:cs typeface="Calibri" panose="020F0502020204030204" pitchFamily="34" charset="0"/>
              </a:rPr>
              <a:t>O</a:t>
            </a:r>
            <a:r>
              <a:rPr lang="en-US" sz="2400" baseline="-25000" dirty="0">
                <a:solidFill>
                  <a:srgbClr val="212529"/>
                </a:solidFill>
                <a:latin typeface="Calibri" panose="020F0502020204030204" pitchFamily="34" charset="0"/>
                <a:cs typeface="Calibri" panose="020F0502020204030204" pitchFamily="34" charset="0"/>
              </a:rPr>
              <a:t>7</a:t>
            </a:r>
          </a:p>
          <a:p>
            <a:r>
              <a:rPr lang="en-US" sz="2400" dirty="0">
                <a:solidFill>
                  <a:srgbClr val="212529"/>
                </a:solidFill>
                <a:latin typeface="Calibri" panose="020F0502020204030204" pitchFamily="34" charset="0"/>
                <a:cs typeface="Calibri" panose="020F0502020204030204" pitchFamily="34" charset="0"/>
              </a:rPr>
              <a:t>229 g/mol </a:t>
            </a:r>
            <a:endParaRPr lang="en-GB" sz="2400"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3508652D-1CC1-4000-99F7-4C3B3D3B655C}"/>
                  </a:ext>
                </a:extLst>
              </p:cNvPr>
              <p:cNvSpPr txBox="1"/>
              <p:nvPr/>
            </p:nvSpPr>
            <p:spPr>
              <a:xfrm>
                <a:off x="2507923" y="1173433"/>
                <a:ext cx="7176153" cy="809389"/>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𝑝𝑜𝑤𝑒𝑟</m:t>
                      </m:r>
                      <m:r>
                        <a:rPr lang="en-GB" sz="2400" i="1">
                          <a:latin typeface="Cambria Math" panose="02040503050406030204" pitchFamily="18" charset="0"/>
                        </a:rPr>
                        <m:t> </m:t>
                      </m:r>
                      <m:r>
                        <a:rPr lang="en-GB" sz="2400" i="1">
                          <a:latin typeface="Cambria Math" panose="02040503050406030204" pitchFamily="18" charset="0"/>
                        </a:rPr>
                        <m:t>𝑖𝑛𝑑𝑒𝑥</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d>
                            <m:dPr>
                              <m:ctrlPr>
                                <a:rPr lang="en-GB" sz="2400" i="1">
                                  <a:latin typeface="Cambria Math" panose="02040503050406030204" pitchFamily="18" charset="0"/>
                                </a:rPr>
                              </m:ctrlPr>
                            </m:dPr>
                            <m:e>
                              <m:r>
                                <a:rPr lang="en-GB" sz="2400" i="1">
                                  <a:latin typeface="Cambria Math" panose="02040503050406030204" pitchFamily="18" charset="0"/>
                                </a:rPr>
                                <m:t>𝑃𝐴</m:t>
                              </m:r>
                            </m:e>
                          </m:d>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𝑃𝐴</m:t>
                          </m:r>
                          <m:r>
                            <a:rPr lang="en-GB" sz="2400" i="1">
                              <a:latin typeface="Cambria Math" panose="02040503050406030204" pitchFamily="18" charset="0"/>
                              <a:ea typeface="Cambria Math" panose="02040503050406030204" pitchFamily="18" charset="0"/>
                            </a:rPr>
                            <m:t>)</m:t>
                          </m:r>
                        </m:den>
                      </m:f>
                      <m:r>
                        <a:rPr lang="en-GB" sz="2400" i="1">
                          <a:latin typeface="Cambria Math" panose="02040503050406030204" pitchFamily="18" charset="0"/>
                          <a:ea typeface="Cambria Math" panose="02040503050406030204" pitchFamily="18" charset="0"/>
                        </a:rPr>
                        <m:t>×100%</m:t>
                      </m:r>
                    </m:oMath>
                  </m:oMathPara>
                </a14:m>
                <a:endParaRPr lang="en-GB" sz="2400">
                  <a:latin typeface="Calibri" panose="020F0502020204030204" pitchFamily="34" charset="0"/>
                  <a:cs typeface="Calibri" panose="020F0502020204030204" pitchFamily="34" charset="0"/>
                </a:endParaRPr>
              </a:p>
            </p:txBody>
          </p:sp>
        </mc:Choice>
        <mc:Fallback xmlns="">
          <p:sp>
            <p:nvSpPr>
              <p:cNvPr id="7" name="TextBox 6">
                <a:extLst>
                  <a:ext uri="{FF2B5EF4-FFF2-40B4-BE49-F238E27FC236}">
                    <a16:creationId xmlns:a16="http://schemas.microsoft.com/office/drawing/2014/main" id="{3508652D-1CC1-4000-99F7-4C3B3D3B655C}"/>
                  </a:ext>
                </a:extLst>
              </p:cNvPr>
              <p:cNvSpPr txBox="1">
                <a:spLocks noRot="1" noChangeAspect="1" noMove="1" noResize="1" noEditPoints="1" noAdjustHandles="1" noChangeArrowheads="1" noChangeShapeType="1" noTextEdit="1"/>
              </p:cNvSpPr>
              <p:nvPr/>
            </p:nvSpPr>
            <p:spPr>
              <a:xfrm>
                <a:off x="2507923" y="1173433"/>
                <a:ext cx="7176153" cy="809389"/>
              </a:xfrm>
              <a:prstGeom prst="rect">
                <a:avLst/>
              </a:prstGeom>
              <a:blipFill>
                <a:blip r:embed="rId3"/>
                <a:stretch>
                  <a:fillRect/>
                </a:stretch>
              </a:blipFill>
              <a:ln w="28575">
                <a:solidFill>
                  <a:srgbClr val="00B0F0"/>
                </a:solidFill>
              </a:ln>
            </p:spPr>
            <p:txBody>
              <a:bodyPr/>
              <a:lstStyle/>
              <a:p>
                <a:r>
                  <a:rPr lang="en-GB">
                    <a:noFill/>
                  </a:rPr>
                  <a:t> </a:t>
                </a:r>
              </a:p>
            </p:txBody>
          </p:sp>
        </mc:Fallback>
      </mc:AlternateContent>
    </p:spTree>
    <p:extLst>
      <p:ext uri="{BB962C8B-B14F-4D97-AF65-F5344CB8AC3E}">
        <p14:creationId xmlns:p14="http://schemas.microsoft.com/office/powerpoint/2010/main" val="1727814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26F1-2BC9-46A3-A8CE-834F1F3E2FC7}"/>
              </a:ext>
            </a:extLst>
          </p:cNvPr>
          <p:cNvSpPr>
            <a:spLocks noGrp="1"/>
          </p:cNvSpPr>
          <p:nvPr>
            <p:ph type="title"/>
          </p:nvPr>
        </p:nvSpPr>
        <p:spPr>
          <a:xfrm>
            <a:off x="913774" y="0"/>
            <a:ext cx="10364451" cy="996274"/>
          </a:xfrm>
        </p:spPr>
        <p:txBody>
          <a:bodyPr/>
          <a:lstStyle/>
          <a:p>
            <a:r>
              <a:rPr lang="en-GB" dirty="0" err="1"/>
              <a:t>Tnt</a:t>
            </a:r>
            <a:r>
              <a:rPr lang="en-GB" dirty="0"/>
              <a:t> equivalence</a:t>
            </a:r>
          </a:p>
        </p:txBody>
      </p:sp>
      <p:sp>
        <p:nvSpPr>
          <p:cNvPr id="4" name="TextBox 3">
            <a:extLst>
              <a:ext uri="{FF2B5EF4-FFF2-40B4-BE49-F238E27FC236}">
                <a16:creationId xmlns:a16="http://schemas.microsoft.com/office/drawing/2014/main" id="{B1101611-128D-4835-B96F-2E5439EFA4EB}"/>
              </a:ext>
            </a:extLst>
          </p:cNvPr>
          <p:cNvSpPr txBox="1"/>
          <p:nvPr/>
        </p:nvSpPr>
        <p:spPr>
          <a:xfrm>
            <a:off x="2189573" y="4906171"/>
            <a:ext cx="7956376" cy="830997"/>
          </a:xfrm>
          <a:prstGeom prst="rect">
            <a:avLst/>
          </a:prstGeom>
          <a:noFill/>
        </p:spPr>
        <p:txBody>
          <a:bodyPr wrap="square">
            <a:spAutoFit/>
          </a:bodyPr>
          <a:lstStyle/>
          <a:p>
            <a:r>
              <a:rPr lang="en-US" sz="2400" i="1" dirty="0">
                <a:solidFill>
                  <a:srgbClr val="212529"/>
                </a:solidFill>
                <a:cs typeface="Calibri" panose="020F0502020204030204" pitchFamily="34" charset="0"/>
              </a:rPr>
              <a:t>power index and TNT equivalence of secondary explosives are much higher than the values for primary explosives.</a:t>
            </a:r>
            <a:r>
              <a:rPr lang="en-GB" sz="2400" i="1" dirty="0">
                <a:cs typeface="Calibri" panose="020F0502020204030204" pitchFamily="34" charset="0"/>
              </a:rPr>
              <a:t> </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903F7F51-74C8-484E-98BB-3930A5063740}"/>
                  </a:ext>
                </a:extLst>
              </p:cNvPr>
              <p:cNvSpPr txBox="1"/>
              <p:nvPr/>
            </p:nvSpPr>
            <p:spPr>
              <a:xfrm>
                <a:off x="2046525" y="2917300"/>
                <a:ext cx="7054847" cy="819263"/>
              </a:xfrm>
              <a:prstGeom prst="rect">
                <a:avLst/>
              </a:prstGeom>
              <a:noFill/>
              <a:ln w="28575">
                <a:solidFill>
                  <a:srgbClr val="00B0F0"/>
                </a:solidFill>
              </a:ln>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rPr>
                        <m:t>𝑇𝑁𝑇</m:t>
                      </m:r>
                      <m:r>
                        <a:rPr lang="en-GB" sz="2400" i="1">
                          <a:latin typeface="Cambria Math" panose="02040503050406030204" pitchFamily="18" charset="0"/>
                        </a:rPr>
                        <m:t> </m:t>
                      </m:r>
                      <m:r>
                        <a:rPr lang="en-GB" sz="2400" i="1">
                          <a:latin typeface="Cambria Math" panose="02040503050406030204" pitchFamily="18" charset="0"/>
                        </a:rPr>
                        <m:t>𝑒𝑞𝑢𝑖𝑣𝑎𝑙𝑒𝑛𝑐𝑒</m:t>
                      </m:r>
                      <m:r>
                        <a:rPr lang="en-GB" sz="2400" i="1">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𝑄</m:t>
                              </m:r>
                            </m:e>
                            <m:sub>
                              <m:r>
                                <a:rPr lang="en-GB" sz="2400" i="1">
                                  <a:latin typeface="Cambria Math" panose="02040503050406030204" pitchFamily="18" charset="0"/>
                                </a:rPr>
                                <m:t>𝑒𝑥𝑝𝑙𝑜𝑠𝑖𝑜𝑛</m:t>
                              </m:r>
                            </m:sub>
                          </m:sSub>
                          <m:d>
                            <m:dPr>
                              <m:ctrlPr>
                                <a:rPr lang="en-GB" sz="2400" i="1">
                                  <a:latin typeface="Cambria Math" panose="02040503050406030204" pitchFamily="18" charset="0"/>
                                </a:rPr>
                              </m:ctrlPr>
                            </m:dPr>
                            <m:e>
                              <m:r>
                                <a:rPr lang="en-GB" sz="2400" i="1">
                                  <a:latin typeface="Cambria Math" panose="02040503050406030204" pitchFamily="18" charset="0"/>
                                </a:rPr>
                                <m:t>𝑇𝑁𝑇</m:t>
                              </m:r>
                            </m:e>
                          </m:d>
                          <m:r>
                            <a:rPr lang="en-GB" sz="2400" i="1">
                              <a:latin typeface="Cambria Math" panose="02040503050406030204" pitchFamily="18" charset="0"/>
                            </a:rPr>
                            <m:t> </m:t>
                          </m:r>
                          <m:r>
                            <a:rPr lang="en-GB" sz="2400" i="1">
                              <a:latin typeface="Cambria Math" panose="02040503050406030204" pitchFamily="18" charset="0"/>
                              <a:ea typeface="Cambria Math" panose="02040503050406030204" pitchFamily="18" charset="0"/>
                            </a:rPr>
                            <m:t>× </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𝑉</m:t>
                              </m:r>
                            </m:e>
                            <m:sub>
                              <m:r>
                                <a:rPr lang="en-GB" sz="2400" i="1">
                                  <a:latin typeface="Cambria Math" panose="02040503050406030204" pitchFamily="18" charset="0"/>
                                  <a:ea typeface="Cambria Math" panose="02040503050406030204" pitchFamily="18" charset="0"/>
                                </a:rPr>
                                <m:t>𝑔𝑎𝑠</m:t>
                              </m:r>
                            </m:sub>
                          </m:sSub>
                          <m:r>
                            <a:rPr lang="en-GB" sz="2400" i="1">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𝑇𝑁𝑇</m:t>
                          </m:r>
                          <m:r>
                            <a:rPr lang="en-GB" sz="2400" i="1">
                              <a:latin typeface="Cambria Math" panose="02040503050406030204" pitchFamily="18" charset="0"/>
                              <a:ea typeface="Cambria Math" panose="02040503050406030204" pitchFamily="18" charset="0"/>
                            </a:rPr>
                            <m:t>)</m:t>
                          </m:r>
                        </m:den>
                      </m:f>
                    </m:oMath>
                  </m:oMathPara>
                </a14:m>
                <a:endParaRPr lang="en-GB" sz="2400">
                  <a:cs typeface="Calibri" panose="020F0502020204030204" pitchFamily="34" charset="0"/>
                </a:endParaRPr>
              </a:p>
            </p:txBody>
          </p:sp>
        </mc:Choice>
        <mc:Fallback xmlns="">
          <p:sp>
            <p:nvSpPr>
              <p:cNvPr id="5" name="TextBox 4">
                <a:extLst>
                  <a:ext uri="{FF2B5EF4-FFF2-40B4-BE49-F238E27FC236}">
                    <a16:creationId xmlns:a16="http://schemas.microsoft.com/office/drawing/2014/main" id="{903F7F51-74C8-484E-98BB-3930A5063740}"/>
                  </a:ext>
                </a:extLst>
              </p:cNvPr>
              <p:cNvSpPr txBox="1">
                <a:spLocks noRot="1" noChangeAspect="1" noMove="1" noResize="1" noEditPoints="1" noAdjustHandles="1" noChangeArrowheads="1" noChangeShapeType="1" noTextEdit="1"/>
              </p:cNvSpPr>
              <p:nvPr/>
            </p:nvSpPr>
            <p:spPr>
              <a:xfrm>
                <a:off x="2046525" y="2917300"/>
                <a:ext cx="7054847" cy="819263"/>
              </a:xfrm>
              <a:prstGeom prst="rect">
                <a:avLst/>
              </a:prstGeom>
              <a:blipFill>
                <a:blip r:embed="rId2"/>
                <a:stretch>
                  <a:fillRect/>
                </a:stretch>
              </a:blipFill>
              <a:ln w="28575">
                <a:solidFill>
                  <a:srgbClr val="00B0F0"/>
                </a:solidFill>
              </a:ln>
            </p:spPr>
            <p:txBody>
              <a:bodyPr/>
              <a:lstStyle/>
              <a:p>
                <a:r>
                  <a:rPr lang="en-GB">
                    <a:noFill/>
                  </a:rPr>
                  <a:t> </a:t>
                </a:r>
              </a:p>
            </p:txBody>
          </p:sp>
        </mc:Fallback>
      </mc:AlternateContent>
      <p:sp>
        <p:nvSpPr>
          <p:cNvPr id="6" name="TextBox 5">
            <a:extLst>
              <a:ext uri="{FF2B5EF4-FFF2-40B4-BE49-F238E27FC236}">
                <a16:creationId xmlns:a16="http://schemas.microsoft.com/office/drawing/2014/main" id="{F8AE4EA1-828F-4B6B-ABE1-8E716C32444F}"/>
              </a:ext>
            </a:extLst>
          </p:cNvPr>
          <p:cNvSpPr txBox="1"/>
          <p:nvPr/>
        </p:nvSpPr>
        <p:spPr>
          <a:xfrm>
            <a:off x="1541501" y="1136044"/>
            <a:ext cx="8472297" cy="1200329"/>
          </a:xfrm>
          <a:prstGeom prst="rect">
            <a:avLst/>
          </a:prstGeom>
          <a:noFill/>
        </p:spPr>
        <p:txBody>
          <a:bodyPr wrap="square">
            <a:spAutoFit/>
          </a:bodyPr>
          <a:lstStyle/>
          <a:p>
            <a:pPr marL="342900" indent="-342900">
              <a:buFont typeface="Arial" panose="020B0604020202020204" pitchFamily="34" charset="0"/>
              <a:buChar char="•"/>
            </a:pPr>
            <a:r>
              <a:rPr lang="en-US" sz="2400" dirty="0">
                <a:solidFill>
                  <a:srgbClr val="212529"/>
                </a:solidFill>
                <a:cs typeface="Calibri" panose="020F0502020204030204" pitchFamily="34" charset="0"/>
              </a:rPr>
              <a:t>“</a:t>
            </a:r>
            <a:r>
              <a:rPr lang="en-US" sz="2400" b="1" dirty="0">
                <a:solidFill>
                  <a:srgbClr val="212529"/>
                </a:solidFill>
                <a:cs typeface="Calibri" panose="020F0502020204030204" pitchFamily="34" charset="0"/>
              </a:rPr>
              <a:t>TNT equivalence</a:t>
            </a:r>
            <a:r>
              <a:rPr lang="en-US" sz="2400" dirty="0">
                <a:solidFill>
                  <a:srgbClr val="212529"/>
                </a:solidFill>
                <a:cs typeface="Calibri" panose="020F0502020204030204" pitchFamily="34" charset="0"/>
              </a:rPr>
              <a:t>” - a normalization technique for equating properties of an explosive to TNT, the standard compares the explosive power to the explosive power of TNT</a:t>
            </a:r>
            <a:endParaRPr lang="en-GB" sz="2400" dirty="0">
              <a:cs typeface="Calibri" panose="020F0502020204030204" pitchFamily="34" charset="0"/>
            </a:endParaRPr>
          </a:p>
        </p:txBody>
      </p:sp>
    </p:spTree>
    <p:extLst>
      <p:ext uri="{BB962C8B-B14F-4D97-AF65-F5344CB8AC3E}">
        <p14:creationId xmlns:p14="http://schemas.microsoft.com/office/powerpoint/2010/main" val="1533345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3565-8FC6-40F0-8770-0BFC7C294257}"/>
              </a:ext>
            </a:extLst>
          </p:cNvPr>
          <p:cNvSpPr>
            <a:spLocks noGrp="1"/>
          </p:cNvSpPr>
          <p:nvPr>
            <p:ph type="title"/>
          </p:nvPr>
        </p:nvSpPr>
        <p:spPr>
          <a:xfrm>
            <a:off x="913774" y="1"/>
            <a:ext cx="10364451" cy="749030"/>
          </a:xfrm>
        </p:spPr>
        <p:txBody>
          <a:bodyPr/>
          <a:lstStyle/>
          <a:p>
            <a:r>
              <a:rPr lang="en-GB" dirty="0"/>
              <a:t>Practice problem</a:t>
            </a:r>
          </a:p>
        </p:txBody>
      </p:sp>
      <p:sp>
        <p:nvSpPr>
          <p:cNvPr id="4" name="TextBox 3">
            <a:extLst>
              <a:ext uri="{FF2B5EF4-FFF2-40B4-BE49-F238E27FC236}">
                <a16:creationId xmlns:a16="http://schemas.microsoft.com/office/drawing/2014/main" id="{8E8470A2-A874-41D9-8837-9404011BD8AD}"/>
              </a:ext>
            </a:extLst>
          </p:cNvPr>
          <p:cNvSpPr txBox="1"/>
          <p:nvPr/>
        </p:nvSpPr>
        <p:spPr>
          <a:xfrm>
            <a:off x="1525288" y="1518472"/>
            <a:ext cx="5986895"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C</a:t>
            </a:r>
            <a:r>
              <a:rPr lang="en-GB" sz="2400" b="1" baseline="-25000" dirty="0">
                <a:latin typeface="Calibri" panose="020F0502020204030204" pitchFamily="34" charset="0"/>
                <a:cs typeface="Calibri" panose="020F0502020204030204" pitchFamily="34" charset="0"/>
              </a:rPr>
              <a:t>7</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5</a:t>
            </a:r>
            <a:r>
              <a:rPr lang="en-GB" sz="2400" b="1" dirty="0">
                <a:solidFill>
                  <a:srgbClr val="FF0000"/>
                </a:solidFill>
                <a:latin typeface="Calibri" panose="020F0502020204030204" pitchFamily="34" charset="0"/>
                <a:cs typeface="Calibri" panose="020F0502020204030204" pitchFamily="34" charset="0"/>
              </a:rPr>
              <a:t>N</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0000FF"/>
                </a:solidFill>
                <a:latin typeface="Calibri" panose="020F0502020204030204" pitchFamily="34" charset="0"/>
                <a:cs typeface="Calibri" panose="020F0502020204030204" pitchFamily="34" charset="0"/>
              </a:rPr>
              <a:t>O</a:t>
            </a:r>
            <a:r>
              <a:rPr lang="en-GB" sz="2400" b="1" baseline="-25000" dirty="0">
                <a:solidFill>
                  <a:srgbClr val="0000FF"/>
                </a:solidFill>
                <a:latin typeface="Calibri" panose="020F0502020204030204" pitchFamily="34" charset="0"/>
                <a:cs typeface="Calibri" panose="020F0502020204030204" pitchFamily="34" charset="0"/>
              </a:rPr>
              <a:t>6</a:t>
            </a:r>
            <a:r>
              <a:rPr lang="en-GB" sz="2400" b="1"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sym typeface="Wingdings" panose="05000000000000000000" pitchFamily="2" charset="2"/>
              </a:rPr>
              <a:t>  3½ C</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+ 3½ C + </a:t>
            </a:r>
            <a:r>
              <a:rPr lang="en-GB" sz="2400" b="1"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400" b="1"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1"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400" b="1" dirty="0">
              <a:solidFill>
                <a:srgbClr val="FF0000"/>
              </a:solidFill>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1F938CD3-0E2C-433A-9806-DC31DFBB996B}"/>
              </a:ext>
            </a:extLst>
          </p:cNvPr>
          <p:cNvSpPr txBox="1"/>
          <p:nvPr/>
        </p:nvSpPr>
        <p:spPr>
          <a:xfrm>
            <a:off x="344562" y="2283414"/>
            <a:ext cx="10942765" cy="1107996"/>
          </a:xfrm>
          <a:prstGeom prst="rect">
            <a:avLst/>
          </a:prstGeom>
          <a:noFill/>
        </p:spPr>
        <p:txBody>
          <a:bodyPr wrap="square">
            <a:spAutoFit/>
          </a:bodyPr>
          <a:lstStyle/>
          <a:p>
            <a:pPr algn="l"/>
            <a:r>
              <a:rPr lang="en-US" sz="2200" b="0" i="0" dirty="0">
                <a:solidFill>
                  <a:srgbClr val="212529"/>
                </a:solidFill>
                <a:effectLst/>
                <a:latin typeface="Calibri" panose="020F0502020204030204" pitchFamily="34" charset="0"/>
                <a:cs typeface="Calibri" panose="020F0502020204030204" pitchFamily="34" charset="0"/>
              </a:rPr>
              <a:t>Calculate the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a:t>
            </a:r>
            <a:r>
              <a:rPr lang="en-US" sz="2200" dirty="0">
                <a:solidFill>
                  <a:srgbClr val="212529"/>
                </a:solidFill>
                <a:latin typeface="Calibri" panose="020F0502020204030204" pitchFamily="34" charset="0"/>
                <a:cs typeface="Calibri" panose="020F0502020204030204" pitchFamily="34" charset="0"/>
              </a:rPr>
              <a:t>of all gas products liberated upon detonation of </a:t>
            </a:r>
            <a:r>
              <a:rPr lang="en-US" sz="2200" b="1" dirty="0">
                <a:solidFill>
                  <a:srgbClr val="CC66FF"/>
                </a:solidFill>
                <a:latin typeface="Calibri" panose="020F0502020204030204" pitchFamily="34" charset="0"/>
                <a:cs typeface="Calibri" panose="020F0502020204030204" pitchFamily="34" charset="0"/>
              </a:rPr>
              <a:t>o</a:t>
            </a:r>
            <a:r>
              <a:rPr lang="en-US" sz="2200" b="1" i="0" dirty="0">
                <a:solidFill>
                  <a:srgbClr val="CC66FF"/>
                </a:solidFill>
                <a:effectLst/>
                <a:latin typeface="Calibri" panose="020F0502020204030204" pitchFamily="34" charset="0"/>
                <a:cs typeface="Calibri" panose="020F0502020204030204" pitchFamily="34" charset="0"/>
              </a:rPr>
              <a:t>ne mole </a:t>
            </a:r>
            <a:r>
              <a:rPr lang="en-US" sz="2200" b="0" i="0" dirty="0">
                <a:solidFill>
                  <a:srgbClr val="212529"/>
                </a:solidFill>
                <a:effectLst/>
                <a:latin typeface="Calibri" panose="020F0502020204030204" pitchFamily="34" charset="0"/>
                <a:cs typeface="Calibri" panose="020F0502020204030204" pitchFamily="34" charset="0"/>
              </a:rPr>
              <a:t>of TNT.</a:t>
            </a:r>
          </a:p>
          <a:p>
            <a:pPr algn="l"/>
            <a:endParaRPr lang="en-US" sz="2200" b="0" i="0" dirty="0">
              <a:solidFill>
                <a:srgbClr val="212529"/>
              </a:solidFill>
              <a:effectLst/>
              <a:latin typeface="Calibri" panose="020F0502020204030204" pitchFamily="34" charset="0"/>
              <a:cs typeface="Calibri" panose="020F0502020204030204" pitchFamily="34" charset="0"/>
            </a:endParaRPr>
          </a:p>
          <a:p>
            <a:pPr algn="l"/>
            <a:r>
              <a:rPr lang="en-US" sz="2200" b="0" i="0" dirty="0">
                <a:solidFill>
                  <a:srgbClr val="212529"/>
                </a:solidFill>
                <a:effectLst/>
                <a:latin typeface="Calibri" panose="020F0502020204030204" pitchFamily="34" charset="0"/>
                <a:cs typeface="Calibri" panose="020F0502020204030204" pitchFamily="34" charset="0"/>
              </a:rPr>
              <a:t>What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of gases is produced from </a:t>
            </a:r>
            <a:r>
              <a:rPr lang="en-US" sz="2200" b="1" i="0" dirty="0">
                <a:solidFill>
                  <a:srgbClr val="7030A0"/>
                </a:solidFill>
                <a:effectLst/>
                <a:latin typeface="Calibri" panose="020F0502020204030204" pitchFamily="34" charset="0"/>
                <a:cs typeface="Calibri" panose="020F0502020204030204" pitchFamily="34" charset="0"/>
              </a:rPr>
              <a:t>1 g</a:t>
            </a:r>
            <a:r>
              <a:rPr lang="en-US" sz="2200" b="0" i="0" dirty="0">
                <a:solidFill>
                  <a:srgbClr val="212529"/>
                </a:solidFill>
                <a:effectLst/>
                <a:latin typeface="Calibri" panose="020F0502020204030204" pitchFamily="34" charset="0"/>
                <a:cs typeface="Calibri" panose="020F0502020204030204" pitchFamily="34" charset="0"/>
              </a:rPr>
              <a:t> of TNT?</a:t>
            </a:r>
          </a:p>
        </p:txBody>
      </p:sp>
      <p:sp>
        <p:nvSpPr>
          <p:cNvPr id="6" name="TextBox 5">
            <a:extLst>
              <a:ext uri="{FF2B5EF4-FFF2-40B4-BE49-F238E27FC236}">
                <a16:creationId xmlns:a16="http://schemas.microsoft.com/office/drawing/2014/main" id="{1ED182A4-4466-496D-A381-9384C95F7852}"/>
              </a:ext>
            </a:extLst>
          </p:cNvPr>
          <p:cNvSpPr txBox="1"/>
          <p:nvPr/>
        </p:nvSpPr>
        <p:spPr>
          <a:xfrm>
            <a:off x="340690" y="5982525"/>
            <a:ext cx="4491935" cy="400110"/>
          </a:xfrm>
          <a:prstGeom prst="rect">
            <a:avLst/>
          </a:prstGeom>
          <a:noFill/>
        </p:spPr>
        <p:txBody>
          <a:bodyPr wrap="none" rtlCol="0">
            <a:spAutoFit/>
          </a:bodyPr>
          <a:lstStyle/>
          <a:p>
            <a:r>
              <a:rPr lang="en-GB" sz="2000" i="1" dirty="0">
                <a:latin typeface="Calibri" panose="020F0502020204030204" pitchFamily="34" charset="0"/>
                <a:cs typeface="Calibri" panose="020F0502020204030204" pitchFamily="34" charset="0"/>
              </a:rPr>
              <a:t>1 g TNT produces 168/227 = 0.740 dm</a:t>
            </a:r>
            <a:r>
              <a:rPr lang="en-GB" sz="2000" i="1" baseline="30000" dirty="0">
                <a:latin typeface="Calibri" panose="020F0502020204030204" pitchFamily="34" charset="0"/>
                <a:cs typeface="Calibri" panose="020F0502020204030204" pitchFamily="34" charset="0"/>
              </a:rPr>
              <a:t>3</a:t>
            </a:r>
            <a:r>
              <a:rPr lang="en-GB" sz="2000" i="1" dirty="0">
                <a:latin typeface="Calibri" panose="020F0502020204030204" pitchFamily="34" charset="0"/>
                <a:cs typeface="Calibri" panose="020F0502020204030204" pitchFamily="34" charset="0"/>
              </a:rPr>
              <a:t>/g</a:t>
            </a:r>
          </a:p>
        </p:txBody>
      </p:sp>
      <p:sp>
        <p:nvSpPr>
          <p:cNvPr id="7" name="TextBox 6">
            <a:extLst>
              <a:ext uri="{FF2B5EF4-FFF2-40B4-BE49-F238E27FC236}">
                <a16:creationId xmlns:a16="http://schemas.microsoft.com/office/drawing/2014/main" id="{7C709408-0D85-4DC1-8FF3-FCAA877982CF}"/>
              </a:ext>
            </a:extLst>
          </p:cNvPr>
          <p:cNvSpPr txBox="1"/>
          <p:nvPr/>
        </p:nvSpPr>
        <p:spPr>
          <a:xfrm>
            <a:off x="4923967" y="5982525"/>
            <a:ext cx="4624250" cy="400110"/>
          </a:xfrm>
          <a:prstGeom prst="rect">
            <a:avLst/>
          </a:prstGeom>
          <a:noFill/>
        </p:spPr>
        <p:txBody>
          <a:bodyPr wrap="square">
            <a:spAutoFit/>
          </a:bodyPr>
          <a:lstStyle/>
          <a:p>
            <a:r>
              <a:rPr lang="en-US" sz="2000" b="0" i="1" dirty="0">
                <a:solidFill>
                  <a:srgbClr val="212529"/>
                </a:solidFill>
                <a:effectLst/>
                <a:latin typeface="Calibri" panose="020F0502020204030204" pitchFamily="34" charset="0"/>
                <a:cs typeface="Calibri" panose="020F0502020204030204" pitchFamily="34" charset="0"/>
              </a:rPr>
              <a:t>where the molecular mass of TNT is 227</a:t>
            </a:r>
            <a:endParaRPr lang="en-GB" sz="2000" i="1"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A35216B2-3C24-4D58-AC87-9AEADE995CB5}"/>
              </a:ext>
            </a:extLst>
          </p:cNvPr>
          <p:cNvSpPr txBox="1"/>
          <p:nvPr/>
        </p:nvSpPr>
        <p:spPr>
          <a:xfrm>
            <a:off x="282403" y="3871359"/>
            <a:ext cx="9100444" cy="1631216"/>
          </a:xfrm>
          <a:prstGeom prst="rect">
            <a:avLst/>
          </a:prstGeom>
          <a:noFill/>
        </p:spPr>
        <p:txBody>
          <a:bodyPr wrap="square">
            <a:spAutoFit/>
          </a:bodyPr>
          <a:lstStyle/>
          <a:p>
            <a:pPr algn="l"/>
            <a:r>
              <a:rPr lang="en-US" sz="2000" b="0" i="1" dirty="0">
                <a:solidFill>
                  <a:srgbClr val="212529"/>
                </a:solidFill>
                <a:effectLst/>
                <a:latin typeface="Calibri" panose="020F0502020204030204" pitchFamily="34" charset="0"/>
                <a:cs typeface="Calibri" panose="020F0502020204030204" pitchFamily="34" charset="0"/>
              </a:rPr>
              <a:t>One mole of TNT produces 7½ moles of gas which will occupy 168 dm</a:t>
            </a:r>
            <a:r>
              <a:rPr lang="en-US" sz="2000" b="0" i="1" baseline="30000" dirty="0">
                <a:solidFill>
                  <a:srgbClr val="212529"/>
                </a:solidFill>
                <a:effectLst/>
                <a:latin typeface="Calibri" panose="020F0502020204030204" pitchFamily="34" charset="0"/>
                <a:cs typeface="Calibri" panose="020F0502020204030204" pitchFamily="34" charset="0"/>
              </a:rPr>
              <a:t>3</a:t>
            </a:r>
            <a:r>
              <a:rPr lang="en-US" sz="2000" b="0" i="1" dirty="0">
                <a:solidFill>
                  <a:srgbClr val="212529"/>
                </a:solidFill>
                <a:effectLst/>
                <a:latin typeface="Calibri" panose="020F0502020204030204" pitchFamily="34" charset="0"/>
                <a:cs typeface="Calibri" panose="020F0502020204030204" pitchFamily="34" charset="0"/>
              </a:rPr>
              <a:t> and 1 g of TNT will produce 0.740 dm</a:t>
            </a:r>
            <a:r>
              <a:rPr lang="en-US" sz="2000" b="0" i="1" baseline="30000" dirty="0">
                <a:solidFill>
                  <a:srgbClr val="212529"/>
                </a:solidFill>
                <a:effectLst/>
                <a:latin typeface="Calibri" panose="020F0502020204030204" pitchFamily="34" charset="0"/>
                <a:cs typeface="Calibri" panose="020F0502020204030204" pitchFamily="34" charset="0"/>
              </a:rPr>
              <a:t>3</a:t>
            </a:r>
            <a:r>
              <a:rPr lang="en-US" sz="2000" b="0" i="1" dirty="0">
                <a:solidFill>
                  <a:srgbClr val="212529"/>
                </a:solidFill>
                <a:effectLst/>
                <a:latin typeface="Calibri" panose="020F0502020204030204" pitchFamily="34" charset="0"/>
                <a:cs typeface="Calibri" panose="020F0502020204030204" pitchFamily="34" charset="0"/>
              </a:rPr>
              <a:t>/g (740 cm</a:t>
            </a:r>
            <a:r>
              <a:rPr lang="en-US" sz="2000" b="0" i="1" baseline="30000" dirty="0">
                <a:solidFill>
                  <a:srgbClr val="212529"/>
                </a:solidFill>
                <a:effectLst/>
                <a:latin typeface="Calibri" panose="020F0502020204030204" pitchFamily="34" charset="0"/>
                <a:cs typeface="Calibri" panose="020F0502020204030204" pitchFamily="34" charset="0"/>
              </a:rPr>
              <a:t>3</a:t>
            </a:r>
            <a:r>
              <a:rPr lang="en-US" sz="2000" b="0" i="1" dirty="0">
                <a:solidFill>
                  <a:srgbClr val="212529"/>
                </a:solidFill>
                <a:effectLst/>
                <a:latin typeface="Calibri" panose="020F0502020204030204" pitchFamily="34" charset="0"/>
                <a:cs typeface="Calibri" panose="020F0502020204030204" pitchFamily="34" charset="0"/>
              </a:rPr>
              <a:t>/g) of gas at ‘STP’ as shown in Equation</a:t>
            </a:r>
          </a:p>
          <a:p>
            <a:pPr algn="l"/>
            <a:r>
              <a:rPr lang="en-US" sz="2000" b="0" i="1" dirty="0">
                <a:solidFill>
                  <a:srgbClr val="212529"/>
                </a:solidFill>
                <a:effectLst/>
                <a:latin typeface="Calibri" panose="020F0502020204030204" pitchFamily="34" charset="0"/>
                <a:cs typeface="Calibri" panose="020F0502020204030204" pitchFamily="34" charset="0"/>
              </a:rPr>
              <a:t> </a:t>
            </a:r>
          </a:p>
          <a:p>
            <a:pPr algn="l"/>
            <a:r>
              <a:rPr lang="en-US" sz="2000" b="0" i="1" dirty="0">
                <a:solidFill>
                  <a:srgbClr val="212529"/>
                </a:solidFill>
                <a:effectLst/>
                <a:latin typeface="Calibri" panose="020F0502020204030204" pitchFamily="34" charset="0"/>
                <a:cs typeface="Calibri" panose="020F0502020204030204" pitchFamily="34" charset="0"/>
              </a:rPr>
              <a:t>7½ mol of gas will occupy 22.4 × 7½ = 168 dm</a:t>
            </a:r>
            <a:r>
              <a:rPr lang="en-US" sz="2000" b="0" i="1" baseline="30000" dirty="0">
                <a:solidFill>
                  <a:srgbClr val="212529"/>
                </a:solidFill>
                <a:effectLst/>
                <a:latin typeface="Calibri" panose="020F0502020204030204" pitchFamily="34" charset="0"/>
                <a:cs typeface="Calibri" panose="020F0502020204030204" pitchFamily="34" charset="0"/>
              </a:rPr>
              <a:t>3</a:t>
            </a:r>
          </a:p>
          <a:p>
            <a:pPr algn="l"/>
            <a:r>
              <a:rPr lang="en-US" sz="2000" i="1" dirty="0">
                <a:solidFill>
                  <a:srgbClr val="212529"/>
                </a:solidFill>
                <a:latin typeface="Calibri" panose="020F0502020204030204" pitchFamily="34" charset="0"/>
                <a:cs typeface="Calibri" panose="020F0502020204030204" pitchFamily="34" charset="0"/>
              </a:rPr>
              <a:t>Therefore,</a:t>
            </a:r>
            <a:r>
              <a:rPr lang="en-US" sz="2000" b="0" i="1" dirty="0">
                <a:solidFill>
                  <a:srgbClr val="212529"/>
                </a:solidFill>
                <a:effectLst/>
                <a:latin typeface="Calibri" panose="020F0502020204030204" pitchFamily="34" charset="0"/>
                <a:cs typeface="Calibri" panose="020F0502020204030204" pitchFamily="34" charset="0"/>
              </a:rPr>
              <a:t> 1 mol of TNT produces 168 dm</a:t>
            </a:r>
            <a:r>
              <a:rPr lang="en-US" sz="2000" b="0" i="1" baseline="30000" dirty="0">
                <a:solidFill>
                  <a:srgbClr val="212529"/>
                </a:solidFill>
                <a:effectLst/>
                <a:latin typeface="Calibri" panose="020F0502020204030204" pitchFamily="34" charset="0"/>
                <a:cs typeface="Calibri" panose="020F0502020204030204" pitchFamily="34" charset="0"/>
              </a:rPr>
              <a:t>3</a:t>
            </a:r>
            <a:r>
              <a:rPr lang="en-US" sz="2000" b="0" i="1" dirty="0">
                <a:solidFill>
                  <a:srgbClr val="212529"/>
                </a:solidFill>
                <a:effectLst/>
                <a:latin typeface="Calibri" panose="020F0502020204030204" pitchFamily="34" charset="0"/>
                <a:cs typeface="Calibri" panose="020F0502020204030204" pitchFamily="34" charset="0"/>
              </a:rPr>
              <a:t> of gas</a:t>
            </a:r>
          </a:p>
        </p:txBody>
      </p:sp>
      <p:sp>
        <p:nvSpPr>
          <p:cNvPr id="9" name="TextBox 8">
            <a:extLst>
              <a:ext uri="{FF2B5EF4-FFF2-40B4-BE49-F238E27FC236}">
                <a16:creationId xmlns:a16="http://schemas.microsoft.com/office/drawing/2014/main" id="{162ABFA7-9AE0-4609-9F90-0724571FFA43}"/>
              </a:ext>
            </a:extLst>
          </p:cNvPr>
          <p:cNvSpPr txBox="1"/>
          <p:nvPr/>
        </p:nvSpPr>
        <p:spPr>
          <a:xfrm>
            <a:off x="452224" y="749031"/>
            <a:ext cx="11739776" cy="769441"/>
          </a:xfrm>
          <a:prstGeom prst="rect">
            <a:avLst/>
          </a:prstGeom>
          <a:noFill/>
        </p:spPr>
        <p:txBody>
          <a:bodyPr wrap="square">
            <a:spAutoFit/>
          </a:bodyPr>
          <a:lstStyle/>
          <a:p>
            <a:r>
              <a:rPr lang="en-US" sz="2200" b="0" i="0" dirty="0">
                <a:solidFill>
                  <a:srgbClr val="212529"/>
                </a:solidFill>
                <a:effectLst/>
                <a:latin typeface="Calibri" panose="020F0502020204030204" pitchFamily="34" charset="0"/>
                <a:cs typeface="Calibri" panose="020F0502020204030204" pitchFamily="34" charset="0"/>
              </a:rPr>
              <a:t>The chemical equation for an explosion of TNT (C</a:t>
            </a:r>
            <a:r>
              <a:rPr lang="en-US" sz="2200" b="0" i="0" baseline="-25000" dirty="0">
                <a:solidFill>
                  <a:srgbClr val="212529"/>
                </a:solidFill>
                <a:effectLst/>
                <a:latin typeface="Calibri" panose="020F0502020204030204" pitchFamily="34" charset="0"/>
                <a:cs typeface="Calibri" panose="020F0502020204030204" pitchFamily="34" charset="0"/>
              </a:rPr>
              <a:t>7</a:t>
            </a:r>
            <a:r>
              <a:rPr lang="en-US" sz="2200" b="0" i="0" dirty="0">
                <a:solidFill>
                  <a:srgbClr val="212529"/>
                </a:solidFill>
                <a:effectLst/>
                <a:latin typeface="Calibri" panose="020F0502020204030204" pitchFamily="34" charset="0"/>
                <a:cs typeface="Calibri" panose="020F0502020204030204" pitchFamily="34" charset="0"/>
              </a:rPr>
              <a:t>H</a:t>
            </a:r>
            <a:r>
              <a:rPr lang="en-US" sz="2200" b="0" i="0" baseline="-25000" dirty="0">
                <a:solidFill>
                  <a:srgbClr val="212529"/>
                </a:solidFill>
                <a:effectLst/>
                <a:latin typeface="Calibri" panose="020F0502020204030204" pitchFamily="34" charset="0"/>
                <a:cs typeface="Calibri" panose="020F0502020204030204" pitchFamily="34" charset="0"/>
              </a:rPr>
              <a:t>5</a:t>
            </a:r>
            <a:r>
              <a:rPr lang="en-US" sz="2200" b="0" i="0" dirty="0">
                <a:solidFill>
                  <a:srgbClr val="212529"/>
                </a:solidFill>
                <a:effectLst/>
                <a:latin typeface="Calibri" panose="020F0502020204030204" pitchFamily="34" charset="0"/>
                <a:cs typeface="Calibri" panose="020F0502020204030204" pitchFamily="34" charset="0"/>
              </a:rPr>
              <a:t>N</a:t>
            </a:r>
            <a:r>
              <a:rPr lang="en-US" sz="2200" b="0" i="0" baseline="-25000" dirty="0">
                <a:solidFill>
                  <a:srgbClr val="212529"/>
                </a:solidFill>
                <a:effectLst/>
                <a:latin typeface="Calibri" panose="020F0502020204030204" pitchFamily="34" charset="0"/>
                <a:cs typeface="Calibri" panose="020F0502020204030204" pitchFamily="34" charset="0"/>
              </a:rPr>
              <a:t>3</a:t>
            </a:r>
            <a:r>
              <a:rPr lang="en-US" sz="2200" b="0" i="0" dirty="0">
                <a:solidFill>
                  <a:srgbClr val="212529"/>
                </a:solidFill>
                <a:effectLst/>
                <a:latin typeface="Calibri" panose="020F0502020204030204" pitchFamily="34" charset="0"/>
                <a:cs typeface="Calibri" panose="020F0502020204030204" pitchFamily="34" charset="0"/>
              </a:rPr>
              <a:t>O</a:t>
            </a:r>
            <a:r>
              <a:rPr lang="en-US" sz="2200" b="0" i="0" baseline="-25000" dirty="0">
                <a:solidFill>
                  <a:srgbClr val="212529"/>
                </a:solidFill>
                <a:effectLst/>
                <a:latin typeface="Calibri" panose="020F0502020204030204" pitchFamily="34" charset="0"/>
                <a:cs typeface="Calibri" panose="020F0502020204030204" pitchFamily="34" charset="0"/>
              </a:rPr>
              <a:t>6</a:t>
            </a:r>
            <a:r>
              <a:rPr lang="en-US" sz="2200" b="0" i="0" dirty="0">
                <a:solidFill>
                  <a:srgbClr val="212529"/>
                </a:solidFill>
                <a:effectLst/>
                <a:latin typeface="Calibri" panose="020F0502020204030204" pitchFamily="34" charset="0"/>
                <a:cs typeface="Calibri" panose="020F0502020204030204" pitchFamily="34" charset="0"/>
              </a:rPr>
              <a:t>) was derived using the modified K-W rules and is shown below.</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0357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2F761-B64C-438D-8128-27FF51996F87}"/>
              </a:ext>
            </a:extLst>
          </p:cNvPr>
          <p:cNvSpPr>
            <a:spLocks noGrp="1"/>
          </p:cNvSpPr>
          <p:nvPr>
            <p:ph type="title"/>
          </p:nvPr>
        </p:nvSpPr>
        <p:spPr>
          <a:xfrm>
            <a:off x="913774" y="1"/>
            <a:ext cx="10364451" cy="846306"/>
          </a:xfrm>
        </p:spPr>
        <p:txBody>
          <a:bodyPr/>
          <a:lstStyle/>
          <a:p>
            <a:r>
              <a:rPr lang="en-GB" dirty="0"/>
              <a:t>conclusions</a:t>
            </a:r>
          </a:p>
        </p:txBody>
      </p:sp>
      <p:sp>
        <p:nvSpPr>
          <p:cNvPr id="3" name="Content Placeholder 2">
            <a:extLst>
              <a:ext uri="{FF2B5EF4-FFF2-40B4-BE49-F238E27FC236}">
                <a16:creationId xmlns:a16="http://schemas.microsoft.com/office/drawing/2014/main" id="{416CA453-7772-4A61-A58F-9EF6BD9EBB81}"/>
              </a:ext>
            </a:extLst>
          </p:cNvPr>
          <p:cNvSpPr>
            <a:spLocks noGrp="1"/>
          </p:cNvSpPr>
          <p:nvPr>
            <p:ph sz="quarter" idx="13"/>
          </p:nvPr>
        </p:nvSpPr>
        <p:spPr>
          <a:xfrm>
            <a:off x="1059689" y="1151135"/>
            <a:ext cx="10363826" cy="4364448"/>
          </a:xfrm>
        </p:spPr>
        <p:txBody>
          <a:bodyPr/>
          <a:lstStyle/>
          <a:p>
            <a:r>
              <a:rPr lang="en-GB" b="0" i="0" dirty="0">
                <a:solidFill>
                  <a:srgbClr val="374151"/>
                </a:solidFill>
                <a:effectLst/>
                <a:latin typeface="Söhne"/>
              </a:rPr>
              <a:t>Decomposition of explosive materials in </a:t>
            </a:r>
            <a:r>
              <a:rPr lang="en-GB" dirty="0">
                <a:solidFill>
                  <a:srgbClr val="374151"/>
                </a:solidFill>
                <a:latin typeface="Söhne"/>
              </a:rPr>
              <a:t>detonation goes through t</a:t>
            </a:r>
            <a:r>
              <a:rPr lang="en-GB" b="0" i="0" dirty="0">
                <a:solidFill>
                  <a:srgbClr val="374151"/>
                </a:solidFill>
                <a:effectLst/>
                <a:latin typeface="Söhne"/>
              </a:rPr>
              <a:t>heir constituent atoms that rearrange to form stable gases, </a:t>
            </a:r>
          </a:p>
          <a:p>
            <a:r>
              <a:rPr lang="en-GB" b="0" i="0" dirty="0">
                <a:solidFill>
                  <a:srgbClr val="374151"/>
                </a:solidFill>
                <a:effectLst/>
                <a:latin typeface="Söhne"/>
              </a:rPr>
              <a:t>the concept of oxygen balance allows predict explosive behaviour, </a:t>
            </a:r>
          </a:p>
          <a:p>
            <a:r>
              <a:rPr lang="en-GB" b="0" i="0" dirty="0">
                <a:solidFill>
                  <a:srgbClr val="374151"/>
                </a:solidFill>
                <a:effectLst/>
                <a:latin typeface="Söhne"/>
              </a:rPr>
              <a:t>the practical applications in engineering, material science, safety, and environmental responsibility when dealing with explosive materials.</a:t>
            </a:r>
            <a:endParaRPr lang="en-GB" dirty="0"/>
          </a:p>
        </p:txBody>
      </p:sp>
    </p:spTree>
    <p:extLst>
      <p:ext uri="{BB962C8B-B14F-4D97-AF65-F5344CB8AC3E}">
        <p14:creationId xmlns:p14="http://schemas.microsoft.com/office/powerpoint/2010/main" val="397781693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1849</Words>
  <Application>Microsoft Office PowerPoint</Application>
  <PresentationFormat>Widescreen</PresentationFormat>
  <Paragraphs>230</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Söhne</vt:lpstr>
      <vt:lpstr>Arial</vt:lpstr>
      <vt:lpstr>Calibri</vt:lpstr>
      <vt:lpstr>Cambria Math</vt:lpstr>
      <vt:lpstr>Tw Cen MT</vt:lpstr>
      <vt:lpstr>Droplet</vt:lpstr>
      <vt:lpstr>Decomposition reactions</vt:lpstr>
      <vt:lpstr>Learning outcomes</vt:lpstr>
      <vt:lpstr>Decomposition of explosives</vt:lpstr>
      <vt:lpstr>Oxygen balance</vt:lpstr>
      <vt:lpstr>Ω (OB): Example 1</vt:lpstr>
      <vt:lpstr>Ω (OB): Example 2</vt:lpstr>
      <vt:lpstr>Ω (OB): Example 3</vt:lpstr>
      <vt:lpstr>Products of decomposition</vt:lpstr>
      <vt:lpstr>Kistiakowsky-Wilson rules</vt:lpstr>
      <vt:lpstr>Modified Kistiakowsky-Wilson rules</vt:lpstr>
      <vt:lpstr>Springall-Roberts rules</vt:lpstr>
      <vt:lpstr>Practice problem</vt:lpstr>
      <vt:lpstr>Volume of gas products of explosion</vt:lpstr>
      <vt:lpstr>Explosive power</vt:lpstr>
      <vt:lpstr>Power index</vt:lpstr>
      <vt:lpstr>Tnt equivalence</vt:lpstr>
      <vt:lpstr>Practice problem</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Decomposition reactions</dc:title>
  <dc:creator>Ewa Kazimierska</dc:creator>
  <cp:lastModifiedBy>Ewa Kazimierska</cp:lastModifiedBy>
  <cp:revision>1</cp:revision>
  <dcterms:created xsi:type="dcterms:W3CDTF">2023-10-12T21:09:32Z</dcterms:created>
  <dcterms:modified xsi:type="dcterms:W3CDTF">2023-10-13T00:02:12Z</dcterms:modified>
</cp:coreProperties>
</file>