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webextensions/webextension1.xml" ContentType="application/vnd.ms-office.webextension+xml"/>
  <Override PartName="/ppt/webextensions/webextension2.xml" ContentType="application/vnd.ms-office.webextension+xml"/>
  <Override PartName="/ppt/webextensions/webextension3.xml" ContentType="application/vnd.ms-office.webextension+xml"/>
  <Override PartName="/ppt/webextensions/webextension4.xml" ContentType="application/vnd.ms-office.webextension+xml"/>
  <Override PartName="/ppt/webextensions/webextension5.xml" ContentType="application/vnd.ms-office.webextension+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webextensions/webextension6.xml" ContentType="application/vnd.ms-office.webextension+xml"/>
  <Override PartName="/ppt/webextensions/webextension7.xml" ContentType="application/vnd.ms-office.webextension+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Lst>
  <p:notesMasterIdLst>
    <p:notesMasterId r:id="rId46"/>
  </p:notesMasterIdLst>
  <p:sldIdLst>
    <p:sldId id="303" r:id="rId6"/>
    <p:sldId id="259" r:id="rId7"/>
    <p:sldId id="288" r:id="rId8"/>
    <p:sldId id="258" r:id="rId9"/>
    <p:sldId id="260" r:id="rId10"/>
    <p:sldId id="287" r:id="rId11"/>
    <p:sldId id="261" r:id="rId12"/>
    <p:sldId id="262" r:id="rId13"/>
    <p:sldId id="292" r:id="rId14"/>
    <p:sldId id="293" r:id="rId15"/>
    <p:sldId id="294" r:id="rId16"/>
    <p:sldId id="296" r:id="rId17"/>
    <p:sldId id="295" r:id="rId18"/>
    <p:sldId id="263" r:id="rId19"/>
    <p:sldId id="291" r:id="rId20"/>
    <p:sldId id="266" r:id="rId21"/>
    <p:sldId id="267" r:id="rId22"/>
    <p:sldId id="268" r:id="rId23"/>
    <p:sldId id="269" r:id="rId24"/>
    <p:sldId id="297" r:id="rId25"/>
    <p:sldId id="298" r:id="rId26"/>
    <p:sldId id="299" r:id="rId27"/>
    <p:sldId id="300" r:id="rId28"/>
    <p:sldId id="301" r:id="rId29"/>
    <p:sldId id="270" r:id="rId30"/>
    <p:sldId id="272" r:id="rId31"/>
    <p:sldId id="275" r:id="rId32"/>
    <p:sldId id="276" r:id="rId33"/>
    <p:sldId id="280" r:id="rId34"/>
    <p:sldId id="277" r:id="rId35"/>
    <p:sldId id="302" r:id="rId36"/>
    <p:sldId id="278" r:id="rId37"/>
    <p:sldId id="279" r:id="rId38"/>
    <p:sldId id="281" r:id="rId39"/>
    <p:sldId id="289" r:id="rId40"/>
    <p:sldId id="290" r:id="rId41"/>
    <p:sldId id="283" r:id="rId42"/>
    <p:sldId id="284" r:id="rId43"/>
    <p:sldId id="285" r:id="rId44"/>
    <p:sldId id="286"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9374B0-FBE9-465E-A05B-A0538ECDA2D9}" v="15" dt="2026-09-30T12:35:08.1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83940" autoAdjust="0"/>
  </p:normalViewPr>
  <p:slideViewPr>
    <p:cSldViewPr snapToGrid="0" snapToObjects="1">
      <p:cViewPr varScale="1">
        <p:scale>
          <a:sx n="82" d="100"/>
          <a:sy n="82" d="100"/>
        </p:scale>
        <p:origin x="57" y="171"/>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viewProps" Target="viewProps.xml"/><Relationship Id="rId8" Type="http://schemas.openxmlformats.org/officeDocument/2006/relationships/slide" Target="slides/slide3.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Hutchings" userId="585bde28-eced-4edb-8f9c-713ef82e6f71" providerId="ADAL" clId="{68E57178-E163-4CBF-99E8-41840621237C}"/>
    <pc:docChg chg="addSld modSld sldOrd">
      <pc:chgData name="Paul Hutchings" userId="585bde28-eced-4edb-8f9c-713ef82e6f71" providerId="ADAL" clId="{68E57178-E163-4CBF-99E8-41840621237C}" dt="2026-09-30T07:08:21.770" v="55" actId="5793"/>
      <pc:docMkLst>
        <pc:docMk/>
      </pc:docMkLst>
      <pc:sldChg chg="modSp new mod ord">
        <pc:chgData name="Paul Hutchings" userId="585bde28-eced-4edb-8f9c-713ef82e6f71" providerId="ADAL" clId="{68E57178-E163-4CBF-99E8-41840621237C}" dt="2026-09-30T07:08:21.770" v="55" actId="5793"/>
        <pc:sldMkLst>
          <pc:docMk/>
          <pc:sldMk cId="3913014454" sldId="303"/>
        </pc:sldMkLst>
        <pc:spChg chg="mod">
          <ac:chgData name="Paul Hutchings" userId="585bde28-eced-4edb-8f9c-713ef82e6f71" providerId="ADAL" clId="{68E57178-E163-4CBF-99E8-41840621237C}" dt="2026-09-30T07:08:14.194" v="54" actId="113"/>
          <ac:spMkLst>
            <pc:docMk/>
            <pc:sldMk cId="3913014454" sldId="303"/>
            <ac:spMk id="2" creationId="{E40D97FF-56C0-0E31-0457-C6E15112108F}"/>
          </ac:spMkLst>
        </pc:spChg>
        <pc:spChg chg="mod">
          <ac:chgData name="Paul Hutchings" userId="585bde28-eced-4edb-8f9c-713ef82e6f71" providerId="ADAL" clId="{68E57178-E163-4CBF-99E8-41840621237C}" dt="2026-09-30T07:08:21.770" v="55" actId="5793"/>
          <ac:spMkLst>
            <pc:docMk/>
            <pc:sldMk cId="3913014454" sldId="303"/>
            <ac:spMk id="3" creationId="{A62A8035-D2EB-961A-6A9C-A18BEE4C80E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66CF97-78E6-4F41-A704-E58DCE14DC64}" type="datetimeFigureOut">
              <a:rPr lang="en-GB" smtClean="0"/>
              <a:t>30/09/2026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CED537-00C6-411B-86AC-06BCD4C60912}" type="slidenum">
              <a:rPr lang="en-GB" smtClean="0"/>
              <a:t>‹#›</a:t>
            </a:fld>
            <a:endParaRPr lang="en-GB"/>
          </a:p>
        </p:txBody>
      </p:sp>
    </p:spTree>
    <p:extLst>
      <p:ext uri="{BB962C8B-B14F-4D97-AF65-F5344CB8AC3E}">
        <p14:creationId xmlns:p14="http://schemas.microsoft.com/office/powerpoint/2010/main" val="3458576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Throughout the week students should begin developing an academic identity whilst challenging assumptions about learning, intelligence, evidence, technology and themselves. The week deliberately introduces uncertainty and reflection because psychology requires curiosity, scepticism and self-awareness.  </a:t>
            </a:r>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2</a:t>
            </a:fld>
            <a:endParaRPr lang="en-GB"/>
          </a:p>
        </p:txBody>
      </p:sp>
    </p:spTree>
    <p:extLst>
      <p:ext uri="{BB962C8B-B14F-4D97-AF65-F5344CB8AC3E}">
        <p14:creationId xmlns:p14="http://schemas.microsoft.com/office/powerpoint/2010/main" val="644506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Students do this individually at first (10 minutes). Take the full ten minutes, write it down and really think about 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14</a:t>
            </a:fld>
            <a:endParaRPr lang="en-GB"/>
          </a:p>
        </p:txBody>
      </p:sp>
    </p:spTree>
    <p:extLst>
      <p:ext uri="{BB962C8B-B14F-4D97-AF65-F5344CB8AC3E}">
        <p14:creationId xmlns:p14="http://schemas.microsoft.com/office/powerpoint/2010/main" val="2180384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7596C2-E5FD-9C35-1EC5-413B22669D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158BB3-B526-9867-E93C-468D5F36C3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C44FED-1D63-15A4-F68B-E54698E1535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a:extLst>
              <a:ext uri="{FF2B5EF4-FFF2-40B4-BE49-F238E27FC236}">
                <a16:creationId xmlns:a16="http://schemas.microsoft.com/office/drawing/2014/main" id="{F958F5BC-48F4-26CE-CBE9-0A8DB39EA766}"/>
              </a:ext>
            </a:extLst>
          </p:cNvPr>
          <p:cNvSpPr>
            <a:spLocks noGrp="1"/>
          </p:cNvSpPr>
          <p:nvPr>
            <p:ph type="sldNum" sz="quarter" idx="5"/>
          </p:nvPr>
        </p:nvSpPr>
        <p:spPr/>
        <p:txBody>
          <a:bodyPr/>
          <a:lstStyle/>
          <a:p>
            <a:fld id="{9CCED537-00C6-411B-86AC-06BCD4C60912}" type="slidenum">
              <a:rPr lang="en-GB" smtClean="0"/>
              <a:t>15</a:t>
            </a:fld>
            <a:endParaRPr lang="en-GB"/>
          </a:p>
        </p:txBody>
      </p:sp>
    </p:spTree>
    <p:extLst>
      <p:ext uri="{BB962C8B-B14F-4D97-AF65-F5344CB8AC3E}">
        <p14:creationId xmlns:p14="http://schemas.microsoft.com/office/powerpoint/2010/main" val="33609837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Document available on Moodle and in Teams folder – students to spend time on this as it is likely to form a part of their portfolio along with the follow-up version of this document which they will complete in Week 6</a:t>
            </a:r>
          </a:p>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16</a:t>
            </a:fld>
            <a:endParaRPr lang="en-GB"/>
          </a:p>
        </p:txBody>
      </p:sp>
    </p:spTree>
    <p:extLst>
      <p:ext uri="{BB962C8B-B14F-4D97-AF65-F5344CB8AC3E}">
        <p14:creationId xmlns:p14="http://schemas.microsoft.com/office/powerpoint/2010/main" val="32150801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18</a:t>
            </a:fld>
            <a:endParaRPr lang="en-GB"/>
          </a:p>
        </p:txBody>
      </p:sp>
    </p:spTree>
    <p:extLst>
      <p:ext uri="{BB962C8B-B14F-4D97-AF65-F5344CB8AC3E}">
        <p14:creationId xmlns:p14="http://schemas.microsoft.com/office/powerpoint/2010/main" val="3198663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Intuition</a:t>
            </a:r>
          </a:p>
          <a:p>
            <a:r>
              <a:rPr lang="en-GB" sz="1200" b="1" u="none" strike="noStrike" kern="1200" dirty="0">
                <a:solidFill>
                  <a:schemeClr val="tx1"/>
                </a:solidFill>
                <a:effectLst/>
                <a:latin typeface="+mn-lt"/>
                <a:ea typeface="+mn-ea"/>
                <a:cs typeface="+mn-cs"/>
              </a:rPr>
              <a:t>Why Intuition Works</a:t>
            </a:r>
          </a:p>
          <a:p>
            <a:r>
              <a:rPr lang="en-GB" sz="1200" b="1" u="none" strike="noStrike" kern="1200" dirty="0">
                <a:solidFill>
                  <a:schemeClr val="tx1"/>
                </a:solidFill>
                <a:effectLst/>
                <a:latin typeface="+mn-lt"/>
                <a:ea typeface="+mn-ea"/>
                <a:cs typeface="+mn-cs"/>
              </a:rPr>
              <a:t>Subconscious Pattern Recognition:</a:t>
            </a:r>
            <a:r>
              <a:rPr lang="en-GB" sz="1200" b="0" u="none" strike="noStrike" kern="1200" dirty="0">
                <a:solidFill>
                  <a:schemeClr val="tx1"/>
                </a:solidFill>
                <a:effectLst/>
                <a:latin typeface="+mn-lt"/>
                <a:ea typeface="+mn-ea"/>
                <a:cs typeface="+mn-cs"/>
              </a:rPr>
              <a:t> The brain matches tiny details in the current environment with stored memories of past experiences.</a:t>
            </a:r>
          </a:p>
          <a:p>
            <a:r>
              <a:rPr lang="en-GB" sz="1200" b="1" u="none" strike="noStrike" kern="1200" dirty="0">
                <a:solidFill>
                  <a:schemeClr val="tx1"/>
                </a:solidFill>
                <a:effectLst/>
                <a:latin typeface="+mn-lt"/>
                <a:ea typeface="+mn-ea"/>
                <a:cs typeface="+mn-cs"/>
              </a:rPr>
              <a:t>Fast Processing:</a:t>
            </a:r>
            <a:r>
              <a:rPr lang="en-GB" sz="1200" b="0" u="none" strike="noStrike" kern="1200" dirty="0">
                <a:solidFill>
                  <a:schemeClr val="tx1"/>
                </a:solidFill>
                <a:effectLst/>
                <a:latin typeface="+mn-lt"/>
                <a:ea typeface="+mn-ea"/>
                <a:cs typeface="+mn-cs"/>
              </a:rPr>
              <a:t> It delivers an immediate conclusion before slow, step-by-step logic can catch up.</a:t>
            </a:r>
          </a:p>
          <a:p>
            <a:r>
              <a:rPr lang="en-GB" sz="1200" b="1" u="none" strike="noStrike" kern="1200" dirty="0">
                <a:solidFill>
                  <a:schemeClr val="tx1"/>
                </a:solidFill>
                <a:effectLst/>
                <a:latin typeface="+mn-lt"/>
                <a:ea typeface="+mn-ea"/>
                <a:cs typeface="+mn-cs"/>
              </a:rPr>
              <a:t>Expertise in Action:</a:t>
            </a:r>
            <a:r>
              <a:rPr lang="en-GB" sz="1200" b="0" u="none" strike="noStrike" kern="1200" dirty="0">
                <a:solidFill>
                  <a:schemeClr val="tx1"/>
                </a:solidFill>
                <a:effectLst/>
                <a:latin typeface="+mn-lt"/>
                <a:ea typeface="+mn-ea"/>
                <a:cs typeface="+mn-cs"/>
              </a:rPr>
              <a:t> Commonly seen in professionals like firefighters, nurses, and pilots making split-second safety calls</a:t>
            </a:r>
          </a:p>
          <a:p>
            <a:endParaRPr lang="en-GB" dirty="0"/>
          </a:p>
          <a:p>
            <a:r>
              <a:rPr lang="en-GB" sz="1200" b="1" u="none" strike="noStrike" kern="1200" dirty="0">
                <a:solidFill>
                  <a:schemeClr val="tx1"/>
                </a:solidFill>
                <a:effectLst/>
                <a:latin typeface="+mn-lt"/>
                <a:ea typeface="+mn-ea"/>
                <a:cs typeface="+mn-cs"/>
              </a:rPr>
              <a:t>Why Intuition Fails</a:t>
            </a:r>
          </a:p>
          <a:p>
            <a:r>
              <a:rPr lang="en-GB" sz="1200" b="1" u="none" strike="noStrike" kern="1200" dirty="0">
                <a:solidFill>
                  <a:schemeClr val="tx1"/>
                </a:solidFill>
                <a:effectLst/>
                <a:latin typeface="+mn-lt"/>
                <a:ea typeface="+mn-ea"/>
                <a:cs typeface="+mn-cs"/>
              </a:rPr>
              <a:t>Cognitive Biases:</a:t>
            </a:r>
            <a:r>
              <a:rPr lang="en-GB" sz="1200" b="0" u="none" strike="noStrike" kern="1200" dirty="0">
                <a:solidFill>
                  <a:schemeClr val="tx1"/>
                </a:solidFill>
                <a:effectLst/>
                <a:latin typeface="+mn-lt"/>
                <a:ea typeface="+mn-ea"/>
                <a:cs typeface="+mn-cs"/>
              </a:rPr>
              <a:t> The brain naturally seeks patterns even in completely random data.</a:t>
            </a:r>
          </a:p>
          <a:p>
            <a:r>
              <a:rPr lang="en-GB" sz="1200" b="1" u="none" strike="noStrike" kern="1200" dirty="0">
                <a:solidFill>
                  <a:schemeClr val="tx1"/>
                </a:solidFill>
                <a:effectLst/>
                <a:latin typeface="+mn-lt"/>
                <a:ea typeface="+mn-ea"/>
                <a:cs typeface="+mn-cs"/>
              </a:rPr>
              <a:t>Emotional Clouding:</a:t>
            </a:r>
            <a:r>
              <a:rPr lang="en-GB" sz="1200" b="0" u="none" strike="noStrike" kern="1200" dirty="0">
                <a:solidFill>
                  <a:schemeClr val="tx1"/>
                </a:solidFill>
                <a:effectLst/>
                <a:latin typeface="+mn-lt"/>
                <a:ea typeface="+mn-ea"/>
                <a:cs typeface="+mn-cs"/>
              </a:rPr>
              <a:t> Strong feelings like fear, anxiety, or wishful thinking easily masquerade as a "gut feeling."</a:t>
            </a:r>
          </a:p>
          <a:p>
            <a:r>
              <a:rPr lang="en-GB" sz="1200" b="1" u="none" strike="noStrike" kern="1200" dirty="0">
                <a:solidFill>
                  <a:schemeClr val="tx1"/>
                </a:solidFill>
                <a:effectLst/>
                <a:latin typeface="+mn-lt"/>
                <a:ea typeface="+mn-ea"/>
                <a:cs typeface="+mn-cs"/>
              </a:rPr>
              <a:t>Lack of Experience:</a:t>
            </a:r>
            <a:r>
              <a:rPr lang="en-GB" sz="1200" b="0" u="none" strike="noStrike" kern="1200" dirty="0">
                <a:solidFill>
                  <a:schemeClr val="tx1"/>
                </a:solidFill>
                <a:effectLst/>
                <a:latin typeface="+mn-lt"/>
                <a:ea typeface="+mn-ea"/>
                <a:cs typeface="+mn-cs"/>
              </a:rPr>
              <a:t> Intuition relies on past data, so it fails in unfamiliar or highly complex situations.</a:t>
            </a:r>
          </a:p>
          <a:p>
            <a:r>
              <a:rPr lang="en-GB" sz="1200" b="1" u="none" strike="noStrike" kern="1200" dirty="0">
                <a:solidFill>
                  <a:schemeClr val="tx1"/>
                </a:solidFill>
                <a:effectLst/>
                <a:latin typeface="+mn-lt"/>
                <a:ea typeface="+mn-ea"/>
                <a:cs typeface="+mn-cs"/>
              </a:rPr>
              <a:t>Overconfidence:</a:t>
            </a:r>
            <a:r>
              <a:rPr lang="en-GB" sz="1200" b="0" u="none" strike="noStrike" kern="1200" dirty="0">
                <a:solidFill>
                  <a:schemeClr val="tx1"/>
                </a:solidFill>
                <a:effectLst/>
                <a:latin typeface="+mn-lt"/>
                <a:ea typeface="+mn-ea"/>
                <a:cs typeface="+mn-cs"/>
              </a:rPr>
              <a:t> A strong gut feeling creates a false sense of certainty, making people ignore hard facts.</a:t>
            </a:r>
          </a:p>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19</a:t>
            </a:fld>
            <a:endParaRPr lang="en-GB"/>
          </a:p>
        </p:txBody>
      </p:sp>
    </p:spTree>
    <p:extLst>
      <p:ext uri="{BB962C8B-B14F-4D97-AF65-F5344CB8AC3E}">
        <p14:creationId xmlns:p14="http://schemas.microsoft.com/office/powerpoint/2010/main" val="28541221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u="none" strike="noStrike" kern="1200" dirty="0">
                <a:solidFill>
                  <a:schemeClr val="tx1"/>
                </a:solidFill>
                <a:effectLst/>
                <a:latin typeface="+mn-lt"/>
                <a:ea typeface="+mn-ea"/>
                <a:cs typeface="+mn-cs"/>
              </a:rPr>
              <a:t>Common sense provides a practical, immediate framework for navigating daily life, but it fails when applied to complex or specialized situations.</a:t>
            </a:r>
          </a:p>
          <a:p>
            <a:endParaRPr lang="en-GB" sz="1200" b="0" u="none" strike="noStrike"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The Positives of Common Sense</a:t>
            </a:r>
          </a:p>
          <a:p>
            <a:r>
              <a:rPr lang="en-GB" sz="1200" b="1" u="none" strike="noStrike" kern="1200" dirty="0">
                <a:solidFill>
                  <a:schemeClr val="tx1"/>
                </a:solidFill>
                <a:effectLst/>
                <a:latin typeface="+mn-lt"/>
                <a:ea typeface="+mn-ea"/>
                <a:cs typeface="+mn-cs"/>
              </a:rPr>
              <a:t>Saves Time:</a:t>
            </a:r>
            <a:r>
              <a:rPr lang="en-GB" sz="1200" b="0" u="none" strike="noStrike" kern="1200" dirty="0">
                <a:solidFill>
                  <a:schemeClr val="tx1"/>
                </a:solidFill>
                <a:effectLst/>
                <a:latin typeface="+mn-lt"/>
                <a:ea typeface="+mn-ea"/>
                <a:cs typeface="+mn-cs"/>
              </a:rPr>
              <a:t> It eliminates the need to analyse routine, low-risk daily decisions.</a:t>
            </a:r>
          </a:p>
          <a:p>
            <a:r>
              <a:rPr lang="en-GB" sz="1200" b="1" u="none" strike="noStrike" kern="1200" dirty="0">
                <a:solidFill>
                  <a:schemeClr val="tx1"/>
                </a:solidFill>
                <a:effectLst/>
                <a:latin typeface="+mn-lt"/>
                <a:ea typeface="+mn-ea"/>
                <a:cs typeface="+mn-cs"/>
              </a:rPr>
              <a:t>Ensures Basic Safety:</a:t>
            </a:r>
            <a:r>
              <a:rPr lang="en-GB" sz="1200" b="0" u="none" strike="noStrike" kern="1200" dirty="0">
                <a:solidFill>
                  <a:schemeClr val="tx1"/>
                </a:solidFill>
                <a:effectLst/>
                <a:latin typeface="+mn-lt"/>
                <a:ea typeface="+mn-ea"/>
                <a:cs typeface="+mn-cs"/>
              </a:rPr>
              <a:t> It prevents obvious harms, like touching a hot stove burner.</a:t>
            </a:r>
          </a:p>
          <a:p>
            <a:r>
              <a:rPr lang="en-GB" sz="1200" b="1" u="none" strike="noStrike" kern="1200" dirty="0">
                <a:solidFill>
                  <a:schemeClr val="tx1"/>
                </a:solidFill>
                <a:effectLst/>
                <a:latin typeface="+mn-lt"/>
                <a:ea typeface="+mn-ea"/>
                <a:cs typeface="+mn-cs"/>
              </a:rPr>
              <a:t>Creates Shared Rules:</a:t>
            </a:r>
            <a:r>
              <a:rPr lang="en-GB" sz="1200" b="0" u="none" strike="noStrike" kern="1200" dirty="0">
                <a:solidFill>
                  <a:schemeClr val="tx1"/>
                </a:solidFill>
                <a:effectLst/>
                <a:latin typeface="+mn-lt"/>
                <a:ea typeface="+mn-ea"/>
                <a:cs typeface="+mn-cs"/>
              </a:rPr>
              <a:t> It provides a social baseline for polite and predictable human behaviour.</a:t>
            </a:r>
          </a:p>
          <a:p>
            <a:r>
              <a:rPr lang="en-GB" sz="1200" b="1" u="none" strike="noStrike" kern="1200" dirty="0">
                <a:solidFill>
                  <a:schemeClr val="tx1"/>
                </a:solidFill>
                <a:effectLst/>
                <a:latin typeface="+mn-lt"/>
                <a:ea typeface="+mn-ea"/>
                <a:cs typeface="+mn-cs"/>
              </a:rPr>
              <a:t>Requires No Training:</a:t>
            </a:r>
            <a:r>
              <a:rPr lang="en-GB" sz="1200" b="0" u="none" strike="noStrike" kern="1200" dirty="0">
                <a:solidFill>
                  <a:schemeClr val="tx1"/>
                </a:solidFill>
                <a:effectLst/>
                <a:latin typeface="+mn-lt"/>
                <a:ea typeface="+mn-ea"/>
                <a:cs typeface="+mn-cs"/>
              </a:rPr>
              <a:t> It relies on universal human experiences rather than formal education.</a:t>
            </a:r>
          </a:p>
          <a:p>
            <a:endParaRPr lang="en-GB" sz="1200" b="1" u="none" strike="noStrike"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The Negatives of Common Sense</a:t>
            </a:r>
          </a:p>
          <a:p>
            <a:r>
              <a:rPr lang="en-GB" sz="1200" b="1" u="none" strike="noStrike" kern="1200" dirty="0">
                <a:solidFill>
                  <a:schemeClr val="tx1"/>
                </a:solidFill>
                <a:effectLst/>
                <a:latin typeface="+mn-lt"/>
                <a:ea typeface="+mn-ea"/>
                <a:cs typeface="+mn-cs"/>
              </a:rPr>
              <a:t>Resists New Facts:</a:t>
            </a:r>
            <a:r>
              <a:rPr lang="en-GB" sz="1200" b="0" u="none" strike="noStrike" kern="1200" dirty="0">
                <a:solidFill>
                  <a:schemeClr val="tx1"/>
                </a:solidFill>
                <a:effectLst/>
                <a:latin typeface="+mn-lt"/>
                <a:ea typeface="+mn-ea"/>
                <a:cs typeface="+mn-cs"/>
              </a:rPr>
              <a:t> It rejects scientifically proven truths that feel counterintuitive, like the Earth spinning.</a:t>
            </a:r>
          </a:p>
          <a:p>
            <a:r>
              <a:rPr lang="en-GB" sz="1200" b="1" u="none" strike="noStrike" kern="1200" dirty="0">
                <a:solidFill>
                  <a:schemeClr val="tx1"/>
                </a:solidFill>
                <a:effectLst/>
                <a:latin typeface="+mn-lt"/>
                <a:ea typeface="+mn-ea"/>
                <a:cs typeface="+mn-cs"/>
              </a:rPr>
              <a:t>Varies by Culture:</a:t>
            </a:r>
            <a:r>
              <a:rPr lang="en-GB" sz="1200" b="0" u="none" strike="noStrike" kern="1200" dirty="0">
                <a:solidFill>
                  <a:schemeClr val="tx1"/>
                </a:solidFill>
                <a:effectLst/>
                <a:latin typeface="+mn-lt"/>
                <a:ea typeface="+mn-ea"/>
                <a:cs typeface="+mn-cs"/>
              </a:rPr>
              <a:t> What is obvious to one society is often completely foreign to another.</a:t>
            </a:r>
          </a:p>
          <a:p>
            <a:r>
              <a:rPr lang="en-GB" sz="1200" b="1" u="none" strike="noStrike" kern="1200" dirty="0">
                <a:solidFill>
                  <a:schemeClr val="tx1"/>
                </a:solidFill>
                <a:effectLst/>
                <a:latin typeface="+mn-lt"/>
                <a:ea typeface="+mn-ea"/>
                <a:cs typeface="+mn-cs"/>
              </a:rPr>
              <a:t>Fails at Scale:</a:t>
            </a:r>
            <a:r>
              <a:rPr lang="en-GB" sz="1200" b="0" u="none" strike="noStrike" kern="1200" dirty="0">
                <a:solidFill>
                  <a:schemeClr val="tx1"/>
                </a:solidFill>
                <a:effectLst/>
                <a:latin typeface="+mn-lt"/>
                <a:ea typeface="+mn-ea"/>
                <a:cs typeface="+mn-cs"/>
              </a:rPr>
              <a:t> It cannot solve complex, systemic issues like macroeconomic policy or climate change.</a:t>
            </a:r>
          </a:p>
          <a:p>
            <a:r>
              <a:rPr lang="en-GB" sz="1200" b="1" u="none" strike="noStrike" kern="1200" dirty="0">
                <a:solidFill>
                  <a:schemeClr val="tx1"/>
                </a:solidFill>
                <a:effectLst/>
                <a:latin typeface="+mn-lt"/>
                <a:ea typeface="+mn-ea"/>
                <a:cs typeface="+mn-cs"/>
              </a:rPr>
              <a:t>Protects Harmful Biases:</a:t>
            </a:r>
            <a:r>
              <a:rPr lang="en-GB" sz="1200" b="0" u="none" strike="noStrike" kern="1200" dirty="0">
                <a:solidFill>
                  <a:schemeClr val="tx1"/>
                </a:solidFill>
                <a:effectLst/>
                <a:latin typeface="+mn-lt"/>
                <a:ea typeface="+mn-ea"/>
                <a:cs typeface="+mn-cs"/>
              </a:rPr>
              <a:t> It frequently mistakes deep-seated social prejudices for universal truth or logic.</a:t>
            </a:r>
          </a:p>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20</a:t>
            </a:fld>
            <a:endParaRPr lang="en-GB"/>
          </a:p>
        </p:txBody>
      </p:sp>
    </p:spTree>
    <p:extLst>
      <p:ext uri="{BB962C8B-B14F-4D97-AF65-F5344CB8AC3E}">
        <p14:creationId xmlns:p14="http://schemas.microsoft.com/office/powerpoint/2010/main" val="23785504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15A9FF-9929-34B4-0041-BCCC5C57CD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EB1CF1-2097-693A-BCF5-B1D1345BB0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6BEE77-F760-6D35-7771-165545CF84E9}"/>
              </a:ext>
            </a:extLst>
          </p:cNvPr>
          <p:cNvSpPr>
            <a:spLocks noGrp="1"/>
          </p:cNvSpPr>
          <p:nvPr>
            <p:ph type="body" idx="1"/>
          </p:nvPr>
        </p:nvSpPr>
        <p:spPr/>
        <p:txBody>
          <a:bodyPr/>
          <a:lstStyle/>
          <a:p>
            <a:r>
              <a:rPr lang="en-GB" dirty="0"/>
              <a:t>Personal experience provides deep, unforgettable knowledge that shapes behaviour, but it offers a limited, highly biased view of the world.</a:t>
            </a:r>
          </a:p>
          <a:p>
            <a:r>
              <a:rPr lang="en-GB" dirty="0"/>
              <a:t>Lived experience provides profound, authentic insight into systemic and cultural realities, but it remains subjective and difficult to generalize across broader populations. While similar to personal experience, lived experience specifically refers to how a person's unique identity, background, and social positioning shape their understanding of the world</a:t>
            </a:r>
          </a:p>
          <a:p>
            <a:endParaRPr lang="en-GB" dirty="0"/>
          </a:p>
          <a:p>
            <a:r>
              <a:rPr lang="en-GB" sz="1200" b="1" u="none" strike="noStrike" kern="1200" dirty="0">
                <a:solidFill>
                  <a:schemeClr val="tx1"/>
                </a:solidFill>
                <a:effectLst/>
                <a:latin typeface="+mn-lt"/>
                <a:ea typeface="+mn-ea"/>
                <a:cs typeface="+mn-cs"/>
              </a:rPr>
              <a:t>The Positives of Personal Experience</a:t>
            </a:r>
          </a:p>
          <a:p>
            <a:r>
              <a:rPr lang="en-GB" sz="1200" b="1" u="none" strike="noStrike" kern="1200" dirty="0">
                <a:solidFill>
                  <a:schemeClr val="tx1"/>
                </a:solidFill>
                <a:effectLst/>
                <a:latin typeface="+mn-lt"/>
                <a:ea typeface="+mn-ea"/>
                <a:cs typeface="+mn-cs"/>
              </a:rPr>
              <a:t>High Retention:</a:t>
            </a:r>
            <a:r>
              <a:rPr lang="en-GB" sz="1200" b="0" u="none" strike="noStrike" kern="1200" dirty="0">
                <a:solidFill>
                  <a:schemeClr val="tx1"/>
                </a:solidFill>
                <a:effectLst/>
                <a:latin typeface="+mn-lt"/>
                <a:ea typeface="+mn-ea"/>
                <a:cs typeface="+mn-cs"/>
              </a:rPr>
              <a:t> Lessons learned from real-life trial and error stick far better than memorised facts.</a:t>
            </a:r>
          </a:p>
          <a:p>
            <a:r>
              <a:rPr lang="en-GB" sz="1200" b="1" u="none" strike="noStrike" kern="1200" dirty="0">
                <a:solidFill>
                  <a:schemeClr val="tx1"/>
                </a:solidFill>
                <a:effectLst/>
                <a:latin typeface="+mn-lt"/>
                <a:ea typeface="+mn-ea"/>
                <a:cs typeface="+mn-cs"/>
              </a:rPr>
              <a:t>Emotional Depth:</a:t>
            </a:r>
            <a:r>
              <a:rPr lang="en-GB" sz="1200" b="0" u="none" strike="noStrike" kern="1200" dirty="0">
                <a:solidFill>
                  <a:schemeClr val="tx1"/>
                </a:solidFill>
                <a:effectLst/>
                <a:latin typeface="+mn-lt"/>
                <a:ea typeface="+mn-ea"/>
                <a:cs typeface="+mn-cs"/>
              </a:rPr>
              <a:t> It builds genuine empathy, resilience, and confidence that textbooks cannot replicate.</a:t>
            </a:r>
          </a:p>
          <a:p>
            <a:r>
              <a:rPr lang="en-GB" sz="1200" b="1" u="none" strike="noStrike" kern="1200" dirty="0">
                <a:solidFill>
                  <a:schemeClr val="tx1"/>
                </a:solidFill>
                <a:effectLst/>
                <a:latin typeface="+mn-lt"/>
                <a:ea typeface="+mn-ea"/>
                <a:cs typeface="+mn-cs"/>
              </a:rPr>
              <a:t>Immediate Context:</a:t>
            </a:r>
            <a:r>
              <a:rPr lang="en-GB" sz="1200" b="0" u="none" strike="noStrike" kern="1200" dirty="0">
                <a:solidFill>
                  <a:schemeClr val="tx1"/>
                </a:solidFill>
                <a:effectLst/>
                <a:latin typeface="+mn-lt"/>
                <a:ea typeface="+mn-ea"/>
                <a:cs typeface="+mn-cs"/>
              </a:rPr>
              <a:t> It provides instant clarity on how specific actions lead directly to specific consequences.</a:t>
            </a:r>
          </a:p>
          <a:p>
            <a:r>
              <a:rPr lang="en-GB" sz="1200" b="1" u="none" strike="noStrike" kern="1200" dirty="0">
                <a:solidFill>
                  <a:schemeClr val="tx1"/>
                </a:solidFill>
                <a:effectLst/>
                <a:latin typeface="+mn-lt"/>
                <a:ea typeface="+mn-ea"/>
                <a:cs typeface="+mn-cs"/>
              </a:rPr>
              <a:t>Practical Skills:</a:t>
            </a:r>
            <a:r>
              <a:rPr lang="en-GB" sz="1200" b="0" u="none" strike="noStrike" kern="1200" dirty="0">
                <a:solidFill>
                  <a:schemeClr val="tx1"/>
                </a:solidFill>
                <a:effectLst/>
                <a:latin typeface="+mn-lt"/>
                <a:ea typeface="+mn-ea"/>
                <a:cs typeface="+mn-cs"/>
              </a:rPr>
              <a:t> It excels at teaching hands-on, procedural abilities like driving, cooking, or managing people</a:t>
            </a:r>
          </a:p>
          <a:p>
            <a:r>
              <a:rPr lang="en-GB" sz="1200" b="1" u="none" strike="noStrike" kern="1200" dirty="0">
                <a:solidFill>
                  <a:schemeClr val="tx1"/>
                </a:solidFill>
                <a:effectLst/>
                <a:latin typeface="+mn-lt"/>
                <a:ea typeface="+mn-ea"/>
                <a:cs typeface="+mn-cs"/>
              </a:rPr>
              <a:t>The Positives of Lived Experience</a:t>
            </a:r>
          </a:p>
          <a:p>
            <a:r>
              <a:rPr lang="en-GB" sz="1200" b="1" u="none" strike="noStrike" kern="1200" dirty="0">
                <a:solidFill>
                  <a:schemeClr val="tx1"/>
                </a:solidFill>
                <a:effectLst/>
                <a:latin typeface="+mn-lt"/>
                <a:ea typeface="+mn-ea"/>
                <a:cs typeface="+mn-cs"/>
              </a:rPr>
              <a:t>Reveals Hidden Truths:</a:t>
            </a:r>
            <a:r>
              <a:rPr lang="en-GB" sz="1200" b="0" u="none" strike="noStrike" kern="1200" dirty="0">
                <a:solidFill>
                  <a:schemeClr val="tx1"/>
                </a:solidFill>
                <a:effectLst/>
                <a:latin typeface="+mn-lt"/>
                <a:ea typeface="+mn-ea"/>
                <a:cs typeface="+mn-cs"/>
              </a:rPr>
              <a:t> It exposes systemic flaws and institutional barriers that statistics and outsiders often miss.</a:t>
            </a:r>
          </a:p>
          <a:p>
            <a:r>
              <a:rPr lang="en-GB" sz="1200" b="1" u="none" strike="noStrike" kern="1200" dirty="0">
                <a:solidFill>
                  <a:schemeClr val="tx1"/>
                </a:solidFill>
                <a:effectLst/>
                <a:latin typeface="+mn-lt"/>
                <a:ea typeface="+mn-ea"/>
                <a:cs typeface="+mn-cs"/>
              </a:rPr>
              <a:t>Fosters Deep Empathy:</a:t>
            </a:r>
            <a:r>
              <a:rPr lang="en-GB" sz="1200" b="0" u="none" strike="noStrike" kern="1200" dirty="0">
                <a:solidFill>
                  <a:schemeClr val="tx1"/>
                </a:solidFill>
                <a:effectLst/>
                <a:latin typeface="+mn-lt"/>
                <a:ea typeface="+mn-ea"/>
                <a:cs typeface="+mn-cs"/>
              </a:rPr>
              <a:t> It builds authentic connection and trust among peers who share similar life circumstances.</a:t>
            </a:r>
          </a:p>
          <a:p>
            <a:r>
              <a:rPr lang="en-GB" sz="1200" b="1" u="none" strike="noStrike" kern="1200" dirty="0">
                <a:solidFill>
                  <a:schemeClr val="tx1"/>
                </a:solidFill>
                <a:effectLst/>
                <a:latin typeface="+mn-lt"/>
                <a:ea typeface="+mn-ea"/>
                <a:cs typeface="+mn-cs"/>
              </a:rPr>
              <a:t>Drives Targeted Solutions:</a:t>
            </a:r>
            <a:r>
              <a:rPr lang="en-GB" sz="1200" b="0" u="none" strike="noStrike" kern="1200" dirty="0">
                <a:solidFill>
                  <a:schemeClr val="tx1"/>
                </a:solidFill>
                <a:effectLst/>
                <a:latin typeface="+mn-lt"/>
                <a:ea typeface="+mn-ea"/>
                <a:cs typeface="+mn-cs"/>
              </a:rPr>
              <a:t> It ensures policies and programs are designed around the actual needs of a community.</a:t>
            </a:r>
          </a:p>
          <a:p>
            <a:r>
              <a:rPr lang="en-GB" sz="1200" b="1" u="none" strike="noStrike" kern="1200" dirty="0">
                <a:solidFill>
                  <a:schemeClr val="tx1"/>
                </a:solidFill>
                <a:effectLst/>
                <a:latin typeface="+mn-lt"/>
                <a:ea typeface="+mn-ea"/>
                <a:cs typeface="+mn-cs"/>
              </a:rPr>
              <a:t>Validates Marginalised Voices:</a:t>
            </a:r>
            <a:r>
              <a:rPr lang="en-GB" sz="1200" b="0" u="none" strike="noStrike" kern="1200" dirty="0">
                <a:solidFill>
                  <a:schemeClr val="tx1"/>
                </a:solidFill>
                <a:effectLst/>
                <a:latin typeface="+mn-lt"/>
                <a:ea typeface="+mn-ea"/>
                <a:cs typeface="+mn-cs"/>
              </a:rPr>
              <a:t> It elevates human dignity by </a:t>
            </a:r>
            <a:r>
              <a:rPr lang="en-GB" sz="1200" b="0" u="none" strike="noStrike" kern="1200" dirty="0" err="1">
                <a:solidFill>
                  <a:schemeClr val="tx1"/>
                </a:solidFill>
                <a:effectLst/>
                <a:latin typeface="+mn-lt"/>
                <a:ea typeface="+mn-ea"/>
                <a:cs typeface="+mn-cs"/>
              </a:rPr>
              <a:t>centering</a:t>
            </a:r>
            <a:r>
              <a:rPr lang="en-GB" sz="1200" b="0" u="none" strike="noStrike" kern="1200" dirty="0">
                <a:solidFill>
                  <a:schemeClr val="tx1"/>
                </a:solidFill>
                <a:effectLst/>
                <a:latin typeface="+mn-lt"/>
                <a:ea typeface="+mn-ea"/>
                <a:cs typeface="+mn-cs"/>
              </a:rPr>
              <a:t> first-hand knowledge over detached, academic theories</a:t>
            </a:r>
          </a:p>
          <a:p>
            <a:endParaRPr lang="en-GB" sz="1200" b="0" u="none" strike="noStrike" kern="1200" dirty="0">
              <a:solidFill>
                <a:schemeClr val="tx1"/>
              </a:solidFill>
              <a:effectLst/>
              <a:latin typeface="+mn-lt"/>
              <a:ea typeface="+mn-ea"/>
              <a:cs typeface="+mn-cs"/>
            </a:endParaRPr>
          </a:p>
          <a:p>
            <a:endParaRPr lang="en-GB" sz="1200" b="0" u="none" strike="noStrike"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The Negatives of Personal Experience</a:t>
            </a:r>
          </a:p>
          <a:p>
            <a:r>
              <a:rPr lang="en-GB" sz="1200" b="1" u="none" strike="noStrike" kern="1200" dirty="0">
                <a:solidFill>
                  <a:schemeClr val="tx1"/>
                </a:solidFill>
                <a:effectLst/>
                <a:latin typeface="+mn-lt"/>
                <a:ea typeface="+mn-ea"/>
                <a:cs typeface="+mn-cs"/>
              </a:rPr>
              <a:t>Sample Size of One:</a:t>
            </a:r>
            <a:r>
              <a:rPr lang="en-GB" sz="1200" b="0" u="none" strike="noStrike" kern="1200" dirty="0">
                <a:solidFill>
                  <a:schemeClr val="tx1"/>
                </a:solidFill>
                <a:effectLst/>
                <a:latin typeface="+mn-lt"/>
                <a:ea typeface="+mn-ea"/>
                <a:cs typeface="+mn-cs"/>
              </a:rPr>
              <a:t> It mistakes a single individual's life path for a universal rule of how the world works</a:t>
            </a:r>
          </a:p>
          <a:p>
            <a:r>
              <a:rPr lang="en-GB" sz="1200" b="1" u="none" strike="noStrike" kern="1200" dirty="0">
                <a:solidFill>
                  <a:schemeClr val="tx1"/>
                </a:solidFill>
                <a:effectLst/>
                <a:latin typeface="+mn-lt"/>
                <a:ea typeface="+mn-ea"/>
                <a:cs typeface="+mn-cs"/>
              </a:rPr>
              <a:t>Cognitive Blind Spots:</a:t>
            </a:r>
            <a:r>
              <a:rPr lang="en-GB" sz="1200" b="0" u="none" strike="noStrike" kern="1200" dirty="0">
                <a:solidFill>
                  <a:schemeClr val="tx1"/>
                </a:solidFill>
                <a:effectLst/>
                <a:latin typeface="+mn-lt"/>
                <a:ea typeface="+mn-ea"/>
                <a:cs typeface="+mn-cs"/>
              </a:rPr>
              <a:t> The brain alters memories over time, making personal history highly unreliable</a:t>
            </a:r>
          </a:p>
          <a:p>
            <a:r>
              <a:rPr lang="en-GB" sz="1200" b="1" u="none" strike="noStrike" kern="1200" dirty="0">
                <a:solidFill>
                  <a:schemeClr val="tx1"/>
                </a:solidFill>
                <a:effectLst/>
                <a:latin typeface="+mn-lt"/>
                <a:ea typeface="+mn-ea"/>
                <a:cs typeface="+mn-cs"/>
              </a:rPr>
              <a:t>False Causality:</a:t>
            </a:r>
            <a:r>
              <a:rPr lang="en-GB" sz="1200" b="0" u="none" strike="noStrike" kern="1200" dirty="0">
                <a:solidFill>
                  <a:schemeClr val="tx1"/>
                </a:solidFill>
                <a:effectLst/>
                <a:latin typeface="+mn-lt"/>
                <a:ea typeface="+mn-ea"/>
                <a:cs typeface="+mn-cs"/>
              </a:rPr>
              <a:t> It frequently leads to superstition, confusing a random coincidence with a guaranteed cause-and-effect relationship</a:t>
            </a:r>
          </a:p>
          <a:p>
            <a:r>
              <a:rPr lang="en-GB" sz="1200" b="1" u="none" strike="noStrike" kern="1200" dirty="0">
                <a:solidFill>
                  <a:schemeClr val="tx1"/>
                </a:solidFill>
                <a:effectLst/>
                <a:latin typeface="+mn-lt"/>
                <a:ea typeface="+mn-ea"/>
                <a:cs typeface="+mn-cs"/>
              </a:rPr>
              <a:t>The Negatives of Lived Experience</a:t>
            </a:r>
          </a:p>
          <a:p>
            <a:r>
              <a:rPr lang="en-GB" sz="1200" b="1" u="none" strike="noStrike" kern="1200" dirty="0">
                <a:solidFill>
                  <a:schemeClr val="tx1"/>
                </a:solidFill>
                <a:effectLst/>
                <a:latin typeface="+mn-lt"/>
                <a:ea typeface="+mn-ea"/>
                <a:cs typeface="+mn-cs"/>
              </a:rPr>
              <a:t>Emotional Exhaustion:</a:t>
            </a:r>
            <a:r>
              <a:rPr lang="en-GB" sz="1200" b="0" u="none" strike="noStrike" kern="1200" dirty="0">
                <a:solidFill>
                  <a:schemeClr val="tx1"/>
                </a:solidFill>
                <a:effectLst/>
                <a:latin typeface="+mn-lt"/>
                <a:ea typeface="+mn-ea"/>
                <a:cs typeface="+mn-cs"/>
              </a:rPr>
              <a:t> Sharing traumatic or deeply personal histories to educate others causes significant mental fatigue.</a:t>
            </a:r>
          </a:p>
          <a:p>
            <a:r>
              <a:rPr lang="en-GB" sz="1200" b="1" u="none" strike="noStrike" kern="1200" dirty="0">
                <a:solidFill>
                  <a:schemeClr val="tx1"/>
                </a:solidFill>
                <a:effectLst/>
                <a:latin typeface="+mn-lt"/>
                <a:ea typeface="+mn-ea"/>
                <a:cs typeface="+mn-cs"/>
              </a:rPr>
              <a:t>Risk of Anecdotal Fallacy:</a:t>
            </a:r>
            <a:r>
              <a:rPr lang="en-GB" sz="1200" b="0" u="none" strike="noStrike" kern="1200" dirty="0">
                <a:solidFill>
                  <a:schemeClr val="tx1"/>
                </a:solidFill>
                <a:effectLst/>
                <a:latin typeface="+mn-lt"/>
                <a:ea typeface="+mn-ea"/>
                <a:cs typeface="+mn-cs"/>
              </a:rPr>
              <a:t> It can mistake one unique, localized perspective for the definitive reality of an entire group.</a:t>
            </a:r>
          </a:p>
          <a:p>
            <a:r>
              <a:rPr lang="en-GB" sz="1200" b="1" u="none" strike="noStrike" kern="1200" dirty="0">
                <a:solidFill>
                  <a:schemeClr val="tx1"/>
                </a:solidFill>
                <a:effectLst/>
                <a:latin typeface="+mn-lt"/>
                <a:ea typeface="+mn-ea"/>
                <a:cs typeface="+mn-cs"/>
              </a:rPr>
              <a:t>Resists Objective Data:</a:t>
            </a:r>
            <a:r>
              <a:rPr lang="en-GB" sz="1200" b="0" u="none" strike="noStrike" kern="1200" dirty="0">
                <a:solidFill>
                  <a:schemeClr val="tx1"/>
                </a:solidFill>
                <a:effectLst/>
                <a:latin typeface="+mn-lt"/>
                <a:ea typeface="+mn-ea"/>
                <a:cs typeface="+mn-cs"/>
              </a:rPr>
              <a:t> It sometimes rejects broader statistical evidence if those facts contradict personal survival realities.</a:t>
            </a:r>
          </a:p>
          <a:p>
            <a:r>
              <a:rPr lang="en-GB" sz="1200" b="1" u="none" strike="noStrike" kern="1200" dirty="0">
                <a:solidFill>
                  <a:schemeClr val="tx1"/>
                </a:solidFill>
                <a:effectLst/>
                <a:latin typeface="+mn-lt"/>
                <a:ea typeface="+mn-ea"/>
                <a:cs typeface="+mn-cs"/>
              </a:rPr>
              <a:t>Creates Echo Chambers:</a:t>
            </a:r>
            <a:r>
              <a:rPr lang="en-GB" sz="1200" b="0" u="none" strike="noStrike" kern="1200" dirty="0">
                <a:solidFill>
                  <a:schemeClr val="tx1"/>
                </a:solidFill>
                <a:effectLst/>
                <a:latin typeface="+mn-lt"/>
                <a:ea typeface="+mn-ea"/>
                <a:cs typeface="+mn-cs"/>
              </a:rPr>
              <a:t> Over-reliance on shared identity can lead groups to dismiss valuable, objective outside perspectives.</a:t>
            </a:r>
          </a:p>
          <a:p>
            <a:endParaRPr lang="en-GB" sz="1200" b="0" u="none" strike="noStrike" kern="1200" dirty="0">
              <a:solidFill>
                <a:schemeClr val="tx1"/>
              </a:solidFill>
              <a:effectLst/>
              <a:latin typeface="+mn-lt"/>
              <a:ea typeface="+mn-ea"/>
              <a:cs typeface="+mn-cs"/>
            </a:endParaRPr>
          </a:p>
          <a:p>
            <a:endParaRPr lang="en-GB" sz="1200" b="0" u="none" strike="noStrike" kern="1200" dirty="0">
              <a:solidFill>
                <a:schemeClr val="tx1"/>
              </a:solidFill>
              <a:effectLst/>
              <a:latin typeface="+mn-lt"/>
              <a:ea typeface="+mn-ea"/>
              <a:cs typeface="+mn-cs"/>
            </a:endParaRPr>
          </a:p>
          <a:p>
            <a:endParaRPr lang="en-GB" dirty="0"/>
          </a:p>
          <a:p>
            <a:endParaRPr lang="en-GB" dirty="0"/>
          </a:p>
        </p:txBody>
      </p:sp>
      <p:sp>
        <p:nvSpPr>
          <p:cNvPr id="4" name="Slide Number Placeholder 3">
            <a:extLst>
              <a:ext uri="{FF2B5EF4-FFF2-40B4-BE49-F238E27FC236}">
                <a16:creationId xmlns:a16="http://schemas.microsoft.com/office/drawing/2014/main" id="{86342CDA-261D-F0CB-F0B7-B146BA5C2942}"/>
              </a:ext>
            </a:extLst>
          </p:cNvPr>
          <p:cNvSpPr>
            <a:spLocks noGrp="1"/>
          </p:cNvSpPr>
          <p:nvPr>
            <p:ph type="sldNum" sz="quarter" idx="5"/>
          </p:nvPr>
        </p:nvSpPr>
        <p:spPr/>
        <p:txBody>
          <a:bodyPr/>
          <a:lstStyle/>
          <a:p>
            <a:fld id="{9CCED537-00C6-411B-86AC-06BCD4C60912}" type="slidenum">
              <a:rPr lang="en-GB" smtClean="0"/>
              <a:t>21</a:t>
            </a:fld>
            <a:endParaRPr lang="en-GB"/>
          </a:p>
        </p:txBody>
      </p:sp>
    </p:spTree>
    <p:extLst>
      <p:ext uri="{BB962C8B-B14F-4D97-AF65-F5344CB8AC3E}">
        <p14:creationId xmlns:p14="http://schemas.microsoft.com/office/powerpoint/2010/main" val="28229295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D36190-C0C5-82A1-10B8-3E5D1AE220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1A07A4-1F72-FF28-805B-0863896330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A56060-1AB8-EDD5-5431-D02E59D68700}"/>
              </a:ext>
            </a:extLst>
          </p:cNvPr>
          <p:cNvSpPr>
            <a:spLocks noGrp="1"/>
          </p:cNvSpPr>
          <p:nvPr>
            <p:ph type="body" idx="1"/>
          </p:nvPr>
        </p:nvSpPr>
        <p:spPr/>
        <p:txBody>
          <a:bodyPr/>
          <a:lstStyle/>
          <a:p>
            <a:r>
              <a:rPr lang="en-GB" dirty="0"/>
              <a:t>Scientific evidence provides a highly reliable, objective framework for understanding the world, but it can be rigid, slow to adapt, and difficult for non-experts to apply to daily life</a:t>
            </a:r>
          </a:p>
          <a:p>
            <a:endParaRPr lang="en-GB" dirty="0"/>
          </a:p>
          <a:p>
            <a:r>
              <a:rPr lang="en-GB" sz="1200" b="1" u="none" strike="noStrike" kern="1200" dirty="0">
                <a:solidFill>
                  <a:schemeClr val="tx1"/>
                </a:solidFill>
                <a:effectLst/>
                <a:latin typeface="+mn-lt"/>
                <a:ea typeface="+mn-ea"/>
                <a:cs typeface="+mn-cs"/>
              </a:rPr>
              <a:t>The Positives of Scientific Evidence</a:t>
            </a:r>
          </a:p>
          <a:p>
            <a:r>
              <a:rPr lang="en-GB" sz="1200" b="1" u="none" strike="noStrike" kern="1200" dirty="0">
                <a:solidFill>
                  <a:schemeClr val="tx1"/>
                </a:solidFill>
                <a:effectLst/>
                <a:latin typeface="+mn-lt"/>
                <a:ea typeface="+mn-ea"/>
                <a:cs typeface="+mn-cs"/>
              </a:rPr>
              <a:t>Minimises Human Bias:</a:t>
            </a:r>
            <a:r>
              <a:rPr lang="en-GB" sz="1200" b="0" u="none" strike="noStrike" kern="1200" dirty="0">
                <a:solidFill>
                  <a:schemeClr val="tx1"/>
                </a:solidFill>
                <a:effectLst/>
                <a:latin typeface="+mn-lt"/>
                <a:ea typeface="+mn-ea"/>
                <a:cs typeface="+mn-cs"/>
              </a:rPr>
              <a:t> It uses systematic testing to filter out personal prejudices, wishful thinking, and faulty memories.</a:t>
            </a:r>
          </a:p>
          <a:p>
            <a:r>
              <a:rPr lang="en-GB" sz="1200" b="1" u="none" strike="noStrike" kern="1200" dirty="0">
                <a:solidFill>
                  <a:schemeClr val="tx1"/>
                </a:solidFill>
                <a:effectLst/>
                <a:latin typeface="+mn-lt"/>
                <a:ea typeface="+mn-ea"/>
                <a:cs typeface="+mn-cs"/>
              </a:rPr>
              <a:t>Proves Universal Rules:</a:t>
            </a:r>
            <a:r>
              <a:rPr lang="en-GB" sz="1200" b="0" u="none" strike="noStrike" kern="1200" dirty="0">
                <a:solidFill>
                  <a:schemeClr val="tx1"/>
                </a:solidFill>
                <a:effectLst/>
                <a:latin typeface="+mn-lt"/>
                <a:ea typeface="+mn-ea"/>
                <a:cs typeface="+mn-cs"/>
              </a:rPr>
              <a:t> It establishes facts that remain true across different cultures, locations, and time periods.</a:t>
            </a:r>
          </a:p>
          <a:p>
            <a:r>
              <a:rPr lang="en-GB" sz="1200" b="1" u="none" strike="noStrike" kern="1200" dirty="0">
                <a:solidFill>
                  <a:schemeClr val="tx1"/>
                </a:solidFill>
                <a:effectLst/>
                <a:latin typeface="+mn-lt"/>
                <a:ea typeface="+mn-ea"/>
                <a:cs typeface="+mn-cs"/>
              </a:rPr>
              <a:t>Allows Precise Replication:</a:t>
            </a:r>
            <a:r>
              <a:rPr lang="en-GB" sz="1200" b="0" u="none" strike="noStrike" kern="1200" dirty="0">
                <a:solidFill>
                  <a:schemeClr val="tx1"/>
                </a:solidFill>
                <a:effectLst/>
                <a:latin typeface="+mn-lt"/>
                <a:ea typeface="+mn-ea"/>
                <a:cs typeface="+mn-cs"/>
              </a:rPr>
              <a:t> It lets other researchers test the exact same methods to verify if the results are consistently accurate.</a:t>
            </a:r>
          </a:p>
          <a:p>
            <a:r>
              <a:rPr lang="en-GB" sz="1200" b="1" u="none" strike="noStrike" kern="1200" dirty="0">
                <a:solidFill>
                  <a:schemeClr val="tx1"/>
                </a:solidFill>
                <a:effectLst/>
                <a:latin typeface="+mn-lt"/>
                <a:ea typeface="+mn-ea"/>
                <a:cs typeface="+mn-cs"/>
              </a:rPr>
              <a:t>Measures True Scale:</a:t>
            </a:r>
            <a:r>
              <a:rPr lang="en-GB" sz="1200" b="0" u="none" strike="noStrike" kern="1200" dirty="0">
                <a:solidFill>
                  <a:schemeClr val="tx1"/>
                </a:solidFill>
                <a:effectLst/>
                <a:latin typeface="+mn-lt"/>
                <a:ea typeface="+mn-ea"/>
                <a:cs typeface="+mn-cs"/>
              </a:rPr>
              <a:t> It looks at large population data rather than relying on one-off anecdotes or coincidences.</a:t>
            </a:r>
          </a:p>
          <a:p>
            <a:endParaRPr lang="en-GB" sz="1200" b="0" u="none" strike="noStrike"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The Negatives of Scientific Evidence</a:t>
            </a:r>
          </a:p>
          <a:p>
            <a:r>
              <a:rPr lang="en-GB" sz="1200" b="1" u="none" strike="noStrike" kern="1200" dirty="0">
                <a:solidFill>
                  <a:schemeClr val="tx1"/>
                </a:solidFill>
                <a:effectLst/>
                <a:latin typeface="+mn-lt"/>
                <a:ea typeface="+mn-ea"/>
                <a:cs typeface="+mn-cs"/>
              </a:rPr>
              <a:t>Lacks Personal Nuance:</a:t>
            </a:r>
            <a:r>
              <a:rPr lang="en-GB" sz="1200" b="0" u="none" strike="noStrike" kern="1200" dirty="0">
                <a:solidFill>
                  <a:schemeClr val="tx1"/>
                </a:solidFill>
                <a:effectLst/>
                <a:latin typeface="+mn-lt"/>
                <a:ea typeface="+mn-ea"/>
                <a:cs typeface="+mn-cs"/>
              </a:rPr>
              <a:t> It focuses on broad statistical averages, which might not apply to your unique individual situation.</a:t>
            </a:r>
          </a:p>
          <a:p>
            <a:r>
              <a:rPr lang="en-GB" sz="1200" b="1" u="none" strike="noStrike" kern="1200" dirty="0">
                <a:solidFill>
                  <a:schemeClr val="tx1"/>
                </a:solidFill>
                <a:effectLst/>
                <a:latin typeface="+mn-lt"/>
                <a:ea typeface="+mn-ea"/>
                <a:cs typeface="+mn-cs"/>
              </a:rPr>
              <a:t>Slow to Evolve:</a:t>
            </a:r>
            <a:r>
              <a:rPr lang="en-GB" sz="1200" b="0" u="none" strike="noStrike" kern="1200" dirty="0">
                <a:solidFill>
                  <a:schemeClr val="tx1"/>
                </a:solidFill>
                <a:effectLst/>
                <a:latin typeface="+mn-lt"/>
                <a:ea typeface="+mn-ea"/>
                <a:cs typeface="+mn-cs"/>
              </a:rPr>
              <a:t> It requires years of rigorous peer review, meaning it often lags behind fast-moving, real-world problems.</a:t>
            </a:r>
          </a:p>
          <a:p>
            <a:r>
              <a:rPr lang="en-GB" sz="1200" b="1" u="none" strike="noStrike" kern="1200" dirty="0">
                <a:solidFill>
                  <a:schemeClr val="tx1"/>
                </a:solidFill>
                <a:effectLst/>
                <a:latin typeface="+mn-lt"/>
                <a:ea typeface="+mn-ea"/>
                <a:cs typeface="+mn-cs"/>
              </a:rPr>
              <a:t>Prone to Reversals:</a:t>
            </a:r>
            <a:r>
              <a:rPr lang="en-GB" sz="1200" b="0" u="none" strike="noStrike" kern="1200" dirty="0">
                <a:solidFill>
                  <a:schemeClr val="tx1"/>
                </a:solidFill>
                <a:effectLst/>
                <a:latin typeface="+mn-lt"/>
                <a:ea typeface="+mn-ea"/>
                <a:cs typeface="+mn-cs"/>
              </a:rPr>
              <a:t> It constantly updates, meaning a "proven fact" today could be disproven tomorrow as better tools emerge.</a:t>
            </a:r>
          </a:p>
          <a:p>
            <a:r>
              <a:rPr lang="en-GB" sz="1200" b="1" u="none" strike="noStrike" kern="1200" dirty="0">
                <a:solidFill>
                  <a:schemeClr val="tx1"/>
                </a:solidFill>
                <a:effectLst/>
                <a:latin typeface="+mn-lt"/>
                <a:ea typeface="+mn-ea"/>
                <a:cs typeface="+mn-cs"/>
              </a:rPr>
              <a:t>High Barrier to Entry:</a:t>
            </a:r>
            <a:r>
              <a:rPr lang="en-GB" sz="1200" b="0" u="none" strike="noStrike" kern="1200" dirty="0">
                <a:solidFill>
                  <a:schemeClr val="tx1"/>
                </a:solidFill>
                <a:effectLst/>
                <a:latin typeface="+mn-lt"/>
                <a:ea typeface="+mn-ea"/>
                <a:cs typeface="+mn-cs"/>
              </a:rPr>
              <a:t> It requires specialized training to correctly read, understand, and apply complex academic studies</a:t>
            </a:r>
          </a:p>
          <a:p>
            <a:endParaRPr lang="en-GB" sz="1200" b="0" u="none" strike="noStrike"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8F37A7D5-18C2-1820-9F8F-1D6D4D3E6060}"/>
              </a:ext>
            </a:extLst>
          </p:cNvPr>
          <p:cNvSpPr>
            <a:spLocks noGrp="1"/>
          </p:cNvSpPr>
          <p:nvPr>
            <p:ph type="sldNum" sz="quarter" idx="5"/>
          </p:nvPr>
        </p:nvSpPr>
        <p:spPr/>
        <p:txBody>
          <a:bodyPr/>
          <a:lstStyle/>
          <a:p>
            <a:fld id="{9CCED537-00C6-411B-86AC-06BCD4C60912}" type="slidenum">
              <a:rPr lang="en-GB" smtClean="0"/>
              <a:t>22</a:t>
            </a:fld>
            <a:endParaRPr lang="en-GB"/>
          </a:p>
        </p:txBody>
      </p:sp>
    </p:spTree>
    <p:extLst>
      <p:ext uri="{BB962C8B-B14F-4D97-AF65-F5344CB8AC3E}">
        <p14:creationId xmlns:p14="http://schemas.microsoft.com/office/powerpoint/2010/main" val="38428243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F1ADF6-85F6-CA73-56E3-09DB0B6245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487387-0AC4-7D26-AFF5-046EC851EA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1A832F-4534-B67D-D63A-E6E966E85E08}"/>
              </a:ext>
            </a:extLst>
          </p:cNvPr>
          <p:cNvSpPr>
            <a:spLocks noGrp="1"/>
          </p:cNvSpPr>
          <p:nvPr>
            <p:ph type="body" idx="1"/>
          </p:nvPr>
        </p:nvSpPr>
        <p:spPr/>
        <p:txBody>
          <a:bodyPr/>
          <a:lstStyle/>
          <a:p>
            <a:r>
              <a:rPr lang="en-GB" sz="1200" b="0" u="none" strike="noStrike" kern="1200" dirty="0">
                <a:solidFill>
                  <a:schemeClr val="tx1"/>
                </a:solidFill>
                <a:effectLst/>
                <a:latin typeface="+mn-lt"/>
                <a:ea typeface="+mn-ea"/>
                <a:cs typeface="+mn-cs"/>
              </a:rPr>
              <a:t>The scientific method is </a:t>
            </a:r>
            <a:r>
              <a:rPr lang="en-GB" dirty="0"/>
              <a:t>a systematic, objective process used by scientists to investigate the world, test hypotheses, and build reliable knowledge. Rather than relying on guesswork, intuition, or personal beliefs, it uses a structured series of steps to uncover facts.</a:t>
            </a:r>
          </a:p>
        </p:txBody>
      </p:sp>
      <p:sp>
        <p:nvSpPr>
          <p:cNvPr id="4" name="Slide Number Placeholder 3">
            <a:extLst>
              <a:ext uri="{FF2B5EF4-FFF2-40B4-BE49-F238E27FC236}">
                <a16:creationId xmlns:a16="http://schemas.microsoft.com/office/drawing/2014/main" id="{56F14789-A559-6EC7-D7EE-98B4E71FC94B}"/>
              </a:ext>
            </a:extLst>
          </p:cNvPr>
          <p:cNvSpPr>
            <a:spLocks noGrp="1"/>
          </p:cNvSpPr>
          <p:nvPr>
            <p:ph type="sldNum" sz="quarter" idx="5"/>
          </p:nvPr>
        </p:nvSpPr>
        <p:spPr/>
        <p:txBody>
          <a:bodyPr/>
          <a:lstStyle/>
          <a:p>
            <a:fld id="{9CCED537-00C6-411B-86AC-06BCD4C60912}" type="slidenum">
              <a:rPr lang="en-GB" smtClean="0"/>
              <a:t>23</a:t>
            </a:fld>
            <a:endParaRPr lang="en-GB"/>
          </a:p>
        </p:txBody>
      </p:sp>
    </p:spTree>
    <p:extLst>
      <p:ext uri="{BB962C8B-B14F-4D97-AF65-F5344CB8AC3E}">
        <p14:creationId xmlns:p14="http://schemas.microsoft.com/office/powerpoint/2010/main" val="16446738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Originally named "</a:t>
            </a:r>
            <a:r>
              <a:rPr lang="en-GB" sz="1200" b="0" i="1" kern="1200" dirty="0" err="1">
                <a:solidFill>
                  <a:schemeClr val="tx1"/>
                </a:solidFill>
                <a:effectLst/>
                <a:latin typeface="+mn-lt"/>
                <a:ea typeface="+mn-ea"/>
                <a:cs typeface="+mn-cs"/>
              </a:rPr>
              <a:t>Schädellehre</a:t>
            </a:r>
            <a:r>
              <a:rPr lang="en-GB" sz="1200" b="0" i="0" kern="1200" dirty="0">
                <a:solidFill>
                  <a:schemeClr val="tx1"/>
                </a:solidFill>
                <a:effectLst/>
                <a:latin typeface="+mn-lt"/>
                <a:ea typeface="+mn-ea"/>
                <a:cs typeface="+mn-cs"/>
              </a:rPr>
              <a:t> " (doctrine of the skull) and "</a:t>
            </a:r>
            <a:r>
              <a:rPr lang="en-GB" sz="1200" b="0" i="1" kern="1200" dirty="0" err="1">
                <a:solidFill>
                  <a:schemeClr val="tx1"/>
                </a:solidFill>
                <a:effectLst/>
                <a:latin typeface="+mn-lt"/>
                <a:ea typeface="+mn-ea"/>
                <a:cs typeface="+mn-cs"/>
              </a:rPr>
              <a:t>Organologie</a:t>
            </a:r>
            <a:r>
              <a:rPr lang="en-GB" sz="1200" b="0" i="1"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by Franz Joseph Gall (1758-1828), the science would come to be called by various names, including craniology, cranioscopy, and eventually phrenology, a term coined by Benjamin Rush but applied to this set of practices by Johann Gaspar </a:t>
            </a:r>
            <a:r>
              <a:rPr lang="en-GB" sz="1200" b="0" i="0" kern="1200" dirty="0" err="1">
                <a:solidFill>
                  <a:schemeClr val="tx1"/>
                </a:solidFill>
                <a:effectLst/>
                <a:latin typeface="+mn-lt"/>
                <a:ea typeface="+mn-ea"/>
                <a:cs typeface="+mn-cs"/>
              </a:rPr>
              <a:t>Spurzheim</a:t>
            </a:r>
            <a:r>
              <a:rPr lang="en-GB" sz="1200" b="0" i="0" kern="1200" dirty="0">
                <a:solidFill>
                  <a:schemeClr val="tx1"/>
                </a:solidFill>
                <a:effectLst/>
                <a:latin typeface="+mn-lt"/>
                <a:ea typeface="+mn-ea"/>
                <a:cs typeface="+mn-cs"/>
              </a:rPr>
              <a:t> (1776-1832)</a:t>
            </a:r>
          </a:p>
          <a:p>
            <a:r>
              <a:rPr lang="en-GB" sz="1200" b="0" i="0" kern="1200" dirty="0">
                <a:solidFill>
                  <a:schemeClr val="tx1"/>
                </a:solidFill>
                <a:effectLst/>
                <a:latin typeface="+mn-lt"/>
                <a:ea typeface="+mn-ea"/>
                <a:cs typeface="+mn-cs"/>
              </a:rPr>
              <a:t>Phrenology, the nineteenth-century practice of interpreting mental qualities and potential based on the external appearance of the skull. In the present day, phrenology is often referred to as a “pseudoscience,”</a:t>
            </a:r>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24</a:t>
            </a:fld>
            <a:endParaRPr lang="en-GB"/>
          </a:p>
        </p:txBody>
      </p:sp>
    </p:spTree>
    <p:extLst>
      <p:ext uri="{BB962C8B-B14F-4D97-AF65-F5344CB8AC3E}">
        <p14:creationId xmlns:p14="http://schemas.microsoft.com/office/powerpoint/2010/main" val="37152027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 rest of this session and the activities students will be allowed to use AI and any other tools that they wish for the activities – showing them the more acceptable resources to use will come in the third session of the day</a:t>
            </a:r>
          </a:p>
        </p:txBody>
      </p:sp>
      <p:sp>
        <p:nvSpPr>
          <p:cNvPr id="4" name="Slide Number Placeholder 3"/>
          <p:cNvSpPr>
            <a:spLocks noGrp="1"/>
          </p:cNvSpPr>
          <p:nvPr>
            <p:ph type="sldNum" sz="quarter" idx="5"/>
          </p:nvPr>
        </p:nvSpPr>
        <p:spPr/>
        <p:txBody>
          <a:bodyPr/>
          <a:lstStyle/>
          <a:p>
            <a:fld id="{9CCED537-00C6-411B-86AC-06BCD4C60912}" type="slidenum">
              <a:rPr lang="en-GB" smtClean="0"/>
              <a:t>25</a:t>
            </a:fld>
            <a:endParaRPr lang="en-GB"/>
          </a:p>
        </p:txBody>
      </p:sp>
    </p:spTree>
    <p:extLst>
      <p:ext uri="{BB962C8B-B14F-4D97-AF65-F5344CB8AC3E}">
        <p14:creationId xmlns:p14="http://schemas.microsoft.com/office/powerpoint/2010/main" val="32567766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Discuss reliability and authority.</a:t>
            </a:r>
          </a:p>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28</a:t>
            </a:fld>
            <a:endParaRPr lang="en-GB"/>
          </a:p>
        </p:txBody>
      </p:sp>
    </p:spTree>
    <p:extLst>
      <p:ext uri="{BB962C8B-B14F-4D97-AF65-F5344CB8AC3E}">
        <p14:creationId xmlns:p14="http://schemas.microsoft.com/office/powerpoint/2010/main" val="23640485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Milgram, Arendt, Abu </a:t>
            </a:r>
            <a:r>
              <a:rPr lang="en-GB" dirty="0" err="1"/>
              <a:t>Graib</a:t>
            </a:r>
            <a:r>
              <a:rPr lang="en-GB" dirty="0"/>
              <a:t>, Argentina, Jonestown, the future…</a:t>
            </a:r>
          </a:p>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36</a:t>
            </a:fld>
            <a:endParaRPr lang="en-GB"/>
          </a:p>
        </p:txBody>
      </p:sp>
    </p:spTree>
    <p:extLst>
      <p:ext uri="{BB962C8B-B14F-4D97-AF65-F5344CB8AC3E}">
        <p14:creationId xmlns:p14="http://schemas.microsoft.com/office/powerpoint/2010/main" val="21330739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40</a:t>
            </a:fld>
            <a:endParaRPr lang="en-GB"/>
          </a:p>
        </p:txBody>
      </p:sp>
    </p:spTree>
    <p:extLst>
      <p:ext uri="{BB962C8B-B14F-4D97-AF65-F5344CB8AC3E}">
        <p14:creationId xmlns:p14="http://schemas.microsoft.com/office/powerpoint/2010/main" val="5048203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7965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649" r:id="rId6"/>
    <p:sldLayoutId id="214748365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microsoft.com/office/2011/relationships/webextension" Target="../webextensions/webextension1.xml"/><Relationship Id="rId1" Type="http://schemas.openxmlformats.org/officeDocument/2006/relationships/slideLayout" Target="../slideLayouts/slideLayout2.xml"/><Relationship Id="rId6" Type="http://schemas.microsoft.com/office/2011/relationships/webextension" Target="../webextensions/webextension4.xml"/><Relationship Id="rId5" Type="http://schemas.microsoft.com/office/2011/relationships/webextension" Target="../webextensions/webextension3.xml"/><Relationship Id="rId4" Type="http://schemas.microsoft.com/office/2011/relationships/webextension" Target="../webextensions/webextension2.xml"/></Relationships>
</file>

<file path=ppt/slides/_rels/slide6.xml.rels><?xml version="1.0" encoding="UTF-8" standalone="yes"?>
<Relationships xmlns="http://schemas.openxmlformats.org/package/2006/relationships"><Relationship Id="rId3" Type="http://schemas.openxmlformats.org/officeDocument/2006/relationships/image" Target="../media/image120.png"/><Relationship Id="rId2" Type="http://schemas.microsoft.com/office/2011/relationships/webextension" Target="../webextensions/webextension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hyperlink" Target="https://scholar.google.com/" TargetMode="External"/></Relationships>
</file>

<file path=ppt/slides/_rels/slide32.xml.rels><?xml version="1.0" encoding="UTF-8" standalone="yes"?>
<Relationships xmlns="http://schemas.openxmlformats.org/package/2006/relationships"><Relationship Id="rId2" Type="http://schemas.openxmlformats.org/officeDocument/2006/relationships/hyperlink" Target="https://digitalservices.uwtsd.ac.uk/library/academic-and-infoskills/referencing-and-plagiarism/"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5.png"/><Relationship Id="rId2" Type="http://schemas.microsoft.com/office/2011/relationships/webextension" Target="../webextensions/webextension6.xml"/><Relationship Id="rId1" Type="http://schemas.openxmlformats.org/officeDocument/2006/relationships/slideLayout" Target="../slideLayouts/slideLayout2.xml"/><Relationship Id="rId4" Type="http://schemas.microsoft.com/office/2011/relationships/webextension" Target="../webextensions/webextension7.xml"/></Relationships>
</file>

<file path=ppt/slides/_rels/slide36.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jpeg"/><Relationship Id="rId10" Type="http://schemas.openxmlformats.org/officeDocument/2006/relationships/image" Target="../media/image23.jpeg"/><Relationship Id="rId4" Type="http://schemas.openxmlformats.org/officeDocument/2006/relationships/image" Target="../media/image17.jpeg"/><Relationship Id="rId9" Type="http://schemas.openxmlformats.org/officeDocument/2006/relationships/image" Target="../media/image22.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D97FF-56C0-0E31-0457-C6E15112108F}"/>
              </a:ext>
            </a:extLst>
          </p:cNvPr>
          <p:cNvSpPr>
            <a:spLocks noGrp="1"/>
          </p:cNvSpPr>
          <p:nvPr>
            <p:ph type="title"/>
          </p:nvPr>
        </p:nvSpPr>
        <p:spPr/>
        <p:txBody>
          <a:bodyPr/>
          <a:lstStyle/>
          <a:p>
            <a:pPr algn="ctr"/>
            <a:r>
              <a:rPr lang="en-GB" b="1" dirty="0"/>
              <a:t>QAA Benchmark Statement for Psychology (2023)</a:t>
            </a:r>
          </a:p>
        </p:txBody>
      </p:sp>
      <p:sp>
        <p:nvSpPr>
          <p:cNvPr id="3" name="Content Placeholder 2">
            <a:extLst>
              <a:ext uri="{FF2B5EF4-FFF2-40B4-BE49-F238E27FC236}">
                <a16:creationId xmlns:a16="http://schemas.microsoft.com/office/drawing/2014/main" id="{A62A8035-D2EB-961A-6A9C-A18BEE4C80E7}"/>
              </a:ext>
            </a:extLst>
          </p:cNvPr>
          <p:cNvSpPr>
            <a:spLocks noGrp="1"/>
          </p:cNvSpPr>
          <p:nvPr>
            <p:ph idx="1"/>
          </p:nvPr>
        </p:nvSpPr>
        <p:spPr/>
        <p:txBody>
          <a:bodyPr/>
          <a:lstStyle/>
          <a:p>
            <a:pPr marL="0" indent="0">
              <a:buNone/>
            </a:pPr>
            <a:r>
              <a:rPr lang="en-GB" dirty="0"/>
              <a:t>The purpose of a Psychology degree is to develop students’ understanding of themselves, others and society through scientific investigation. The degree exposes students to the core domains of the discipline, from their historical roots to the present day. Antecedents can be found in philosophy, biology and physics, but methods of enquiry have also developed from the humanities, social and mathematical sciences. Many Psychology graduates will pursue careers where their psychological literacy, knowledge and skills are valued when interpreting and researching real-world issues - even though their role may not be labelled ‘psychologist’. </a:t>
            </a:r>
          </a:p>
        </p:txBody>
      </p:sp>
    </p:spTree>
    <p:extLst>
      <p:ext uri="{BB962C8B-B14F-4D97-AF65-F5344CB8AC3E}">
        <p14:creationId xmlns:p14="http://schemas.microsoft.com/office/powerpoint/2010/main" val="39130144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1A6E9CB-CD44-A3EF-CE61-2D8691DCAC1C}"/>
              </a:ext>
            </a:extLst>
          </p:cNvPr>
          <p:cNvSpPr>
            <a:spLocks noGrp="1"/>
          </p:cNvSpPr>
          <p:nvPr>
            <p:ph type="title"/>
          </p:nvPr>
        </p:nvSpPr>
        <p:spPr>
          <a:xfrm>
            <a:off x="301657" y="1420926"/>
            <a:ext cx="11594969" cy="1325563"/>
          </a:xfrm>
        </p:spPr>
        <p:txBody>
          <a:bodyPr/>
          <a:lstStyle/>
          <a:p>
            <a:pPr algn="ctr"/>
            <a:r>
              <a:rPr lang="en-US" b="1" dirty="0"/>
              <a:t>ECPS4022 Skills for Success in Psychology</a:t>
            </a:r>
          </a:p>
        </p:txBody>
      </p:sp>
      <p:sp>
        <p:nvSpPr>
          <p:cNvPr id="8" name="Content Placeholder 2">
            <a:extLst>
              <a:ext uri="{FF2B5EF4-FFF2-40B4-BE49-F238E27FC236}">
                <a16:creationId xmlns:a16="http://schemas.microsoft.com/office/drawing/2014/main" id="{1508F0A2-62A9-E9DF-BBD8-FFBFE439B08E}"/>
              </a:ext>
            </a:extLst>
          </p:cNvPr>
          <p:cNvSpPr>
            <a:spLocks noGrp="1"/>
          </p:cNvSpPr>
          <p:nvPr>
            <p:ph idx="1"/>
          </p:nvPr>
        </p:nvSpPr>
        <p:spPr>
          <a:xfrm>
            <a:off x="301657" y="2881426"/>
            <a:ext cx="11594969" cy="3651349"/>
          </a:xfrm>
        </p:spPr>
        <p:txBody>
          <a:bodyPr/>
          <a:lstStyle/>
          <a:p>
            <a:pPr marL="0" indent="0">
              <a:buNone/>
            </a:pPr>
            <a:r>
              <a:rPr lang="en-US" dirty="0"/>
              <a:t>Week 1: </a:t>
            </a:r>
            <a:r>
              <a:rPr lang="en-GB" b="1" dirty="0"/>
              <a:t>Why Are You Here? Becoming a Psychology Student</a:t>
            </a:r>
          </a:p>
          <a:p>
            <a:pPr marL="0" indent="0">
              <a:buNone/>
            </a:pPr>
            <a:endParaRPr lang="en-GB" b="1" dirty="0"/>
          </a:p>
          <a:p>
            <a:pPr marL="0" indent="0">
              <a:buNone/>
            </a:pPr>
            <a:endParaRPr lang="en-GB" b="1" dirty="0"/>
          </a:p>
          <a:p>
            <a:pPr marL="0" indent="0">
              <a:buNone/>
            </a:pPr>
            <a:endParaRPr lang="en-GB" b="1" dirty="0"/>
          </a:p>
          <a:p>
            <a:pPr marL="0" indent="0" algn="ctr">
              <a:buNone/>
            </a:pPr>
            <a:r>
              <a:rPr lang="en-GB" b="1" dirty="0">
                <a:latin typeface="Blackadder ITC" panose="04020505051007020D02" pitchFamily="82" charset="0"/>
              </a:rPr>
              <a:t>"Success in psychology is not about collecting information; it is about learning how to think."</a:t>
            </a:r>
            <a:endParaRPr lang="en-US" dirty="0">
              <a:latin typeface="Blackadder ITC" panose="04020505051007020D02" pitchFamily="82" charset="0"/>
            </a:endParaRP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6AC4C-5DBA-4319-6579-682A8DF8F489}"/>
              </a:ext>
            </a:extLst>
          </p:cNvPr>
          <p:cNvSpPr>
            <a:spLocks noGrp="1"/>
          </p:cNvSpPr>
          <p:nvPr>
            <p:ph type="title"/>
          </p:nvPr>
        </p:nvSpPr>
        <p:spPr>
          <a:xfrm>
            <a:off x="358219" y="365126"/>
            <a:ext cx="11481847" cy="687300"/>
          </a:xfrm>
        </p:spPr>
        <p:txBody>
          <a:bodyPr>
            <a:normAutofit fontScale="90000"/>
          </a:bodyPr>
          <a:lstStyle/>
          <a:p>
            <a:pPr algn="ctr"/>
            <a:r>
              <a:rPr lang="en-GB" b="1" dirty="0"/>
              <a:t>Memory Test: Obedience Studies</a:t>
            </a:r>
          </a:p>
        </p:txBody>
      </p:sp>
      <p:sp>
        <p:nvSpPr>
          <p:cNvPr id="3" name="Content Placeholder 2">
            <a:extLst>
              <a:ext uri="{FF2B5EF4-FFF2-40B4-BE49-F238E27FC236}">
                <a16:creationId xmlns:a16="http://schemas.microsoft.com/office/drawing/2014/main" id="{5E03731D-B17D-E7BE-CC2E-F2A50B64EDAE}"/>
              </a:ext>
            </a:extLst>
          </p:cNvPr>
          <p:cNvSpPr>
            <a:spLocks noGrp="1"/>
          </p:cNvSpPr>
          <p:nvPr>
            <p:ph idx="1"/>
          </p:nvPr>
        </p:nvSpPr>
        <p:spPr>
          <a:xfrm>
            <a:off x="358219" y="1467293"/>
            <a:ext cx="5500321" cy="4275961"/>
          </a:xfrm>
        </p:spPr>
        <p:txBody>
          <a:bodyPr>
            <a:normAutofit fontScale="92500" lnSpcReduction="20000"/>
          </a:bodyPr>
          <a:lstStyle/>
          <a:p>
            <a:r>
              <a:rPr lang="en-GB" dirty="0"/>
              <a:t>Milgram (1963, 1974)</a:t>
            </a:r>
          </a:p>
          <a:p>
            <a:r>
              <a:rPr lang="en-GB" dirty="0"/>
              <a:t>Participants at Yale University laboratory took part in ‘electric shock’ research</a:t>
            </a:r>
          </a:p>
          <a:p>
            <a:r>
              <a:rPr lang="en-GB" dirty="0"/>
              <a:t>No-one was expected to give shocks beyond 300v</a:t>
            </a:r>
          </a:p>
          <a:p>
            <a:r>
              <a:rPr lang="en-GB" dirty="0"/>
              <a:t>Over 60% went up to the fatal 450v shock</a:t>
            </a:r>
          </a:p>
          <a:p>
            <a:r>
              <a:rPr lang="en-GB" dirty="0"/>
              <a:t>Ordered to do so by experimenter</a:t>
            </a:r>
          </a:p>
          <a:p>
            <a:r>
              <a:rPr lang="en-GB" dirty="0"/>
              <a:t>Suggests people will obey high-authority figures</a:t>
            </a:r>
          </a:p>
          <a:p>
            <a:r>
              <a:rPr lang="en-GB" dirty="0"/>
              <a:t>Questions about ethics of the study</a:t>
            </a:r>
          </a:p>
        </p:txBody>
      </p:sp>
      <p:pic>
        <p:nvPicPr>
          <p:cNvPr id="5" name="Picture 4">
            <a:extLst>
              <a:ext uri="{FF2B5EF4-FFF2-40B4-BE49-F238E27FC236}">
                <a16:creationId xmlns:a16="http://schemas.microsoft.com/office/drawing/2014/main" id="{E81D8503-A0C9-C74E-D31E-01C66AB510F8}"/>
              </a:ext>
            </a:extLst>
          </p:cNvPr>
          <p:cNvPicPr>
            <a:picLocks noChangeAspect="1"/>
          </p:cNvPicPr>
          <p:nvPr/>
        </p:nvPicPr>
        <p:blipFill>
          <a:blip r:embed="rId2"/>
          <a:stretch>
            <a:fillRect/>
          </a:stretch>
        </p:blipFill>
        <p:spPr>
          <a:xfrm>
            <a:off x="5873177" y="1685372"/>
            <a:ext cx="2804099" cy="3575934"/>
          </a:xfrm>
          <a:prstGeom prst="rect">
            <a:avLst/>
          </a:prstGeom>
        </p:spPr>
      </p:pic>
      <p:pic>
        <p:nvPicPr>
          <p:cNvPr id="7" name="Picture 6">
            <a:extLst>
              <a:ext uri="{FF2B5EF4-FFF2-40B4-BE49-F238E27FC236}">
                <a16:creationId xmlns:a16="http://schemas.microsoft.com/office/drawing/2014/main" id="{7AD1B195-E896-254B-90B6-187D25950BB0}"/>
              </a:ext>
            </a:extLst>
          </p:cNvPr>
          <p:cNvPicPr>
            <a:picLocks noChangeAspect="1"/>
          </p:cNvPicPr>
          <p:nvPr/>
        </p:nvPicPr>
        <p:blipFill>
          <a:blip r:embed="rId3"/>
          <a:stretch>
            <a:fillRect/>
          </a:stretch>
        </p:blipFill>
        <p:spPr>
          <a:xfrm>
            <a:off x="8677276" y="1206795"/>
            <a:ext cx="3514724" cy="1957387"/>
          </a:xfrm>
          <a:prstGeom prst="rect">
            <a:avLst/>
          </a:prstGeom>
        </p:spPr>
      </p:pic>
      <p:pic>
        <p:nvPicPr>
          <p:cNvPr id="8" name="Picture 7" descr="Milgram Experiment: Overview, History, &amp; Controversy">
            <a:extLst>
              <a:ext uri="{FF2B5EF4-FFF2-40B4-BE49-F238E27FC236}">
                <a16:creationId xmlns:a16="http://schemas.microsoft.com/office/drawing/2014/main" id="{45A38E9F-A763-191E-6E14-4D79A1B4305C}"/>
              </a:ext>
            </a:extLst>
          </p:cNvPr>
          <p:cNvPicPr>
            <a:picLocks noChangeAspect="1"/>
          </p:cNvPicPr>
          <p:nvPr/>
        </p:nvPicPr>
        <p:blipFill>
          <a:blip r:embed="rId4"/>
          <a:stretch>
            <a:fillRect/>
          </a:stretch>
        </p:blipFill>
        <p:spPr>
          <a:xfrm>
            <a:off x="9033356" y="3318552"/>
            <a:ext cx="3010819" cy="2265193"/>
          </a:xfrm>
          <a:prstGeom prst="rect">
            <a:avLst/>
          </a:prstGeom>
        </p:spPr>
      </p:pic>
    </p:spTree>
    <p:extLst>
      <p:ext uri="{BB962C8B-B14F-4D97-AF65-F5344CB8AC3E}">
        <p14:creationId xmlns:p14="http://schemas.microsoft.com/office/powerpoint/2010/main" val="1130071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CDADEA5-07C1-2364-2E38-283E6ED13BCB}"/>
              </a:ext>
            </a:extLst>
          </p:cNvPr>
          <p:cNvSpPr>
            <a:spLocks noGrp="1"/>
          </p:cNvSpPr>
          <p:nvPr>
            <p:ph type="title"/>
          </p:nvPr>
        </p:nvSpPr>
        <p:spPr>
          <a:xfrm>
            <a:off x="358219" y="365125"/>
            <a:ext cx="11481847" cy="1325563"/>
          </a:xfrm>
        </p:spPr>
        <p:txBody>
          <a:bodyPr>
            <a:normAutofit fontScale="90000"/>
          </a:bodyPr>
          <a:lstStyle/>
          <a:p>
            <a:pPr fontAlgn="base"/>
            <a:r>
              <a:rPr lang="en-GB" b="1" dirty="0"/>
              <a:t>Session 1 (2 Hours): Why Are You Here? Developing a Psychology Student Identity</a:t>
            </a:r>
            <a:r>
              <a:rPr lang="en-GB" dirty="0"/>
              <a:t> </a:t>
            </a:r>
            <a:br>
              <a:rPr lang="en-GB" dirty="0"/>
            </a:br>
            <a:endParaRPr lang="en-US" dirty="0"/>
          </a:p>
        </p:txBody>
      </p:sp>
      <p:sp>
        <p:nvSpPr>
          <p:cNvPr id="10" name="Content Placeholder 2">
            <a:extLst>
              <a:ext uri="{FF2B5EF4-FFF2-40B4-BE49-F238E27FC236}">
                <a16:creationId xmlns:a16="http://schemas.microsoft.com/office/drawing/2014/main" id="{EC036EB0-4395-AFB5-6F88-53D14B3BB71D}"/>
              </a:ext>
            </a:extLst>
          </p:cNvPr>
          <p:cNvSpPr>
            <a:spLocks noGrp="1"/>
          </p:cNvSpPr>
          <p:nvPr>
            <p:ph idx="1"/>
          </p:nvPr>
        </p:nvSpPr>
        <p:spPr>
          <a:xfrm>
            <a:off x="358219" y="1825625"/>
            <a:ext cx="11481847" cy="3575934"/>
          </a:xfrm>
        </p:spPr>
        <p:txBody>
          <a:bodyPr/>
          <a:lstStyle/>
          <a:p>
            <a:pPr marL="0" indent="0" fontAlgn="base">
              <a:buNone/>
            </a:pPr>
            <a:r>
              <a:rPr lang="en-GB" b="1" dirty="0"/>
              <a:t>Session Aim</a:t>
            </a:r>
            <a:r>
              <a:rPr lang="en-GB" dirty="0"/>
              <a:t> </a:t>
            </a:r>
          </a:p>
          <a:p>
            <a:pPr fontAlgn="base"/>
            <a:r>
              <a:rPr lang="en-GB" dirty="0"/>
              <a:t>To help students understand the purpose of university study, the expectations of a psychology degree, and begin reflecting on who they want to become academically and professionally. This directly addresses personal development, motivation, coaching and mindset. </a:t>
            </a:r>
          </a:p>
          <a:p>
            <a:endParaRPr lang="en-US" dirty="0"/>
          </a:p>
        </p:txBody>
      </p:sp>
    </p:spTree>
    <p:extLst>
      <p:ext uri="{BB962C8B-B14F-4D97-AF65-F5344CB8AC3E}">
        <p14:creationId xmlns:p14="http://schemas.microsoft.com/office/powerpoint/2010/main" val="24692244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0C128-5F3A-449B-F4B3-1A7063F557B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FE3C73E-480E-23B8-7AF9-A4391DF2D397}"/>
              </a:ext>
            </a:extLst>
          </p:cNvPr>
          <p:cNvSpPr>
            <a:spLocks noGrp="1"/>
          </p:cNvSpPr>
          <p:nvPr>
            <p:ph idx="1"/>
          </p:nvPr>
        </p:nvSpPr>
        <p:spPr/>
        <p:txBody>
          <a:bodyPr>
            <a:normAutofit fontScale="32500" lnSpcReduction="20000"/>
          </a:bodyPr>
          <a:lstStyle/>
          <a:p>
            <a:pPr fontAlgn="base"/>
            <a:r>
              <a:rPr lang="en-GB" b="1" dirty="0"/>
              <a:t>1. Psychology Degree or Psychology Journey?</a:t>
            </a:r>
            <a:r>
              <a:rPr lang="en-GB" dirty="0"/>
              <a:t> </a:t>
            </a:r>
          </a:p>
          <a:p>
            <a:pPr fontAlgn="base"/>
            <a:r>
              <a:rPr lang="en-GB" dirty="0"/>
              <a:t>"What would success look like three years from now?" </a:t>
            </a:r>
          </a:p>
          <a:p>
            <a:pPr fontAlgn="base"/>
            <a:r>
              <a:rPr lang="en-GB" dirty="0"/>
              <a:t>Many students arrive focused on passing assessments. This session challenges that perspective by asking students to consider: </a:t>
            </a:r>
          </a:p>
          <a:p>
            <a:pPr fontAlgn="base"/>
            <a:r>
              <a:rPr lang="en-GB" dirty="0"/>
              <a:t>Why they chose psychology. </a:t>
            </a:r>
          </a:p>
          <a:p>
            <a:pPr fontAlgn="base"/>
            <a:r>
              <a:rPr lang="en-GB" dirty="0"/>
              <a:t>What they hope to gain beyond a degree. </a:t>
            </a:r>
          </a:p>
          <a:p>
            <a:pPr fontAlgn="base"/>
            <a:r>
              <a:rPr lang="en-GB" dirty="0"/>
              <a:t>What kind of graduate they want to become. </a:t>
            </a:r>
          </a:p>
          <a:p>
            <a:pPr fontAlgn="base"/>
            <a:r>
              <a:rPr lang="en-GB" dirty="0"/>
              <a:t>Psychology-related career possibilities. </a:t>
            </a:r>
          </a:p>
          <a:p>
            <a:pPr fontAlgn="base"/>
            <a:r>
              <a:rPr lang="en-GB" dirty="0"/>
              <a:t>How this module supports every future module. </a:t>
            </a:r>
          </a:p>
          <a:p>
            <a:pPr fontAlgn="base"/>
            <a:r>
              <a:rPr lang="en-GB" dirty="0"/>
              <a:t>Explain explicitly that the skills developed here will underpin: </a:t>
            </a:r>
          </a:p>
          <a:p>
            <a:pPr fontAlgn="base"/>
            <a:r>
              <a:rPr lang="en-GB" dirty="0"/>
              <a:t>Essay writing. </a:t>
            </a:r>
          </a:p>
          <a:p>
            <a:pPr fontAlgn="base"/>
            <a:r>
              <a:rPr lang="en-GB" dirty="0"/>
              <a:t>Poster presentations. </a:t>
            </a:r>
          </a:p>
          <a:p>
            <a:pPr fontAlgn="base"/>
            <a:r>
              <a:rPr lang="en-GB" dirty="0"/>
              <a:t>Research reports. </a:t>
            </a:r>
          </a:p>
          <a:p>
            <a:pPr fontAlgn="base"/>
            <a:r>
              <a:rPr lang="en-GB" dirty="0"/>
              <a:t>Group work. </a:t>
            </a:r>
          </a:p>
          <a:p>
            <a:pPr fontAlgn="base"/>
            <a:r>
              <a:rPr lang="en-GB" dirty="0"/>
              <a:t>Dissertation preparation. </a:t>
            </a:r>
          </a:p>
          <a:p>
            <a:pPr fontAlgn="base"/>
            <a:r>
              <a:rPr lang="en-GB" dirty="0"/>
              <a:t>Employability skills. </a:t>
            </a:r>
          </a:p>
          <a:p>
            <a:pPr fontAlgn="base"/>
            <a:r>
              <a:rPr lang="en-GB" dirty="0"/>
              <a:t>This shows how the module connects to the wider degree.  </a:t>
            </a:r>
          </a:p>
          <a:p>
            <a:endParaRPr lang="en-GB" dirty="0"/>
          </a:p>
        </p:txBody>
      </p:sp>
      <mc:AlternateContent xmlns:mc="http://schemas.openxmlformats.org/markup-compatibility/2006" xmlns:we="http://schemas.microsoft.com/office/webextensions/webextension/2010/11" xmlns:pca="http://schemas.microsoft.com/office/powerpoint/2013/contentapp">
        <mc:Choice Requires="we pca">
          <p:graphicFrame>
            <p:nvGraphicFramePr>
              <p:cNvPr id="4" name="Add-in 3">
                <a:extLst>
                  <a:ext uri="{FF2B5EF4-FFF2-40B4-BE49-F238E27FC236}">
                    <a16:creationId xmlns:a16="http://schemas.microsoft.com/office/drawing/2014/main" id="{A2E778D6-66E5-E5A4-AF05-BD2535A85AAF}"/>
                  </a:ext>
                </a:extLst>
              </p:cNvPr>
              <p:cNvGraphicFramePr>
                <a:graphicFrameLocks noGrp="1"/>
              </p:cNvGraphicFramePr>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xmlns="">
          <p:pic>
            <p:nvPicPr>
              <p:cNvPr id="4" name="Add-in 3">
                <a:extLst>
                  <a:ext uri="{FF2B5EF4-FFF2-40B4-BE49-F238E27FC236}">
                    <a16:creationId xmlns:a16="http://schemas.microsoft.com/office/drawing/2014/main" id="{A2E778D6-66E5-E5A4-AF05-BD2535A85AAF}"/>
                  </a:ext>
                </a:extLst>
              </p:cNvPr>
              <p:cNvPicPr>
                <a:picLocks noGrp="1" noRot="1" noChangeAspect="1" noMove="1" noResize="1" noEditPoints="1" noAdjustHandles="1" noChangeArrowheads="1" noChangeShapeType="1"/>
              </p:cNvPicPr>
              <p:nvPr/>
            </p:nvPicPr>
            <p:blipFill>
              <a:blip r:embed="rId3"/>
              <a:stretch>
                <a:fillRect/>
              </a:stretch>
            </p:blipFill>
            <p:spPr>
              <a:xfrm>
                <a:off x="0" y="0"/>
                <a:ext cx="12192000" cy="6858000"/>
              </a:xfrm>
              <a:prstGeom prst="rect">
                <a:avLst/>
              </a:prstGeom>
            </p:spPr>
          </p:pic>
        </mc:Fallback>
      </mc:AlternateContent>
      <mc:AlternateContent xmlns:mc="http://schemas.openxmlformats.org/markup-compatibility/2006" xmlns:we="http://schemas.microsoft.com/office/webextensions/webextension/2010/11" xmlns:pca="http://schemas.microsoft.com/office/powerpoint/2013/contentapp">
        <mc:Choice Requires="we pca">
          <p:graphicFrame>
            <p:nvGraphicFramePr>
              <p:cNvPr id="5" name="Add-in 4" title="Forms for PowerPoint">
                <a:extLst>
                  <a:ext uri="{FF2B5EF4-FFF2-40B4-BE49-F238E27FC236}">
                    <a16:creationId xmlns:a16="http://schemas.microsoft.com/office/drawing/2014/main" id="{1C256C35-8022-9E8E-D51E-7D0859C4A6E1}"/>
                  </a:ext>
                </a:extLst>
              </p:cNvPr>
              <p:cNvGraphicFramePr>
                <a:graphicFrameLocks noGrp="1"/>
              </p:cNvGraphicFramePr>
              <p:nvPr/>
            </p:nvGraphicFramePr>
            <p:xfrm>
              <a:off x="2286000" y="1285874"/>
              <a:ext cx="7620000" cy="4286250"/>
            </p:xfrm>
            <a:graphic>
              <a:graphicData uri="http://schemas.microsoft.com/office/webextensions/webextension/2010/11">
                <we:webextensionref xmlns:we="http://schemas.microsoft.com/office/webextensions/webextension/2010/11" xmlns:r="http://schemas.openxmlformats.org/officeDocument/2006/relationships" r:id="rId4"/>
              </a:graphicData>
            </a:graphic>
          </p:graphicFrame>
        </mc:Choice>
        <mc:Fallback xmlns="">
          <p:pic>
            <p:nvPicPr>
              <p:cNvPr id="5" name="Add-in 4" title="Forms for PowerPoint">
                <a:extLst>
                  <a:ext uri="{FF2B5EF4-FFF2-40B4-BE49-F238E27FC236}">
                    <a16:creationId xmlns:a16="http://schemas.microsoft.com/office/drawing/2014/main" id="{1C256C35-8022-9E8E-D51E-7D0859C4A6E1}"/>
                  </a:ext>
                </a:extLst>
              </p:cNvPr>
              <p:cNvPicPr>
                <a:picLocks noGrp="1" noRot="1" noChangeAspect="1" noMove="1" noResize="1" noEditPoints="1" noAdjustHandles="1" noChangeArrowheads="1" noChangeShapeType="1"/>
              </p:cNvPicPr>
              <p:nvPr/>
            </p:nvPicPr>
            <p:blipFill>
              <a:blip r:embed="rId3"/>
              <a:stretch>
                <a:fillRect/>
              </a:stretch>
            </p:blipFill>
            <p:spPr>
              <a:xfrm>
                <a:off x="2286000" y="1285874"/>
                <a:ext cx="7620000" cy="4286250"/>
              </a:xfrm>
              <a:prstGeom prst="rect">
                <a:avLst/>
              </a:prstGeom>
            </p:spPr>
          </p:pic>
        </mc:Fallback>
      </mc:AlternateContent>
      <mc:AlternateContent xmlns:mc="http://schemas.openxmlformats.org/markup-compatibility/2006" xmlns:we="http://schemas.microsoft.com/office/webextensions/webextension/2010/11" xmlns:pca="http://schemas.microsoft.com/office/powerpoint/2013/contentapp">
        <mc:Choice Requires="we pca">
          <p:graphicFrame>
            <p:nvGraphicFramePr>
              <p:cNvPr id="6" name="Add-in 5" title="Forms for PowerPoint">
                <a:extLst>
                  <a:ext uri="{FF2B5EF4-FFF2-40B4-BE49-F238E27FC236}">
                    <a16:creationId xmlns:a16="http://schemas.microsoft.com/office/drawing/2014/main" id="{ACBDD2D0-56EC-EAB1-437A-0B020BE2EC23}"/>
                  </a:ext>
                </a:extLst>
              </p:cNvPr>
              <p:cNvGraphicFramePr>
                <a:graphicFrameLocks noGrp="1"/>
              </p:cNvGraphicFramePr>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5"/>
              </a:graphicData>
            </a:graphic>
          </p:graphicFrame>
        </mc:Choice>
        <mc:Fallback xmlns="">
          <p:pic>
            <p:nvPicPr>
              <p:cNvPr id="6" name="Add-in 5" title="Forms for PowerPoint">
                <a:extLst>
                  <a:ext uri="{FF2B5EF4-FFF2-40B4-BE49-F238E27FC236}">
                    <a16:creationId xmlns:a16="http://schemas.microsoft.com/office/drawing/2014/main" id="{ACBDD2D0-56EC-EAB1-437A-0B020BE2EC23}"/>
                  </a:ext>
                </a:extLst>
              </p:cNvPr>
              <p:cNvPicPr>
                <a:picLocks noGrp="1" noRot="1" noChangeAspect="1" noMove="1" noResize="1" noEditPoints="1" noAdjustHandles="1" noChangeArrowheads="1" noChangeShapeType="1"/>
              </p:cNvPicPr>
              <p:nvPr/>
            </p:nvPicPr>
            <p:blipFill>
              <a:blip r:embed="rId3"/>
              <a:stretch>
                <a:fillRect/>
              </a:stretch>
            </p:blipFill>
            <p:spPr>
              <a:xfrm>
                <a:off x="0" y="0"/>
                <a:ext cx="12192000" cy="6858000"/>
              </a:xfrm>
              <a:prstGeom prst="rect">
                <a:avLst/>
              </a:prstGeom>
            </p:spPr>
          </p:pic>
        </mc:Fallback>
      </mc:AlternateContent>
      <mc:AlternateContent xmlns:mc="http://schemas.openxmlformats.org/markup-compatibility/2006" xmlns:we="http://schemas.microsoft.com/office/webextensions/webextension/2010/11" xmlns:pca="http://schemas.microsoft.com/office/powerpoint/2013/contentapp">
        <mc:Choice Requires="we pca">
          <p:graphicFrame>
            <p:nvGraphicFramePr>
              <p:cNvPr id="8" name="Add-in 7" title="Forms for PowerPoint">
                <a:extLst>
                  <a:ext uri="{FF2B5EF4-FFF2-40B4-BE49-F238E27FC236}">
                    <a16:creationId xmlns:a16="http://schemas.microsoft.com/office/drawing/2014/main" id="{BEA4C200-FB39-8961-9B1C-1454C8CE2560}"/>
                  </a:ext>
                </a:extLst>
              </p:cNvPr>
              <p:cNvGraphicFramePr>
                <a:graphicFrameLocks noGrp="1"/>
              </p:cNvGraphicFramePr>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6"/>
              </a:graphicData>
            </a:graphic>
          </p:graphicFrame>
        </mc:Choice>
        <mc:Fallback xmlns="">
          <p:pic>
            <p:nvPicPr>
              <p:cNvPr id="8" name="Add-in 7" title="Forms for PowerPoint">
                <a:extLst>
                  <a:ext uri="{FF2B5EF4-FFF2-40B4-BE49-F238E27FC236}">
                    <a16:creationId xmlns:a16="http://schemas.microsoft.com/office/drawing/2014/main" id="{BEA4C200-FB39-8961-9B1C-1454C8CE2560}"/>
                  </a:ext>
                </a:extLst>
              </p:cNvPr>
              <p:cNvPicPr>
                <a:picLocks noGrp="1" noRot="1" noChangeAspect="1" noMove="1" noResize="1" noEditPoints="1" noAdjustHandles="1" noChangeArrowheads="1" noChangeShapeType="1"/>
              </p:cNvPicPr>
              <p:nvPr/>
            </p:nvPicPr>
            <p:blipFill>
              <a:blip r:embed="rId3"/>
              <a:stretch>
                <a:fillRect/>
              </a:stretch>
            </p:blipFill>
            <p:spPr>
              <a:xfrm>
                <a:off x="0" y="0"/>
                <a:ext cx="12192000" cy="6858000"/>
              </a:xfrm>
              <a:prstGeom prst="rect">
                <a:avLst/>
              </a:prstGeom>
            </p:spPr>
          </p:pic>
        </mc:Fallback>
      </mc:AlternateContent>
    </p:spTree>
    <p:extLst>
      <p:ext uri="{BB962C8B-B14F-4D97-AF65-F5344CB8AC3E}">
        <p14:creationId xmlns:p14="http://schemas.microsoft.com/office/powerpoint/2010/main" val="896381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DF5BA-6AC1-C425-9EAB-BD8C20A55E9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126691B-47B9-5336-2D97-9BAA524A8E39}"/>
              </a:ext>
            </a:extLst>
          </p:cNvPr>
          <p:cNvSpPr>
            <a:spLocks noGrp="1"/>
          </p:cNvSpPr>
          <p:nvPr>
            <p:ph idx="1"/>
          </p:nvPr>
        </p:nvSpPr>
        <p:spPr/>
        <p:txBody>
          <a:bodyPr/>
          <a:lstStyle/>
          <a:p>
            <a:endParaRPr lang="en-GB"/>
          </a:p>
        </p:txBody>
      </p:sp>
      <mc:AlternateContent xmlns:mc="http://schemas.openxmlformats.org/markup-compatibility/2006" xmlns:we="http://schemas.microsoft.com/office/webextensions/webextension/2010/11" xmlns:pca="http://schemas.microsoft.com/office/powerpoint/2013/contentapp">
        <mc:Choice Requires="we pca">
          <p:graphicFrame>
            <p:nvGraphicFramePr>
              <p:cNvPr id="4" name="Add-in 3" title="Forms for PowerPoint">
                <a:extLst>
                  <a:ext uri="{FF2B5EF4-FFF2-40B4-BE49-F238E27FC236}">
                    <a16:creationId xmlns:a16="http://schemas.microsoft.com/office/drawing/2014/main" id="{418B080A-E54B-4A18-ACB2-DD904951C29D}"/>
                  </a:ext>
                </a:extLst>
              </p:cNvPr>
              <p:cNvGraphicFramePr>
                <a:graphicFrameLocks noGrp="1"/>
              </p:cNvGraphicFramePr>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xmlns="">
          <p:pic>
            <p:nvPicPr>
              <p:cNvPr id="4" name="Add-in 3" title="Forms for PowerPoint">
                <a:extLst>
                  <a:ext uri="{FF2B5EF4-FFF2-40B4-BE49-F238E27FC236}">
                    <a16:creationId xmlns:a16="http://schemas.microsoft.com/office/drawing/2014/main" id="{418B080A-E54B-4A18-ACB2-DD904951C29D}"/>
                  </a:ext>
                </a:extLst>
              </p:cNvPr>
              <p:cNvPicPr>
                <a:picLocks noGrp="1" noRot="1" noChangeAspect="1" noMove="1" noResize="1" noEditPoints="1" noAdjustHandles="1" noChangeArrowheads="1" noChangeShapeType="1"/>
              </p:cNvPicPr>
              <p:nvPr/>
            </p:nvPicPr>
            <p:blipFill>
              <a:blip r:embed="rId3"/>
              <a:stretch>
                <a:fillRect/>
              </a:stretch>
            </p:blipFill>
            <p:spPr>
              <a:xfrm>
                <a:off x="0" y="0"/>
                <a:ext cx="12192000" cy="6858000"/>
              </a:xfrm>
              <a:prstGeom prst="rect">
                <a:avLst/>
              </a:prstGeom>
            </p:spPr>
          </p:pic>
        </mc:Fallback>
      </mc:AlternateContent>
    </p:spTree>
    <p:extLst>
      <p:ext uri="{BB962C8B-B14F-4D97-AF65-F5344CB8AC3E}">
        <p14:creationId xmlns:p14="http://schemas.microsoft.com/office/powerpoint/2010/main" val="2222502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A9BF0-EA80-F5ED-D715-8BAA8436AC2C}"/>
              </a:ext>
            </a:extLst>
          </p:cNvPr>
          <p:cNvSpPr>
            <a:spLocks noGrp="1"/>
          </p:cNvSpPr>
          <p:nvPr>
            <p:ph type="title"/>
          </p:nvPr>
        </p:nvSpPr>
        <p:spPr/>
        <p:txBody>
          <a:bodyPr/>
          <a:lstStyle/>
          <a:p>
            <a:pPr algn="ctr"/>
            <a:r>
              <a:rPr lang="en-GB" b="1" dirty="0">
                <a:solidFill>
                  <a:srgbClr val="000000"/>
                </a:solidFill>
                <a:latin typeface="Aptos" panose="020B0004020202020204" pitchFamily="34" charset="0"/>
              </a:rPr>
              <a:t>University Learning versus School Learning</a:t>
            </a:r>
            <a:r>
              <a:rPr lang="en-GB" dirty="0">
                <a:solidFill>
                  <a:srgbClr val="000000"/>
                </a:solidFill>
                <a:latin typeface="Aptos" panose="020B0004020202020204" pitchFamily="34" charset="0"/>
              </a:rPr>
              <a:t> </a:t>
            </a:r>
            <a:br>
              <a:rPr lang="en-GB" sz="2800" dirty="0">
                <a:solidFill>
                  <a:srgbClr val="000000"/>
                </a:solidFill>
                <a:latin typeface="Segoe UI" panose="020B0502040204020203" pitchFamily="34" charset="0"/>
              </a:rPr>
            </a:br>
            <a:endParaRPr lang="en-GB" dirty="0"/>
          </a:p>
        </p:txBody>
      </p:sp>
      <p:graphicFrame>
        <p:nvGraphicFramePr>
          <p:cNvPr id="7" name="Content Placeholder 6">
            <a:extLst>
              <a:ext uri="{FF2B5EF4-FFF2-40B4-BE49-F238E27FC236}">
                <a16:creationId xmlns:a16="http://schemas.microsoft.com/office/drawing/2014/main" id="{D9860589-B53D-5921-00A5-00200157DB96}"/>
              </a:ext>
            </a:extLst>
          </p:cNvPr>
          <p:cNvGraphicFramePr>
            <a:graphicFrameLocks noGrp="1"/>
          </p:cNvGraphicFramePr>
          <p:nvPr>
            <p:ph idx="1"/>
            <p:extLst>
              <p:ext uri="{D42A27DB-BD31-4B8C-83A1-F6EECF244321}">
                <p14:modId xmlns:p14="http://schemas.microsoft.com/office/powerpoint/2010/main" val="150564509"/>
              </p:ext>
            </p:extLst>
          </p:nvPr>
        </p:nvGraphicFramePr>
        <p:xfrm>
          <a:off x="6554913" y="1649176"/>
          <a:ext cx="4952144" cy="3526264"/>
        </p:xfrm>
        <a:graphic>
          <a:graphicData uri="http://schemas.openxmlformats.org/drawingml/2006/table">
            <a:tbl>
              <a:tblPr/>
              <a:tblGrid>
                <a:gridCol w="2139602">
                  <a:extLst>
                    <a:ext uri="{9D8B030D-6E8A-4147-A177-3AD203B41FA5}">
                      <a16:colId xmlns:a16="http://schemas.microsoft.com/office/drawing/2014/main" val="1754376086"/>
                    </a:ext>
                  </a:extLst>
                </a:gridCol>
                <a:gridCol w="2812542">
                  <a:extLst>
                    <a:ext uri="{9D8B030D-6E8A-4147-A177-3AD203B41FA5}">
                      <a16:colId xmlns:a16="http://schemas.microsoft.com/office/drawing/2014/main" val="484370356"/>
                    </a:ext>
                  </a:extLst>
                </a:gridCol>
              </a:tblGrid>
              <a:tr h="599606">
                <a:tc>
                  <a:txBody>
                    <a:bodyPr/>
                    <a:lstStyle/>
                    <a:p>
                      <a:pPr marL="0" marR="0" indent="0" algn="l" rtl="0" fontAlgn="base">
                        <a:lnSpc>
                          <a:spcPts val="1564"/>
                        </a:lnSpc>
                        <a:spcAft>
                          <a:spcPts val="800"/>
                        </a:spcAft>
                        <a:buNone/>
                      </a:pPr>
                      <a:r>
                        <a:rPr lang="en-GB" sz="1400" b="1" i="0">
                          <a:effectLst/>
                          <a:latin typeface="Aptos" panose="020B0004020202020204" pitchFamily="34" charset="0"/>
                        </a:rPr>
                        <a:t>School/College</a:t>
                      </a:r>
                      <a:r>
                        <a:rPr lang="en-GB" sz="1400" b="0" i="0">
                          <a:effectLst/>
                          <a:latin typeface="Aptos" panose="020B0004020202020204" pitchFamily="34" charset="0"/>
                        </a:rPr>
                        <a:t> </a:t>
                      </a:r>
                      <a:endParaRPr lang="en-GB" sz="2000" b="0" i="0">
                        <a:effectLst/>
                      </a:endParaRPr>
                    </a:p>
                  </a:txBody>
                  <a:tcPr marL="80368" marR="80368" marT="40184" marB="40184"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tc>
                  <a:txBody>
                    <a:bodyPr/>
                    <a:lstStyle/>
                    <a:p>
                      <a:pPr marL="0" marR="0" indent="0" algn="l" rtl="0" fontAlgn="base">
                        <a:lnSpc>
                          <a:spcPts val="1564"/>
                        </a:lnSpc>
                        <a:spcAft>
                          <a:spcPts val="800"/>
                        </a:spcAft>
                        <a:buNone/>
                      </a:pPr>
                      <a:r>
                        <a:rPr lang="en-GB" sz="1400" b="1" i="0" dirty="0">
                          <a:effectLst/>
                          <a:latin typeface="Aptos" panose="020B0004020202020204" pitchFamily="34" charset="0"/>
                        </a:rPr>
                        <a:t>University</a:t>
                      </a:r>
                      <a:r>
                        <a:rPr lang="en-GB" sz="1400" b="0" i="0" dirty="0">
                          <a:effectLst/>
                          <a:latin typeface="Aptos" panose="020B0004020202020204" pitchFamily="34" charset="0"/>
                        </a:rPr>
                        <a:t> </a:t>
                      </a:r>
                      <a:endParaRPr lang="en-GB" sz="2000" b="0" i="0" dirty="0">
                        <a:effectLst/>
                      </a:endParaRPr>
                    </a:p>
                  </a:txBody>
                  <a:tcPr marL="80368" marR="80368" marT="40184" marB="40184"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312811598"/>
                  </a:ext>
                </a:extLst>
              </a:tr>
              <a:tr h="775684">
                <a:tc>
                  <a:txBody>
                    <a:bodyPr/>
                    <a:lstStyle/>
                    <a:p>
                      <a:pPr marL="0" marR="0" indent="0" algn="l" rtl="0" fontAlgn="base">
                        <a:lnSpc>
                          <a:spcPts val="1564"/>
                        </a:lnSpc>
                        <a:spcAft>
                          <a:spcPts val="800"/>
                        </a:spcAft>
                        <a:buNone/>
                      </a:pPr>
                      <a:r>
                        <a:rPr lang="en-GB" sz="1400" b="0" i="0" dirty="0">
                          <a:effectLst/>
                          <a:latin typeface="Aptos" panose="020B0004020202020204" pitchFamily="34" charset="0"/>
                        </a:rPr>
                        <a:t>Learning content </a:t>
                      </a:r>
                      <a:endParaRPr lang="en-GB" sz="2000" b="0" i="0" dirty="0">
                        <a:effectLst/>
                      </a:endParaRPr>
                    </a:p>
                  </a:txBody>
                  <a:tcPr marL="80368" marR="80368" marT="40184" marB="40184"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marL="0" marR="0" indent="0" algn="l" rtl="0" fontAlgn="base">
                        <a:lnSpc>
                          <a:spcPts val="1564"/>
                        </a:lnSpc>
                        <a:spcAft>
                          <a:spcPts val="800"/>
                        </a:spcAft>
                        <a:buNone/>
                      </a:pPr>
                      <a:r>
                        <a:rPr lang="en-GB" sz="1400" b="0" i="0">
                          <a:effectLst/>
                          <a:latin typeface="Aptos" panose="020B0004020202020204" pitchFamily="34" charset="0"/>
                        </a:rPr>
                        <a:t>Learning how to learn </a:t>
                      </a:r>
                      <a:endParaRPr lang="en-GB" sz="2000" b="0" i="0">
                        <a:effectLst/>
                      </a:endParaRPr>
                    </a:p>
                  </a:txBody>
                  <a:tcPr marL="80368" marR="80368" marT="40184" marB="40184"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extLst>
                  <a:ext uri="{0D108BD9-81ED-4DB2-BD59-A6C34878D82A}">
                    <a16:rowId xmlns:a16="http://schemas.microsoft.com/office/drawing/2014/main" val="2631974268"/>
                  </a:ext>
                </a:extLst>
              </a:tr>
              <a:tr h="599606">
                <a:tc>
                  <a:txBody>
                    <a:bodyPr/>
                    <a:lstStyle/>
                    <a:p>
                      <a:pPr marL="0" marR="0" indent="0" algn="l" rtl="0" fontAlgn="base">
                        <a:lnSpc>
                          <a:spcPts val="1564"/>
                        </a:lnSpc>
                        <a:spcAft>
                          <a:spcPts val="800"/>
                        </a:spcAft>
                        <a:buNone/>
                      </a:pPr>
                      <a:r>
                        <a:rPr lang="en-GB" sz="1400" b="0" i="0">
                          <a:effectLst/>
                          <a:latin typeface="Aptos" panose="020B0004020202020204" pitchFamily="34" charset="0"/>
                        </a:rPr>
                        <a:t>Teacher-led </a:t>
                      </a:r>
                      <a:endParaRPr lang="en-GB" sz="2000" b="0" i="0">
                        <a:effectLst/>
                      </a:endParaRPr>
                    </a:p>
                  </a:txBody>
                  <a:tcPr marL="80368" marR="80368" marT="40184" marB="40184"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marL="0" marR="0" indent="0" algn="l" rtl="0" fontAlgn="base">
                        <a:lnSpc>
                          <a:spcPts val="1564"/>
                        </a:lnSpc>
                        <a:spcAft>
                          <a:spcPts val="800"/>
                        </a:spcAft>
                        <a:buNone/>
                      </a:pPr>
                      <a:r>
                        <a:rPr lang="en-GB" sz="1400" b="0" i="0">
                          <a:effectLst/>
                          <a:latin typeface="Aptos" panose="020B0004020202020204" pitchFamily="34" charset="0"/>
                        </a:rPr>
                        <a:t>Student-led </a:t>
                      </a:r>
                      <a:endParaRPr lang="en-GB" sz="2000" b="0" i="0">
                        <a:effectLst/>
                      </a:endParaRPr>
                    </a:p>
                  </a:txBody>
                  <a:tcPr marL="80368" marR="80368" marT="40184" marB="40184"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extLst>
                  <a:ext uri="{0D108BD9-81ED-4DB2-BD59-A6C34878D82A}">
                    <a16:rowId xmlns:a16="http://schemas.microsoft.com/office/drawing/2014/main" val="295696186"/>
                  </a:ext>
                </a:extLst>
              </a:tr>
              <a:tr h="775684">
                <a:tc>
                  <a:txBody>
                    <a:bodyPr/>
                    <a:lstStyle/>
                    <a:p>
                      <a:pPr marL="0" marR="0" indent="0" algn="l" rtl="0" fontAlgn="base">
                        <a:lnSpc>
                          <a:spcPts val="1564"/>
                        </a:lnSpc>
                        <a:spcAft>
                          <a:spcPts val="800"/>
                        </a:spcAft>
                        <a:buNone/>
                      </a:pPr>
                      <a:r>
                        <a:rPr lang="en-GB" sz="1400" b="0" i="0">
                          <a:effectLst/>
                          <a:latin typeface="Aptos" panose="020B0004020202020204" pitchFamily="34" charset="0"/>
                        </a:rPr>
                        <a:t>Correct answers </a:t>
                      </a:r>
                      <a:endParaRPr lang="en-GB" sz="2000" b="0" i="0">
                        <a:effectLst/>
                      </a:endParaRPr>
                    </a:p>
                  </a:txBody>
                  <a:tcPr marL="80368" marR="80368" marT="40184" marB="40184"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marL="0" marR="0" indent="0" algn="l" rtl="0" fontAlgn="base">
                        <a:lnSpc>
                          <a:spcPts val="1564"/>
                        </a:lnSpc>
                        <a:spcAft>
                          <a:spcPts val="800"/>
                        </a:spcAft>
                        <a:buNone/>
                      </a:pPr>
                      <a:r>
                        <a:rPr lang="en-GB" sz="1400" b="0" i="0">
                          <a:effectLst/>
                          <a:latin typeface="Aptos" panose="020B0004020202020204" pitchFamily="34" charset="0"/>
                        </a:rPr>
                        <a:t>Critical evaluation </a:t>
                      </a:r>
                      <a:endParaRPr lang="en-GB" sz="2000" b="0" i="0">
                        <a:effectLst/>
                      </a:endParaRPr>
                    </a:p>
                  </a:txBody>
                  <a:tcPr marL="80368" marR="80368" marT="40184" marB="40184"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extLst>
                  <a:ext uri="{0D108BD9-81ED-4DB2-BD59-A6C34878D82A}">
                    <a16:rowId xmlns:a16="http://schemas.microsoft.com/office/drawing/2014/main" val="1600929879"/>
                  </a:ext>
                </a:extLst>
              </a:tr>
              <a:tr h="775684">
                <a:tc>
                  <a:txBody>
                    <a:bodyPr/>
                    <a:lstStyle/>
                    <a:p>
                      <a:pPr marL="0" marR="0" indent="0" algn="l" rtl="0" fontAlgn="base">
                        <a:lnSpc>
                          <a:spcPts val="1564"/>
                        </a:lnSpc>
                        <a:spcAft>
                          <a:spcPts val="800"/>
                        </a:spcAft>
                        <a:buNone/>
                      </a:pPr>
                      <a:r>
                        <a:rPr lang="en-GB" sz="1400" b="0" i="0">
                          <a:effectLst/>
                          <a:latin typeface="Aptos" panose="020B0004020202020204" pitchFamily="34" charset="0"/>
                        </a:rPr>
                        <a:t>Knowledge recall </a:t>
                      </a:r>
                      <a:endParaRPr lang="en-GB" sz="2000" b="0" i="0">
                        <a:effectLst/>
                      </a:endParaRPr>
                    </a:p>
                  </a:txBody>
                  <a:tcPr marL="80368" marR="80368" marT="40184" marB="40184"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marL="0" marR="0" indent="0" algn="l" rtl="0" fontAlgn="base">
                        <a:lnSpc>
                          <a:spcPts val="1564"/>
                        </a:lnSpc>
                        <a:spcAft>
                          <a:spcPts val="800"/>
                        </a:spcAft>
                        <a:buNone/>
                      </a:pPr>
                      <a:r>
                        <a:rPr lang="en-GB" sz="1400" b="0" i="0" dirty="0">
                          <a:effectLst/>
                          <a:latin typeface="Aptos" panose="020B0004020202020204" pitchFamily="34" charset="0"/>
                        </a:rPr>
                        <a:t>Knowledge application </a:t>
                      </a:r>
                      <a:endParaRPr lang="en-GB" sz="2000" b="0" i="0" dirty="0">
                        <a:effectLst/>
                      </a:endParaRPr>
                    </a:p>
                  </a:txBody>
                  <a:tcPr marL="80368" marR="80368" marT="40184" marB="40184"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extLst>
                  <a:ext uri="{0D108BD9-81ED-4DB2-BD59-A6C34878D82A}">
                    <a16:rowId xmlns:a16="http://schemas.microsoft.com/office/drawing/2014/main" val="2246393959"/>
                  </a:ext>
                </a:extLst>
              </a:tr>
            </a:tbl>
          </a:graphicData>
        </a:graphic>
      </p:graphicFrame>
      <p:sp>
        <p:nvSpPr>
          <p:cNvPr id="9" name="TextBox 8">
            <a:extLst>
              <a:ext uri="{FF2B5EF4-FFF2-40B4-BE49-F238E27FC236}">
                <a16:creationId xmlns:a16="http://schemas.microsoft.com/office/drawing/2014/main" id="{EAFE8EF7-4614-2B05-FDBE-EFFF79AFE2B7}"/>
              </a:ext>
            </a:extLst>
          </p:cNvPr>
          <p:cNvSpPr txBox="1"/>
          <p:nvPr/>
        </p:nvSpPr>
        <p:spPr>
          <a:xfrm>
            <a:off x="358219" y="1665868"/>
            <a:ext cx="5087084" cy="1746440"/>
          </a:xfrm>
          <a:prstGeom prst="rect">
            <a:avLst/>
          </a:prstGeom>
          <a:noFill/>
        </p:spPr>
        <p:txBody>
          <a:bodyPr wrap="square">
            <a:spAutoFit/>
          </a:bodyPr>
          <a:lstStyle/>
          <a:p>
            <a:pPr marL="0" marR="0" indent="0" algn="l" rtl="0" fontAlgn="base">
              <a:lnSpc>
                <a:spcPts val="1564"/>
              </a:lnSpc>
              <a:buFont typeface="Arial" panose="020B0604020202020204" pitchFamily="34" charset="0"/>
              <a:buChar char="•"/>
            </a:pPr>
            <a:r>
              <a:rPr lang="en-GB" sz="1800" b="0" i="0" dirty="0">
                <a:solidFill>
                  <a:srgbClr val="000000"/>
                </a:solidFill>
                <a:effectLst/>
                <a:latin typeface="Aptos" panose="020B0004020202020204" pitchFamily="34" charset="0"/>
              </a:rPr>
              <a:t>Independent learning </a:t>
            </a:r>
          </a:p>
          <a:p>
            <a:pPr marL="0" marR="0" indent="0" algn="l" rtl="0" fontAlgn="base">
              <a:lnSpc>
                <a:spcPts val="1564"/>
              </a:lnSpc>
            </a:pPr>
            <a:endParaRPr lang="en-GB" sz="1800" b="0" i="0" dirty="0">
              <a:solidFill>
                <a:srgbClr val="000000"/>
              </a:solidFill>
              <a:effectLst/>
              <a:latin typeface="Aptos" panose="020B0004020202020204" pitchFamily="34" charset="0"/>
            </a:endParaRPr>
          </a:p>
          <a:p>
            <a:pPr marL="0" marR="0" indent="0" algn="l" rtl="0" fontAlgn="base">
              <a:lnSpc>
                <a:spcPts val="1564"/>
              </a:lnSpc>
              <a:buFont typeface="Arial" panose="020B0604020202020204" pitchFamily="34" charset="0"/>
              <a:buChar char="•"/>
            </a:pPr>
            <a:r>
              <a:rPr lang="en-GB" sz="1800" b="0" i="0" dirty="0">
                <a:solidFill>
                  <a:srgbClr val="000000"/>
                </a:solidFill>
                <a:effectLst/>
                <a:latin typeface="Aptos" panose="020B0004020202020204" pitchFamily="34" charset="0"/>
              </a:rPr>
              <a:t>Self-regulation</a:t>
            </a:r>
          </a:p>
          <a:p>
            <a:pPr marL="0" marR="0" indent="0" algn="l" rtl="0" fontAlgn="base">
              <a:lnSpc>
                <a:spcPts val="1564"/>
              </a:lnSpc>
            </a:pPr>
            <a:r>
              <a:rPr lang="en-GB" sz="1800" b="0" i="0" dirty="0">
                <a:solidFill>
                  <a:srgbClr val="000000"/>
                </a:solidFill>
                <a:effectLst/>
                <a:latin typeface="Aptos" panose="020B0004020202020204" pitchFamily="34" charset="0"/>
              </a:rPr>
              <a:t> </a:t>
            </a:r>
          </a:p>
          <a:p>
            <a:pPr marL="0" marR="0" indent="0" algn="l" rtl="0" fontAlgn="base">
              <a:lnSpc>
                <a:spcPts val="1564"/>
              </a:lnSpc>
              <a:buFont typeface="Arial" panose="020B0604020202020204" pitchFamily="34" charset="0"/>
              <a:buChar char="•"/>
            </a:pPr>
            <a:r>
              <a:rPr lang="en-GB" sz="1800" b="0" i="0" dirty="0">
                <a:solidFill>
                  <a:srgbClr val="000000"/>
                </a:solidFill>
                <a:effectLst/>
                <a:latin typeface="Aptos" panose="020B0004020202020204" pitchFamily="34" charset="0"/>
              </a:rPr>
              <a:t>Time management</a:t>
            </a:r>
          </a:p>
          <a:p>
            <a:pPr marL="0" marR="0" indent="0" algn="l" rtl="0" fontAlgn="base">
              <a:lnSpc>
                <a:spcPts val="1564"/>
              </a:lnSpc>
            </a:pPr>
            <a:endParaRPr lang="en-GB" sz="1800" b="0" i="0" dirty="0">
              <a:solidFill>
                <a:srgbClr val="000000"/>
              </a:solidFill>
              <a:effectLst/>
              <a:latin typeface="Aptos" panose="020B0004020202020204" pitchFamily="34" charset="0"/>
            </a:endParaRPr>
          </a:p>
          <a:p>
            <a:pPr marL="0" marR="0" indent="0" algn="l" rtl="0" fontAlgn="base">
              <a:lnSpc>
                <a:spcPts val="1564"/>
              </a:lnSpc>
              <a:buFont typeface="Arial" panose="020B0604020202020204" pitchFamily="34" charset="0"/>
              <a:buChar char="•"/>
            </a:pPr>
            <a:r>
              <a:rPr lang="en-GB" sz="1800" b="0" i="0" dirty="0">
                <a:solidFill>
                  <a:srgbClr val="000000"/>
                </a:solidFill>
                <a:effectLst/>
                <a:latin typeface="Aptos" panose="020B0004020202020204" pitchFamily="34" charset="0"/>
              </a:rPr>
              <a:t>Learning agility</a:t>
            </a:r>
          </a:p>
          <a:p>
            <a:pPr marL="0" marR="0" indent="0" algn="l" rtl="0" fontAlgn="base">
              <a:lnSpc>
                <a:spcPts val="1564"/>
              </a:lnSpc>
            </a:pPr>
            <a:r>
              <a:rPr lang="en-GB" sz="1800" b="0" i="0" dirty="0">
                <a:solidFill>
                  <a:srgbClr val="000000"/>
                </a:solidFill>
                <a:effectLst/>
                <a:latin typeface="Aptos" panose="020B0004020202020204" pitchFamily="34" charset="0"/>
              </a:rPr>
              <a:t> </a:t>
            </a:r>
          </a:p>
        </p:txBody>
      </p:sp>
      <p:sp>
        <p:nvSpPr>
          <p:cNvPr id="3" name="TextBox 2">
            <a:extLst>
              <a:ext uri="{FF2B5EF4-FFF2-40B4-BE49-F238E27FC236}">
                <a16:creationId xmlns:a16="http://schemas.microsoft.com/office/drawing/2014/main" id="{B35142D5-5EA2-E3A8-229B-2F5A0187D11D}"/>
              </a:ext>
            </a:extLst>
          </p:cNvPr>
          <p:cNvSpPr txBox="1"/>
          <p:nvPr/>
        </p:nvSpPr>
        <p:spPr>
          <a:xfrm>
            <a:off x="760288" y="4099389"/>
            <a:ext cx="4150759" cy="923330"/>
          </a:xfrm>
          <a:prstGeom prst="rect">
            <a:avLst/>
          </a:prstGeom>
          <a:noFill/>
        </p:spPr>
        <p:txBody>
          <a:bodyPr wrap="square" rtlCol="0">
            <a:spAutoFit/>
          </a:bodyPr>
          <a:lstStyle/>
          <a:p>
            <a:r>
              <a:rPr lang="en-GB" b="1" dirty="0">
                <a:solidFill>
                  <a:srgbClr val="000000"/>
                </a:solidFill>
                <a:latin typeface="Aptos" panose="020B0004020202020204" pitchFamily="34" charset="0"/>
              </a:rPr>
              <a:t>Uncertainty is a normal and important part of higher education.</a:t>
            </a:r>
            <a:endParaRPr lang="en-GB" sz="1100" b="1" dirty="0">
              <a:solidFill>
                <a:srgbClr val="000000"/>
              </a:solidFill>
              <a:latin typeface="Segoe UI" panose="020B0502040204020203" pitchFamily="34" charset="0"/>
            </a:endParaRPr>
          </a:p>
          <a:p>
            <a:endParaRPr lang="en-GB" b="1" dirty="0"/>
          </a:p>
        </p:txBody>
      </p:sp>
    </p:spTree>
    <p:extLst>
      <p:ext uri="{BB962C8B-B14F-4D97-AF65-F5344CB8AC3E}">
        <p14:creationId xmlns:p14="http://schemas.microsoft.com/office/powerpoint/2010/main" val="2578725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CFC2F-B4BB-8E11-B027-C6AD8B3323F5}"/>
              </a:ext>
            </a:extLst>
          </p:cNvPr>
          <p:cNvSpPr>
            <a:spLocks noGrp="1"/>
          </p:cNvSpPr>
          <p:nvPr>
            <p:ph type="title"/>
          </p:nvPr>
        </p:nvSpPr>
        <p:spPr/>
        <p:txBody>
          <a:bodyPr/>
          <a:lstStyle/>
          <a:p>
            <a:pPr algn="ctr"/>
            <a:r>
              <a:rPr lang="en-GB" b="1" dirty="0"/>
              <a:t>Growth Mindset and Academic Resilience</a:t>
            </a:r>
            <a:r>
              <a:rPr lang="en-GB" dirty="0"/>
              <a:t> </a:t>
            </a:r>
          </a:p>
        </p:txBody>
      </p:sp>
      <p:sp>
        <p:nvSpPr>
          <p:cNvPr id="3" name="Content Placeholder 2">
            <a:extLst>
              <a:ext uri="{FF2B5EF4-FFF2-40B4-BE49-F238E27FC236}">
                <a16:creationId xmlns:a16="http://schemas.microsoft.com/office/drawing/2014/main" id="{B49EF8D4-5C6A-084D-1AB3-6ED659ADC4D7}"/>
              </a:ext>
            </a:extLst>
          </p:cNvPr>
          <p:cNvSpPr>
            <a:spLocks noGrp="1"/>
          </p:cNvSpPr>
          <p:nvPr>
            <p:ph idx="1"/>
          </p:nvPr>
        </p:nvSpPr>
        <p:spPr/>
        <p:txBody>
          <a:bodyPr>
            <a:normAutofit/>
          </a:bodyPr>
          <a:lstStyle/>
          <a:p>
            <a:pPr marL="0" indent="0" fontAlgn="base">
              <a:buNone/>
            </a:pPr>
            <a:r>
              <a:rPr lang="en-GB" sz="4000" dirty="0"/>
              <a:t>"Good students find things easy“. </a:t>
            </a:r>
          </a:p>
          <a:p>
            <a:pPr fontAlgn="base"/>
            <a:endParaRPr lang="en-GB" sz="4000" dirty="0"/>
          </a:p>
          <a:p>
            <a:pPr marL="0" indent="0" algn="ctr" fontAlgn="base">
              <a:buNone/>
            </a:pPr>
            <a:r>
              <a:rPr lang="en-GB" sz="4000" dirty="0">
                <a:solidFill>
                  <a:srgbClr val="FF0000"/>
                </a:solidFill>
              </a:rPr>
              <a:t>How true is this statement? </a:t>
            </a:r>
          </a:p>
          <a:p>
            <a:endParaRPr lang="en-GB" sz="4000" dirty="0"/>
          </a:p>
        </p:txBody>
      </p:sp>
    </p:spTree>
    <p:extLst>
      <p:ext uri="{BB962C8B-B14F-4D97-AF65-F5344CB8AC3E}">
        <p14:creationId xmlns:p14="http://schemas.microsoft.com/office/powerpoint/2010/main" val="13649977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F0A25B-68B4-AD58-6743-EDEE26A5B9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696431-555D-5E90-3648-A53ABEB85A89}"/>
              </a:ext>
            </a:extLst>
          </p:cNvPr>
          <p:cNvSpPr>
            <a:spLocks noGrp="1"/>
          </p:cNvSpPr>
          <p:nvPr>
            <p:ph type="title"/>
          </p:nvPr>
        </p:nvSpPr>
        <p:spPr/>
        <p:txBody>
          <a:bodyPr/>
          <a:lstStyle/>
          <a:p>
            <a:pPr algn="ctr"/>
            <a:r>
              <a:rPr lang="en-GB" b="1" dirty="0"/>
              <a:t>Growth Mindset and Academic Resilience</a:t>
            </a:r>
            <a:r>
              <a:rPr lang="en-GB" dirty="0"/>
              <a:t> </a:t>
            </a:r>
          </a:p>
        </p:txBody>
      </p:sp>
      <p:sp>
        <p:nvSpPr>
          <p:cNvPr id="3" name="Content Placeholder 2">
            <a:extLst>
              <a:ext uri="{FF2B5EF4-FFF2-40B4-BE49-F238E27FC236}">
                <a16:creationId xmlns:a16="http://schemas.microsoft.com/office/drawing/2014/main" id="{C8BFE226-0677-10F7-D785-21505A0A8446}"/>
              </a:ext>
            </a:extLst>
          </p:cNvPr>
          <p:cNvSpPr>
            <a:spLocks noGrp="1"/>
          </p:cNvSpPr>
          <p:nvPr>
            <p:ph idx="1"/>
          </p:nvPr>
        </p:nvSpPr>
        <p:spPr>
          <a:xfrm>
            <a:off x="358219" y="1517401"/>
            <a:ext cx="11481847" cy="3575934"/>
          </a:xfrm>
        </p:spPr>
        <p:txBody>
          <a:bodyPr>
            <a:normAutofit/>
          </a:bodyPr>
          <a:lstStyle/>
          <a:p>
            <a:pPr fontAlgn="base"/>
            <a:r>
              <a:rPr lang="en-GB" dirty="0"/>
              <a:t>Fixed mindset vs Growth mindset (Dweck, 2006).</a:t>
            </a:r>
          </a:p>
          <a:p>
            <a:endParaRPr lang="en-GB" dirty="0"/>
          </a:p>
        </p:txBody>
      </p:sp>
      <p:graphicFrame>
        <p:nvGraphicFramePr>
          <p:cNvPr id="4" name="Table 3">
            <a:extLst>
              <a:ext uri="{FF2B5EF4-FFF2-40B4-BE49-F238E27FC236}">
                <a16:creationId xmlns:a16="http://schemas.microsoft.com/office/drawing/2014/main" id="{38285D74-15F9-A19A-CCFC-C28533581936}"/>
              </a:ext>
            </a:extLst>
          </p:cNvPr>
          <p:cNvGraphicFramePr>
            <a:graphicFrameLocks noGrp="1"/>
          </p:cNvGraphicFramePr>
          <p:nvPr>
            <p:extLst>
              <p:ext uri="{D42A27DB-BD31-4B8C-83A1-F6EECF244321}">
                <p14:modId xmlns:p14="http://schemas.microsoft.com/office/powerpoint/2010/main" val="2269035312"/>
              </p:ext>
            </p:extLst>
          </p:nvPr>
        </p:nvGraphicFramePr>
        <p:xfrm>
          <a:off x="351934" y="1995091"/>
          <a:ext cx="10983075" cy="3654901"/>
        </p:xfrm>
        <a:graphic>
          <a:graphicData uri="http://schemas.openxmlformats.org/drawingml/2006/table">
            <a:tbl>
              <a:tblPr firstRow="1" bandRow="1">
                <a:tableStyleId>{5C22544A-7EE6-4342-B048-85BDC9FD1C3A}</a:tableStyleId>
              </a:tblPr>
              <a:tblGrid>
                <a:gridCol w="3661025">
                  <a:extLst>
                    <a:ext uri="{9D8B030D-6E8A-4147-A177-3AD203B41FA5}">
                      <a16:colId xmlns:a16="http://schemas.microsoft.com/office/drawing/2014/main" val="3021379150"/>
                    </a:ext>
                  </a:extLst>
                </a:gridCol>
                <a:gridCol w="3661025">
                  <a:extLst>
                    <a:ext uri="{9D8B030D-6E8A-4147-A177-3AD203B41FA5}">
                      <a16:colId xmlns:a16="http://schemas.microsoft.com/office/drawing/2014/main" val="3074249580"/>
                    </a:ext>
                  </a:extLst>
                </a:gridCol>
                <a:gridCol w="3661025">
                  <a:extLst>
                    <a:ext uri="{9D8B030D-6E8A-4147-A177-3AD203B41FA5}">
                      <a16:colId xmlns:a16="http://schemas.microsoft.com/office/drawing/2014/main" val="3015742759"/>
                    </a:ext>
                  </a:extLst>
                </a:gridCol>
              </a:tblGrid>
              <a:tr h="338890">
                <a:tc>
                  <a:txBody>
                    <a:bodyPr/>
                    <a:lstStyle/>
                    <a:p>
                      <a:r>
                        <a:rPr lang="en-GB" dirty="0"/>
                        <a:t>Feature</a:t>
                      </a:r>
                    </a:p>
                  </a:txBody>
                  <a:tcPr/>
                </a:tc>
                <a:tc>
                  <a:txBody>
                    <a:bodyPr/>
                    <a:lstStyle/>
                    <a:p>
                      <a:r>
                        <a:rPr lang="en-GB" dirty="0"/>
                        <a:t>Fixed Mindset</a:t>
                      </a:r>
                    </a:p>
                  </a:txBody>
                  <a:tcPr/>
                </a:tc>
                <a:tc>
                  <a:txBody>
                    <a:bodyPr/>
                    <a:lstStyle/>
                    <a:p>
                      <a:r>
                        <a:rPr lang="en-GB" dirty="0"/>
                        <a:t>Growth Mindset</a:t>
                      </a:r>
                    </a:p>
                  </a:txBody>
                  <a:tcPr/>
                </a:tc>
                <a:extLst>
                  <a:ext uri="{0D108BD9-81ED-4DB2-BD59-A6C34878D82A}">
                    <a16:rowId xmlns:a16="http://schemas.microsoft.com/office/drawing/2014/main" val="4230506970"/>
                  </a:ext>
                </a:extLst>
              </a:tr>
              <a:tr h="593057">
                <a:tc>
                  <a:txBody>
                    <a:bodyPr/>
                    <a:lstStyle/>
                    <a:p>
                      <a:r>
                        <a:rPr lang="en-GB" dirty="0"/>
                        <a:t>Core Belief</a:t>
                      </a:r>
                    </a:p>
                  </a:txBody>
                  <a:tcPr/>
                </a:tc>
                <a:tc>
                  <a:txBody>
                    <a:bodyPr/>
                    <a:lstStyle/>
                    <a:p>
                      <a:r>
                        <a:rPr lang="en-GB" dirty="0"/>
                        <a:t>Abilities are innate and unchangeable</a:t>
                      </a:r>
                    </a:p>
                  </a:txBody>
                  <a:tcPr/>
                </a:tc>
                <a:tc>
                  <a:txBody>
                    <a:bodyPr/>
                    <a:lstStyle/>
                    <a:p>
                      <a:r>
                        <a:rPr lang="en-GB" dirty="0"/>
                        <a:t>Abilities can be developed over time</a:t>
                      </a:r>
                    </a:p>
                  </a:txBody>
                  <a:tcPr/>
                </a:tc>
                <a:extLst>
                  <a:ext uri="{0D108BD9-81ED-4DB2-BD59-A6C34878D82A}">
                    <a16:rowId xmlns:a16="http://schemas.microsoft.com/office/drawing/2014/main" val="1105610511"/>
                  </a:ext>
                </a:extLst>
              </a:tr>
              <a:tr h="593057">
                <a:tc>
                  <a:txBody>
                    <a:bodyPr/>
                    <a:lstStyle/>
                    <a:p>
                      <a:r>
                        <a:rPr lang="en-GB" dirty="0"/>
                        <a:t>View of Failure</a:t>
                      </a:r>
                    </a:p>
                  </a:txBody>
                  <a:tcPr/>
                </a:tc>
                <a:tc>
                  <a:txBody>
                    <a:bodyPr/>
                    <a:lstStyle/>
                    <a:p>
                      <a:r>
                        <a:rPr lang="en-GB" dirty="0"/>
                        <a:t>An identity statement (‘I am a failure’)</a:t>
                      </a:r>
                    </a:p>
                  </a:txBody>
                  <a:tcPr/>
                </a:tc>
                <a:tc>
                  <a:txBody>
                    <a:bodyPr/>
                    <a:lstStyle/>
                    <a:p>
                      <a:r>
                        <a:rPr lang="en-GB" dirty="0"/>
                        <a:t>A source of informative feedback to adjust course</a:t>
                      </a:r>
                    </a:p>
                  </a:txBody>
                  <a:tcPr/>
                </a:tc>
                <a:extLst>
                  <a:ext uri="{0D108BD9-81ED-4DB2-BD59-A6C34878D82A}">
                    <a16:rowId xmlns:a16="http://schemas.microsoft.com/office/drawing/2014/main" val="3371310135"/>
                  </a:ext>
                </a:extLst>
              </a:tr>
              <a:tr h="593057">
                <a:tc>
                  <a:txBody>
                    <a:bodyPr/>
                    <a:lstStyle/>
                    <a:p>
                      <a:r>
                        <a:rPr lang="en-GB" dirty="0"/>
                        <a:t>Handling Challenges</a:t>
                      </a:r>
                    </a:p>
                  </a:txBody>
                  <a:tcPr/>
                </a:tc>
                <a:tc>
                  <a:txBody>
                    <a:bodyPr/>
                    <a:lstStyle/>
                    <a:p>
                      <a:r>
                        <a:rPr lang="en-GB" dirty="0"/>
                        <a:t>Avoided out of fear of looking incompetent</a:t>
                      </a:r>
                    </a:p>
                  </a:txBody>
                  <a:tcPr/>
                </a:tc>
                <a:tc>
                  <a:txBody>
                    <a:bodyPr/>
                    <a:lstStyle/>
                    <a:p>
                      <a:r>
                        <a:rPr lang="en-GB" dirty="0"/>
                        <a:t>Embraced as necessary opportunities to learn</a:t>
                      </a:r>
                    </a:p>
                  </a:txBody>
                  <a:tcPr/>
                </a:tc>
                <a:extLst>
                  <a:ext uri="{0D108BD9-81ED-4DB2-BD59-A6C34878D82A}">
                    <a16:rowId xmlns:a16="http://schemas.microsoft.com/office/drawing/2014/main" val="763521879"/>
                  </a:ext>
                </a:extLst>
              </a:tr>
              <a:tr h="728821">
                <a:tc>
                  <a:txBody>
                    <a:bodyPr/>
                    <a:lstStyle/>
                    <a:p>
                      <a:r>
                        <a:rPr lang="en-GB" dirty="0"/>
                        <a:t>Response to Criticism</a:t>
                      </a:r>
                    </a:p>
                  </a:txBody>
                  <a:tcPr/>
                </a:tc>
                <a:tc>
                  <a:txBody>
                    <a:bodyPr/>
                    <a:lstStyle/>
                    <a:p>
                      <a:r>
                        <a:rPr lang="en-GB" dirty="0"/>
                        <a:t>Viewed as a personal threat or insult</a:t>
                      </a:r>
                    </a:p>
                  </a:txBody>
                  <a:tcPr/>
                </a:tc>
                <a:tc>
                  <a:txBody>
                    <a:bodyPr/>
                    <a:lstStyle/>
                    <a:p>
                      <a:r>
                        <a:rPr lang="en-GB" dirty="0"/>
                        <a:t>Welcomed as a constructive tool for mastery</a:t>
                      </a:r>
                    </a:p>
                  </a:txBody>
                  <a:tcPr/>
                </a:tc>
                <a:extLst>
                  <a:ext uri="{0D108BD9-81ED-4DB2-BD59-A6C34878D82A}">
                    <a16:rowId xmlns:a16="http://schemas.microsoft.com/office/drawing/2014/main" val="474154448"/>
                  </a:ext>
                </a:extLst>
              </a:tr>
              <a:tr h="593057">
                <a:tc>
                  <a:txBody>
                    <a:bodyPr/>
                    <a:lstStyle/>
                    <a:p>
                      <a:r>
                        <a:rPr lang="en-GB" dirty="0"/>
                        <a:t>Effort</a:t>
                      </a:r>
                    </a:p>
                  </a:txBody>
                  <a:tcPr/>
                </a:tc>
                <a:tc>
                  <a:txBody>
                    <a:bodyPr/>
                    <a:lstStyle/>
                    <a:p>
                      <a:r>
                        <a:rPr lang="en-GB" dirty="0"/>
                        <a:t>Seen as a sign of low natural talent</a:t>
                      </a:r>
                    </a:p>
                  </a:txBody>
                  <a:tcPr/>
                </a:tc>
                <a:tc>
                  <a:txBody>
                    <a:bodyPr/>
                    <a:lstStyle/>
                    <a:p>
                      <a:r>
                        <a:rPr lang="en-GB" dirty="0"/>
                        <a:t>Understood as the path to gaining competence</a:t>
                      </a:r>
                    </a:p>
                  </a:txBody>
                  <a:tcPr/>
                </a:tc>
                <a:extLst>
                  <a:ext uri="{0D108BD9-81ED-4DB2-BD59-A6C34878D82A}">
                    <a16:rowId xmlns:a16="http://schemas.microsoft.com/office/drawing/2014/main" val="2474902448"/>
                  </a:ext>
                </a:extLst>
              </a:tr>
            </a:tbl>
          </a:graphicData>
        </a:graphic>
      </p:graphicFrame>
    </p:spTree>
    <p:extLst>
      <p:ext uri="{BB962C8B-B14F-4D97-AF65-F5344CB8AC3E}">
        <p14:creationId xmlns:p14="http://schemas.microsoft.com/office/powerpoint/2010/main" val="17753072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E3A312-0089-E34E-8B62-5434410668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926DAB-CBAC-0B9C-1F29-DD9360A59070}"/>
              </a:ext>
            </a:extLst>
          </p:cNvPr>
          <p:cNvSpPr>
            <a:spLocks noGrp="1"/>
          </p:cNvSpPr>
          <p:nvPr>
            <p:ph type="title"/>
          </p:nvPr>
        </p:nvSpPr>
        <p:spPr/>
        <p:txBody>
          <a:bodyPr/>
          <a:lstStyle/>
          <a:p>
            <a:pPr algn="ctr"/>
            <a:r>
              <a:rPr lang="en-GB" b="1" dirty="0"/>
              <a:t>Growth Mindset and Academic Resilience</a:t>
            </a:r>
            <a:r>
              <a:rPr lang="en-GB" dirty="0"/>
              <a:t> </a:t>
            </a:r>
          </a:p>
        </p:txBody>
      </p:sp>
      <p:sp>
        <p:nvSpPr>
          <p:cNvPr id="3" name="Content Placeholder 2">
            <a:extLst>
              <a:ext uri="{FF2B5EF4-FFF2-40B4-BE49-F238E27FC236}">
                <a16:creationId xmlns:a16="http://schemas.microsoft.com/office/drawing/2014/main" id="{C2C9B6BB-DA0B-AA76-DBA2-B6E1A6C849A6}"/>
              </a:ext>
            </a:extLst>
          </p:cNvPr>
          <p:cNvSpPr>
            <a:spLocks noGrp="1"/>
          </p:cNvSpPr>
          <p:nvPr>
            <p:ph idx="1"/>
          </p:nvPr>
        </p:nvSpPr>
        <p:spPr>
          <a:xfrm>
            <a:off x="358219" y="1479479"/>
            <a:ext cx="11481847" cy="3922080"/>
          </a:xfrm>
        </p:spPr>
        <p:txBody>
          <a:bodyPr>
            <a:normAutofit lnSpcReduction="10000"/>
          </a:bodyPr>
          <a:lstStyle/>
          <a:p>
            <a:pPr fontAlgn="base"/>
            <a:r>
              <a:rPr lang="en-GB" dirty="0"/>
              <a:t>Productive struggle</a:t>
            </a:r>
          </a:p>
          <a:p>
            <a:pPr lvl="1" fontAlgn="base"/>
            <a:r>
              <a:rPr lang="en-GB" dirty="0"/>
              <a:t>Engaging with complex problems that are just beyond current capabilities</a:t>
            </a:r>
          </a:p>
          <a:p>
            <a:pPr lvl="1" fontAlgn="base"/>
            <a:r>
              <a:rPr lang="en-GB" dirty="0"/>
              <a:t>Be challenged but possess the tools and knowledge to find a path forward</a:t>
            </a:r>
          </a:p>
          <a:p>
            <a:pPr lvl="2" fontAlgn="base"/>
            <a:r>
              <a:rPr lang="en-GB" dirty="0"/>
              <a:t>Deepens resilience, promotes retention and understanding</a:t>
            </a:r>
          </a:p>
          <a:p>
            <a:pPr fontAlgn="base"/>
            <a:endParaRPr lang="en-GB" dirty="0"/>
          </a:p>
          <a:p>
            <a:pPr fontAlgn="base"/>
            <a:r>
              <a:rPr lang="en-GB" dirty="0"/>
              <a:t>Unproductive struggle</a:t>
            </a:r>
          </a:p>
          <a:p>
            <a:pPr lvl="1" fontAlgn="base"/>
            <a:r>
              <a:rPr lang="en-GB" dirty="0"/>
              <a:t>Feel overwhelmed, high anxiety, because task is too far beyond current capabilities</a:t>
            </a:r>
          </a:p>
          <a:p>
            <a:pPr fontAlgn="base"/>
            <a:endParaRPr lang="en-GB" dirty="0"/>
          </a:p>
          <a:p>
            <a:pPr fontAlgn="base"/>
            <a:r>
              <a:rPr lang="en-GB" dirty="0"/>
              <a:t>We scaffold, You solve</a:t>
            </a:r>
          </a:p>
          <a:p>
            <a:endParaRPr lang="en-GB" dirty="0"/>
          </a:p>
        </p:txBody>
      </p:sp>
    </p:spTree>
    <p:extLst>
      <p:ext uri="{BB962C8B-B14F-4D97-AF65-F5344CB8AC3E}">
        <p14:creationId xmlns:p14="http://schemas.microsoft.com/office/powerpoint/2010/main" val="2771893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0D19BE-97B7-4534-8E8E-5D6999069184}"/>
              </a:ext>
            </a:extLst>
          </p:cNvPr>
          <p:cNvSpPr>
            <a:spLocks noGrp="1"/>
          </p:cNvSpPr>
          <p:nvPr>
            <p:ph idx="1"/>
          </p:nvPr>
        </p:nvSpPr>
        <p:spPr>
          <a:xfrm>
            <a:off x="358219" y="1551398"/>
            <a:ext cx="11481847" cy="3850161"/>
          </a:xfrm>
        </p:spPr>
        <p:txBody>
          <a:bodyPr>
            <a:normAutofit/>
          </a:bodyPr>
          <a:lstStyle/>
          <a:p>
            <a:pPr fontAlgn="base"/>
            <a:r>
              <a:rPr lang="en-GB" dirty="0"/>
              <a:t>Help-seeking behaviour (three types)</a:t>
            </a:r>
          </a:p>
          <a:p>
            <a:pPr lvl="1" fontAlgn="base"/>
            <a:r>
              <a:rPr lang="en-GB" dirty="0"/>
              <a:t>Adaptive help-seeking – makes genuine independent effort, identifies where stuck, ask for feedback to help master concept. Pairs growth mindset with sustaining productive struggle</a:t>
            </a:r>
          </a:p>
          <a:p>
            <a:pPr lvl="1" fontAlgn="base"/>
            <a:r>
              <a:rPr lang="en-GB" dirty="0"/>
              <a:t>Expedient help-seeking – asks directly for answer or gets someone else to complete task. Aims for completion over learning or comprehension</a:t>
            </a:r>
          </a:p>
          <a:p>
            <a:pPr lvl="1" fontAlgn="base"/>
            <a:r>
              <a:rPr lang="en-GB" dirty="0"/>
              <a:t>Avoidant help-seeking – needs help but refuses to ask for it until too late</a:t>
            </a:r>
          </a:p>
          <a:p>
            <a:endParaRPr lang="en-GB" dirty="0"/>
          </a:p>
        </p:txBody>
      </p:sp>
      <p:sp>
        <p:nvSpPr>
          <p:cNvPr id="4" name="Title 1">
            <a:extLst>
              <a:ext uri="{FF2B5EF4-FFF2-40B4-BE49-F238E27FC236}">
                <a16:creationId xmlns:a16="http://schemas.microsoft.com/office/drawing/2014/main" id="{D53C2305-1706-1134-5FAF-9A7796C67451}"/>
              </a:ext>
            </a:extLst>
          </p:cNvPr>
          <p:cNvSpPr>
            <a:spLocks noGrp="1"/>
          </p:cNvSpPr>
          <p:nvPr>
            <p:ph type="title"/>
          </p:nvPr>
        </p:nvSpPr>
        <p:spPr>
          <a:xfrm>
            <a:off x="358775" y="365125"/>
            <a:ext cx="11480800" cy="1325563"/>
          </a:xfrm>
        </p:spPr>
        <p:txBody>
          <a:bodyPr/>
          <a:lstStyle/>
          <a:p>
            <a:pPr algn="ctr"/>
            <a:r>
              <a:rPr lang="en-GB" b="1" dirty="0"/>
              <a:t>Growth Mindset and Academic Resilience</a:t>
            </a:r>
            <a:r>
              <a:rPr lang="en-GB" dirty="0"/>
              <a:t> </a:t>
            </a:r>
          </a:p>
        </p:txBody>
      </p:sp>
    </p:spTree>
    <p:extLst>
      <p:ext uri="{BB962C8B-B14F-4D97-AF65-F5344CB8AC3E}">
        <p14:creationId xmlns:p14="http://schemas.microsoft.com/office/powerpoint/2010/main" val="35071546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2FB715-38EF-EF21-E8C3-459EA78EF7F7}"/>
              </a:ext>
            </a:extLst>
          </p:cNvPr>
          <p:cNvSpPr>
            <a:spLocks noGrp="1"/>
          </p:cNvSpPr>
          <p:nvPr>
            <p:ph idx="1"/>
          </p:nvPr>
        </p:nvSpPr>
        <p:spPr/>
        <p:txBody>
          <a:bodyPr/>
          <a:lstStyle/>
          <a:p>
            <a:endParaRPr lang="en-GB" dirty="0"/>
          </a:p>
          <a:p>
            <a:endParaRPr lang="en-GB" dirty="0"/>
          </a:p>
          <a:p>
            <a:endParaRPr lang="en-GB" dirty="0"/>
          </a:p>
          <a:p>
            <a:endParaRPr lang="en-GB" dirty="0"/>
          </a:p>
          <a:p>
            <a:endParaRPr lang="en-GB" dirty="0"/>
          </a:p>
          <a:p>
            <a:endParaRPr lang="en-GB" dirty="0"/>
          </a:p>
          <a:p>
            <a:r>
              <a:rPr lang="en-GB" sz="1400" dirty="0"/>
              <a:t>Yang and Stefaniak (2024)</a:t>
            </a:r>
          </a:p>
        </p:txBody>
      </p:sp>
      <p:graphicFrame>
        <p:nvGraphicFramePr>
          <p:cNvPr id="4" name="Table 3">
            <a:extLst>
              <a:ext uri="{FF2B5EF4-FFF2-40B4-BE49-F238E27FC236}">
                <a16:creationId xmlns:a16="http://schemas.microsoft.com/office/drawing/2014/main" id="{E8E0E228-48A7-66A3-41CF-BEEC6F377DC7}"/>
              </a:ext>
            </a:extLst>
          </p:cNvPr>
          <p:cNvGraphicFramePr>
            <a:graphicFrameLocks noGrp="1"/>
          </p:cNvGraphicFramePr>
          <p:nvPr>
            <p:extLst>
              <p:ext uri="{D42A27DB-BD31-4B8C-83A1-F6EECF244321}">
                <p14:modId xmlns:p14="http://schemas.microsoft.com/office/powerpoint/2010/main" val="2792644455"/>
              </p:ext>
            </p:extLst>
          </p:nvPr>
        </p:nvGraphicFramePr>
        <p:xfrm>
          <a:off x="358219" y="1634066"/>
          <a:ext cx="11475562" cy="2667000"/>
        </p:xfrm>
        <a:graphic>
          <a:graphicData uri="http://schemas.openxmlformats.org/drawingml/2006/table">
            <a:tbl>
              <a:tblPr firstRow="1" bandRow="1">
                <a:tableStyleId>{5C22544A-7EE6-4342-B048-85BDC9FD1C3A}</a:tableStyleId>
              </a:tblPr>
              <a:tblGrid>
                <a:gridCol w="5737781">
                  <a:extLst>
                    <a:ext uri="{9D8B030D-6E8A-4147-A177-3AD203B41FA5}">
                      <a16:colId xmlns:a16="http://schemas.microsoft.com/office/drawing/2014/main" val="1406316739"/>
                    </a:ext>
                  </a:extLst>
                </a:gridCol>
                <a:gridCol w="5737781">
                  <a:extLst>
                    <a:ext uri="{9D8B030D-6E8A-4147-A177-3AD203B41FA5}">
                      <a16:colId xmlns:a16="http://schemas.microsoft.com/office/drawing/2014/main" val="1601939526"/>
                    </a:ext>
                  </a:extLst>
                </a:gridCol>
              </a:tblGrid>
              <a:tr h="370840">
                <a:tc gridSpan="2">
                  <a:txBody>
                    <a:bodyPr/>
                    <a:lstStyle/>
                    <a:p>
                      <a:pPr algn="ctr"/>
                      <a:r>
                        <a:rPr lang="en-GB" dirty="0"/>
                        <a:t>Psychological Stages of Seeking Help</a:t>
                      </a:r>
                    </a:p>
                  </a:txBody>
                  <a:tcPr/>
                </a:tc>
                <a:tc hMerge="1">
                  <a:txBody>
                    <a:bodyPr/>
                    <a:lstStyle/>
                    <a:p>
                      <a:endParaRPr lang="en-GB" dirty="0"/>
                    </a:p>
                  </a:txBody>
                  <a:tcPr/>
                </a:tc>
                <a:extLst>
                  <a:ext uri="{0D108BD9-81ED-4DB2-BD59-A6C34878D82A}">
                    <a16:rowId xmlns:a16="http://schemas.microsoft.com/office/drawing/2014/main" val="3576392633"/>
                  </a:ext>
                </a:extLst>
              </a:tr>
              <a:tr h="370840">
                <a:tc>
                  <a:txBody>
                    <a:bodyPr/>
                    <a:lstStyle/>
                    <a:p>
                      <a:r>
                        <a:rPr lang="en-GB" dirty="0"/>
                        <a:t>Acknowledge the problem</a:t>
                      </a:r>
                    </a:p>
                  </a:txBody>
                  <a:tcPr/>
                </a:tc>
                <a:tc>
                  <a:txBody>
                    <a:bodyPr/>
                    <a:lstStyle/>
                    <a:p>
                      <a:r>
                        <a:rPr lang="en-GB" dirty="0"/>
                        <a:t>Individual notices a cognitive or emotional gap</a:t>
                      </a:r>
                    </a:p>
                  </a:txBody>
                  <a:tcPr/>
                </a:tc>
                <a:extLst>
                  <a:ext uri="{0D108BD9-81ED-4DB2-BD59-A6C34878D82A}">
                    <a16:rowId xmlns:a16="http://schemas.microsoft.com/office/drawing/2014/main" val="2780345333"/>
                  </a:ext>
                </a:extLst>
              </a:tr>
              <a:tr h="370840">
                <a:tc>
                  <a:txBody>
                    <a:bodyPr/>
                    <a:lstStyle/>
                    <a:p>
                      <a:r>
                        <a:rPr lang="en-GB" dirty="0"/>
                        <a:t>Determine needs</a:t>
                      </a:r>
                    </a:p>
                  </a:txBody>
                  <a:tcPr/>
                </a:tc>
                <a:tc>
                  <a:txBody>
                    <a:bodyPr/>
                    <a:lstStyle/>
                    <a:p>
                      <a:r>
                        <a:rPr lang="en-GB" dirty="0"/>
                        <a:t>Individual decides whether issue can be solved through independent effort or if external resources are required</a:t>
                      </a:r>
                    </a:p>
                  </a:txBody>
                  <a:tcPr/>
                </a:tc>
                <a:extLst>
                  <a:ext uri="{0D108BD9-81ED-4DB2-BD59-A6C34878D82A}">
                    <a16:rowId xmlns:a16="http://schemas.microsoft.com/office/drawing/2014/main" val="916436842"/>
                  </a:ext>
                </a:extLst>
              </a:tr>
              <a:tr h="370840">
                <a:tc>
                  <a:txBody>
                    <a:bodyPr/>
                    <a:lstStyle/>
                    <a:p>
                      <a:r>
                        <a:rPr lang="en-GB" dirty="0"/>
                        <a:t>Weigh the costs</a:t>
                      </a:r>
                    </a:p>
                  </a:txBody>
                  <a:tcPr/>
                </a:tc>
                <a:tc>
                  <a:txBody>
                    <a:bodyPr/>
                    <a:lstStyle/>
                    <a:p>
                      <a:r>
                        <a:rPr lang="en-GB" dirty="0"/>
                        <a:t>Individual evaluates social factors, calculating if value of getting help outweighs the social cost (e.g., embarrassment, looking incompetent, etc.)</a:t>
                      </a:r>
                    </a:p>
                  </a:txBody>
                  <a:tcPr/>
                </a:tc>
                <a:extLst>
                  <a:ext uri="{0D108BD9-81ED-4DB2-BD59-A6C34878D82A}">
                    <a16:rowId xmlns:a16="http://schemas.microsoft.com/office/drawing/2014/main" val="828041243"/>
                  </a:ext>
                </a:extLst>
              </a:tr>
              <a:tr h="370840">
                <a:tc>
                  <a:txBody>
                    <a:bodyPr/>
                    <a:lstStyle/>
                    <a:p>
                      <a:r>
                        <a:rPr lang="en-GB" dirty="0"/>
                        <a:t>Execute the request</a:t>
                      </a:r>
                    </a:p>
                  </a:txBody>
                  <a:tcPr/>
                </a:tc>
                <a:tc>
                  <a:txBody>
                    <a:bodyPr/>
                    <a:lstStyle/>
                    <a:p>
                      <a:r>
                        <a:rPr lang="en-GB" dirty="0"/>
                        <a:t>Select target and articulate need</a:t>
                      </a:r>
                    </a:p>
                  </a:txBody>
                  <a:tcPr/>
                </a:tc>
                <a:extLst>
                  <a:ext uri="{0D108BD9-81ED-4DB2-BD59-A6C34878D82A}">
                    <a16:rowId xmlns:a16="http://schemas.microsoft.com/office/drawing/2014/main" val="1317247922"/>
                  </a:ext>
                </a:extLst>
              </a:tr>
            </a:tbl>
          </a:graphicData>
        </a:graphic>
      </p:graphicFrame>
    </p:spTree>
    <p:extLst>
      <p:ext uri="{BB962C8B-B14F-4D97-AF65-F5344CB8AC3E}">
        <p14:creationId xmlns:p14="http://schemas.microsoft.com/office/powerpoint/2010/main" val="23923675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4FD6C-7E0A-904E-92D5-35EB593A1BC2}"/>
              </a:ext>
            </a:extLst>
          </p:cNvPr>
          <p:cNvSpPr>
            <a:spLocks noGrp="1"/>
          </p:cNvSpPr>
          <p:nvPr>
            <p:ph type="title"/>
          </p:nvPr>
        </p:nvSpPr>
        <p:spPr/>
        <p:txBody>
          <a:bodyPr/>
          <a:lstStyle/>
          <a:p>
            <a:r>
              <a:rPr lang="en-GB" b="1" dirty="0"/>
              <a:t>Setbacks</a:t>
            </a:r>
          </a:p>
        </p:txBody>
      </p:sp>
      <p:sp>
        <p:nvSpPr>
          <p:cNvPr id="3" name="Content Placeholder 2">
            <a:extLst>
              <a:ext uri="{FF2B5EF4-FFF2-40B4-BE49-F238E27FC236}">
                <a16:creationId xmlns:a16="http://schemas.microsoft.com/office/drawing/2014/main" id="{094F8FF9-C041-456E-0E1B-094181665722}"/>
              </a:ext>
            </a:extLst>
          </p:cNvPr>
          <p:cNvSpPr>
            <a:spLocks noGrp="1"/>
          </p:cNvSpPr>
          <p:nvPr>
            <p:ph idx="1"/>
          </p:nvPr>
        </p:nvSpPr>
        <p:spPr/>
        <p:txBody>
          <a:bodyPr>
            <a:normAutofit fontScale="85000" lnSpcReduction="20000"/>
          </a:bodyPr>
          <a:lstStyle/>
          <a:p>
            <a:pPr fontAlgn="base"/>
            <a:r>
              <a:rPr lang="en-GB" dirty="0"/>
              <a:t>Poor marks</a:t>
            </a:r>
          </a:p>
          <a:p>
            <a:pPr fontAlgn="base"/>
            <a:endParaRPr lang="en-GB" dirty="0"/>
          </a:p>
          <a:p>
            <a:pPr fontAlgn="base"/>
            <a:r>
              <a:rPr lang="en-GB" dirty="0"/>
              <a:t>Difficult/critical feedback</a:t>
            </a:r>
          </a:p>
          <a:p>
            <a:pPr fontAlgn="base"/>
            <a:endParaRPr lang="en-GB" dirty="0"/>
          </a:p>
          <a:p>
            <a:pPr fontAlgn="base"/>
            <a:r>
              <a:rPr lang="en-GB" dirty="0"/>
              <a:t>Time management failures</a:t>
            </a:r>
          </a:p>
          <a:p>
            <a:pPr marL="0" indent="0" fontAlgn="base">
              <a:buNone/>
            </a:pPr>
            <a:endParaRPr lang="en-GB" dirty="0"/>
          </a:p>
          <a:p>
            <a:pPr fontAlgn="base"/>
            <a:r>
              <a:rPr lang="en-GB" dirty="0"/>
              <a:t>Anxiety around assessment</a:t>
            </a:r>
          </a:p>
          <a:p>
            <a:pPr fontAlgn="base"/>
            <a:endParaRPr lang="en-GB" dirty="0"/>
          </a:p>
          <a:p>
            <a:pPr marL="0" indent="0" algn="ctr" fontAlgn="base">
              <a:buNone/>
            </a:pPr>
            <a:r>
              <a:rPr lang="en-GB" sz="3800" dirty="0">
                <a:solidFill>
                  <a:srgbClr val="FF0000"/>
                </a:solidFill>
              </a:rPr>
              <a:t>These things will happen… how will you/do you deal with them?</a:t>
            </a:r>
            <a:r>
              <a:rPr lang="en-GB" sz="3800" dirty="0"/>
              <a:t> </a:t>
            </a:r>
          </a:p>
          <a:p>
            <a:endParaRPr lang="en-GB" dirty="0"/>
          </a:p>
        </p:txBody>
      </p:sp>
    </p:spTree>
    <p:extLst>
      <p:ext uri="{BB962C8B-B14F-4D97-AF65-F5344CB8AC3E}">
        <p14:creationId xmlns:p14="http://schemas.microsoft.com/office/powerpoint/2010/main" val="30646232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367EA-813E-5E8F-5B69-273AB35A49B6}"/>
              </a:ext>
            </a:extLst>
          </p:cNvPr>
          <p:cNvSpPr>
            <a:spLocks noGrp="1"/>
          </p:cNvSpPr>
          <p:nvPr>
            <p:ph type="title"/>
          </p:nvPr>
        </p:nvSpPr>
        <p:spPr>
          <a:xfrm>
            <a:off x="358219" y="365126"/>
            <a:ext cx="11481847" cy="754758"/>
          </a:xfrm>
        </p:spPr>
        <p:txBody>
          <a:bodyPr>
            <a:normAutofit fontScale="90000"/>
          </a:bodyPr>
          <a:lstStyle/>
          <a:p>
            <a:pPr algn="ctr"/>
            <a:r>
              <a:rPr lang="en-GB" b="1" dirty="0"/>
              <a:t>Activity 1: Why Are You Here? (10 mins) </a:t>
            </a:r>
            <a:br>
              <a:rPr lang="en-GB" b="1" dirty="0"/>
            </a:br>
            <a:endParaRPr lang="en-GB" b="1" dirty="0"/>
          </a:p>
        </p:txBody>
      </p:sp>
      <p:sp>
        <p:nvSpPr>
          <p:cNvPr id="3" name="Content Placeholder 2">
            <a:extLst>
              <a:ext uri="{FF2B5EF4-FFF2-40B4-BE49-F238E27FC236}">
                <a16:creationId xmlns:a16="http://schemas.microsoft.com/office/drawing/2014/main" id="{347B1ACC-4CDD-08CE-04FA-773093695CB3}"/>
              </a:ext>
            </a:extLst>
          </p:cNvPr>
          <p:cNvSpPr>
            <a:spLocks noGrp="1"/>
          </p:cNvSpPr>
          <p:nvPr>
            <p:ph idx="1"/>
          </p:nvPr>
        </p:nvSpPr>
        <p:spPr>
          <a:xfrm>
            <a:off x="358219" y="1119884"/>
            <a:ext cx="11481847" cy="4281675"/>
          </a:xfrm>
        </p:spPr>
        <p:txBody>
          <a:bodyPr>
            <a:normAutofit/>
          </a:bodyPr>
          <a:lstStyle/>
          <a:p>
            <a:pPr fontAlgn="base"/>
            <a:r>
              <a:rPr lang="en-GB" dirty="0"/>
              <a:t>Why did I choose Psychology (with Counselling/Criminology if applicable)?</a:t>
            </a:r>
          </a:p>
          <a:p>
            <a:pPr marL="0" indent="0" fontAlgn="base">
              <a:buNone/>
            </a:pPr>
            <a:endParaRPr lang="en-GB" dirty="0"/>
          </a:p>
          <a:p>
            <a:pPr fontAlgn="base"/>
            <a:r>
              <a:rPr lang="en-GB" dirty="0"/>
              <a:t>Why do I want a degree?</a:t>
            </a:r>
          </a:p>
          <a:p>
            <a:pPr marL="0" indent="0" fontAlgn="base">
              <a:buNone/>
            </a:pPr>
            <a:endParaRPr lang="en-GB" dirty="0"/>
          </a:p>
          <a:p>
            <a:pPr fontAlgn="base"/>
            <a:r>
              <a:rPr lang="en-GB" dirty="0"/>
              <a:t>What am I hoping will be different in three/four years?</a:t>
            </a:r>
          </a:p>
          <a:p>
            <a:pPr fontAlgn="base"/>
            <a:endParaRPr lang="en-GB" dirty="0"/>
          </a:p>
          <a:p>
            <a:endParaRPr lang="en-GB" dirty="0"/>
          </a:p>
        </p:txBody>
      </p:sp>
    </p:spTree>
    <p:extLst>
      <p:ext uri="{BB962C8B-B14F-4D97-AF65-F5344CB8AC3E}">
        <p14:creationId xmlns:p14="http://schemas.microsoft.com/office/powerpoint/2010/main" val="29376146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4A3FB0-6980-478F-225D-742AC42E83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5E3040-8293-D760-015C-4F7449938980}"/>
              </a:ext>
            </a:extLst>
          </p:cNvPr>
          <p:cNvSpPr>
            <a:spLocks noGrp="1"/>
          </p:cNvSpPr>
          <p:nvPr>
            <p:ph type="title"/>
          </p:nvPr>
        </p:nvSpPr>
        <p:spPr>
          <a:xfrm>
            <a:off x="358219" y="365126"/>
            <a:ext cx="11481847" cy="754758"/>
          </a:xfrm>
        </p:spPr>
        <p:txBody>
          <a:bodyPr>
            <a:normAutofit fontScale="90000"/>
          </a:bodyPr>
          <a:lstStyle/>
          <a:p>
            <a:pPr algn="ctr"/>
            <a:r>
              <a:rPr lang="en-GB" b="1" dirty="0"/>
              <a:t>Activity 1: Why Are You Here? (10 mins) </a:t>
            </a:r>
            <a:br>
              <a:rPr lang="en-GB" b="1" dirty="0"/>
            </a:br>
            <a:endParaRPr lang="en-GB" b="1" dirty="0"/>
          </a:p>
        </p:txBody>
      </p:sp>
      <p:sp>
        <p:nvSpPr>
          <p:cNvPr id="3" name="Content Placeholder 2">
            <a:extLst>
              <a:ext uri="{FF2B5EF4-FFF2-40B4-BE49-F238E27FC236}">
                <a16:creationId xmlns:a16="http://schemas.microsoft.com/office/drawing/2014/main" id="{110CAACE-1906-21DF-0A6A-D1ABE752549A}"/>
              </a:ext>
            </a:extLst>
          </p:cNvPr>
          <p:cNvSpPr>
            <a:spLocks noGrp="1"/>
          </p:cNvSpPr>
          <p:nvPr>
            <p:ph idx="1"/>
          </p:nvPr>
        </p:nvSpPr>
        <p:spPr>
          <a:xfrm>
            <a:off x="358219" y="1119884"/>
            <a:ext cx="11481847" cy="4281675"/>
          </a:xfrm>
        </p:spPr>
        <p:txBody>
          <a:bodyPr>
            <a:normAutofit lnSpcReduction="10000"/>
          </a:bodyPr>
          <a:lstStyle/>
          <a:p>
            <a:pPr fontAlgn="base"/>
            <a:r>
              <a:rPr lang="en-GB" dirty="0"/>
              <a:t>Extrinsic motivation (grades, money). </a:t>
            </a:r>
          </a:p>
          <a:p>
            <a:pPr fontAlgn="base"/>
            <a:endParaRPr lang="en-GB" dirty="0"/>
          </a:p>
          <a:p>
            <a:pPr fontAlgn="base"/>
            <a:r>
              <a:rPr lang="en-GB" dirty="0"/>
              <a:t>Intrinsic motivation (curiosity, growth, purpose).</a:t>
            </a:r>
          </a:p>
          <a:p>
            <a:pPr fontAlgn="base"/>
            <a:endParaRPr lang="en-GB" dirty="0"/>
          </a:p>
          <a:p>
            <a:pPr lvl="1" fontAlgn="base"/>
            <a:r>
              <a:rPr lang="en-GB" dirty="0"/>
              <a:t>Neither is right or wrong</a:t>
            </a:r>
          </a:p>
          <a:p>
            <a:pPr lvl="2" fontAlgn="base"/>
            <a:r>
              <a:rPr lang="en-GB" dirty="0"/>
              <a:t>Although intrinsic motivation has been linked with increased perseverance </a:t>
            </a:r>
          </a:p>
          <a:p>
            <a:pPr fontAlgn="base"/>
            <a:endParaRPr lang="en-GB" dirty="0"/>
          </a:p>
          <a:p>
            <a:pPr fontAlgn="base"/>
            <a:r>
              <a:rPr lang="en-GB" dirty="0"/>
              <a:t>Now… find someone in the room and discuss your motivations with them</a:t>
            </a:r>
          </a:p>
          <a:p>
            <a:pPr lvl="1" fontAlgn="base"/>
            <a:r>
              <a:rPr lang="en-GB" dirty="0"/>
              <a:t>Do they have the same/different motivations? If different, might they also apply to you?</a:t>
            </a:r>
          </a:p>
          <a:p>
            <a:endParaRPr lang="en-GB" dirty="0"/>
          </a:p>
        </p:txBody>
      </p:sp>
    </p:spTree>
    <p:extLst>
      <p:ext uri="{BB962C8B-B14F-4D97-AF65-F5344CB8AC3E}">
        <p14:creationId xmlns:p14="http://schemas.microsoft.com/office/powerpoint/2010/main" val="1862222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fade">
                                      <p:cBhvr>
                                        <p:cTn id="7" dur="500"/>
                                        <p:tgtEl>
                                          <p:spTgt spid="3">
                                            <p:txEl>
                                              <p:pRg st="7" end="7"/>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8" end="8"/>
                                            </p:txEl>
                                          </p:spTgt>
                                        </p:tgtEl>
                                        <p:attrNameLst>
                                          <p:attrName>style.visibility</p:attrName>
                                        </p:attrNameLst>
                                      </p:cBhvr>
                                      <p:to>
                                        <p:strVal val="visible"/>
                                      </p:to>
                                    </p:set>
                                    <p:animEffect transition="in" filter="fade">
                                      <p:cBhvr>
                                        <p:cTn id="10"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4503F-49E7-5565-C4B8-A9E691F7BB94}"/>
              </a:ext>
            </a:extLst>
          </p:cNvPr>
          <p:cNvSpPr>
            <a:spLocks noGrp="1"/>
          </p:cNvSpPr>
          <p:nvPr>
            <p:ph type="title"/>
          </p:nvPr>
        </p:nvSpPr>
        <p:spPr/>
        <p:txBody>
          <a:bodyPr>
            <a:normAutofit/>
          </a:bodyPr>
          <a:lstStyle/>
          <a:p>
            <a:pPr algn="ctr"/>
            <a:r>
              <a:rPr lang="en-GB" sz="3600" b="1" dirty="0"/>
              <a:t>Activity 2 (MLA1): Skills Audit and Goal Setting</a:t>
            </a:r>
            <a:r>
              <a:rPr lang="en-GB" sz="3600" dirty="0"/>
              <a:t> (40 mins)</a:t>
            </a:r>
            <a:br>
              <a:rPr lang="en-GB" sz="3600" dirty="0"/>
            </a:br>
            <a:endParaRPr lang="en-GB" sz="3600" dirty="0"/>
          </a:p>
        </p:txBody>
      </p:sp>
      <p:sp>
        <p:nvSpPr>
          <p:cNvPr id="3" name="Content Placeholder 2">
            <a:extLst>
              <a:ext uri="{FF2B5EF4-FFF2-40B4-BE49-F238E27FC236}">
                <a16:creationId xmlns:a16="http://schemas.microsoft.com/office/drawing/2014/main" id="{C3BC4EB3-48BF-BC19-4AFD-76AF84FAF828}"/>
              </a:ext>
            </a:extLst>
          </p:cNvPr>
          <p:cNvSpPr>
            <a:spLocks noGrp="1"/>
          </p:cNvSpPr>
          <p:nvPr>
            <p:ph idx="1"/>
          </p:nvPr>
        </p:nvSpPr>
        <p:spPr/>
        <p:txBody>
          <a:bodyPr>
            <a:normAutofit fontScale="77500" lnSpcReduction="20000"/>
          </a:bodyPr>
          <a:lstStyle/>
          <a:p>
            <a:pPr fontAlgn="base"/>
            <a:r>
              <a:rPr lang="en-GB" dirty="0"/>
              <a:t>You have some skills that will be vital for your study and beyond</a:t>
            </a:r>
          </a:p>
          <a:p>
            <a:pPr fontAlgn="base"/>
            <a:endParaRPr lang="en-GB" dirty="0"/>
          </a:p>
          <a:p>
            <a:pPr fontAlgn="base"/>
            <a:r>
              <a:rPr lang="en-GB" dirty="0"/>
              <a:t>You have no skills in some areas that will be vital for your study and beyond</a:t>
            </a:r>
          </a:p>
          <a:p>
            <a:pPr fontAlgn="base"/>
            <a:endParaRPr lang="en-GB" dirty="0"/>
          </a:p>
          <a:p>
            <a:pPr fontAlgn="base"/>
            <a:r>
              <a:rPr lang="en-GB" dirty="0"/>
              <a:t>You have skills that need to be developed</a:t>
            </a:r>
          </a:p>
          <a:p>
            <a:pPr fontAlgn="base"/>
            <a:endParaRPr lang="en-GB" dirty="0"/>
          </a:p>
          <a:p>
            <a:pPr fontAlgn="base"/>
            <a:r>
              <a:rPr lang="en-GB" dirty="0"/>
              <a:t>You have skills that are fully developed</a:t>
            </a:r>
          </a:p>
          <a:p>
            <a:pPr fontAlgn="base"/>
            <a:endParaRPr lang="en-GB" dirty="0"/>
          </a:p>
          <a:p>
            <a:pPr fontAlgn="base"/>
            <a:r>
              <a:rPr lang="en-GB" dirty="0">
                <a:solidFill>
                  <a:srgbClr val="FF0000"/>
                </a:solidFill>
              </a:rPr>
              <a:t>Identifying the above is key to success – and it involves critical reflection and honesty with yourself </a:t>
            </a:r>
          </a:p>
        </p:txBody>
      </p:sp>
    </p:spTree>
    <p:extLst>
      <p:ext uri="{BB962C8B-B14F-4D97-AF65-F5344CB8AC3E}">
        <p14:creationId xmlns:p14="http://schemas.microsoft.com/office/powerpoint/2010/main" val="26362907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58F06-D8CE-9F6B-DB1F-CBA866CD1BBB}"/>
              </a:ext>
            </a:extLst>
          </p:cNvPr>
          <p:cNvSpPr>
            <a:spLocks noGrp="1"/>
          </p:cNvSpPr>
          <p:nvPr>
            <p:ph type="title"/>
          </p:nvPr>
        </p:nvSpPr>
        <p:spPr/>
        <p:txBody>
          <a:bodyPr>
            <a:normAutofit/>
          </a:bodyPr>
          <a:lstStyle/>
          <a:p>
            <a:pPr fontAlgn="base"/>
            <a:r>
              <a:rPr lang="en-GB" sz="3600" b="1" dirty="0"/>
              <a:t>Session 2 (2 Hours): Knowledge, Belief, Evidence and AI</a:t>
            </a:r>
            <a:r>
              <a:rPr lang="en-GB" sz="3600" dirty="0"/>
              <a:t> </a:t>
            </a:r>
            <a:br>
              <a:rPr lang="en-GB" sz="3600" dirty="0"/>
            </a:br>
            <a:endParaRPr lang="en-GB" sz="3600" dirty="0"/>
          </a:p>
        </p:txBody>
      </p:sp>
      <p:sp>
        <p:nvSpPr>
          <p:cNvPr id="3" name="Content Placeholder 2">
            <a:extLst>
              <a:ext uri="{FF2B5EF4-FFF2-40B4-BE49-F238E27FC236}">
                <a16:creationId xmlns:a16="http://schemas.microsoft.com/office/drawing/2014/main" id="{D4A7E6F9-6895-BBCB-F8F6-DD870F098161}"/>
              </a:ext>
            </a:extLst>
          </p:cNvPr>
          <p:cNvSpPr>
            <a:spLocks noGrp="1"/>
          </p:cNvSpPr>
          <p:nvPr>
            <p:ph idx="1"/>
          </p:nvPr>
        </p:nvSpPr>
        <p:spPr/>
        <p:txBody>
          <a:bodyPr/>
          <a:lstStyle/>
          <a:p>
            <a:pPr marL="0" indent="0" fontAlgn="base">
              <a:buNone/>
            </a:pPr>
            <a:r>
              <a:rPr lang="en-GB" b="1" dirty="0"/>
              <a:t>Session Aim</a:t>
            </a:r>
            <a:r>
              <a:rPr lang="en-GB" dirty="0"/>
              <a:t> </a:t>
            </a:r>
          </a:p>
          <a:p>
            <a:pPr fontAlgn="base"/>
            <a:r>
              <a:rPr lang="en-GB" dirty="0"/>
              <a:t>To introduce critical thinking and challenge students' assumptions about information, evidence and modern technologies including generative AI. This links directly to critical thinking, research principles, knowledge, belief and doubt.  </a:t>
            </a:r>
          </a:p>
        </p:txBody>
      </p:sp>
    </p:spTree>
    <p:extLst>
      <p:ext uri="{BB962C8B-B14F-4D97-AF65-F5344CB8AC3E}">
        <p14:creationId xmlns:p14="http://schemas.microsoft.com/office/powerpoint/2010/main" val="7698028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80F25-ABE2-E9CB-6105-E7DBCE184DAD}"/>
              </a:ext>
            </a:extLst>
          </p:cNvPr>
          <p:cNvSpPr>
            <a:spLocks noGrp="1"/>
          </p:cNvSpPr>
          <p:nvPr>
            <p:ph type="title"/>
          </p:nvPr>
        </p:nvSpPr>
        <p:spPr/>
        <p:txBody>
          <a:bodyPr>
            <a:normAutofit/>
          </a:bodyPr>
          <a:lstStyle/>
          <a:p>
            <a:pPr algn="ctr"/>
            <a:r>
              <a:rPr lang="en-GB" sz="4000" b="1" dirty="0"/>
              <a:t>How Do We Know What We Know?</a:t>
            </a:r>
            <a:endParaRPr lang="en-GB" sz="4000" dirty="0"/>
          </a:p>
        </p:txBody>
      </p:sp>
      <p:sp>
        <p:nvSpPr>
          <p:cNvPr id="3" name="Content Placeholder 2">
            <a:extLst>
              <a:ext uri="{FF2B5EF4-FFF2-40B4-BE49-F238E27FC236}">
                <a16:creationId xmlns:a16="http://schemas.microsoft.com/office/drawing/2014/main" id="{494610B0-6295-AB99-0362-F1ECB6FF4B2C}"/>
              </a:ext>
            </a:extLst>
          </p:cNvPr>
          <p:cNvSpPr>
            <a:spLocks noGrp="1"/>
          </p:cNvSpPr>
          <p:nvPr>
            <p:ph idx="1"/>
          </p:nvPr>
        </p:nvSpPr>
        <p:spPr/>
        <p:txBody>
          <a:bodyPr>
            <a:normAutofit/>
          </a:bodyPr>
          <a:lstStyle/>
          <a:p>
            <a:pPr fontAlgn="base"/>
            <a:r>
              <a:rPr lang="en-GB" dirty="0"/>
              <a:t>What separates knowledge from belief?</a:t>
            </a:r>
          </a:p>
          <a:p>
            <a:pPr marL="0" indent="0" fontAlgn="base">
              <a:buNone/>
            </a:pPr>
            <a:r>
              <a:rPr lang="en-GB" dirty="0"/>
              <a:t> </a:t>
            </a:r>
          </a:p>
          <a:p>
            <a:pPr fontAlgn="base"/>
            <a:r>
              <a:rPr lang="en-GB" dirty="0"/>
              <a:t>Intuition – ‘I just know’ </a:t>
            </a:r>
          </a:p>
          <a:p>
            <a:pPr fontAlgn="base"/>
            <a:r>
              <a:rPr lang="en-GB" dirty="0"/>
              <a:t>Common sense – ‘Everybody knows’ </a:t>
            </a:r>
          </a:p>
          <a:p>
            <a:pPr fontAlgn="base"/>
            <a:r>
              <a:rPr lang="en-GB" dirty="0"/>
              <a:t>Personal experience – ‘I have experienced this’</a:t>
            </a:r>
          </a:p>
          <a:p>
            <a:pPr fontAlgn="base"/>
            <a:r>
              <a:rPr lang="en-GB" dirty="0"/>
              <a:t>Scientific evidence – ‘The evidence suggests it is this’</a:t>
            </a:r>
          </a:p>
          <a:p>
            <a:endParaRPr lang="en-GB" dirty="0"/>
          </a:p>
        </p:txBody>
      </p:sp>
    </p:spTree>
    <p:extLst>
      <p:ext uri="{BB962C8B-B14F-4D97-AF65-F5344CB8AC3E}">
        <p14:creationId xmlns:p14="http://schemas.microsoft.com/office/powerpoint/2010/main" val="21372786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34369-CAC0-9F48-EEFE-7F016E11E5F8}"/>
              </a:ext>
            </a:extLst>
          </p:cNvPr>
          <p:cNvSpPr>
            <a:spLocks noGrp="1"/>
          </p:cNvSpPr>
          <p:nvPr>
            <p:ph type="title"/>
          </p:nvPr>
        </p:nvSpPr>
        <p:spPr/>
        <p:txBody>
          <a:bodyPr/>
          <a:lstStyle/>
          <a:p>
            <a:r>
              <a:rPr lang="en-GB" b="1" dirty="0"/>
              <a:t>How Do We Know What We Know? Intuition</a:t>
            </a:r>
            <a:endParaRPr lang="en-GB" dirty="0"/>
          </a:p>
        </p:txBody>
      </p:sp>
      <p:sp>
        <p:nvSpPr>
          <p:cNvPr id="3" name="Content Placeholder 2">
            <a:extLst>
              <a:ext uri="{FF2B5EF4-FFF2-40B4-BE49-F238E27FC236}">
                <a16:creationId xmlns:a16="http://schemas.microsoft.com/office/drawing/2014/main" id="{5D294487-37E6-4F2A-5083-299B28F63F82}"/>
              </a:ext>
            </a:extLst>
          </p:cNvPr>
          <p:cNvSpPr>
            <a:spLocks noGrp="1"/>
          </p:cNvSpPr>
          <p:nvPr>
            <p:ph idx="1"/>
          </p:nvPr>
        </p:nvSpPr>
        <p:spPr/>
        <p:txBody>
          <a:bodyPr>
            <a:normAutofit fontScale="85000" lnSpcReduction="20000"/>
          </a:bodyPr>
          <a:lstStyle/>
          <a:p>
            <a:pPr fontAlgn="base"/>
            <a:r>
              <a:rPr lang="en-GB" dirty="0"/>
              <a:t>Pattern recognition</a:t>
            </a:r>
          </a:p>
          <a:p>
            <a:pPr fontAlgn="base"/>
            <a:r>
              <a:rPr lang="en-GB" dirty="0"/>
              <a:t>Expertise</a:t>
            </a:r>
          </a:p>
          <a:p>
            <a:pPr fontAlgn="base"/>
            <a:endParaRPr lang="en-GB" dirty="0"/>
          </a:p>
          <a:p>
            <a:pPr fontAlgn="base"/>
            <a:r>
              <a:rPr lang="en-GB" dirty="0"/>
              <a:t>Confirmation bias </a:t>
            </a:r>
          </a:p>
          <a:p>
            <a:pPr fontAlgn="base"/>
            <a:r>
              <a:rPr lang="en-GB" dirty="0"/>
              <a:t>Availability bias</a:t>
            </a:r>
          </a:p>
          <a:p>
            <a:pPr fontAlgn="base"/>
            <a:r>
              <a:rPr lang="en-GB" dirty="0"/>
              <a:t>Correlation versus causation</a:t>
            </a:r>
          </a:p>
          <a:p>
            <a:pPr fontAlgn="base"/>
            <a:r>
              <a:rPr lang="en-GB" dirty="0"/>
              <a:t>Doesn’t allow evaluation of evidence</a:t>
            </a:r>
          </a:p>
          <a:p>
            <a:pPr marL="0" indent="0" fontAlgn="base">
              <a:buNone/>
            </a:pPr>
            <a:endParaRPr lang="en-GB" dirty="0"/>
          </a:p>
          <a:p>
            <a:pPr marL="0" indent="0" algn="ctr" fontAlgn="base">
              <a:buNone/>
            </a:pPr>
            <a:r>
              <a:rPr lang="en-GB" dirty="0">
                <a:solidFill>
                  <a:srgbClr val="FF0000"/>
                </a:solidFill>
              </a:rPr>
              <a:t>Psychologists should be sceptical of intuition</a:t>
            </a:r>
          </a:p>
        </p:txBody>
      </p:sp>
    </p:spTree>
    <p:extLst>
      <p:ext uri="{BB962C8B-B14F-4D97-AF65-F5344CB8AC3E}">
        <p14:creationId xmlns:p14="http://schemas.microsoft.com/office/powerpoint/2010/main" val="11174901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57B597-C785-FC67-678A-6D642BB8D6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906DB4-B068-425B-9E9B-29791DE521DB}"/>
              </a:ext>
            </a:extLst>
          </p:cNvPr>
          <p:cNvSpPr>
            <a:spLocks noGrp="1"/>
          </p:cNvSpPr>
          <p:nvPr>
            <p:ph type="title"/>
          </p:nvPr>
        </p:nvSpPr>
        <p:spPr/>
        <p:txBody>
          <a:bodyPr/>
          <a:lstStyle/>
          <a:p>
            <a:r>
              <a:rPr lang="en-GB" b="1" dirty="0"/>
              <a:t>How Do We Know What We Know? Common sense</a:t>
            </a:r>
            <a:endParaRPr lang="en-GB" dirty="0"/>
          </a:p>
        </p:txBody>
      </p:sp>
      <p:sp>
        <p:nvSpPr>
          <p:cNvPr id="3" name="Content Placeholder 2">
            <a:extLst>
              <a:ext uri="{FF2B5EF4-FFF2-40B4-BE49-F238E27FC236}">
                <a16:creationId xmlns:a16="http://schemas.microsoft.com/office/drawing/2014/main" id="{477751D3-11A9-1DD4-11BE-153C9376978A}"/>
              </a:ext>
            </a:extLst>
          </p:cNvPr>
          <p:cNvSpPr>
            <a:spLocks noGrp="1"/>
          </p:cNvSpPr>
          <p:nvPr>
            <p:ph idx="1"/>
          </p:nvPr>
        </p:nvSpPr>
        <p:spPr/>
        <p:txBody>
          <a:bodyPr>
            <a:normAutofit fontScale="85000" lnSpcReduction="20000"/>
          </a:bodyPr>
          <a:lstStyle/>
          <a:p>
            <a:pPr fontAlgn="base"/>
            <a:r>
              <a:rPr lang="en-GB" dirty="0"/>
              <a:t>Time-saving</a:t>
            </a:r>
          </a:p>
          <a:p>
            <a:pPr fontAlgn="base"/>
            <a:r>
              <a:rPr lang="en-GB" dirty="0"/>
              <a:t>Shared rules and baselines</a:t>
            </a:r>
          </a:p>
          <a:p>
            <a:pPr fontAlgn="base"/>
            <a:endParaRPr lang="en-GB" dirty="0"/>
          </a:p>
          <a:p>
            <a:pPr fontAlgn="base"/>
            <a:r>
              <a:rPr lang="en-GB" dirty="0"/>
              <a:t>Resists new facts</a:t>
            </a:r>
          </a:p>
          <a:p>
            <a:pPr fontAlgn="base"/>
            <a:r>
              <a:rPr lang="en-GB" dirty="0"/>
              <a:t>Often culturally bound</a:t>
            </a:r>
          </a:p>
          <a:p>
            <a:pPr fontAlgn="base"/>
            <a:r>
              <a:rPr lang="en-GB" dirty="0"/>
              <a:t>Fails at scale – cannot deal with complex issues</a:t>
            </a:r>
          </a:p>
          <a:p>
            <a:pPr fontAlgn="base"/>
            <a:r>
              <a:rPr lang="en-GB" dirty="0"/>
              <a:t>Prone to bias – mistakes biases for universal truth or logic</a:t>
            </a:r>
          </a:p>
          <a:p>
            <a:pPr marL="0" indent="0" fontAlgn="base">
              <a:buNone/>
            </a:pPr>
            <a:endParaRPr lang="en-GB" dirty="0"/>
          </a:p>
          <a:p>
            <a:pPr marL="0" indent="0" algn="ctr" fontAlgn="base">
              <a:buNone/>
            </a:pPr>
            <a:r>
              <a:rPr lang="en-GB" dirty="0">
                <a:solidFill>
                  <a:srgbClr val="FF0000"/>
                </a:solidFill>
              </a:rPr>
              <a:t>Psychologists should be sceptical of common sense</a:t>
            </a:r>
          </a:p>
        </p:txBody>
      </p:sp>
    </p:spTree>
    <p:extLst>
      <p:ext uri="{BB962C8B-B14F-4D97-AF65-F5344CB8AC3E}">
        <p14:creationId xmlns:p14="http://schemas.microsoft.com/office/powerpoint/2010/main" val="29907394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84B8AD-091E-0DBE-C249-178065E3FE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02317C-180A-1962-4FF3-E4DE0E5EE815}"/>
              </a:ext>
            </a:extLst>
          </p:cNvPr>
          <p:cNvSpPr>
            <a:spLocks noGrp="1"/>
          </p:cNvSpPr>
          <p:nvPr>
            <p:ph type="title"/>
          </p:nvPr>
        </p:nvSpPr>
        <p:spPr/>
        <p:txBody>
          <a:bodyPr>
            <a:normAutofit/>
          </a:bodyPr>
          <a:lstStyle/>
          <a:p>
            <a:r>
              <a:rPr lang="en-GB" sz="3600" b="1" dirty="0"/>
              <a:t>How Do We Know What We Know? Personal (lived) experience</a:t>
            </a:r>
            <a:endParaRPr lang="en-GB" sz="3600" dirty="0"/>
          </a:p>
        </p:txBody>
      </p:sp>
      <p:sp>
        <p:nvSpPr>
          <p:cNvPr id="3" name="Content Placeholder 2">
            <a:extLst>
              <a:ext uri="{FF2B5EF4-FFF2-40B4-BE49-F238E27FC236}">
                <a16:creationId xmlns:a16="http://schemas.microsoft.com/office/drawing/2014/main" id="{27143559-F7D7-9842-03EC-BB771B32E64B}"/>
              </a:ext>
            </a:extLst>
          </p:cNvPr>
          <p:cNvSpPr>
            <a:spLocks noGrp="1"/>
          </p:cNvSpPr>
          <p:nvPr>
            <p:ph idx="1"/>
          </p:nvPr>
        </p:nvSpPr>
        <p:spPr/>
        <p:txBody>
          <a:bodyPr>
            <a:normAutofit fontScale="62500" lnSpcReduction="20000"/>
          </a:bodyPr>
          <a:lstStyle/>
          <a:p>
            <a:pPr fontAlgn="base"/>
            <a:r>
              <a:rPr lang="en-GB" dirty="0"/>
              <a:t>High retention of information, far greater than memorised facts</a:t>
            </a:r>
          </a:p>
          <a:p>
            <a:pPr fontAlgn="base"/>
            <a:r>
              <a:rPr lang="en-GB" dirty="0"/>
              <a:t>Provides context because of links to other issues that are known</a:t>
            </a:r>
          </a:p>
          <a:p>
            <a:pPr fontAlgn="base"/>
            <a:r>
              <a:rPr lang="en-GB" dirty="0"/>
              <a:t>Drives targeted solutions and validates marginalised voices over the application of often detached academic theories</a:t>
            </a:r>
          </a:p>
          <a:p>
            <a:pPr fontAlgn="base"/>
            <a:endParaRPr lang="en-GB" dirty="0"/>
          </a:p>
          <a:p>
            <a:pPr fontAlgn="base"/>
            <a:endParaRPr lang="en-GB" dirty="0"/>
          </a:p>
          <a:p>
            <a:pPr fontAlgn="base"/>
            <a:r>
              <a:rPr lang="en-GB" dirty="0"/>
              <a:t>Sample size of one/a few – can mistake an individual’s life path and situation for a universal rule of how the world works</a:t>
            </a:r>
          </a:p>
          <a:p>
            <a:pPr fontAlgn="base"/>
            <a:r>
              <a:rPr lang="en-GB" dirty="0"/>
              <a:t>Risk of anecdotal fallacy – can mistake limited perspectives for the definitive reality of an entire group</a:t>
            </a:r>
          </a:p>
          <a:p>
            <a:pPr fontAlgn="base"/>
            <a:r>
              <a:rPr lang="en-GB" dirty="0"/>
              <a:t>Resists objective data – weight of evidence against broader statistical evidence may be skewed</a:t>
            </a:r>
          </a:p>
          <a:p>
            <a:pPr marL="0" indent="0" fontAlgn="base">
              <a:buNone/>
            </a:pPr>
            <a:endParaRPr lang="en-GB" dirty="0"/>
          </a:p>
          <a:p>
            <a:pPr marL="0" indent="0" algn="ctr" fontAlgn="base">
              <a:buNone/>
            </a:pPr>
            <a:r>
              <a:rPr lang="en-GB" dirty="0">
                <a:solidFill>
                  <a:srgbClr val="FF0000"/>
                </a:solidFill>
              </a:rPr>
              <a:t>Psychologists should be sceptical of personal and lived experience</a:t>
            </a:r>
          </a:p>
        </p:txBody>
      </p:sp>
    </p:spTree>
    <p:extLst>
      <p:ext uri="{BB962C8B-B14F-4D97-AF65-F5344CB8AC3E}">
        <p14:creationId xmlns:p14="http://schemas.microsoft.com/office/powerpoint/2010/main" val="4849734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89BC55-06CE-C9BA-A59A-F28D4B64ED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3BAF83-BC59-741D-8E1D-1B62A7C72E26}"/>
              </a:ext>
            </a:extLst>
          </p:cNvPr>
          <p:cNvSpPr>
            <a:spLocks noGrp="1"/>
          </p:cNvSpPr>
          <p:nvPr>
            <p:ph type="title"/>
          </p:nvPr>
        </p:nvSpPr>
        <p:spPr/>
        <p:txBody>
          <a:bodyPr>
            <a:normAutofit/>
          </a:bodyPr>
          <a:lstStyle/>
          <a:p>
            <a:r>
              <a:rPr lang="en-GB" sz="4000" b="1" dirty="0"/>
              <a:t>How Do We Know What We Know? Scientific evidence</a:t>
            </a:r>
            <a:endParaRPr lang="en-GB" sz="4000" dirty="0"/>
          </a:p>
        </p:txBody>
      </p:sp>
      <p:sp>
        <p:nvSpPr>
          <p:cNvPr id="3" name="Content Placeholder 2">
            <a:extLst>
              <a:ext uri="{FF2B5EF4-FFF2-40B4-BE49-F238E27FC236}">
                <a16:creationId xmlns:a16="http://schemas.microsoft.com/office/drawing/2014/main" id="{5C5B7149-F87B-C2DC-CDD7-417D59CAB36E}"/>
              </a:ext>
            </a:extLst>
          </p:cNvPr>
          <p:cNvSpPr>
            <a:spLocks noGrp="1"/>
          </p:cNvSpPr>
          <p:nvPr>
            <p:ph idx="1"/>
          </p:nvPr>
        </p:nvSpPr>
        <p:spPr/>
        <p:txBody>
          <a:bodyPr>
            <a:normAutofit fontScale="85000" lnSpcReduction="10000"/>
          </a:bodyPr>
          <a:lstStyle/>
          <a:p>
            <a:pPr fontAlgn="base"/>
            <a:r>
              <a:rPr lang="en-GB" dirty="0"/>
              <a:t>Minimises bias – systematic testing to filter out bias</a:t>
            </a:r>
          </a:p>
          <a:p>
            <a:pPr fontAlgn="base"/>
            <a:r>
              <a:rPr lang="en-GB" dirty="0"/>
              <a:t>Replication – establishes theories and methods that enable verification and additional testing</a:t>
            </a:r>
          </a:p>
          <a:p>
            <a:pPr fontAlgn="base"/>
            <a:r>
              <a:rPr lang="en-GB" dirty="0"/>
              <a:t>Measures of scale – draws upon data rather than anecdote</a:t>
            </a:r>
          </a:p>
          <a:p>
            <a:pPr fontAlgn="base"/>
            <a:endParaRPr lang="en-GB" dirty="0"/>
          </a:p>
          <a:p>
            <a:pPr fontAlgn="base"/>
            <a:r>
              <a:rPr lang="en-GB" dirty="0"/>
              <a:t>Lack of nuance – focuses on the broad, which may not apply to unique individual situations</a:t>
            </a:r>
          </a:p>
          <a:p>
            <a:pPr fontAlgn="base"/>
            <a:r>
              <a:rPr lang="en-GB" dirty="0"/>
              <a:t>Slow to evolve – can lag behind fast-moving real-world problems</a:t>
            </a:r>
          </a:p>
          <a:p>
            <a:pPr fontAlgn="base"/>
            <a:r>
              <a:rPr lang="en-GB" dirty="0"/>
              <a:t>Prone to reversals and change – theories adapt and change as new evidence is found</a:t>
            </a:r>
          </a:p>
          <a:p>
            <a:pPr marL="0" indent="0" fontAlgn="base">
              <a:buNone/>
            </a:pPr>
            <a:endParaRPr lang="en-GB" dirty="0"/>
          </a:p>
          <a:p>
            <a:pPr marL="0" indent="0" algn="ctr" fontAlgn="base">
              <a:buNone/>
            </a:pPr>
            <a:endParaRPr lang="en-GB" dirty="0">
              <a:solidFill>
                <a:srgbClr val="FF0000"/>
              </a:solidFill>
            </a:endParaRPr>
          </a:p>
        </p:txBody>
      </p:sp>
    </p:spTree>
    <p:extLst>
      <p:ext uri="{BB962C8B-B14F-4D97-AF65-F5344CB8AC3E}">
        <p14:creationId xmlns:p14="http://schemas.microsoft.com/office/powerpoint/2010/main" val="40386584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B5EDD7-62A4-F384-97FE-25AD8ED1F0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7F8F7A-0A5E-3FB5-3FB1-50F197D25897}"/>
              </a:ext>
            </a:extLst>
          </p:cNvPr>
          <p:cNvSpPr>
            <a:spLocks noGrp="1"/>
          </p:cNvSpPr>
          <p:nvPr>
            <p:ph type="title"/>
          </p:nvPr>
        </p:nvSpPr>
        <p:spPr>
          <a:xfrm>
            <a:off x="358219" y="365125"/>
            <a:ext cx="11481847" cy="729659"/>
          </a:xfrm>
        </p:spPr>
        <p:txBody>
          <a:bodyPr>
            <a:normAutofit/>
          </a:bodyPr>
          <a:lstStyle/>
          <a:p>
            <a:r>
              <a:rPr lang="en-GB" sz="4000" b="1" dirty="0"/>
              <a:t>How Do We Know What We Know? Scientific evidence</a:t>
            </a:r>
            <a:endParaRPr lang="en-GB" sz="4000" dirty="0"/>
          </a:p>
        </p:txBody>
      </p:sp>
      <p:graphicFrame>
        <p:nvGraphicFramePr>
          <p:cNvPr id="7" name="Content Placeholder 6">
            <a:extLst>
              <a:ext uri="{FF2B5EF4-FFF2-40B4-BE49-F238E27FC236}">
                <a16:creationId xmlns:a16="http://schemas.microsoft.com/office/drawing/2014/main" id="{DF24FFB6-431D-D7C0-161F-61DDA518AF9C}"/>
              </a:ext>
            </a:extLst>
          </p:cNvPr>
          <p:cNvGraphicFramePr>
            <a:graphicFrameLocks noGrp="1"/>
          </p:cNvGraphicFramePr>
          <p:nvPr>
            <p:ph idx="1"/>
            <p:extLst>
              <p:ext uri="{D42A27DB-BD31-4B8C-83A1-F6EECF244321}">
                <p14:modId xmlns:p14="http://schemas.microsoft.com/office/powerpoint/2010/main" val="3934082378"/>
              </p:ext>
            </p:extLst>
          </p:nvPr>
        </p:nvGraphicFramePr>
        <p:xfrm>
          <a:off x="358775" y="1009789"/>
          <a:ext cx="11480800" cy="3291840"/>
        </p:xfrm>
        <a:graphic>
          <a:graphicData uri="http://schemas.openxmlformats.org/drawingml/2006/table">
            <a:tbl>
              <a:tblPr firstRow="1" bandRow="1">
                <a:tableStyleId>{5C22544A-7EE6-4342-B048-85BDC9FD1C3A}</a:tableStyleId>
              </a:tblPr>
              <a:tblGrid>
                <a:gridCol w="3165261">
                  <a:extLst>
                    <a:ext uri="{9D8B030D-6E8A-4147-A177-3AD203B41FA5}">
                      <a16:colId xmlns:a16="http://schemas.microsoft.com/office/drawing/2014/main" val="1149813088"/>
                    </a:ext>
                  </a:extLst>
                </a:gridCol>
                <a:gridCol w="8315539">
                  <a:extLst>
                    <a:ext uri="{9D8B030D-6E8A-4147-A177-3AD203B41FA5}">
                      <a16:colId xmlns:a16="http://schemas.microsoft.com/office/drawing/2014/main" val="3012678567"/>
                    </a:ext>
                  </a:extLst>
                </a:gridCol>
              </a:tblGrid>
              <a:tr h="337117">
                <a:tc gridSpan="2">
                  <a:txBody>
                    <a:bodyPr/>
                    <a:lstStyle/>
                    <a:p>
                      <a:pPr algn="ctr"/>
                      <a:r>
                        <a:rPr lang="en-GB" dirty="0"/>
                        <a:t>The Scientific Method</a:t>
                      </a:r>
                    </a:p>
                  </a:txBody>
                  <a:tcPr/>
                </a:tc>
                <a:tc hMerge="1">
                  <a:txBody>
                    <a:bodyPr/>
                    <a:lstStyle/>
                    <a:p>
                      <a:endParaRPr lang="en-GB" dirty="0"/>
                    </a:p>
                  </a:txBody>
                  <a:tcPr/>
                </a:tc>
                <a:extLst>
                  <a:ext uri="{0D108BD9-81ED-4DB2-BD59-A6C34878D82A}">
                    <a16:rowId xmlns:a16="http://schemas.microsoft.com/office/drawing/2014/main" val="2413487370"/>
                  </a:ext>
                </a:extLst>
              </a:tr>
              <a:tr h="337117">
                <a:tc>
                  <a:txBody>
                    <a:bodyPr/>
                    <a:lstStyle/>
                    <a:p>
                      <a:r>
                        <a:rPr lang="en-GB" dirty="0"/>
                        <a:t>Observation</a:t>
                      </a:r>
                    </a:p>
                  </a:txBody>
                  <a:tcPr/>
                </a:tc>
                <a:tc>
                  <a:txBody>
                    <a:bodyPr/>
                    <a:lstStyle/>
                    <a:p>
                      <a:r>
                        <a:rPr lang="en-GB" dirty="0"/>
                        <a:t>Notice a specific phenomenon or event in the world</a:t>
                      </a:r>
                    </a:p>
                  </a:txBody>
                  <a:tcPr/>
                </a:tc>
                <a:extLst>
                  <a:ext uri="{0D108BD9-81ED-4DB2-BD59-A6C34878D82A}">
                    <a16:rowId xmlns:a16="http://schemas.microsoft.com/office/drawing/2014/main" val="1183436911"/>
                  </a:ext>
                </a:extLst>
              </a:tr>
              <a:tr h="337117">
                <a:tc>
                  <a:txBody>
                    <a:bodyPr/>
                    <a:lstStyle/>
                    <a:p>
                      <a:r>
                        <a:rPr lang="en-GB" dirty="0"/>
                        <a:t>Question</a:t>
                      </a:r>
                    </a:p>
                  </a:txBody>
                  <a:tcPr/>
                </a:tc>
                <a:tc>
                  <a:txBody>
                    <a:bodyPr/>
                    <a:lstStyle/>
                    <a:p>
                      <a:r>
                        <a:rPr lang="en-GB" dirty="0"/>
                        <a:t>Ask why or how this phenomenon occurs</a:t>
                      </a:r>
                    </a:p>
                  </a:txBody>
                  <a:tcPr/>
                </a:tc>
                <a:extLst>
                  <a:ext uri="{0D108BD9-81ED-4DB2-BD59-A6C34878D82A}">
                    <a16:rowId xmlns:a16="http://schemas.microsoft.com/office/drawing/2014/main" val="973733991"/>
                  </a:ext>
                </a:extLst>
              </a:tr>
              <a:tr h="337117">
                <a:tc>
                  <a:txBody>
                    <a:bodyPr/>
                    <a:lstStyle/>
                    <a:p>
                      <a:r>
                        <a:rPr lang="en-GB" dirty="0"/>
                        <a:t>Hypothesis</a:t>
                      </a:r>
                    </a:p>
                  </a:txBody>
                  <a:tcPr/>
                </a:tc>
                <a:tc>
                  <a:txBody>
                    <a:bodyPr/>
                    <a:lstStyle/>
                    <a:p>
                      <a:r>
                        <a:rPr lang="en-GB" dirty="0"/>
                        <a:t>Formulate a testable, educated guess to explain it</a:t>
                      </a:r>
                    </a:p>
                  </a:txBody>
                  <a:tcPr/>
                </a:tc>
                <a:extLst>
                  <a:ext uri="{0D108BD9-81ED-4DB2-BD59-A6C34878D82A}">
                    <a16:rowId xmlns:a16="http://schemas.microsoft.com/office/drawing/2014/main" val="1465677465"/>
                  </a:ext>
                </a:extLst>
              </a:tr>
              <a:tr h="337117">
                <a:tc>
                  <a:txBody>
                    <a:bodyPr/>
                    <a:lstStyle/>
                    <a:p>
                      <a:r>
                        <a:rPr lang="en-GB" dirty="0"/>
                        <a:t>Prediction</a:t>
                      </a:r>
                    </a:p>
                  </a:txBody>
                  <a:tcPr/>
                </a:tc>
                <a:tc>
                  <a:txBody>
                    <a:bodyPr/>
                    <a:lstStyle/>
                    <a:p>
                      <a:r>
                        <a:rPr lang="en-GB" dirty="0"/>
                        <a:t>State what will happen if the hypothesis is true</a:t>
                      </a:r>
                    </a:p>
                  </a:txBody>
                  <a:tcPr/>
                </a:tc>
                <a:extLst>
                  <a:ext uri="{0D108BD9-81ED-4DB2-BD59-A6C34878D82A}">
                    <a16:rowId xmlns:a16="http://schemas.microsoft.com/office/drawing/2014/main" val="1589703708"/>
                  </a:ext>
                </a:extLst>
              </a:tr>
              <a:tr h="337117">
                <a:tc>
                  <a:txBody>
                    <a:bodyPr/>
                    <a:lstStyle/>
                    <a:p>
                      <a:r>
                        <a:rPr lang="en-GB" dirty="0"/>
                        <a:t>Experimentation</a:t>
                      </a:r>
                    </a:p>
                  </a:txBody>
                  <a:tcPr/>
                </a:tc>
                <a:tc>
                  <a:txBody>
                    <a:bodyPr/>
                    <a:lstStyle/>
                    <a:p>
                      <a:r>
                        <a:rPr lang="en-GB" dirty="0"/>
                        <a:t>Test the prediction by gathering data under controlled conditions</a:t>
                      </a:r>
                    </a:p>
                  </a:txBody>
                  <a:tcPr/>
                </a:tc>
                <a:extLst>
                  <a:ext uri="{0D108BD9-81ED-4DB2-BD59-A6C34878D82A}">
                    <a16:rowId xmlns:a16="http://schemas.microsoft.com/office/drawing/2014/main" val="3404750218"/>
                  </a:ext>
                </a:extLst>
              </a:tr>
              <a:tr h="337117">
                <a:tc>
                  <a:txBody>
                    <a:bodyPr/>
                    <a:lstStyle/>
                    <a:p>
                      <a:r>
                        <a:rPr lang="en-GB" dirty="0"/>
                        <a:t>Analysis</a:t>
                      </a:r>
                    </a:p>
                  </a:txBody>
                  <a:tcPr/>
                </a:tc>
                <a:tc>
                  <a:txBody>
                    <a:bodyPr/>
                    <a:lstStyle/>
                    <a:p>
                      <a:r>
                        <a:rPr lang="en-GB" dirty="0"/>
                        <a:t>Review the data to see if it matches the prediction</a:t>
                      </a:r>
                    </a:p>
                  </a:txBody>
                  <a:tcPr/>
                </a:tc>
                <a:extLst>
                  <a:ext uri="{0D108BD9-81ED-4DB2-BD59-A6C34878D82A}">
                    <a16:rowId xmlns:a16="http://schemas.microsoft.com/office/drawing/2014/main" val="175569502"/>
                  </a:ext>
                </a:extLst>
              </a:tr>
              <a:tr h="337117">
                <a:tc>
                  <a:txBody>
                    <a:bodyPr/>
                    <a:lstStyle/>
                    <a:p>
                      <a:r>
                        <a:rPr lang="en-GB" dirty="0"/>
                        <a:t>Conclusion</a:t>
                      </a:r>
                    </a:p>
                  </a:txBody>
                  <a:tcPr/>
                </a:tc>
                <a:tc>
                  <a:txBody>
                    <a:bodyPr/>
                    <a:lstStyle/>
                    <a:p>
                      <a:r>
                        <a:rPr lang="en-GB" dirty="0"/>
                        <a:t>Accept, reject, or modify the original hypothesis</a:t>
                      </a:r>
                    </a:p>
                  </a:txBody>
                  <a:tcPr/>
                </a:tc>
                <a:extLst>
                  <a:ext uri="{0D108BD9-81ED-4DB2-BD59-A6C34878D82A}">
                    <a16:rowId xmlns:a16="http://schemas.microsoft.com/office/drawing/2014/main" val="522679603"/>
                  </a:ext>
                </a:extLst>
              </a:tr>
              <a:tr h="337117">
                <a:tc>
                  <a:txBody>
                    <a:bodyPr/>
                    <a:lstStyle/>
                    <a:p>
                      <a:r>
                        <a:rPr lang="en-GB" dirty="0"/>
                        <a:t>Replication</a:t>
                      </a:r>
                    </a:p>
                  </a:txBody>
                  <a:tcPr/>
                </a:tc>
                <a:tc>
                  <a:txBody>
                    <a:bodyPr/>
                    <a:lstStyle/>
                    <a:p>
                      <a:r>
                        <a:rPr lang="en-GB" dirty="0"/>
                        <a:t>Share results so other scientists can test them independently</a:t>
                      </a:r>
                    </a:p>
                  </a:txBody>
                  <a:tcPr/>
                </a:tc>
                <a:extLst>
                  <a:ext uri="{0D108BD9-81ED-4DB2-BD59-A6C34878D82A}">
                    <a16:rowId xmlns:a16="http://schemas.microsoft.com/office/drawing/2014/main" val="3959965084"/>
                  </a:ext>
                </a:extLst>
              </a:tr>
            </a:tbl>
          </a:graphicData>
        </a:graphic>
      </p:graphicFrame>
      <p:sp>
        <p:nvSpPr>
          <p:cNvPr id="8" name="TextBox 7">
            <a:extLst>
              <a:ext uri="{FF2B5EF4-FFF2-40B4-BE49-F238E27FC236}">
                <a16:creationId xmlns:a16="http://schemas.microsoft.com/office/drawing/2014/main" id="{3A5962BC-B176-BBF6-22B4-71DF6CCC1A2B}"/>
              </a:ext>
            </a:extLst>
          </p:cNvPr>
          <p:cNvSpPr txBox="1"/>
          <p:nvPr/>
        </p:nvSpPr>
        <p:spPr>
          <a:xfrm>
            <a:off x="1062961" y="4346128"/>
            <a:ext cx="10066077" cy="1200329"/>
          </a:xfrm>
          <a:prstGeom prst="rect">
            <a:avLst/>
          </a:prstGeom>
          <a:noFill/>
          <a:ln>
            <a:solidFill>
              <a:srgbClr val="FF0000"/>
            </a:solidFill>
          </a:ln>
        </p:spPr>
        <p:txBody>
          <a:bodyPr wrap="square" rtlCol="0">
            <a:spAutoFit/>
          </a:bodyPr>
          <a:lstStyle/>
          <a:p>
            <a:pPr algn="ctr"/>
            <a:r>
              <a:rPr lang="en-GB" b="1" dirty="0"/>
              <a:t>Core Principles</a:t>
            </a:r>
          </a:p>
          <a:p>
            <a:r>
              <a:rPr lang="en-GB" b="1" dirty="0"/>
              <a:t>Empiricism:</a:t>
            </a:r>
            <a:r>
              <a:rPr lang="en-GB" dirty="0"/>
              <a:t> It relies on direct, measurable evidence rather than pure logic or theory.</a:t>
            </a:r>
          </a:p>
          <a:p>
            <a:r>
              <a:rPr lang="en-GB" b="1" dirty="0"/>
              <a:t>Falsifiability:</a:t>
            </a:r>
            <a:r>
              <a:rPr lang="en-GB" dirty="0"/>
              <a:t> A scientific statement must be framed in a way that it could potentially be proven wrong.</a:t>
            </a:r>
          </a:p>
          <a:p>
            <a:r>
              <a:rPr lang="en-GB" b="1" dirty="0"/>
              <a:t>Objectivity:</a:t>
            </a:r>
            <a:r>
              <a:rPr lang="en-GB" dirty="0"/>
              <a:t> The process aims to remove personal biases, emotions, and expectations from the results.</a:t>
            </a:r>
          </a:p>
        </p:txBody>
      </p:sp>
    </p:spTree>
    <p:extLst>
      <p:ext uri="{BB962C8B-B14F-4D97-AF65-F5344CB8AC3E}">
        <p14:creationId xmlns:p14="http://schemas.microsoft.com/office/powerpoint/2010/main" val="8115009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Johns Hopkins Public Health | Questions about vaccines and autism have been  around for a while despite multiple scientific studies that do not show a  connection. Swipe... | Instagram">
            <a:extLst>
              <a:ext uri="{FF2B5EF4-FFF2-40B4-BE49-F238E27FC236}">
                <a16:creationId xmlns:a16="http://schemas.microsoft.com/office/drawing/2014/main" id="{AF618C4F-E472-A147-DA72-707F46200D9D}"/>
              </a:ext>
            </a:extLst>
          </p:cNvPr>
          <p:cNvPicPr>
            <a:picLocks noChangeAspect="1"/>
          </p:cNvPicPr>
          <p:nvPr/>
        </p:nvPicPr>
        <p:blipFill>
          <a:blip r:embed="rId3"/>
          <a:stretch>
            <a:fillRect/>
          </a:stretch>
        </p:blipFill>
        <p:spPr>
          <a:xfrm>
            <a:off x="358219" y="129804"/>
            <a:ext cx="3800475" cy="4772025"/>
          </a:xfrm>
          <a:prstGeom prst="rect">
            <a:avLst/>
          </a:prstGeom>
        </p:spPr>
      </p:pic>
      <p:pic>
        <p:nvPicPr>
          <p:cNvPr id="5" name="Picture 4" descr="Phrenology | Thompson | Encyclopedia of the History of Science">
            <a:extLst>
              <a:ext uri="{FF2B5EF4-FFF2-40B4-BE49-F238E27FC236}">
                <a16:creationId xmlns:a16="http://schemas.microsoft.com/office/drawing/2014/main" id="{599B312C-36EF-A2FC-03FC-151C0EFF0175}"/>
              </a:ext>
            </a:extLst>
          </p:cNvPr>
          <p:cNvPicPr>
            <a:picLocks noChangeAspect="1"/>
          </p:cNvPicPr>
          <p:nvPr/>
        </p:nvPicPr>
        <p:blipFill>
          <a:blip r:embed="rId4"/>
          <a:stretch>
            <a:fillRect/>
          </a:stretch>
        </p:blipFill>
        <p:spPr>
          <a:xfrm>
            <a:off x="8033308" y="0"/>
            <a:ext cx="4158692" cy="4808445"/>
          </a:xfrm>
          <a:prstGeom prst="rect">
            <a:avLst/>
          </a:prstGeom>
        </p:spPr>
      </p:pic>
      <p:sp>
        <p:nvSpPr>
          <p:cNvPr id="6" name="TextBox 5">
            <a:extLst>
              <a:ext uri="{FF2B5EF4-FFF2-40B4-BE49-F238E27FC236}">
                <a16:creationId xmlns:a16="http://schemas.microsoft.com/office/drawing/2014/main" id="{C590E377-A326-EFA7-81CF-968422FBAB3A}"/>
              </a:ext>
            </a:extLst>
          </p:cNvPr>
          <p:cNvSpPr txBox="1"/>
          <p:nvPr/>
        </p:nvSpPr>
        <p:spPr>
          <a:xfrm>
            <a:off x="2782584" y="5086763"/>
            <a:ext cx="6626831" cy="646331"/>
          </a:xfrm>
          <a:prstGeom prst="rect">
            <a:avLst/>
          </a:prstGeom>
          <a:noFill/>
        </p:spPr>
        <p:txBody>
          <a:bodyPr wrap="square" rtlCol="0">
            <a:spAutoFit/>
          </a:bodyPr>
          <a:lstStyle/>
          <a:p>
            <a:pPr algn="ctr"/>
            <a:r>
              <a:rPr lang="en-GB" dirty="0">
                <a:solidFill>
                  <a:srgbClr val="FF0000"/>
                </a:solidFill>
              </a:rPr>
              <a:t>Psychologists should be sceptical of scientific evidence</a:t>
            </a:r>
          </a:p>
          <a:p>
            <a:pPr algn="ctr"/>
            <a:endParaRPr lang="en-GB" dirty="0"/>
          </a:p>
        </p:txBody>
      </p:sp>
    </p:spTree>
    <p:extLst>
      <p:ext uri="{BB962C8B-B14F-4D97-AF65-F5344CB8AC3E}">
        <p14:creationId xmlns:p14="http://schemas.microsoft.com/office/powerpoint/2010/main" val="37842826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85BE0-280E-3839-1804-DCD0FCCB89BF}"/>
              </a:ext>
            </a:extLst>
          </p:cNvPr>
          <p:cNvSpPr>
            <a:spLocks noGrp="1"/>
          </p:cNvSpPr>
          <p:nvPr>
            <p:ph type="title"/>
          </p:nvPr>
        </p:nvSpPr>
        <p:spPr/>
        <p:txBody>
          <a:bodyPr/>
          <a:lstStyle/>
          <a:p>
            <a:pPr algn="ctr"/>
            <a:r>
              <a:rPr lang="en-GB" b="1" dirty="0"/>
              <a:t>AI in Higher Education</a:t>
            </a:r>
            <a:r>
              <a:rPr lang="en-GB" dirty="0"/>
              <a:t> </a:t>
            </a:r>
          </a:p>
        </p:txBody>
      </p:sp>
      <p:sp>
        <p:nvSpPr>
          <p:cNvPr id="3" name="Content Placeholder 2">
            <a:extLst>
              <a:ext uri="{FF2B5EF4-FFF2-40B4-BE49-F238E27FC236}">
                <a16:creationId xmlns:a16="http://schemas.microsoft.com/office/drawing/2014/main" id="{68C8DD7C-AF4B-28D3-0791-FB70BA3633C6}"/>
              </a:ext>
            </a:extLst>
          </p:cNvPr>
          <p:cNvSpPr>
            <a:spLocks noGrp="1"/>
          </p:cNvSpPr>
          <p:nvPr>
            <p:ph idx="1"/>
          </p:nvPr>
        </p:nvSpPr>
        <p:spPr>
          <a:xfrm>
            <a:off x="358219" y="1448656"/>
            <a:ext cx="11481847" cy="3952903"/>
          </a:xfrm>
        </p:spPr>
        <p:txBody>
          <a:bodyPr>
            <a:normAutofit fontScale="92500" lnSpcReduction="20000"/>
          </a:bodyPr>
          <a:lstStyle/>
          <a:p>
            <a:pPr fontAlgn="base"/>
            <a:r>
              <a:rPr lang="en-GB" b="1" dirty="0"/>
              <a:t>Artificial Intelligence exists, and it is here to stay</a:t>
            </a:r>
          </a:p>
          <a:p>
            <a:pPr fontAlgn="base"/>
            <a:endParaRPr lang="en-GB" dirty="0"/>
          </a:p>
          <a:p>
            <a:pPr fontAlgn="base"/>
            <a:r>
              <a:rPr lang="en-GB" dirty="0"/>
              <a:t>In a future session we will discuss: </a:t>
            </a:r>
          </a:p>
          <a:p>
            <a:pPr lvl="1" fontAlgn="base"/>
            <a:r>
              <a:rPr lang="en-GB" dirty="0"/>
              <a:t>What generative AI can do. </a:t>
            </a:r>
          </a:p>
          <a:p>
            <a:pPr lvl="1" fontAlgn="base"/>
            <a:r>
              <a:rPr lang="en-GB" dirty="0"/>
              <a:t>Strengths of AI tools. </a:t>
            </a:r>
          </a:p>
          <a:p>
            <a:pPr lvl="1" fontAlgn="base"/>
            <a:r>
              <a:rPr lang="en-GB" dirty="0"/>
              <a:t>Limitations and inaccuracies. </a:t>
            </a:r>
          </a:p>
          <a:p>
            <a:pPr lvl="1" fontAlgn="base"/>
            <a:r>
              <a:rPr lang="en-GB" dirty="0"/>
              <a:t>Hallucinations. </a:t>
            </a:r>
          </a:p>
          <a:p>
            <a:pPr lvl="1" fontAlgn="base"/>
            <a:r>
              <a:rPr lang="en-GB" dirty="0"/>
              <a:t>Ethical use. </a:t>
            </a:r>
          </a:p>
          <a:p>
            <a:pPr lvl="1" fontAlgn="base"/>
            <a:r>
              <a:rPr lang="en-GB" dirty="0"/>
              <a:t>Academic integrity.</a:t>
            </a:r>
          </a:p>
          <a:p>
            <a:pPr marL="0" indent="0" fontAlgn="base">
              <a:buNone/>
            </a:pPr>
            <a:endParaRPr lang="en-GB" dirty="0"/>
          </a:p>
          <a:p>
            <a:pPr fontAlgn="base"/>
            <a:r>
              <a:rPr lang="en-GB" dirty="0"/>
              <a:t>We will focus upon using AI to </a:t>
            </a:r>
            <a:r>
              <a:rPr lang="en-GB" b="1" dirty="0"/>
              <a:t>support</a:t>
            </a:r>
            <a:r>
              <a:rPr lang="en-GB" dirty="0"/>
              <a:t> thinking rather than </a:t>
            </a:r>
            <a:r>
              <a:rPr lang="en-GB" b="1" dirty="0"/>
              <a:t>replace</a:t>
            </a:r>
            <a:r>
              <a:rPr lang="en-GB" dirty="0"/>
              <a:t> thinking </a:t>
            </a:r>
          </a:p>
          <a:p>
            <a:endParaRPr lang="en-GB" dirty="0"/>
          </a:p>
        </p:txBody>
      </p:sp>
    </p:spTree>
    <p:extLst>
      <p:ext uri="{BB962C8B-B14F-4D97-AF65-F5344CB8AC3E}">
        <p14:creationId xmlns:p14="http://schemas.microsoft.com/office/powerpoint/2010/main" val="196453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2E81F-5610-F6A9-9CD4-679D07CD3637}"/>
              </a:ext>
            </a:extLst>
          </p:cNvPr>
          <p:cNvSpPr>
            <a:spLocks noGrp="1"/>
          </p:cNvSpPr>
          <p:nvPr>
            <p:ph type="title"/>
          </p:nvPr>
        </p:nvSpPr>
        <p:spPr>
          <a:xfrm>
            <a:off x="358219" y="169917"/>
            <a:ext cx="11481847" cy="888322"/>
          </a:xfrm>
        </p:spPr>
        <p:txBody>
          <a:bodyPr>
            <a:normAutofit/>
          </a:bodyPr>
          <a:lstStyle/>
          <a:p>
            <a:pPr algn="ctr"/>
            <a:r>
              <a:rPr lang="en-GB" sz="3600" b="1" dirty="0"/>
              <a:t>Activity 3 (MLA2): Psychology Myth Busting (45 minutes)</a:t>
            </a:r>
            <a:endParaRPr lang="en-GB" sz="3600" dirty="0"/>
          </a:p>
        </p:txBody>
      </p:sp>
      <p:sp>
        <p:nvSpPr>
          <p:cNvPr id="3" name="Content Placeholder 2">
            <a:extLst>
              <a:ext uri="{FF2B5EF4-FFF2-40B4-BE49-F238E27FC236}">
                <a16:creationId xmlns:a16="http://schemas.microsoft.com/office/drawing/2014/main" id="{73FC2E00-80CE-0183-B24D-962602D73392}"/>
              </a:ext>
            </a:extLst>
          </p:cNvPr>
          <p:cNvSpPr>
            <a:spLocks noGrp="1"/>
          </p:cNvSpPr>
          <p:nvPr>
            <p:ph idx="1"/>
          </p:nvPr>
        </p:nvSpPr>
        <p:spPr>
          <a:xfrm>
            <a:off x="358219" y="976045"/>
            <a:ext cx="11481847" cy="4726112"/>
          </a:xfrm>
        </p:spPr>
        <p:txBody>
          <a:bodyPr>
            <a:normAutofit fontScale="77500" lnSpcReduction="20000"/>
          </a:bodyPr>
          <a:lstStyle/>
          <a:p>
            <a:pPr fontAlgn="base"/>
            <a:r>
              <a:rPr lang="en-GB" dirty="0"/>
              <a:t>Some of these may be true, some may be popular myths not supported by scientific evidence.</a:t>
            </a:r>
          </a:p>
          <a:p>
            <a:pPr fontAlgn="base"/>
            <a:r>
              <a:rPr lang="en-GB" dirty="0"/>
              <a:t>In your groups, provide an argument for or against the statement assigned to your group</a:t>
            </a:r>
          </a:p>
          <a:p>
            <a:pPr fontAlgn="base"/>
            <a:r>
              <a:rPr lang="en-GB" dirty="0"/>
              <a:t>You can use any resources available to you (including AI)</a:t>
            </a:r>
          </a:p>
          <a:p>
            <a:pPr fontAlgn="base"/>
            <a:r>
              <a:rPr lang="en-GB" dirty="0"/>
              <a:t>You should make arguments that are based on scientific evidence and should say what this evidence is.</a:t>
            </a:r>
          </a:p>
          <a:p>
            <a:pPr fontAlgn="base"/>
            <a:r>
              <a:rPr lang="en-GB" dirty="0"/>
              <a:t>As a group create a plan of your argument, what you would include in it, and how you would structure it to address the issue in a 500-word written piece (you can then use this to write the written piece for your portfolio submission if you wish to for assessment)</a:t>
            </a:r>
          </a:p>
          <a:p>
            <a:pPr fontAlgn="base"/>
            <a:endParaRPr lang="en-GB" dirty="0"/>
          </a:p>
          <a:p>
            <a:pPr marL="514350" indent="-514350" fontAlgn="base">
              <a:buFont typeface="+mj-lt"/>
              <a:buAutoNum type="arabicPeriod"/>
            </a:pPr>
            <a:r>
              <a:rPr lang="en-GB" dirty="0"/>
              <a:t>We only use 10% of our brain </a:t>
            </a:r>
          </a:p>
          <a:p>
            <a:pPr marL="514350" indent="-514350" fontAlgn="base">
              <a:buFont typeface="+mj-lt"/>
              <a:buAutoNum type="arabicPeriod"/>
            </a:pPr>
            <a:r>
              <a:rPr lang="en-GB" dirty="0"/>
              <a:t>Learning styles improve learning </a:t>
            </a:r>
          </a:p>
          <a:p>
            <a:pPr marL="514350" indent="-514350" fontAlgn="base">
              <a:buFont typeface="+mj-lt"/>
              <a:buAutoNum type="arabicPeriod"/>
            </a:pPr>
            <a:r>
              <a:rPr lang="en-GB" dirty="0"/>
              <a:t>Opposites attract </a:t>
            </a:r>
          </a:p>
          <a:p>
            <a:pPr marL="514350" indent="-514350" fontAlgn="base">
              <a:buFont typeface="+mj-lt"/>
              <a:buAutoNum type="arabicPeriod"/>
            </a:pPr>
            <a:r>
              <a:rPr lang="en-GB" dirty="0"/>
              <a:t>Body language reveals our thoughts</a:t>
            </a:r>
          </a:p>
          <a:p>
            <a:endParaRPr lang="en-GB" dirty="0"/>
          </a:p>
        </p:txBody>
      </p:sp>
    </p:spTree>
    <p:extLst>
      <p:ext uri="{BB962C8B-B14F-4D97-AF65-F5344CB8AC3E}">
        <p14:creationId xmlns:p14="http://schemas.microsoft.com/office/powerpoint/2010/main" val="5360516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C12B3-BB98-0878-96A1-52C4D98102F1}"/>
              </a:ext>
            </a:extLst>
          </p:cNvPr>
          <p:cNvSpPr>
            <a:spLocks noGrp="1"/>
          </p:cNvSpPr>
          <p:nvPr>
            <p:ph type="title"/>
          </p:nvPr>
        </p:nvSpPr>
        <p:spPr/>
        <p:txBody>
          <a:bodyPr>
            <a:normAutofit fontScale="90000"/>
          </a:bodyPr>
          <a:lstStyle/>
          <a:p>
            <a:pPr fontAlgn="base"/>
            <a:r>
              <a:rPr lang="en-GB" b="1" dirty="0"/>
              <a:t>Session 3 (2 Hours): Finding, Evaluating and Using Academic Sources</a:t>
            </a:r>
            <a:br>
              <a:rPr lang="en-GB" dirty="0"/>
            </a:br>
            <a:endParaRPr lang="en-GB" dirty="0"/>
          </a:p>
        </p:txBody>
      </p:sp>
      <p:sp>
        <p:nvSpPr>
          <p:cNvPr id="3" name="Content Placeholder 2">
            <a:extLst>
              <a:ext uri="{FF2B5EF4-FFF2-40B4-BE49-F238E27FC236}">
                <a16:creationId xmlns:a16="http://schemas.microsoft.com/office/drawing/2014/main" id="{3B639DC9-55CA-B70A-4A5C-C22F0ADF43AA}"/>
              </a:ext>
            </a:extLst>
          </p:cNvPr>
          <p:cNvSpPr>
            <a:spLocks noGrp="1"/>
          </p:cNvSpPr>
          <p:nvPr>
            <p:ph idx="1"/>
          </p:nvPr>
        </p:nvSpPr>
        <p:spPr/>
        <p:txBody>
          <a:bodyPr/>
          <a:lstStyle/>
          <a:p>
            <a:pPr marL="0" indent="0" fontAlgn="base">
              <a:buNone/>
            </a:pPr>
            <a:r>
              <a:rPr lang="en-GB" b="1" dirty="0"/>
              <a:t>Session Aim</a:t>
            </a:r>
            <a:r>
              <a:rPr lang="en-GB" dirty="0"/>
              <a:t> </a:t>
            </a:r>
          </a:p>
          <a:p>
            <a:pPr fontAlgn="base"/>
            <a:r>
              <a:rPr lang="en-GB" dirty="0"/>
              <a:t>To introduce information literacy, source evaluation and academic integrity whilst beginning preparation for future psychology assessments. </a:t>
            </a:r>
          </a:p>
          <a:p>
            <a:endParaRPr lang="en-GB" dirty="0"/>
          </a:p>
        </p:txBody>
      </p:sp>
    </p:spTree>
    <p:extLst>
      <p:ext uri="{BB962C8B-B14F-4D97-AF65-F5344CB8AC3E}">
        <p14:creationId xmlns:p14="http://schemas.microsoft.com/office/powerpoint/2010/main" val="31833499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CC59B-B161-9487-C3E5-95F6629346E5}"/>
              </a:ext>
            </a:extLst>
          </p:cNvPr>
          <p:cNvSpPr>
            <a:spLocks noGrp="1"/>
          </p:cNvSpPr>
          <p:nvPr>
            <p:ph type="title"/>
          </p:nvPr>
        </p:nvSpPr>
        <p:spPr>
          <a:xfrm>
            <a:off x="358219" y="365125"/>
            <a:ext cx="11481847" cy="795855"/>
          </a:xfrm>
        </p:spPr>
        <p:txBody>
          <a:bodyPr/>
          <a:lstStyle/>
          <a:p>
            <a:pPr algn="ctr"/>
            <a:r>
              <a:rPr lang="en-GB" b="1" dirty="0"/>
              <a:t>What Counts as Evidence?</a:t>
            </a:r>
            <a:r>
              <a:rPr lang="en-GB" dirty="0"/>
              <a:t> </a:t>
            </a:r>
          </a:p>
        </p:txBody>
      </p:sp>
      <p:sp>
        <p:nvSpPr>
          <p:cNvPr id="3" name="Content Placeholder 2">
            <a:extLst>
              <a:ext uri="{FF2B5EF4-FFF2-40B4-BE49-F238E27FC236}">
                <a16:creationId xmlns:a16="http://schemas.microsoft.com/office/drawing/2014/main" id="{423BE8BE-36E2-5E66-13D2-8DB10ADADF81}"/>
              </a:ext>
            </a:extLst>
          </p:cNvPr>
          <p:cNvSpPr>
            <a:spLocks noGrp="1"/>
          </p:cNvSpPr>
          <p:nvPr>
            <p:ph idx="1"/>
          </p:nvPr>
        </p:nvSpPr>
        <p:spPr/>
        <p:txBody>
          <a:bodyPr>
            <a:normAutofit/>
          </a:bodyPr>
          <a:lstStyle/>
          <a:p>
            <a:pPr fontAlgn="base"/>
            <a:r>
              <a:rPr lang="en-GB" dirty="0"/>
              <a:t>Compare: </a:t>
            </a:r>
          </a:p>
          <a:p>
            <a:pPr lvl="1" fontAlgn="base"/>
            <a:r>
              <a:rPr lang="en-GB" dirty="0"/>
              <a:t>Journal articles. </a:t>
            </a:r>
          </a:p>
          <a:p>
            <a:pPr lvl="1" fontAlgn="base"/>
            <a:r>
              <a:rPr lang="en-GB" dirty="0"/>
              <a:t>Books. </a:t>
            </a:r>
          </a:p>
          <a:p>
            <a:pPr lvl="1" fontAlgn="base"/>
            <a:r>
              <a:rPr lang="en-GB" dirty="0"/>
              <a:t>Media reports. </a:t>
            </a:r>
          </a:p>
          <a:p>
            <a:pPr lvl="1" fontAlgn="base"/>
            <a:r>
              <a:rPr lang="en-GB" dirty="0"/>
              <a:t>Blogs. </a:t>
            </a:r>
          </a:p>
          <a:p>
            <a:pPr lvl="1" fontAlgn="base"/>
            <a:r>
              <a:rPr lang="en-GB" dirty="0"/>
              <a:t>Social media posts. </a:t>
            </a:r>
          </a:p>
          <a:p>
            <a:pPr lvl="1" fontAlgn="base"/>
            <a:r>
              <a:rPr lang="en-GB" dirty="0"/>
              <a:t>AI-generated content. </a:t>
            </a:r>
          </a:p>
        </p:txBody>
      </p:sp>
    </p:spTree>
    <p:extLst>
      <p:ext uri="{BB962C8B-B14F-4D97-AF65-F5344CB8AC3E}">
        <p14:creationId xmlns:p14="http://schemas.microsoft.com/office/powerpoint/2010/main" val="16629197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C2735-D947-4822-4800-BA77224A995D}"/>
              </a:ext>
            </a:extLst>
          </p:cNvPr>
          <p:cNvSpPr>
            <a:spLocks noGrp="1"/>
          </p:cNvSpPr>
          <p:nvPr>
            <p:ph type="title"/>
          </p:nvPr>
        </p:nvSpPr>
        <p:spPr>
          <a:xfrm>
            <a:off x="358219" y="365126"/>
            <a:ext cx="11481847" cy="641742"/>
          </a:xfrm>
        </p:spPr>
        <p:txBody>
          <a:bodyPr>
            <a:normAutofit fontScale="90000"/>
          </a:bodyPr>
          <a:lstStyle/>
          <a:p>
            <a:pPr algn="ctr"/>
            <a:r>
              <a:rPr lang="en-GB" b="1" dirty="0"/>
              <a:t>Activity 4 (MLA3): Source Credibility Ranking (30 mins)</a:t>
            </a:r>
            <a:r>
              <a:rPr lang="en-GB" dirty="0"/>
              <a:t> </a:t>
            </a:r>
            <a:br>
              <a:rPr lang="en-GB" dirty="0"/>
            </a:br>
            <a:endParaRPr lang="en-GB" dirty="0"/>
          </a:p>
        </p:txBody>
      </p:sp>
      <p:sp>
        <p:nvSpPr>
          <p:cNvPr id="3" name="Content Placeholder 2">
            <a:extLst>
              <a:ext uri="{FF2B5EF4-FFF2-40B4-BE49-F238E27FC236}">
                <a16:creationId xmlns:a16="http://schemas.microsoft.com/office/drawing/2014/main" id="{9F057A79-7726-8E41-991D-8F0BB3FD096C}"/>
              </a:ext>
            </a:extLst>
          </p:cNvPr>
          <p:cNvSpPr>
            <a:spLocks noGrp="1"/>
          </p:cNvSpPr>
          <p:nvPr>
            <p:ph idx="1"/>
          </p:nvPr>
        </p:nvSpPr>
        <p:spPr>
          <a:xfrm>
            <a:off x="358219" y="1006868"/>
            <a:ext cx="11481847" cy="4394691"/>
          </a:xfrm>
        </p:spPr>
        <p:txBody>
          <a:bodyPr>
            <a:normAutofit/>
          </a:bodyPr>
          <a:lstStyle/>
          <a:p>
            <a:pPr fontAlgn="base"/>
            <a:r>
              <a:rPr lang="en-GB" sz="3200" dirty="0"/>
              <a:t>Using the links in the document, rank the sources for credibility and justify your decisions: </a:t>
            </a:r>
          </a:p>
          <a:p>
            <a:pPr lvl="1" fontAlgn="base"/>
            <a:r>
              <a:rPr lang="en-GB" sz="2800" dirty="0" err="1"/>
              <a:t>Youtube</a:t>
            </a:r>
            <a:r>
              <a:rPr lang="en-GB" sz="2800" dirty="0"/>
              <a:t> video </a:t>
            </a:r>
          </a:p>
          <a:p>
            <a:pPr lvl="1" fontAlgn="base"/>
            <a:r>
              <a:rPr lang="en-GB" sz="2800" dirty="0"/>
              <a:t>News article </a:t>
            </a:r>
          </a:p>
          <a:p>
            <a:pPr lvl="1" fontAlgn="base"/>
            <a:r>
              <a:rPr lang="en-GB" sz="2800" dirty="0"/>
              <a:t>Psychology journal abstract </a:t>
            </a:r>
          </a:p>
          <a:p>
            <a:pPr lvl="1" fontAlgn="base"/>
            <a:r>
              <a:rPr lang="en-GB" sz="2800" dirty="0"/>
              <a:t>Blog post </a:t>
            </a:r>
          </a:p>
          <a:p>
            <a:pPr lvl="1" fontAlgn="base"/>
            <a:r>
              <a:rPr lang="en-GB" sz="2800" dirty="0"/>
              <a:t>NHS webpage </a:t>
            </a:r>
          </a:p>
          <a:p>
            <a:pPr lvl="1" fontAlgn="base"/>
            <a:r>
              <a:rPr lang="en-GB" sz="2800" dirty="0"/>
              <a:t>AI-generated answer</a:t>
            </a:r>
          </a:p>
          <a:p>
            <a:endParaRPr lang="en-GB" sz="3200" dirty="0"/>
          </a:p>
        </p:txBody>
      </p:sp>
    </p:spTree>
    <p:extLst>
      <p:ext uri="{BB962C8B-B14F-4D97-AF65-F5344CB8AC3E}">
        <p14:creationId xmlns:p14="http://schemas.microsoft.com/office/powerpoint/2010/main" val="29087807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1B27A-4A94-618C-A6DD-0A4572D0D338}"/>
              </a:ext>
            </a:extLst>
          </p:cNvPr>
          <p:cNvSpPr>
            <a:spLocks noGrp="1"/>
          </p:cNvSpPr>
          <p:nvPr>
            <p:ph type="title"/>
          </p:nvPr>
        </p:nvSpPr>
        <p:spPr>
          <a:xfrm>
            <a:off x="358219" y="231561"/>
            <a:ext cx="11481847" cy="836951"/>
          </a:xfrm>
        </p:spPr>
        <p:txBody>
          <a:bodyPr/>
          <a:lstStyle/>
          <a:p>
            <a:pPr algn="ctr"/>
            <a:r>
              <a:rPr lang="en-GB" b="1" dirty="0"/>
              <a:t>Finding Information Efficiently</a:t>
            </a:r>
            <a:r>
              <a:rPr lang="en-GB" dirty="0"/>
              <a:t> </a:t>
            </a:r>
          </a:p>
        </p:txBody>
      </p:sp>
      <p:sp>
        <p:nvSpPr>
          <p:cNvPr id="3" name="Content Placeholder 2">
            <a:extLst>
              <a:ext uri="{FF2B5EF4-FFF2-40B4-BE49-F238E27FC236}">
                <a16:creationId xmlns:a16="http://schemas.microsoft.com/office/drawing/2014/main" id="{BAD4BD76-588F-5F6A-1AB3-D2219BB57ED7}"/>
              </a:ext>
            </a:extLst>
          </p:cNvPr>
          <p:cNvSpPr>
            <a:spLocks noGrp="1"/>
          </p:cNvSpPr>
          <p:nvPr>
            <p:ph idx="1"/>
          </p:nvPr>
        </p:nvSpPr>
        <p:spPr>
          <a:xfrm>
            <a:off x="358219" y="1243173"/>
            <a:ext cx="11481847" cy="4158386"/>
          </a:xfrm>
        </p:spPr>
        <p:txBody>
          <a:bodyPr>
            <a:normAutofit fontScale="85000" lnSpcReduction="20000"/>
          </a:bodyPr>
          <a:lstStyle/>
          <a:p>
            <a:pPr fontAlgn="base"/>
            <a:r>
              <a:rPr lang="en-GB" dirty="0"/>
              <a:t>In academic writing we rely on two primary sources:</a:t>
            </a:r>
          </a:p>
          <a:p>
            <a:pPr marL="514350" indent="-514350" fontAlgn="base">
              <a:buFont typeface="+mj-lt"/>
              <a:buAutoNum type="arabicPeriod"/>
            </a:pPr>
            <a:r>
              <a:rPr lang="en-GB" dirty="0"/>
              <a:t>Journal articles</a:t>
            </a:r>
          </a:p>
          <a:p>
            <a:pPr marL="514350" indent="-514350" fontAlgn="base">
              <a:buFont typeface="+mj-lt"/>
              <a:buAutoNum type="arabicPeriod"/>
            </a:pPr>
            <a:r>
              <a:rPr lang="en-GB" dirty="0"/>
              <a:t>Textbooks</a:t>
            </a:r>
          </a:p>
          <a:p>
            <a:pPr lvl="1" fontAlgn="base"/>
            <a:r>
              <a:rPr lang="en-GB" dirty="0"/>
              <a:t>In both cases these are peer-reviewed; leading academics in the field have independently reviewed the work to ensure it is correct and of a suitable standard (as much as is possible) </a:t>
            </a:r>
          </a:p>
          <a:p>
            <a:pPr fontAlgn="base"/>
            <a:endParaRPr lang="en-GB" dirty="0"/>
          </a:p>
          <a:p>
            <a:pPr fontAlgn="base"/>
            <a:r>
              <a:rPr lang="en-GB" dirty="0"/>
              <a:t>Where do we find these sources?</a:t>
            </a:r>
          </a:p>
          <a:p>
            <a:pPr fontAlgn="base"/>
            <a:r>
              <a:rPr lang="en-GB" dirty="0"/>
              <a:t>Library databases. </a:t>
            </a:r>
          </a:p>
          <a:p>
            <a:pPr fontAlgn="base"/>
            <a:r>
              <a:rPr lang="en-GB" dirty="0"/>
              <a:t>Google Scholar. </a:t>
            </a:r>
          </a:p>
          <a:p>
            <a:pPr lvl="1" fontAlgn="base"/>
            <a:r>
              <a:rPr lang="en-GB" dirty="0"/>
              <a:t>Search terms.</a:t>
            </a:r>
          </a:p>
          <a:p>
            <a:pPr lvl="1" fontAlgn="base"/>
            <a:r>
              <a:rPr lang="en-GB" dirty="0"/>
              <a:t>Boolean operators. </a:t>
            </a:r>
          </a:p>
          <a:p>
            <a:pPr lvl="1" fontAlgn="base"/>
            <a:r>
              <a:rPr lang="en-GB" dirty="0"/>
              <a:t>Filtering results. </a:t>
            </a:r>
          </a:p>
          <a:p>
            <a:endParaRPr lang="en-GB" dirty="0"/>
          </a:p>
        </p:txBody>
      </p:sp>
    </p:spTree>
    <p:extLst>
      <p:ext uri="{BB962C8B-B14F-4D97-AF65-F5344CB8AC3E}">
        <p14:creationId xmlns:p14="http://schemas.microsoft.com/office/powerpoint/2010/main" val="25761621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20708-B60E-96E1-977D-0F8BED93C910}"/>
              </a:ext>
            </a:extLst>
          </p:cNvPr>
          <p:cNvSpPr>
            <a:spLocks noGrp="1"/>
          </p:cNvSpPr>
          <p:nvPr>
            <p:ph type="title"/>
          </p:nvPr>
        </p:nvSpPr>
        <p:spPr>
          <a:xfrm>
            <a:off x="358219" y="365125"/>
            <a:ext cx="11481847" cy="604139"/>
          </a:xfrm>
        </p:spPr>
        <p:txBody>
          <a:bodyPr>
            <a:normAutofit fontScale="90000"/>
          </a:bodyPr>
          <a:lstStyle/>
          <a:p>
            <a:pPr algn="ctr"/>
            <a:r>
              <a:rPr lang="en-GB" b="1" dirty="0"/>
              <a:t>Library databases (and much more). </a:t>
            </a:r>
            <a:br>
              <a:rPr lang="en-GB" b="1" dirty="0"/>
            </a:br>
            <a:endParaRPr lang="en-GB" b="1" dirty="0"/>
          </a:p>
        </p:txBody>
      </p:sp>
      <p:pic>
        <p:nvPicPr>
          <p:cNvPr id="5" name="Content Placeholder 4">
            <a:extLst>
              <a:ext uri="{FF2B5EF4-FFF2-40B4-BE49-F238E27FC236}">
                <a16:creationId xmlns:a16="http://schemas.microsoft.com/office/drawing/2014/main" id="{96856F6E-A36A-6140-9D83-6E69041AB316}"/>
              </a:ext>
            </a:extLst>
          </p:cNvPr>
          <p:cNvPicPr>
            <a:picLocks noGrp="1" noChangeAspect="1"/>
          </p:cNvPicPr>
          <p:nvPr>
            <p:ph idx="1"/>
          </p:nvPr>
        </p:nvPicPr>
        <p:blipFill>
          <a:blip r:embed="rId2"/>
          <a:stretch>
            <a:fillRect/>
          </a:stretch>
        </p:blipFill>
        <p:spPr>
          <a:xfrm>
            <a:off x="235571" y="719191"/>
            <a:ext cx="8014737" cy="4489807"/>
          </a:xfrm>
          <a:prstGeom prst="rect">
            <a:avLst/>
          </a:prstGeom>
        </p:spPr>
      </p:pic>
      <p:sp>
        <p:nvSpPr>
          <p:cNvPr id="6" name="TextBox 5">
            <a:extLst>
              <a:ext uri="{FF2B5EF4-FFF2-40B4-BE49-F238E27FC236}">
                <a16:creationId xmlns:a16="http://schemas.microsoft.com/office/drawing/2014/main" id="{F88E392C-9904-D3BC-27EC-A9E886480BCC}"/>
              </a:ext>
            </a:extLst>
          </p:cNvPr>
          <p:cNvSpPr txBox="1"/>
          <p:nvPr/>
        </p:nvSpPr>
        <p:spPr>
          <a:xfrm>
            <a:off x="8250309" y="1315092"/>
            <a:ext cx="3749908" cy="369332"/>
          </a:xfrm>
          <a:prstGeom prst="rect">
            <a:avLst/>
          </a:prstGeom>
          <a:noFill/>
        </p:spPr>
        <p:txBody>
          <a:bodyPr wrap="square" rtlCol="0">
            <a:spAutoFit/>
          </a:bodyPr>
          <a:lstStyle/>
          <a:p>
            <a:r>
              <a:rPr lang="en-GB" dirty="0">
                <a:hlinkClick r:id="rId3"/>
              </a:rPr>
              <a:t>Library &amp; Learning Services at UWTSD</a:t>
            </a:r>
            <a:endParaRPr lang="en-GB" dirty="0"/>
          </a:p>
        </p:txBody>
      </p:sp>
      <p:sp>
        <p:nvSpPr>
          <p:cNvPr id="7" name="TextBox 6">
            <a:extLst>
              <a:ext uri="{FF2B5EF4-FFF2-40B4-BE49-F238E27FC236}">
                <a16:creationId xmlns:a16="http://schemas.microsoft.com/office/drawing/2014/main" id="{47FC175B-214E-BE5B-D907-ED6391F9895B}"/>
              </a:ext>
            </a:extLst>
          </p:cNvPr>
          <p:cNvSpPr txBox="1"/>
          <p:nvPr/>
        </p:nvSpPr>
        <p:spPr>
          <a:xfrm>
            <a:off x="8357616" y="3694176"/>
            <a:ext cx="3482450" cy="369332"/>
          </a:xfrm>
          <a:prstGeom prst="rect">
            <a:avLst/>
          </a:prstGeom>
          <a:noFill/>
        </p:spPr>
        <p:txBody>
          <a:bodyPr wrap="square" rtlCol="0">
            <a:spAutoFit/>
          </a:bodyPr>
          <a:lstStyle/>
          <a:p>
            <a:r>
              <a:rPr lang="en-GB" dirty="0">
                <a:hlinkClick r:id="rId4"/>
              </a:rPr>
              <a:t>Google Scholar</a:t>
            </a:r>
            <a:endParaRPr lang="en-GB" dirty="0"/>
          </a:p>
        </p:txBody>
      </p:sp>
    </p:spTree>
    <p:extLst>
      <p:ext uri="{BB962C8B-B14F-4D97-AF65-F5344CB8AC3E}">
        <p14:creationId xmlns:p14="http://schemas.microsoft.com/office/powerpoint/2010/main" val="32606150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5CC83-DE5A-778A-BDEA-1DF6CDE57CE6}"/>
              </a:ext>
            </a:extLst>
          </p:cNvPr>
          <p:cNvSpPr>
            <a:spLocks noGrp="1"/>
          </p:cNvSpPr>
          <p:nvPr>
            <p:ph type="title"/>
          </p:nvPr>
        </p:nvSpPr>
        <p:spPr>
          <a:xfrm>
            <a:off x="358219" y="365126"/>
            <a:ext cx="11481847" cy="765032"/>
          </a:xfrm>
        </p:spPr>
        <p:txBody>
          <a:bodyPr/>
          <a:lstStyle/>
          <a:p>
            <a:pPr algn="ctr"/>
            <a:r>
              <a:rPr lang="en-GB" b="1" dirty="0"/>
              <a:t>Academic Integrity</a:t>
            </a:r>
            <a:r>
              <a:rPr lang="en-GB" dirty="0"/>
              <a:t> </a:t>
            </a:r>
          </a:p>
        </p:txBody>
      </p:sp>
      <p:sp>
        <p:nvSpPr>
          <p:cNvPr id="3" name="Content Placeholder 2">
            <a:extLst>
              <a:ext uri="{FF2B5EF4-FFF2-40B4-BE49-F238E27FC236}">
                <a16:creationId xmlns:a16="http://schemas.microsoft.com/office/drawing/2014/main" id="{C89A2680-38A9-ABD2-9272-FA63062E1A04}"/>
              </a:ext>
            </a:extLst>
          </p:cNvPr>
          <p:cNvSpPr>
            <a:spLocks noGrp="1"/>
          </p:cNvSpPr>
          <p:nvPr>
            <p:ph idx="1"/>
          </p:nvPr>
        </p:nvSpPr>
        <p:spPr>
          <a:xfrm>
            <a:off x="358219" y="1263721"/>
            <a:ext cx="11481847" cy="4137838"/>
          </a:xfrm>
        </p:spPr>
        <p:txBody>
          <a:bodyPr>
            <a:normAutofit/>
          </a:bodyPr>
          <a:lstStyle/>
          <a:p>
            <a:pPr fontAlgn="base"/>
            <a:r>
              <a:rPr lang="en-GB" dirty="0"/>
              <a:t>Plagiarism. </a:t>
            </a:r>
          </a:p>
          <a:p>
            <a:pPr fontAlgn="base"/>
            <a:r>
              <a:rPr lang="en-GB" dirty="0"/>
              <a:t>Collusion. </a:t>
            </a:r>
          </a:p>
          <a:p>
            <a:pPr fontAlgn="base"/>
            <a:r>
              <a:rPr lang="en-GB" dirty="0"/>
              <a:t>Contract cheating. </a:t>
            </a:r>
          </a:p>
          <a:p>
            <a:pPr fontAlgn="base"/>
            <a:r>
              <a:rPr lang="en-GB" dirty="0"/>
              <a:t>Ethical AI usage. </a:t>
            </a:r>
          </a:p>
          <a:p>
            <a:pPr fontAlgn="base"/>
            <a:r>
              <a:rPr lang="en-GB" dirty="0"/>
              <a:t>Referencing as academic conversation. </a:t>
            </a:r>
          </a:p>
          <a:p>
            <a:pPr fontAlgn="base"/>
            <a:r>
              <a:rPr lang="en-GB" dirty="0"/>
              <a:t>Integrity as professionalism rather than rule-following.</a:t>
            </a:r>
          </a:p>
          <a:p>
            <a:pPr fontAlgn="base"/>
            <a:endParaRPr lang="en-GB" dirty="0"/>
          </a:p>
          <a:p>
            <a:pPr fontAlgn="base"/>
            <a:r>
              <a:rPr lang="en-GB" sz="2400" dirty="0">
                <a:hlinkClick r:id="rId2"/>
              </a:rPr>
              <a:t>Referencing and Plagiarism | Digital Services | University of Wales Trinity Saint David</a:t>
            </a:r>
            <a:endParaRPr lang="en-GB" sz="2400" dirty="0"/>
          </a:p>
          <a:p>
            <a:endParaRPr lang="en-GB" dirty="0"/>
          </a:p>
        </p:txBody>
      </p:sp>
    </p:spTree>
    <p:extLst>
      <p:ext uri="{BB962C8B-B14F-4D97-AF65-F5344CB8AC3E}">
        <p14:creationId xmlns:p14="http://schemas.microsoft.com/office/powerpoint/2010/main" val="20372065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E9719-DE8D-A8EE-44DF-C2336FD74C95}"/>
              </a:ext>
            </a:extLst>
          </p:cNvPr>
          <p:cNvSpPr>
            <a:spLocks noGrp="1"/>
          </p:cNvSpPr>
          <p:nvPr>
            <p:ph type="title"/>
          </p:nvPr>
        </p:nvSpPr>
        <p:spPr>
          <a:xfrm>
            <a:off x="358219" y="365125"/>
            <a:ext cx="11481847" cy="960755"/>
          </a:xfrm>
        </p:spPr>
        <p:txBody>
          <a:bodyPr/>
          <a:lstStyle/>
          <a:p>
            <a:pPr algn="ctr"/>
            <a:r>
              <a:rPr lang="en-GB" b="1" dirty="0"/>
              <a:t>Reading Critically</a:t>
            </a:r>
            <a:r>
              <a:rPr lang="en-GB" dirty="0"/>
              <a:t> </a:t>
            </a:r>
          </a:p>
        </p:txBody>
      </p:sp>
      <p:sp>
        <p:nvSpPr>
          <p:cNvPr id="3" name="Content Placeholder 2">
            <a:extLst>
              <a:ext uri="{FF2B5EF4-FFF2-40B4-BE49-F238E27FC236}">
                <a16:creationId xmlns:a16="http://schemas.microsoft.com/office/drawing/2014/main" id="{58677F90-39B4-3812-ED49-3EA5D14C8E0E}"/>
              </a:ext>
            </a:extLst>
          </p:cNvPr>
          <p:cNvSpPr>
            <a:spLocks noGrp="1"/>
          </p:cNvSpPr>
          <p:nvPr>
            <p:ph idx="1"/>
          </p:nvPr>
        </p:nvSpPr>
        <p:spPr/>
        <p:txBody>
          <a:bodyPr/>
          <a:lstStyle/>
          <a:p>
            <a:pPr marL="0" indent="0" fontAlgn="base">
              <a:buNone/>
            </a:pPr>
            <a:r>
              <a:rPr lang="en-GB" dirty="0"/>
              <a:t>For everything that you read, watch, listen to, apply these simple rules: </a:t>
            </a:r>
          </a:p>
          <a:p>
            <a:pPr fontAlgn="base"/>
            <a:endParaRPr lang="en-GB" dirty="0"/>
          </a:p>
          <a:p>
            <a:pPr fontAlgn="base"/>
            <a:r>
              <a:rPr lang="en-GB" dirty="0"/>
              <a:t>Who wrote/recorded this? </a:t>
            </a:r>
          </a:p>
          <a:p>
            <a:pPr fontAlgn="base"/>
            <a:r>
              <a:rPr lang="en-GB" dirty="0"/>
              <a:t>What evidence supports the claim? </a:t>
            </a:r>
          </a:p>
          <a:p>
            <a:pPr fontAlgn="base"/>
            <a:r>
              <a:rPr lang="en-GB" dirty="0"/>
              <a:t>What limitations exist? </a:t>
            </a:r>
          </a:p>
          <a:p>
            <a:pPr fontAlgn="base"/>
            <a:r>
              <a:rPr lang="en-GB" dirty="0"/>
              <a:t>What might be missing? </a:t>
            </a:r>
          </a:p>
          <a:p>
            <a:endParaRPr lang="en-GB" dirty="0"/>
          </a:p>
        </p:txBody>
      </p:sp>
    </p:spTree>
    <p:extLst>
      <p:ext uri="{BB962C8B-B14F-4D97-AF65-F5344CB8AC3E}">
        <p14:creationId xmlns:p14="http://schemas.microsoft.com/office/powerpoint/2010/main" val="20421523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A1C2D-22E1-C1E7-9A50-68A7AD3AAA17}"/>
              </a:ext>
            </a:extLst>
          </p:cNvPr>
          <p:cNvSpPr>
            <a:spLocks noGrp="1"/>
          </p:cNvSpPr>
          <p:nvPr>
            <p:ph type="title"/>
          </p:nvPr>
        </p:nvSpPr>
        <p:spPr/>
        <p:txBody>
          <a:bodyPr/>
          <a:lstStyle/>
          <a:p>
            <a:r>
              <a:rPr lang="en-GB" b="1" dirty="0"/>
              <a:t>Activity 5: Academic Treasure Hunt</a:t>
            </a:r>
            <a:r>
              <a:rPr lang="en-GB" dirty="0"/>
              <a:t> (30 minutes)</a:t>
            </a:r>
            <a:br>
              <a:rPr lang="en-GB" dirty="0"/>
            </a:br>
            <a:endParaRPr lang="en-GB" dirty="0"/>
          </a:p>
        </p:txBody>
      </p:sp>
      <p:sp>
        <p:nvSpPr>
          <p:cNvPr id="3" name="Content Placeholder 2">
            <a:extLst>
              <a:ext uri="{FF2B5EF4-FFF2-40B4-BE49-F238E27FC236}">
                <a16:creationId xmlns:a16="http://schemas.microsoft.com/office/drawing/2014/main" id="{AA823633-98AF-6CA6-D20D-C33205BAADF6}"/>
              </a:ext>
            </a:extLst>
          </p:cNvPr>
          <p:cNvSpPr>
            <a:spLocks noGrp="1"/>
          </p:cNvSpPr>
          <p:nvPr>
            <p:ph idx="1"/>
          </p:nvPr>
        </p:nvSpPr>
        <p:spPr/>
        <p:txBody>
          <a:bodyPr>
            <a:normAutofit fontScale="92500" lnSpcReduction="20000"/>
          </a:bodyPr>
          <a:lstStyle/>
          <a:p>
            <a:pPr fontAlgn="base"/>
            <a:r>
              <a:rPr lang="en-GB" dirty="0"/>
              <a:t>Locate as groups but write up individually on the topic of </a:t>
            </a:r>
            <a:r>
              <a:rPr lang="en-GB" b="1" dirty="0"/>
              <a:t>eyewitness memory</a:t>
            </a:r>
            <a:r>
              <a:rPr lang="en-GB" dirty="0"/>
              <a:t>: </a:t>
            </a:r>
          </a:p>
          <a:p>
            <a:pPr fontAlgn="base"/>
            <a:r>
              <a:rPr lang="en-GB" dirty="0"/>
              <a:t>One peer-reviewed psychology article. </a:t>
            </a:r>
          </a:p>
          <a:p>
            <a:pPr fontAlgn="base"/>
            <a:r>
              <a:rPr lang="en-GB" dirty="0"/>
              <a:t>One review article. </a:t>
            </a:r>
          </a:p>
          <a:p>
            <a:pPr fontAlgn="base"/>
            <a:r>
              <a:rPr lang="en-GB" dirty="0"/>
              <a:t>One professional website. </a:t>
            </a:r>
          </a:p>
          <a:p>
            <a:pPr fontAlgn="base"/>
            <a:endParaRPr lang="en-GB" dirty="0"/>
          </a:p>
          <a:p>
            <a:pPr fontAlgn="base"/>
            <a:r>
              <a:rPr lang="en-GB" dirty="0"/>
              <a:t>For each source explain: </a:t>
            </a:r>
          </a:p>
          <a:p>
            <a:pPr lvl="1" fontAlgn="base"/>
            <a:r>
              <a:rPr lang="en-GB" dirty="0"/>
              <a:t>Why it is credible. </a:t>
            </a:r>
          </a:p>
          <a:p>
            <a:pPr lvl="1" fontAlgn="base"/>
            <a:r>
              <a:rPr lang="en-GB" dirty="0"/>
              <a:t>How it might be used in psychology assignments.</a:t>
            </a:r>
          </a:p>
          <a:p>
            <a:pPr lvl="1" fontAlgn="base"/>
            <a:r>
              <a:rPr lang="en-GB" dirty="0"/>
              <a:t>How it would be cited and referenced correctly in academic writing </a:t>
            </a:r>
          </a:p>
          <a:p>
            <a:endParaRPr lang="en-GB" dirty="0"/>
          </a:p>
        </p:txBody>
      </p:sp>
    </p:spTree>
    <p:extLst>
      <p:ext uri="{BB962C8B-B14F-4D97-AF65-F5344CB8AC3E}">
        <p14:creationId xmlns:p14="http://schemas.microsoft.com/office/powerpoint/2010/main" val="30227797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A2D73-7DA0-5083-FEDC-CFD5B08BB60F}"/>
              </a:ext>
            </a:extLst>
          </p:cNvPr>
          <p:cNvSpPr>
            <a:spLocks noGrp="1"/>
          </p:cNvSpPr>
          <p:nvPr>
            <p:ph type="title"/>
          </p:nvPr>
        </p:nvSpPr>
        <p:spPr/>
        <p:txBody>
          <a:bodyPr/>
          <a:lstStyle/>
          <a:p>
            <a:pPr algn="ctr"/>
            <a:r>
              <a:rPr lang="en-GB" b="1" dirty="0"/>
              <a:t>Memory Test Revisited: Obedience Studies</a:t>
            </a:r>
            <a:endParaRPr lang="en-GB" dirty="0"/>
          </a:p>
        </p:txBody>
      </p:sp>
      <p:sp>
        <p:nvSpPr>
          <p:cNvPr id="3" name="Content Placeholder 2">
            <a:extLst>
              <a:ext uri="{FF2B5EF4-FFF2-40B4-BE49-F238E27FC236}">
                <a16:creationId xmlns:a16="http://schemas.microsoft.com/office/drawing/2014/main" id="{751345A0-686D-BF4C-FB82-A75128EE0D4C}"/>
              </a:ext>
            </a:extLst>
          </p:cNvPr>
          <p:cNvSpPr>
            <a:spLocks noGrp="1"/>
          </p:cNvSpPr>
          <p:nvPr>
            <p:ph idx="1"/>
          </p:nvPr>
        </p:nvSpPr>
        <p:spPr/>
        <p:txBody>
          <a:bodyPr/>
          <a:lstStyle/>
          <a:p>
            <a:endParaRPr lang="en-GB" dirty="0"/>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4" name="Add-in 3" title="Forms for PowerPoint">
                <a:extLst>
                  <a:ext uri="{FF2B5EF4-FFF2-40B4-BE49-F238E27FC236}">
                    <a16:creationId xmlns:a16="http://schemas.microsoft.com/office/drawing/2014/main" id="{0CBA50AB-F134-6A58-1D32-00D0903D36E3}"/>
                  </a:ext>
                </a:extLst>
              </p:cNvPr>
              <p:cNvGraphicFramePr>
                <a:graphicFrameLocks noGrp="1"/>
              </p:cNvGraphicFramePr>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4" name="Add-in 3" title="Forms for PowerPoint">
                <a:extLst>
                  <a:ext uri="{FF2B5EF4-FFF2-40B4-BE49-F238E27FC236}">
                    <a16:creationId xmlns:a16="http://schemas.microsoft.com/office/drawing/2014/main" id="{0CBA50AB-F134-6A58-1D32-00D0903D36E3}"/>
                  </a:ext>
                </a:extLst>
              </p:cNvPr>
              <p:cNvPicPr>
                <a:picLocks noGrp="1" noRot="1" noChangeAspect="1" noMove="1" noResize="1" noEditPoints="1" noAdjustHandles="1" noChangeArrowheads="1" noChangeShapeType="1"/>
              </p:cNvPicPr>
              <p:nvPr/>
            </p:nvPicPr>
            <p:blipFill>
              <a:blip r:embed="rId3"/>
              <a:stretch>
                <a:fillRect/>
              </a:stretch>
            </p:blipFill>
            <p:spPr>
              <a:xfrm>
                <a:off x="0" y="0"/>
                <a:ext cx="12192000" cy="6858000"/>
              </a:xfrm>
              <a:prstGeom prst="rect">
                <a:avLst/>
              </a:prstGeom>
            </p:spPr>
          </p:pic>
        </mc:Fallback>
      </mc:AlternateContent>
      <mc:AlternateContent xmlns:mc="http://schemas.openxmlformats.org/markup-compatibility/2006">
        <mc:Choice xmlns:we="http://schemas.microsoft.com/office/webextensions/webextension/2010/11" xmlns:pca="http://schemas.microsoft.com/office/powerpoint/2013/contentapp" Requires="we pca">
          <p:graphicFrame>
            <p:nvGraphicFramePr>
              <p:cNvPr id="5" name="Add-in 4" title="Forms for PowerPoint">
                <a:extLst>
                  <a:ext uri="{FF2B5EF4-FFF2-40B4-BE49-F238E27FC236}">
                    <a16:creationId xmlns:a16="http://schemas.microsoft.com/office/drawing/2014/main" id="{7BC7D1EA-4CD8-1957-07A2-802E74818E00}"/>
                  </a:ext>
                </a:extLst>
              </p:cNvPr>
              <p:cNvGraphicFramePr>
                <a:graphicFrameLocks noGrp="1"/>
              </p:cNvGraphicFramePr>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4"/>
              </a:graphicData>
            </a:graphic>
          </p:graphicFrame>
        </mc:Choice>
        <mc:Fallback>
          <p:pic>
            <p:nvPicPr>
              <p:cNvPr id="5" name="Add-in 4" title="Forms for PowerPoint">
                <a:extLst>
                  <a:ext uri="{FF2B5EF4-FFF2-40B4-BE49-F238E27FC236}">
                    <a16:creationId xmlns:a16="http://schemas.microsoft.com/office/drawing/2014/main" id="{7BC7D1EA-4CD8-1957-07A2-802E74818E00}"/>
                  </a:ext>
                </a:extLst>
              </p:cNvPr>
              <p:cNvPicPr>
                <a:picLocks noGrp="1" noRot="1" noChangeAspect="1" noMove="1" noResize="1" noEditPoints="1" noAdjustHandles="1" noChangeArrowheads="1" noChangeShapeType="1"/>
              </p:cNvPicPr>
              <p:nvPr/>
            </p:nvPicPr>
            <p:blipFill>
              <a:blip r:embed="rId3"/>
              <a:stretch>
                <a:fillRect/>
              </a:stretch>
            </p:blipFill>
            <p:spPr>
              <a:xfrm>
                <a:off x="0" y="0"/>
                <a:ext cx="12192000" cy="6858000"/>
              </a:xfrm>
              <a:prstGeom prst="rect">
                <a:avLst/>
              </a:prstGeom>
            </p:spPr>
          </p:pic>
        </mc:Fallback>
      </mc:AlternateContent>
    </p:spTree>
    <p:extLst>
      <p:ext uri="{BB962C8B-B14F-4D97-AF65-F5344CB8AC3E}">
        <p14:creationId xmlns:p14="http://schemas.microsoft.com/office/powerpoint/2010/main" val="16140597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Understanding Jonestown and Peoples Temple: : Rebecca Moore: Praeger -  Bloomsbury">
            <a:extLst>
              <a:ext uri="{FF2B5EF4-FFF2-40B4-BE49-F238E27FC236}">
                <a16:creationId xmlns:a16="http://schemas.microsoft.com/office/drawing/2014/main" id="{EA6A9944-0C96-9C57-5ADA-90B76612A52B}"/>
              </a:ext>
            </a:extLst>
          </p:cNvPr>
          <p:cNvPicPr>
            <a:picLocks noChangeAspect="1"/>
          </p:cNvPicPr>
          <p:nvPr/>
        </p:nvPicPr>
        <p:blipFill>
          <a:blip r:embed="rId3"/>
          <a:stretch>
            <a:fillRect/>
          </a:stretch>
        </p:blipFill>
        <p:spPr>
          <a:xfrm>
            <a:off x="2808395" y="3136106"/>
            <a:ext cx="1694485" cy="2576244"/>
          </a:xfrm>
          <a:prstGeom prst="rect">
            <a:avLst/>
          </a:prstGeom>
        </p:spPr>
      </p:pic>
      <p:pic>
        <p:nvPicPr>
          <p:cNvPr id="12" name="Picture 11" descr="Abu Ghraib Prison | Repensar Guernica">
            <a:extLst>
              <a:ext uri="{FF2B5EF4-FFF2-40B4-BE49-F238E27FC236}">
                <a16:creationId xmlns:a16="http://schemas.microsoft.com/office/drawing/2014/main" id="{EB2EEE01-4F3E-89B9-1BAA-AFC0E27D3FB8}"/>
              </a:ext>
            </a:extLst>
          </p:cNvPr>
          <p:cNvPicPr>
            <a:picLocks noChangeAspect="1"/>
          </p:cNvPicPr>
          <p:nvPr/>
        </p:nvPicPr>
        <p:blipFill>
          <a:blip r:embed="rId4"/>
          <a:stretch>
            <a:fillRect/>
          </a:stretch>
        </p:blipFill>
        <p:spPr>
          <a:xfrm>
            <a:off x="7631259" y="3065337"/>
            <a:ext cx="3901440" cy="2584704"/>
          </a:xfrm>
          <a:prstGeom prst="rect">
            <a:avLst/>
          </a:prstGeom>
        </p:spPr>
      </p:pic>
      <p:pic>
        <p:nvPicPr>
          <p:cNvPr id="4" name="Picture 3" descr="Milgram's Progress | American Scientist">
            <a:extLst>
              <a:ext uri="{FF2B5EF4-FFF2-40B4-BE49-F238E27FC236}">
                <a16:creationId xmlns:a16="http://schemas.microsoft.com/office/drawing/2014/main" id="{22455056-A0D7-81C3-6F6D-9104FF4635F9}"/>
              </a:ext>
            </a:extLst>
          </p:cNvPr>
          <p:cNvPicPr>
            <a:picLocks noChangeAspect="1"/>
          </p:cNvPicPr>
          <p:nvPr/>
        </p:nvPicPr>
        <p:blipFill>
          <a:blip r:embed="rId5"/>
          <a:stretch>
            <a:fillRect/>
          </a:stretch>
        </p:blipFill>
        <p:spPr>
          <a:xfrm>
            <a:off x="161282" y="114192"/>
            <a:ext cx="2346704" cy="2865313"/>
          </a:xfrm>
          <a:prstGeom prst="rect">
            <a:avLst/>
          </a:prstGeom>
        </p:spPr>
      </p:pic>
      <p:pic>
        <p:nvPicPr>
          <p:cNvPr id="6" name="Picture 5">
            <a:extLst>
              <a:ext uri="{FF2B5EF4-FFF2-40B4-BE49-F238E27FC236}">
                <a16:creationId xmlns:a16="http://schemas.microsoft.com/office/drawing/2014/main" id="{7FB52F0B-877D-52BF-00A3-6C5487B0D6E8}"/>
              </a:ext>
            </a:extLst>
          </p:cNvPr>
          <p:cNvPicPr>
            <a:picLocks noChangeAspect="1"/>
          </p:cNvPicPr>
          <p:nvPr/>
        </p:nvPicPr>
        <p:blipFill>
          <a:blip r:embed="rId6"/>
          <a:stretch>
            <a:fillRect/>
          </a:stretch>
        </p:blipFill>
        <p:spPr>
          <a:xfrm>
            <a:off x="2797995" y="387415"/>
            <a:ext cx="3767191" cy="2269471"/>
          </a:xfrm>
          <a:prstGeom prst="rect">
            <a:avLst/>
          </a:prstGeom>
        </p:spPr>
      </p:pic>
      <p:pic>
        <p:nvPicPr>
          <p:cNvPr id="7" name="Picture 6" descr="Stanley Milgram and the Obedience Experiments | Algor Cards">
            <a:extLst>
              <a:ext uri="{FF2B5EF4-FFF2-40B4-BE49-F238E27FC236}">
                <a16:creationId xmlns:a16="http://schemas.microsoft.com/office/drawing/2014/main" id="{DE94301B-BA88-E293-DE87-2AC3FE640FCB}"/>
              </a:ext>
            </a:extLst>
          </p:cNvPr>
          <p:cNvPicPr>
            <a:picLocks noChangeAspect="1"/>
          </p:cNvPicPr>
          <p:nvPr/>
        </p:nvPicPr>
        <p:blipFill>
          <a:blip r:embed="rId7"/>
          <a:stretch>
            <a:fillRect/>
          </a:stretch>
        </p:blipFill>
        <p:spPr>
          <a:xfrm>
            <a:off x="6855195" y="114192"/>
            <a:ext cx="5282330" cy="2756369"/>
          </a:xfrm>
          <a:prstGeom prst="rect">
            <a:avLst/>
          </a:prstGeom>
        </p:spPr>
      </p:pic>
      <p:pic>
        <p:nvPicPr>
          <p:cNvPr id="8" name="Picture 7" descr="Explanation of the Hannah Arendt quote:** This profound statement comes from Hannah Arendt's book *The Life of the Mind* (1978), where she reflects on human thought, judgment, and moral responsibility. It ties">
            <a:extLst>
              <a:ext uri="{FF2B5EF4-FFF2-40B4-BE49-F238E27FC236}">
                <a16:creationId xmlns:a16="http://schemas.microsoft.com/office/drawing/2014/main" id="{DA8B4719-355D-21A8-4491-4406A6B9EC8E}"/>
              </a:ext>
            </a:extLst>
          </p:cNvPr>
          <p:cNvPicPr>
            <a:picLocks noChangeAspect="1"/>
          </p:cNvPicPr>
          <p:nvPr/>
        </p:nvPicPr>
        <p:blipFill>
          <a:blip r:embed="rId8"/>
          <a:stretch>
            <a:fillRect/>
          </a:stretch>
        </p:blipFill>
        <p:spPr>
          <a:xfrm>
            <a:off x="161282" y="3102795"/>
            <a:ext cx="2104797" cy="2642866"/>
          </a:xfrm>
          <a:prstGeom prst="rect">
            <a:avLst/>
          </a:prstGeom>
        </p:spPr>
      </p:pic>
      <p:pic>
        <p:nvPicPr>
          <p:cNvPr id="10" name="Picture 9" descr="On March 16, 1968, during the Vietnam War, U.S. Army helicopter pilot Hugh Clowers Thompson Jr. bravely threatened his own troops to stop the Mỹ Lai massacre, intervening as American soldiers killed">
            <a:extLst>
              <a:ext uri="{FF2B5EF4-FFF2-40B4-BE49-F238E27FC236}">
                <a16:creationId xmlns:a16="http://schemas.microsoft.com/office/drawing/2014/main" id="{90E1629B-7B44-A13F-2471-495ECEF3E6C6}"/>
              </a:ext>
            </a:extLst>
          </p:cNvPr>
          <p:cNvPicPr>
            <a:picLocks noChangeAspect="1"/>
          </p:cNvPicPr>
          <p:nvPr/>
        </p:nvPicPr>
        <p:blipFill>
          <a:blip r:embed="rId9"/>
          <a:stretch>
            <a:fillRect/>
          </a:stretch>
        </p:blipFill>
        <p:spPr>
          <a:xfrm>
            <a:off x="5224876" y="2979505"/>
            <a:ext cx="2132388" cy="2756369"/>
          </a:xfrm>
          <a:prstGeom prst="rect">
            <a:avLst/>
          </a:prstGeom>
        </p:spPr>
      </p:pic>
      <p:pic>
        <p:nvPicPr>
          <p:cNvPr id="11" name="Picture 10" descr="The worst crimes in history weren't carried out by monsters. They were carried out by people following orders. 👀 The Milgram experiment showed how far people will go to obey “authority”—even when">
            <a:extLst>
              <a:ext uri="{FF2B5EF4-FFF2-40B4-BE49-F238E27FC236}">
                <a16:creationId xmlns:a16="http://schemas.microsoft.com/office/drawing/2014/main" id="{D0B26025-EEFD-CDBD-9270-B5809C062E78}"/>
              </a:ext>
            </a:extLst>
          </p:cNvPr>
          <p:cNvPicPr>
            <a:picLocks noChangeAspect="1"/>
          </p:cNvPicPr>
          <p:nvPr/>
        </p:nvPicPr>
        <p:blipFill>
          <a:blip r:embed="rId10"/>
          <a:stretch>
            <a:fillRect/>
          </a:stretch>
        </p:blipFill>
        <p:spPr>
          <a:xfrm>
            <a:off x="3378486" y="33566"/>
            <a:ext cx="5435028" cy="6824434"/>
          </a:xfrm>
          <a:prstGeom prst="rect">
            <a:avLst/>
          </a:prstGeom>
        </p:spPr>
      </p:pic>
    </p:spTree>
    <p:extLst>
      <p:ext uri="{BB962C8B-B14F-4D97-AF65-F5344CB8AC3E}">
        <p14:creationId xmlns:p14="http://schemas.microsoft.com/office/powerpoint/2010/main" val="2917257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11"/>
                                        </p:tgtEl>
                                        <p:attrNameLst>
                                          <p:attrName>style.visibility</p:attrName>
                                        </p:attrNameLst>
                                      </p:cBhvr>
                                      <p:to>
                                        <p:strVal val="visible"/>
                                      </p:to>
                                    </p:set>
                                    <p:anim calcmode="lin" valueType="num">
                                      <p:cBhvr additive="base">
                                        <p:cTn id="42" dur="500" fill="hold"/>
                                        <p:tgtEl>
                                          <p:spTgt spid="11"/>
                                        </p:tgtEl>
                                        <p:attrNameLst>
                                          <p:attrName>ppt_x</p:attrName>
                                        </p:attrNameLst>
                                      </p:cBhvr>
                                      <p:tavLst>
                                        <p:tav tm="0">
                                          <p:val>
                                            <p:strVal val="#ppt_x"/>
                                          </p:val>
                                        </p:tav>
                                        <p:tav tm="100000">
                                          <p:val>
                                            <p:strVal val="#ppt_x"/>
                                          </p:val>
                                        </p:tav>
                                      </p:tavLst>
                                    </p:anim>
                                    <p:anim calcmode="lin" valueType="num">
                                      <p:cBhvr additive="base">
                                        <p:cTn id="4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BA518-6438-7DA1-93EE-290D5A0BEA28}"/>
              </a:ext>
            </a:extLst>
          </p:cNvPr>
          <p:cNvSpPr>
            <a:spLocks noGrp="1"/>
          </p:cNvSpPr>
          <p:nvPr>
            <p:ph type="title"/>
          </p:nvPr>
        </p:nvSpPr>
        <p:spPr/>
        <p:txBody>
          <a:bodyPr>
            <a:normAutofit fontScale="90000"/>
          </a:bodyPr>
          <a:lstStyle/>
          <a:p>
            <a:r>
              <a:rPr lang="en-GB" b="1" dirty="0"/>
              <a:t>Activity 6 (MLA4): Reflection and Feedback (20 mins)</a:t>
            </a:r>
            <a:r>
              <a:rPr lang="en-GB" dirty="0"/>
              <a:t> </a:t>
            </a:r>
            <a:br>
              <a:rPr lang="en-GB" dirty="0"/>
            </a:br>
            <a:endParaRPr lang="en-GB" dirty="0"/>
          </a:p>
        </p:txBody>
      </p:sp>
      <p:sp>
        <p:nvSpPr>
          <p:cNvPr id="3" name="Content Placeholder 2">
            <a:extLst>
              <a:ext uri="{FF2B5EF4-FFF2-40B4-BE49-F238E27FC236}">
                <a16:creationId xmlns:a16="http://schemas.microsoft.com/office/drawing/2014/main" id="{E33AF34E-291D-C864-EF81-04CA3AC7E0DF}"/>
              </a:ext>
            </a:extLst>
          </p:cNvPr>
          <p:cNvSpPr>
            <a:spLocks noGrp="1"/>
          </p:cNvSpPr>
          <p:nvPr>
            <p:ph idx="1"/>
          </p:nvPr>
        </p:nvSpPr>
        <p:spPr>
          <a:xfrm>
            <a:off x="358219" y="1407560"/>
            <a:ext cx="11481847" cy="3993999"/>
          </a:xfrm>
        </p:spPr>
        <p:txBody>
          <a:bodyPr>
            <a:normAutofit/>
          </a:bodyPr>
          <a:lstStyle/>
          <a:p>
            <a:pPr fontAlgn="base"/>
            <a:r>
              <a:rPr lang="en-GB" sz="3200" dirty="0"/>
              <a:t>Students to discuss in groups: </a:t>
            </a:r>
          </a:p>
          <a:p>
            <a:pPr lvl="1" fontAlgn="base"/>
            <a:r>
              <a:rPr lang="en-GB" sz="2800" dirty="0"/>
              <a:t>What challenged my thinking this week? </a:t>
            </a:r>
          </a:p>
          <a:p>
            <a:pPr lvl="1" fontAlgn="base"/>
            <a:r>
              <a:rPr lang="en-GB" sz="2800" dirty="0"/>
              <a:t>What surprised me? </a:t>
            </a:r>
          </a:p>
          <a:p>
            <a:pPr lvl="1" fontAlgn="base"/>
            <a:r>
              <a:rPr lang="en-GB" sz="2800" dirty="0"/>
              <a:t>What skill do I most need to develop? </a:t>
            </a:r>
          </a:p>
          <a:p>
            <a:pPr lvl="1" fontAlgn="base"/>
            <a:r>
              <a:rPr lang="en-GB" sz="2800" dirty="0"/>
              <a:t>What will I do differently next week?</a:t>
            </a:r>
          </a:p>
          <a:p>
            <a:pPr lvl="1" fontAlgn="base"/>
            <a:endParaRPr lang="en-GB" sz="2800" dirty="0"/>
          </a:p>
          <a:p>
            <a:pPr lvl="1" fontAlgn="base"/>
            <a:r>
              <a:rPr lang="en-GB" sz="2800" dirty="0"/>
              <a:t>Take notes if you want to use this as one of your portfolio pieces</a:t>
            </a:r>
          </a:p>
          <a:p>
            <a:endParaRPr lang="en-GB" sz="3200" dirty="0"/>
          </a:p>
        </p:txBody>
      </p:sp>
    </p:spTree>
    <p:extLst>
      <p:ext uri="{BB962C8B-B14F-4D97-AF65-F5344CB8AC3E}">
        <p14:creationId xmlns:p14="http://schemas.microsoft.com/office/powerpoint/2010/main" val="38926576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7942E-FD3F-4499-CE00-F11E46554A78}"/>
              </a:ext>
            </a:extLst>
          </p:cNvPr>
          <p:cNvSpPr>
            <a:spLocks noGrp="1"/>
          </p:cNvSpPr>
          <p:nvPr>
            <p:ph type="title"/>
          </p:nvPr>
        </p:nvSpPr>
        <p:spPr/>
        <p:txBody>
          <a:bodyPr/>
          <a:lstStyle/>
          <a:p>
            <a:pPr algn="ctr"/>
            <a:r>
              <a:rPr lang="en-GB" b="1" dirty="0"/>
              <a:t>Week 1 Potential Portfolio Evidence (MLAs)</a:t>
            </a:r>
            <a:r>
              <a:rPr lang="en-GB" dirty="0"/>
              <a:t> </a:t>
            </a:r>
            <a:br>
              <a:rPr lang="en-GB" dirty="0"/>
            </a:br>
            <a:endParaRPr lang="en-GB" dirty="0"/>
          </a:p>
        </p:txBody>
      </p:sp>
      <p:sp>
        <p:nvSpPr>
          <p:cNvPr id="3" name="Content Placeholder 2">
            <a:extLst>
              <a:ext uri="{FF2B5EF4-FFF2-40B4-BE49-F238E27FC236}">
                <a16:creationId xmlns:a16="http://schemas.microsoft.com/office/drawing/2014/main" id="{26AE902D-24C5-8E16-92E8-1BC2B475118B}"/>
              </a:ext>
            </a:extLst>
          </p:cNvPr>
          <p:cNvSpPr>
            <a:spLocks noGrp="1"/>
          </p:cNvSpPr>
          <p:nvPr>
            <p:ph idx="1"/>
          </p:nvPr>
        </p:nvSpPr>
        <p:spPr/>
        <p:txBody>
          <a:bodyPr vert="horz" lIns="91440" tIns="45720" rIns="91440" bIns="45720" rtlCol="0" anchor="t">
            <a:normAutofit/>
          </a:bodyPr>
          <a:lstStyle/>
          <a:p>
            <a:pPr fontAlgn="base"/>
            <a:r>
              <a:rPr lang="en-GB" dirty="0"/>
              <a:t>Possible portfolio artefacts: </a:t>
            </a:r>
          </a:p>
          <a:p>
            <a:pPr marL="514350" indent="-514350" fontAlgn="base">
              <a:buFont typeface="+mj-lt"/>
              <a:buAutoNum type="arabicPeriod"/>
            </a:pPr>
            <a:r>
              <a:rPr lang="en-GB"/>
              <a:t>Initial skills audit (Activity 2).</a:t>
            </a:r>
            <a:endParaRPr lang="en-GB">
              <a:ea typeface="Calibri"/>
              <a:cs typeface="Calibri"/>
            </a:endParaRPr>
          </a:p>
          <a:p>
            <a:pPr marL="514350" indent="-514350">
              <a:buAutoNum type="arabicPeriod"/>
            </a:pPr>
            <a:r>
              <a:rPr lang="en-GB">
                <a:ea typeface="Calibri"/>
                <a:cs typeface="Calibri"/>
              </a:rPr>
              <a:t>Psychology Myth-busting (Activity 3)</a:t>
            </a:r>
            <a:endParaRPr lang="en-GB" dirty="0"/>
          </a:p>
          <a:p>
            <a:pPr marL="514350" indent="-514350" fontAlgn="base">
              <a:buFont typeface="+mj-lt"/>
              <a:buAutoNum type="arabicPeriod"/>
            </a:pPr>
            <a:r>
              <a:rPr lang="en-GB" dirty="0"/>
              <a:t>Source credibility ranking exercise (Activity 4).</a:t>
            </a:r>
            <a:endParaRPr lang="en-GB" dirty="0">
              <a:ea typeface="Calibri"/>
              <a:cs typeface="Calibri"/>
            </a:endParaRPr>
          </a:p>
          <a:p>
            <a:pPr marL="514350" indent="-514350" fontAlgn="base">
              <a:buFont typeface="+mj-lt"/>
              <a:buAutoNum type="arabicPeriod"/>
            </a:pPr>
            <a:r>
              <a:rPr lang="en-GB" dirty="0"/>
              <a:t>Reflection on the session (Activity 6). </a:t>
            </a:r>
            <a:endParaRPr lang="en-GB" dirty="0">
              <a:ea typeface="Calibri" panose="020F0502020204030204"/>
              <a:cs typeface="Calibri" panose="020F0502020204030204"/>
            </a:endParaRPr>
          </a:p>
          <a:p>
            <a:pPr marL="0" indent="0" fontAlgn="base">
              <a:buNone/>
            </a:pPr>
            <a:endParaRPr lang="en-GB" dirty="0"/>
          </a:p>
          <a:p>
            <a:pPr fontAlgn="base"/>
            <a:endParaRPr lang="en-GB" dirty="0"/>
          </a:p>
          <a:p>
            <a:endParaRPr lang="en-GB" dirty="0"/>
          </a:p>
        </p:txBody>
      </p:sp>
    </p:spTree>
    <p:extLst>
      <p:ext uri="{BB962C8B-B14F-4D97-AF65-F5344CB8AC3E}">
        <p14:creationId xmlns:p14="http://schemas.microsoft.com/office/powerpoint/2010/main" val="7620797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1C8E3-5AC3-0124-AFFE-B449F652EB1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07A69F2-BB56-471C-26E1-3FC001631D0D}"/>
              </a:ext>
            </a:extLst>
          </p:cNvPr>
          <p:cNvSpPr>
            <a:spLocks noGrp="1"/>
          </p:cNvSpPr>
          <p:nvPr>
            <p:ph idx="1"/>
          </p:nvPr>
        </p:nvSpPr>
        <p:spPr/>
        <p:txBody>
          <a:bodyPr vert="horz" lIns="91440" tIns="45720" rIns="91440" bIns="45720" rtlCol="0" anchor="t">
            <a:normAutofit/>
          </a:bodyPr>
          <a:lstStyle/>
          <a:p>
            <a:pPr fontAlgn="base"/>
            <a:r>
              <a:rPr lang="en-GB" dirty="0"/>
              <a:t>The overarching Week 1 question that will continue throughout the entire module is: </a:t>
            </a:r>
          </a:p>
          <a:p>
            <a:pPr marL="0" indent="0" fontAlgn="base">
              <a:buNone/>
            </a:pPr>
            <a:r>
              <a:rPr lang="en-GB" b="1" dirty="0"/>
              <a:t>"How do I know whether something is true, and what kind of learner must I become to answer that question well?"</a:t>
            </a:r>
            <a:r>
              <a:rPr lang="en-GB" dirty="0"/>
              <a:t>  </a:t>
            </a:r>
          </a:p>
          <a:p>
            <a:endParaRPr lang="en-GB" dirty="0"/>
          </a:p>
        </p:txBody>
      </p:sp>
    </p:spTree>
    <p:extLst>
      <p:ext uri="{BB962C8B-B14F-4D97-AF65-F5344CB8AC3E}">
        <p14:creationId xmlns:p14="http://schemas.microsoft.com/office/powerpoint/2010/main" val="29549816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1079B-3628-464D-0DAC-100E226580A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0B0F83-EC2E-B9B7-9DB6-D81B8B58F77A}"/>
              </a:ext>
            </a:extLst>
          </p:cNvPr>
          <p:cNvSpPr>
            <a:spLocks noGrp="1"/>
          </p:cNvSpPr>
          <p:nvPr>
            <p:ph idx="1"/>
          </p:nvPr>
        </p:nvSpPr>
        <p:spPr/>
        <p:txBody>
          <a:bodyPr/>
          <a:lstStyle/>
          <a:p>
            <a:endParaRPr lang="en-GB" b="1" dirty="0">
              <a:latin typeface="Blackadder ITC" panose="04020505051007020D02" pitchFamily="82" charset="0"/>
            </a:endParaRPr>
          </a:p>
          <a:p>
            <a:endParaRPr lang="en-GB" b="1" dirty="0">
              <a:latin typeface="Blackadder ITC" panose="04020505051007020D02" pitchFamily="82" charset="0"/>
            </a:endParaRPr>
          </a:p>
          <a:p>
            <a:endParaRPr lang="en-GB" b="1" dirty="0">
              <a:latin typeface="Blackadder ITC" panose="04020505051007020D02" pitchFamily="82" charset="0"/>
            </a:endParaRPr>
          </a:p>
          <a:p>
            <a:pPr marL="0" indent="0" algn="ctr">
              <a:buNone/>
            </a:pPr>
            <a:r>
              <a:rPr lang="en-GB" b="1" dirty="0">
                <a:latin typeface="Blackadder ITC" panose="04020505051007020D02" pitchFamily="82" charset="0"/>
              </a:rPr>
              <a:t>"Success in psychology is not about collecting information; it is about learning how to think."</a:t>
            </a:r>
            <a:endParaRPr lang="en-US" dirty="0">
              <a:latin typeface="Blackadder ITC" panose="04020505051007020D02" pitchFamily="82" charset="0"/>
            </a:endParaRPr>
          </a:p>
          <a:p>
            <a:endParaRPr lang="en-GB" dirty="0"/>
          </a:p>
        </p:txBody>
      </p:sp>
    </p:spTree>
    <p:extLst>
      <p:ext uri="{BB962C8B-B14F-4D97-AF65-F5344CB8AC3E}">
        <p14:creationId xmlns:p14="http://schemas.microsoft.com/office/powerpoint/2010/main" val="119007601"/>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webextension1.xml><?xml version="1.0" encoding="utf-8"?>
<we:webextension xmlns:we="http://schemas.microsoft.com/office/webextensions/webextension/2010/11" id="{65D35207-BFD0-4EAB-B3FA-10F2673B10BD}">
  <we:reference id="wa104381526" version="1.0.0.2" store="en-US" storeType="OMEX"/>
  <we:alternateReferences>
    <we:reference id="WA104381526" version="1.0.0.2" store="WA104381526"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BC22D174-DE8A-430A-9149-6E57840861C6}">
  <we:reference id="wa104381526" version="1.0.0.3" store="en-US" storeType="OMEX"/>
  <we:alternateReferences>
    <we:reference id="WA104381526" version="1.0.0.3" store="WA104381526" storeType="OMEX"/>
  </we:alternateReferences>
  <we:properties>
    <we:property name="FormID" value="&quot;-REPTm4EBUWcuNshUjEeISjeW1jt7NtOj5xxPvgub3FUQU5EWjdBS0dRRkxWSFMwR0tJS0JZT0RWUS4u&quot;"/>
    <we:property name="FormMode" value="&quot;DesignTime&quot;"/>
  </we:properties>
  <we:bindings/>
  <we:snapshot xmlns:r="http://schemas.openxmlformats.org/officeDocument/2006/relationships"/>
</we:webextension>
</file>

<file path=ppt/webextensions/webextension3.xml><?xml version="1.0" encoding="utf-8"?>
<we:webextension xmlns:we="http://schemas.microsoft.com/office/webextensions/webextension/2010/11" id="{171C2F0C-CC53-433C-A5EA-17F119ABE0A7}">
  <we:reference id="wa104381526" version="1.0.0.2" store="en-US" storeType="OMEX"/>
  <we:alternateReferences>
    <we:reference id="WA104381526" version="1.0.0.2" store="WA104381526" storeType="OMEX"/>
  </we:alternateReferences>
  <we:properties>
    <we:property name="FormID" value="&quot;-REPTm4EBUWcuNshUjEeISjeW1jt7NtOj5xxPvgub3FUQU5EWjdBS0dRRkxWSFMwR0tJS0JZT0RWUS4u&quot;"/>
    <we:property name="FormMode" value="&quot;DesignTime&quot;"/>
  </we:properties>
  <we:bindings/>
  <we:snapshot xmlns:r="http://schemas.openxmlformats.org/officeDocument/2006/relationships"/>
</we:webextension>
</file>

<file path=ppt/webextensions/webextension4.xml><?xml version="1.0" encoding="utf-8"?>
<we:webextension xmlns:we="http://schemas.microsoft.com/office/webextensions/webextension/2010/11" id="{2075DC07-DFBF-4A5D-8531-875B3107575D}">
  <we:reference id="wa104381526" version="1.0.0.2" store="en-US" storeType="OMEX"/>
  <we:alternateReferences>
    <we:reference id="WA104381526" version="1.0.0.2" store="WA104381526" storeType="OMEX"/>
  </we:alternateReferences>
  <we:properties>
    <we:property name="FormID" value="&quot;-REPTm4EBUWcuNshUjEeISjeW1jt7NtOj5xxPvgub3FUQU5EWjdBS0dRRkxWSFMwR0tJS0JZT0RWUS4u&quot;"/>
    <we:property name="FormMode" value="&quot;DesignTime&quot;"/>
  </we:properties>
  <we:bindings/>
  <we:snapshot xmlns:r="http://schemas.openxmlformats.org/officeDocument/2006/relationships"/>
</we:webextension>
</file>

<file path=ppt/webextensions/webextension5.xml><?xml version="1.0" encoding="utf-8"?>
<we:webextension xmlns:we="http://schemas.microsoft.com/office/webextensions/webextension/2010/11" id="{FA48B799-566B-4233-B888-A11DFE49BEDE}">
  <we:reference id="wa104381526" version="1.0.0.2" store="en-US" storeType="OMEX"/>
  <we:alternateReferences>
    <we:reference id="WA104381526" version="1.0.0.2" store="WA104381526" storeType="OMEX"/>
  </we:alternateReferences>
  <we:properties>
    <we:property name="FormID" value="&quot;-REPTm4EBUWcuNshUjEeISjeW1jt7NtOj5xxPvgub3FURUZYVUdQVjQ2UkRROVNSSDJMMU84VUNEMC4u&quot;"/>
    <we:property name="FormMode" value="&quot;DesignTime&quot;"/>
  </we:properties>
  <we:bindings/>
  <we:snapshot xmlns:r="http://schemas.openxmlformats.org/officeDocument/2006/relationships"/>
</we:webextension>
</file>

<file path=ppt/webextensions/webextension6.xml><?xml version="1.0" encoding="utf-8"?>
<we:webextension xmlns:we="http://schemas.microsoft.com/office/webextensions/webextension/2010/11" id="{F0F8C928-D41D-4202-9E25-6C824040B1C6}">
  <we:reference id="wa104381526" version="1.0.0.2" store="en-US" storeType="OMEX"/>
  <we:alternateReferences>
    <we:reference id="WA104381526" version="1.0.0.2" store="WA104381526" storeType="OMEX"/>
  </we:alternateReferences>
  <we:properties>
    <we:property name="FormID" value="&quot;-REPTm4EBUWcuNshUjEeISjeW1jt7NtOj5xxPvgub3FUQTlBWTdLUURPTkZQWEROV1VXT09GWlY2NC4u&quot;"/>
    <we:property name="FormMode" value="&quot;DesignTime&quot;"/>
  </we:properties>
  <we:bindings/>
  <we:snapshot xmlns:r="http://schemas.openxmlformats.org/officeDocument/2006/relationships"/>
</we:webextension>
</file>

<file path=ppt/webextensions/webextension7.xml><?xml version="1.0" encoding="utf-8"?>
<we:webextension xmlns:we="http://schemas.microsoft.com/office/webextensions/webextension/2010/11" id="{60745997-E5F3-4065-BE4C-F02389FFA1A6}">
  <we:reference id="wa104381526" version="1.0.0.2" store="en-US" storeType="OMEX"/>
  <we:alternateReferences>
    <we:reference id="WA104381526" version="1.0.0.2" store="WA104381526" storeType="OMEX"/>
  </we:alternateReferences>
  <we:properties>
    <we:property name="FormID" value="&quot;-REPTm4EBUWcuNshUjEeISjeW1jt7NtOj5xxPvgub3FUQTlBWTdLUURPTkZQWEROV1VXT09GWlY2NC4u&quot;"/>
    <we:property name="FormMode" value="&quot;DesignTime&quot;"/>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a63f3a6f-16eb-4ca4-beb2-4f87f0c91b55" xsi:nil="true"/>
    <lcf76f155ced4ddcb4097134ff3c332f xmlns="5e4a8a2b-071a-43f3-ba94-c7426236c764">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44A2AAC6175794380721E2EDD335AA4" ma:contentTypeVersion="16" ma:contentTypeDescription="Create a new document." ma:contentTypeScope="" ma:versionID="e65abad5fd8ac9d36829a7eb55bf3c5a">
  <xsd:schema xmlns:xsd="http://www.w3.org/2001/XMLSchema" xmlns:xs="http://www.w3.org/2001/XMLSchema" xmlns:p="http://schemas.microsoft.com/office/2006/metadata/properties" xmlns:ns2="5e4a8a2b-071a-43f3-ba94-c7426236c764" xmlns:ns3="a63f3a6f-16eb-4ca4-beb2-4f87f0c91b55" targetNamespace="http://schemas.microsoft.com/office/2006/metadata/properties" ma:root="true" ma:fieldsID="68b2d94620b269db46ec7966c03d026b" ns2:_="" ns3:_="">
    <xsd:import namespace="5e4a8a2b-071a-43f3-ba94-c7426236c764"/>
    <xsd:import namespace="a63f3a6f-16eb-4ca4-beb2-4f87f0c91b5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ServiceDateTaken" minOccurs="0"/>
                <xsd:element ref="ns3:SharedWithUsers" minOccurs="0"/>
                <xsd:element ref="ns3:SharedWithDetails" minOccurs="0"/>
                <xsd:element ref="ns2:MediaServiceLocation" minOccurs="0"/>
                <xsd:element ref="ns2:MediaLengthInSecond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a8a2b-071a-43f3-ba94-c7426236c76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63f3a6f-16eb-4ca4-beb2-4f87f0c91b55"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d44cc8fb-8599-462b-a272-dbf4b6e35c80}" ma:internalName="TaxCatchAll" ma:showField="CatchAllData" ma:web="a63f3a6f-16eb-4ca4-beb2-4f87f0c91b55">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 ds:uri="a63f3a6f-16eb-4ca4-beb2-4f87f0c91b55"/>
    <ds:schemaRef ds:uri="5e4a8a2b-071a-43f3-ba94-c7426236c764"/>
  </ds:schemaRefs>
</ds:datastoreItem>
</file>

<file path=customXml/itemProps3.xml><?xml version="1.0" encoding="utf-8"?>
<ds:datastoreItem xmlns:ds="http://schemas.openxmlformats.org/officeDocument/2006/customXml" ds:itemID="{F46D7284-220C-4877-8533-51050968A8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a8a2b-071a-43f3-ba94-c7426236c764"/>
    <ds:schemaRef ds:uri="a63f3a6f-16eb-4ca4-beb2-4f87f0c91b5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3429</Words>
  <Application>Microsoft Office PowerPoint</Application>
  <PresentationFormat>Widescreen</PresentationFormat>
  <Paragraphs>412</Paragraphs>
  <Slides>40</Slides>
  <Notes>15</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40</vt:i4>
      </vt:variant>
    </vt:vector>
  </HeadingPairs>
  <TitlesOfParts>
    <vt:vector size="48" baseType="lpstr">
      <vt:lpstr>Aptos</vt:lpstr>
      <vt:lpstr>Arial</vt:lpstr>
      <vt:lpstr>Blackadder ITC</vt:lpstr>
      <vt:lpstr>Calibri</vt:lpstr>
      <vt:lpstr>Calibri Light</vt:lpstr>
      <vt:lpstr>Segoe UI</vt:lpstr>
      <vt:lpstr>UWTSD Text 2</vt:lpstr>
      <vt:lpstr>UWTSD Logo Variations place image in Background</vt:lpstr>
      <vt:lpstr>QAA Benchmark Statement for Psychology (2023)</vt:lpstr>
      <vt:lpstr>ECPS4022 Skills for Success in Psychology</vt:lpstr>
      <vt:lpstr>Memory Test: Obedience Studies</vt:lpstr>
      <vt:lpstr>Session 1 (2 Hours): Why Are You Here? Developing a Psychology Student Identity  </vt:lpstr>
      <vt:lpstr>PowerPoint Presentation</vt:lpstr>
      <vt:lpstr>PowerPoint Presentation</vt:lpstr>
      <vt:lpstr>University Learning versus School Learning  </vt:lpstr>
      <vt:lpstr>Growth Mindset and Academic Resilience </vt:lpstr>
      <vt:lpstr>Growth Mindset and Academic Resilience </vt:lpstr>
      <vt:lpstr>Growth Mindset and Academic Resilience </vt:lpstr>
      <vt:lpstr>Growth Mindset and Academic Resilience </vt:lpstr>
      <vt:lpstr>PowerPoint Presentation</vt:lpstr>
      <vt:lpstr>Setbacks</vt:lpstr>
      <vt:lpstr>Activity 1: Why Are You Here? (10 mins)  </vt:lpstr>
      <vt:lpstr>Activity 1: Why Are You Here? (10 mins)  </vt:lpstr>
      <vt:lpstr>Activity 2 (MLA1): Skills Audit and Goal Setting (40 mins) </vt:lpstr>
      <vt:lpstr>Session 2 (2 Hours): Knowledge, Belief, Evidence and AI  </vt:lpstr>
      <vt:lpstr>How Do We Know What We Know?</vt:lpstr>
      <vt:lpstr>How Do We Know What We Know? Intuition</vt:lpstr>
      <vt:lpstr>How Do We Know What We Know? Common sense</vt:lpstr>
      <vt:lpstr>How Do We Know What We Know? Personal (lived) experience</vt:lpstr>
      <vt:lpstr>How Do We Know What We Know? Scientific evidence</vt:lpstr>
      <vt:lpstr>How Do We Know What We Know? Scientific evidence</vt:lpstr>
      <vt:lpstr>PowerPoint Presentation</vt:lpstr>
      <vt:lpstr>AI in Higher Education </vt:lpstr>
      <vt:lpstr>Activity 3 (MLA2): Psychology Myth Busting (45 minutes)</vt:lpstr>
      <vt:lpstr>Session 3 (2 Hours): Finding, Evaluating and Using Academic Sources </vt:lpstr>
      <vt:lpstr>What Counts as Evidence? </vt:lpstr>
      <vt:lpstr>Activity 4 (MLA3): Source Credibility Ranking (30 mins)  </vt:lpstr>
      <vt:lpstr>Finding Information Efficiently </vt:lpstr>
      <vt:lpstr>Library databases (and much more).  </vt:lpstr>
      <vt:lpstr>Academic Integrity </vt:lpstr>
      <vt:lpstr>Reading Critically </vt:lpstr>
      <vt:lpstr>Activity 5: Academic Treasure Hunt (30 minutes) </vt:lpstr>
      <vt:lpstr>Memory Test Revisited: Obedience Studies</vt:lpstr>
      <vt:lpstr>PowerPoint Presentation</vt:lpstr>
      <vt:lpstr>Activity 6 (MLA4): Reflection and Feedback (20 mins)  </vt:lpstr>
      <vt:lpstr>Week 1 Potential Portfolio Evidence (MLAs)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Paul Hutchings</cp:lastModifiedBy>
  <cp:revision>51</cp:revision>
  <dcterms:created xsi:type="dcterms:W3CDTF">2021-03-09T15:35:42Z</dcterms:created>
  <dcterms:modified xsi:type="dcterms:W3CDTF">2026-09-30T12:35:16Z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0x010100244A2AAC6175794380721E2EDD335AA4</vt:lpwstr>
  </property>
  <property fmtid="{D5CDD505-2E9C-101B-9397-08002B2CF9AE}" pid="3" name="MediaServiceImageTags">
    <vt:lpwstr/>
  </property>
</Properties>
</file>