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 id="2147483703" r:id="rId2"/>
  </p:sldMasterIdLst>
  <p:notesMasterIdLst>
    <p:notesMasterId r:id="rId33"/>
  </p:notesMasterIdLst>
  <p:sldIdLst>
    <p:sldId id="310" r:id="rId3"/>
    <p:sldId id="256" r:id="rId4"/>
    <p:sldId id="257" r:id="rId5"/>
    <p:sldId id="258" r:id="rId6"/>
    <p:sldId id="260" r:id="rId7"/>
    <p:sldId id="261" r:id="rId8"/>
    <p:sldId id="262" r:id="rId9"/>
    <p:sldId id="263" r:id="rId10"/>
    <p:sldId id="264" r:id="rId11"/>
    <p:sldId id="265" r:id="rId12"/>
    <p:sldId id="266" r:id="rId13"/>
    <p:sldId id="292" r:id="rId14"/>
    <p:sldId id="299" r:id="rId15"/>
    <p:sldId id="297" r:id="rId16"/>
    <p:sldId id="300" r:id="rId17"/>
    <p:sldId id="298" r:id="rId18"/>
    <p:sldId id="279" r:id="rId19"/>
    <p:sldId id="276" r:id="rId20"/>
    <p:sldId id="293" r:id="rId21"/>
    <p:sldId id="289" r:id="rId22"/>
    <p:sldId id="301" r:id="rId23"/>
    <p:sldId id="259" r:id="rId24"/>
    <p:sldId id="302" r:id="rId25"/>
    <p:sldId id="303" r:id="rId26"/>
    <p:sldId id="304" r:id="rId27"/>
    <p:sldId id="305" r:id="rId28"/>
    <p:sldId id="306" r:id="rId29"/>
    <p:sldId id="307" r:id="rId30"/>
    <p:sldId id="308" r:id="rId31"/>
    <p:sldId id="30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77F20C-0093-46D2-8417-C704F4C2BE6B}" v="12" dt="2026-06-28T20:51:36.7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43" autoAdjust="0"/>
    <p:restoredTop sz="94660"/>
  </p:normalViewPr>
  <p:slideViewPr>
    <p:cSldViewPr snapToGrid="0">
      <p:cViewPr varScale="1">
        <p:scale>
          <a:sx n="70" d="100"/>
          <a:sy n="70" d="100"/>
        </p:scale>
        <p:origin x="6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h 12" userId="781b175d85001bdb" providerId="LiveId" clId="{1724C62D-AA07-4C36-85A5-E386D69EA729}"/>
    <pc:docChg chg="undo custSel addSld delSld modSld sldOrd">
      <pc:chgData name="ashh 12" userId="781b175d85001bdb" providerId="LiveId" clId="{1724C62D-AA07-4C36-85A5-E386D69EA729}" dt="2026-06-28T21:30:50.518" v="347" actId="20577"/>
      <pc:docMkLst>
        <pc:docMk/>
      </pc:docMkLst>
      <pc:sldChg chg="add">
        <pc:chgData name="ashh 12" userId="781b175d85001bdb" providerId="LiveId" clId="{1724C62D-AA07-4C36-85A5-E386D69EA729}" dt="2026-06-28T20:45:53.855" v="1"/>
        <pc:sldMkLst>
          <pc:docMk/>
          <pc:sldMk cId="3345016386" sldId="259"/>
        </pc:sldMkLst>
      </pc:sldChg>
      <pc:sldChg chg="del">
        <pc:chgData name="ashh 12" userId="781b175d85001bdb" providerId="LiveId" clId="{1724C62D-AA07-4C36-85A5-E386D69EA729}" dt="2026-06-28T20:53:39.831" v="189" actId="47"/>
        <pc:sldMkLst>
          <pc:docMk/>
          <pc:sldMk cId="1527300683" sldId="267"/>
        </pc:sldMkLst>
      </pc:sldChg>
      <pc:sldChg chg="add">
        <pc:chgData name="ashh 12" userId="781b175d85001bdb" providerId="LiveId" clId="{1724C62D-AA07-4C36-85A5-E386D69EA729}" dt="2026-06-28T20:45:35.131" v="0"/>
        <pc:sldMkLst>
          <pc:docMk/>
          <pc:sldMk cId="2974795614" sldId="301"/>
        </pc:sldMkLst>
      </pc:sldChg>
      <pc:sldChg chg="add">
        <pc:chgData name="ashh 12" userId="781b175d85001bdb" providerId="LiveId" clId="{1724C62D-AA07-4C36-85A5-E386D69EA729}" dt="2026-06-28T20:46:04.939" v="2"/>
        <pc:sldMkLst>
          <pc:docMk/>
          <pc:sldMk cId="970711641" sldId="302"/>
        </pc:sldMkLst>
      </pc:sldChg>
      <pc:sldChg chg="add">
        <pc:chgData name="ashh 12" userId="781b175d85001bdb" providerId="LiveId" clId="{1724C62D-AA07-4C36-85A5-E386D69EA729}" dt="2026-06-28T20:46:23.884" v="3"/>
        <pc:sldMkLst>
          <pc:docMk/>
          <pc:sldMk cId="2443987445" sldId="303"/>
        </pc:sldMkLst>
      </pc:sldChg>
      <pc:sldChg chg="add">
        <pc:chgData name="ashh 12" userId="781b175d85001bdb" providerId="LiveId" clId="{1724C62D-AA07-4C36-85A5-E386D69EA729}" dt="2026-06-28T20:46:40.714" v="4"/>
        <pc:sldMkLst>
          <pc:docMk/>
          <pc:sldMk cId="4167677483" sldId="304"/>
        </pc:sldMkLst>
      </pc:sldChg>
      <pc:sldChg chg="add">
        <pc:chgData name="ashh 12" userId="781b175d85001bdb" providerId="LiveId" clId="{1724C62D-AA07-4C36-85A5-E386D69EA729}" dt="2026-06-28T20:47:05.222" v="5"/>
        <pc:sldMkLst>
          <pc:docMk/>
          <pc:sldMk cId="905148217" sldId="305"/>
        </pc:sldMkLst>
      </pc:sldChg>
      <pc:sldChg chg="add">
        <pc:chgData name="ashh 12" userId="781b175d85001bdb" providerId="LiveId" clId="{1724C62D-AA07-4C36-85A5-E386D69EA729}" dt="2026-06-28T20:47:19.263" v="6"/>
        <pc:sldMkLst>
          <pc:docMk/>
          <pc:sldMk cId="3842148449" sldId="306"/>
        </pc:sldMkLst>
      </pc:sldChg>
      <pc:sldChg chg="add">
        <pc:chgData name="ashh 12" userId="781b175d85001bdb" providerId="LiveId" clId="{1724C62D-AA07-4C36-85A5-E386D69EA729}" dt="2026-06-28T20:47:30.637" v="7"/>
        <pc:sldMkLst>
          <pc:docMk/>
          <pc:sldMk cId="4116008205" sldId="307"/>
        </pc:sldMkLst>
      </pc:sldChg>
      <pc:sldChg chg="add">
        <pc:chgData name="ashh 12" userId="781b175d85001bdb" providerId="LiveId" clId="{1724C62D-AA07-4C36-85A5-E386D69EA729}" dt="2026-06-28T20:47:47.620" v="8"/>
        <pc:sldMkLst>
          <pc:docMk/>
          <pc:sldMk cId="1128569912" sldId="308"/>
        </pc:sldMkLst>
      </pc:sldChg>
      <pc:sldChg chg="add">
        <pc:chgData name="ashh 12" userId="781b175d85001bdb" providerId="LiveId" clId="{1724C62D-AA07-4C36-85A5-E386D69EA729}" dt="2026-06-28T20:48:01.909" v="9"/>
        <pc:sldMkLst>
          <pc:docMk/>
          <pc:sldMk cId="1164856206" sldId="309"/>
        </pc:sldMkLst>
      </pc:sldChg>
      <pc:sldChg chg="addSp delSp modSp new mod ord setBg">
        <pc:chgData name="ashh 12" userId="781b175d85001bdb" providerId="LiveId" clId="{1724C62D-AA07-4C36-85A5-E386D69EA729}" dt="2026-06-28T21:30:50.518" v="347" actId="20577"/>
        <pc:sldMkLst>
          <pc:docMk/>
          <pc:sldMk cId="4187223413" sldId="310"/>
        </pc:sldMkLst>
        <pc:spChg chg="mod">
          <ac:chgData name="ashh 12" userId="781b175d85001bdb" providerId="LiveId" clId="{1724C62D-AA07-4C36-85A5-E386D69EA729}" dt="2026-06-28T20:56:27.492" v="316" actId="26606"/>
          <ac:spMkLst>
            <pc:docMk/>
            <pc:sldMk cId="4187223413" sldId="310"/>
            <ac:spMk id="2" creationId="{04AFE87A-5FFA-79E0-FB45-6BA3341D5B7C}"/>
          </ac:spMkLst>
        </pc:spChg>
        <pc:spChg chg="add del mod">
          <ac:chgData name="ashh 12" userId="781b175d85001bdb" providerId="LiveId" clId="{1724C62D-AA07-4C36-85A5-E386D69EA729}" dt="2026-06-28T20:51:24.293" v="94" actId="478"/>
          <ac:spMkLst>
            <pc:docMk/>
            <pc:sldMk cId="4187223413" sldId="310"/>
            <ac:spMk id="3" creationId="{16521FFD-CE16-1262-594F-C242392DD15D}"/>
          </ac:spMkLst>
        </pc:spChg>
        <pc:spChg chg="add del mod">
          <ac:chgData name="ashh 12" userId="781b175d85001bdb" providerId="LiveId" clId="{1724C62D-AA07-4C36-85A5-E386D69EA729}" dt="2026-06-28T20:56:27.492" v="316" actId="26606"/>
          <ac:spMkLst>
            <pc:docMk/>
            <pc:sldMk cId="4187223413" sldId="310"/>
            <ac:spMk id="4" creationId="{31C892C1-A2BD-54FE-08B5-9B7BA0C84655}"/>
          </ac:spMkLst>
        </pc:spChg>
        <pc:spChg chg="add del">
          <ac:chgData name="ashh 12" userId="781b175d85001bdb" providerId="LiveId" clId="{1724C62D-AA07-4C36-85A5-E386D69EA729}" dt="2026-06-28T20:56:24.772" v="313" actId="26606"/>
          <ac:spMkLst>
            <pc:docMk/>
            <pc:sldMk cId="4187223413" sldId="310"/>
            <ac:spMk id="12" creationId="{F7422F06-6017-4361-8872-E0E2CEB20B48}"/>
          </ac:spMkLst>
        </pc:spChg>
        <pc:spChg chg="add">
          <ac:chgData name="ashh 12" userId="781b175d85001bdb" providerId="LiveId" clId="{1724C62D-AA07-4C36-85A5-E386D69EA729}" dt="2026-06-28T20:56:27.492" v="316" actId="26606"/>
          <ac:spMkLst>
            <pc:docMk/>
            <pc:sldMk cId="4187223413" sldId="310"/>
            <ac:spMk id="18" creationId="{F7422F06-6017-4361-8872-E0E2CEB20B48}"/>
          </ac:spMkLst>
        </pc:spChg>
        <pc:graphicFrameChg chg="add del">
          <ac:chgData name="ashh 12" userId="781b175d85001bdb" providerId="LiveId" clId="{1724C62D-AA07-4C36-85A5-E386D69EA729}" dt="2026-06-28T20:56:24.772" v="313" actId="26606"/>
          <ac:graphicFrameMkLst>
            <pc:docMk/>
            <pc:sldMk cId="4187223413" sldId="310"/>
            <ac:graphicFrameMk id="6" creationId="{AD33EBD1-9723-6292-DD18-D4B51B654651}"/>
          </ac:graphicFrameMkLst>
        </pc:graphicFrameChg>
        <pc:graphicFrameChg chg="add del">
          <ac:chgData name="ashh 12" userId="781b175d85001bdb" providerId="LiveId" clId="{1724C62D-AA07-4C36-85A5-E386D69EA729}" dt="2026-06-28T20:56:27.466" v="315" actId="26606"/>
          <ac:graphicFrameMkLst>
            <pc:docMk/>
            <pc:sldMk cId="4187223413" sldId="310"/>
            <ac:graphicFrameMk id="15" creationId="{C652DED9-E8D0-4529-4346-E78DC9EE230D}"/>
          </ac:graphicFrameMkLst>
        </pc:graphicFrameChg>
        <pc:graphicFrameChg chg="add modGraphic">
          <ac:chgData name="ashh 12" userId="781b175d85001bdb" providerId="LiveId" clId="{1724C62D-AA07-4C36-85A5-E386D69EA729}" dt="2026-06-28T21:30:50.518" v="347" actId="20577"/>
          <ac:graphicFrameMkLst>
            <pc:docMk/>
            <pc:sldMk cId="4187223413" sldId="310"/>
            <ac:graphicFrameMk id="19" creationId="{AD33EBD1-9723-6292-DD18-D4B51B654651}"/>
          </ac:graphicFrameMkLst>
        </pc:graphicFrameChg>
        <pc:cxnChg chg="add del">
          <ac:chgData name="ashh 12" userId="781b175d85001bdb" providerId="LiveId" clId="{1724C62D-AA07-4C36-85A5-E386D69EA729}" dt="2026-06-28T20:56:24.772" v="313" actId="26606"/>
          <ac:cxnSpMkLst>
            <pc:docMk/>
            <pc:sldMk cId="4187223413" sldId="310"/>
            <ac:cxnSpMk id="10" creationId="{22953FD7-F17A-4D8D-8237-93E8D567166C}"/>
          </ac:cxnSpMkLst>
        </pc:cxnChg>
        <pc:cxnChg chg="add del">
          <ac:chgData name="ashh 12" userId="781b175d85001bdb" providerId="LiveId" clId="{1724C62D-AA07-4C36-85A5-E386D69EA729}" dt="2026-06-28T20:56:27.466" v="315" actId="26606"/>
          <ac:cxnSpMkLst>
            <pc:docMk/>
            <pc:sldMk cId="4187223413" sldId="310"/>
            <ac:cxnSpMk id="14" creationId="{22953FD7-F17A-4D8D-8237-93E8D567166C}"/>
          </ac:cxnSpMkLst>
        </pc:cxnChg>
        <pc:cxnChg chg="add">
          <ac:chgData name="ashh 12" userId="781b175d85001bdb" providerId="LiveId" clId="{1724C62D-AA07-4C36-85A5-E386D69EA729}" dt="2026-06-28T20:56:27.492" v="316" actId="26606"/>
          <ac:cxnSpMkLst>
            <pc:docMk/>
            <pc:sldMk cId="4187223413" sldId="310"/>
            <ac:cxnSpMk id="17" creationId="{22953FD7-F17A-4D8D-8237-93E8D567166C}"/>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46A66-3736-4C58-B5CF-5555EA5D3BA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E1745E-CBFD-44AB-8554-E907CE8D2231}">
      <dgm:prSet/>
      <dgm:spPr/>
      <dgm:t>
        <a:bodyPr/>
        <a:lstStyle/>
        <a:p>
          <a:r>
            <a:rPr lang="en-GB" dirty="0"/>
            <a:t>Ashlee Humphries 2520285 – conflict and resolution strategies  </a:t>
          </a:r>
          <a:endParaRPr lang="en-US" dirty="0"/>
        </a:p>
      </dgm:t>
    </dgm:pt>
    <dgm:pt modelId="{5A8F765E-3FCF-45B6-8A17-5AEA40AB8500}" type="parTrans" cxnId="{67273043-1033-48AA-9EF0-6ECC62829149}">
      <dgm:prSet/>
      <dgm:spPr/>
      <dgm:t>
        <a:bodyPr/>
        <a:lstStyle/>
        <a:p>
          <a:endParaRPr lang="en-US"/>
        </a:p>
      </dgm:t>
    </dgm:pt>
    <dgm:pt modelId="{FE759D26-65EC-44CD-B5D2-C4BB3FFD7C12}" type="sibTrans" cxnId="{67273043-1033-48AA-9EF0-6ECC62829149}">
      <dgm:prSet/>
      <dgm:spPr/>
      <dgm:t>
        <a:bodyPr/>
        <a:lstStyle/>
        <a:p>
          <a:endParaRPr lang="en-US"/>
        </a:p>
      </dgm:t>
    </dgm:pt>
    <dgm:pt modelId="{067D589C-F702-4B4E-8FE0-16CCBAD09FD2}">
      <dgm:prSet/>
      <dgm:spPr/>
      <dgm:t>
        <a:bodyPr/>
        <a:lstStyle/>
        <a:p>
          <a:r>
            <a:rPr lang="en-GB" dirty="0"/>
            <a:t>Rachel James 2421308 – what makes a successful team </a:t>
          </a:r>
          <a:endParaRPr lang="en-US" dirty="0"/>
        </a:p>
      </dgm:t>
    </dgm:pt>
    <dgm:pt modelId="{0DD34FF9-AC90-41EF-86B8-869687AE8A76}" type="parTrans" cxnId="{FB02DFE8-2045-40AB-874F-4EE6D4784B28}">
      <dgm:prSet/>
      <dgm:spPr/>
      <dgm:t>
        <a:bodyPr/>
        <a:lstStyle/>
        <a:p>
          <a:endParaRPr lang="en-US"/>
        </a:p>
      </dgm:t>
    </dgm:pt>
    <dgm:pt modelId="{7051A352-64CE-4E24-8C64-5C146A94B008}" type="sibTrans" cxnId="{FB02DFE8-2045-40AB-874F-4EE6D4784B28}">
      <dgm:prSet/>
      <dgm:spPr/>
      <dgm:t>
        <a:bodyPr/>
        <a:lstStyle/>
        <a:p>
          <a:endParaRPr lang="en-US"/>
        </a:p>
      </dgm:t>
    </dgm:pt>
    <dgm:pt modelId="{B0ABE9D3-516C-4857-884E-E48A5DCEA20B}">
      <dgm:prSet/>
      <dgm:spPr/>
      <dgm:t>
        <a:bodyPr/>
        <a:lstStyle/>
        <a:p>
          <a:r>
            <a:rPr lang="en-GB"/>
            <a:t>Georgia Vatougios 2520837 – difference between groups and teams </a:t>
          </a:r>
          <a:endParaRPr lang="en-US"/>
        </a:p>
      </dgm:t>
    </dgm:pt>
    <dgm:pt modelId="{4147D0E7-DF21-48E0-BC9D-D97F7947B5E7}" type="parTrans" cxnId="{CD5B626E-5143-4F56-9310-334116E88492}">
      <dgm:prSet/>
      <dgm:spPr/>
      <dgm:t>
        <a:bodyPr/>
        <a:lstStyle/>
        <a:p>
          <a:endParaRPr lang="en-US"/>
        </a:p>
      </dgm:t>
    </dgm:pt>
    <dgm:pt modelId="{E3A33F8E-E848-4609-AA75-06B29E22D36A}" type="sibTrans" cxnId="{CD5B626E-5143-4F56-9310-334116E88492}">
      <dgm:prSet/>
      <dgm:spPr/>
      <dgm:t>
        <a:bodyPr/>
        <a:lstStyle/>
        <a:p>
          <a:endParaRPr lang="en-US"/>
        </a:p>
      </dgm:t>
    </dgm:pt>
    <dgm:pt modelId="{F1F87F8B-ACDE-4CC9-BEF8-79FF7891D593}" type="pres">
      <dgm:prSet presAssocID="{26E46A66-3736-4C58-B5CF-5555EA5D3BA1}" presName="root" presStyleCnt="0">
        <dgm:presLayoutVars>
          <dgm:dir/>
          <dgm:resizeHandles val="exact"/>
        </dgm:presLayoutVars>
      </dgm:prSet>
      <dgm:spPr/>
    </dgm:pt>
    <dgm:pt modelId="{42027768-7A76-4023-AF12-32A5D39E6C02}" type="pres">
      <dgm:prSet presAssocID="{31E1745E-CBFD-44AB-8554-E907CE8D2231}" presName="compNode" presStyleCnt="0"/>
      <dgm:spPr/>
    </dgm:pt>
    <dgm:pt modelId="{7FB4D899-32A3-4876-B8F9-8158C1605693}" type="pres">
      <dgm:prSet presAssocID="{31E1745E-CBFD-44AB-8554-E907CE8D2231}" presName="bgRect" presStyleLbl="bgShp" presStyleIdx="0" presStyleCnt="3"/>
      <dgm:spPr/>
    </dgm:pt>
    <dgm:pt modelId="{A48D2720-2229-4CA9-9AF1-91B111AEC40B}" type="pres">
      <dgm:prSet presAssocID="{31E1745E-CBFD-44AB-8554-E907CE8D223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ecision chart"/>
        </a:ext>
      </dgm:extLst>
    </dgm:pt>
    <dgm:pt modelId="{CA76806B-D9B7-4CD0-9286-51C9531440C1}" type="pres">
      <dgm:prSet presAssocID="{31E1745E-CBFD-44AB-8554-E907CE8D2231}" presName="spaceRect" presStyleCnt="0"/>
      <dgm:spPr/>
    </dgm:pt>
    <dgm:pt modelId="{9F51225E-C323-484B-A85F-F31AC1CAAC0C}" type="pres">
      <dgm:prSet presAssocID="{31E1745E-CBFD-44AB-8554-E907CE8D2231}" presName="parTx" presStyleLbl="revTx" presStyleIdx="0" presStyleCnt="3">
        <dgm:presLayoutVars>
          <dgm:chMax val="0"/>
          <dgm:chPref val="0"/>
        </dgm:presLayoutVars>
      </dgm:prSet>
      <dgm:spPr/>
    </dgm:pt>
    <dgm:pt modelId="{3B1C6776-7038-43FE-983A-B200C3DBC011}" type="pres">
      <dgm:prSet presAssocID="{FE759D26-65EC-44CD-B5D2-C4BB3FFD7C12}" presName="sibTrans" presStyleCnt="0"/>
      <dgm:spPr/>
    </dgm:pt>
    <dgm:pt modelId="{0F145261-1465-490E-B479-255ADC551451}" type="pres">
      <dgm:prSet presAssocID="{067D589C-F702-4B4E-8FE0-16CCBAD09FD2}" presName="compNode" presStyleCnt="0"/>
      <dgm:spPr/>
    </dgm:pt>
    <dgm:pt modelId="{4664088C-03FF-40AA-97CB-2F6679CC5919}" type="pres">
      <dgm:prSet presAssocID="{067D589C-F702-4B4E-8FE0-16CCBAD09FD2}" presName="bgRect" presStyleLbl="bgShp" presStyleIdx="1" presStyleCnt="3"/>
      <dgm:spPr/>
    </dgm:pt>
    <dgm:pt modelId="{4A8B0CB4-76B0-45DF-88DA-F4CE7367830C}" type="pres">
      <dgm:prSet presAssocID="{067D589C-F702-4B4E-8FE0-16CCBAD09FD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7BF23CBF-4AFF-4A29-A9D2-E04ED9D3500F}" type="pres">
      <dgm:prSet presAssocID="{067D589C-F702-4B4E-8FE0-16CCBAD09FD2}" presName="spaceRect" presStyleCnt="0"/>
      <dgm:spPr/>
    </dgm:pt>
    <dgm:pt modelId="{B023B5E4-468F-4E0A-A60D-52BA43C30625}" type="pres">
      <dgm:prSet presAssocID="{067D589C-F702-4B4E-8FE0-16CCBAD09FD2}" presName="parTx" presStyleLbl="revTx" presStyleIdx="1" presStyleCnt="3">
        <dgm:presLayoutVars>
          <dgm:chMax val="0"/>
          <dgm:chPref val="0"/>
        </dgm:presLayoutVars>
      </dgm:prSet>
      <dgm:spPr/>
    </dgm:pt>
    <dgm:pt modelId="{0FCD83F7-2D8A-4A62-9DFE-B21AB8FD389F}" type="pres">
      <dgm:prSet presAssocID="{7051A352-64CE-4E24-8C64-5C146A94B008}" presName="sibTrans" presStyleCnt="0"/>
      <dgm:spPr/>
    </dgm:pt>
    <dgm:pt modelId="{8A116B59-1092-4695-B176-82DF2BDA6D75}" type="pres">
      <dgm:prSet presAssocID="{B0ABE9D3-516C-4857-884E-E48A5DCEA20B}" presName="compNode" presStyleCnt="0"/>
      <dgm:spPr/>
    </dgm:pt>
    <dgm:pt modelId="{D4B8D4A6-D914-4901-BB1D-B2F121B70DA4}" type="pres">
      <dgm:prSet presAssocID="{B0ABE9D3-516C-4857-884E-E48A5DCEA20B}" presName="bgRect" presStyleLbl="bgShp" presStyleIdx="2" presStyleCnt="3"/>
      <dgm:spPr/>
    </dgm:pt>
    <dgm:pt modelId="{04754522-48A7-4B87-BDEF-EE700CDE558D}" type="pres">
      <dgm:prSet presAssocID="{B0ABE9D3-516C-4857-884E-E48A5DCEA20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of People"/>
        </a:ext>
      </dgm:extLst>
    </dgm:pt>
    <dgm:pt modelId="{16446B01-EAC5-4967-B57A-9FAC8738CCD0}" type="pres">
      <dgm:prSet presAssocID="{B0ABE9D3-516C-4857-884E-E48A5DCEA20B}" presName="spaceRect" presStyleCnt="0"/>
      <dgm:spPr/>
    </dgm:pt>
    <dgm:pt modelId="{818B2F3D-1B8E-4B67-88BB-643E44FA6279}" type="pres">
      <dgm:prSet presAssocID="{B0ABE9D3-516C-4857-884E-E48A5DCEA20B}" presName="parTx" presStyleLbl="revTx" presStyleIdx="2" presStyleCnt="3">
        <dgm:presLayoutVars>
          <dgm:chMax val="0"/>
          <dgm:chPref val="0"/>
        </dgm:presLayoutVars>
      </dgm:prSet>
      <dgm:spPr/>
    </dgm:pt>
  </dgm:ptLst>
  <dgm:cxnLst>
    <dgm:cxn modelId="{67273043-1033-48AA-9EF0-6ECC62829149}" srcId="{26E46A66-3736-4C58-B5CF-5555EA5D3BA1}" destId="{31E1745E-CBFD-44AB-8554-E907CE8D2231}" srcOrd="0" destOrd="0" parTransId="{5A8F765E-3FCF-45B6-8A17-5AEA40AB8500}" sibTransId="{FE759D26-65EC-44CD-B5D2-C4BB3FFD7C12}"/>
    <dgm:cxn modelId="{CD5B626E-5143-4F56-9310-334116E88492}" srcId="{26E46A66-3736-4C58-B5CF-5555EA5D3BA1}" destId="{B0ABE9D3-516C-4857-884E-E48A5DCEA20B}" srcOrd="2" destOrd="0" parTransId="{4147D0E7-DF21-48E0-BC9D-D97F7947B5E7}" sibTransId="{E3A33F8E-E848-4609-AA75-06B29E22D36A}"/>
    <dgm:cxn modelId="{16FF678A-A4B6-4094-AC3F-0B143A39876D}" type="presOf" srcId="{31E1745E-CBFD-44AB-8554-E907CE8D2231}" destId="{9F51225E-C323-484B-A85F-F31AC1CAAC0C}" srcOrd="0" destOrd="0" presId="urn:microsoft.com/office/officeart/2018/2/layout/IconVerticalSolidList"/>
    <dgm:cxn modelId="{64ED76A2-C54B-4F39-BAE1-4C5BE36B2BB1}" type="presOf" srcId="{B0ABE9D3-516C-4857-884E-E48A5DCEA20B}" destId="{818B2F3D-1B8E-4B67-88BB-643E44FA6279}" srcOrd="0" destOrd="0" presId="urn:microsoft.com/office/officeart/2018/2/layout/IconVerticalSolidList"/>
    <dgm:cxn modelId="{A2031DE2-B8B5-4517-9CC0-1DC2E204DE48}" type="presOf" srcId="{26E46A66-3736-4C58-B5CF-5555EA5D3BA1}" destId="{F1F87F8B-ACDE-4CC9-BEF8-79FF7891D593}" srcOrd="0" destOrd="0" presId="urn:microsoft.com/office/officeart/2018/2/layout/IconVerticalSolidList"/>
    <dgm:cxn modelId="{FB02DFE8-2045-40AB-874F-4EE6D4784B28}" srcId="{26E46A66-3736-4C58-B5CF-5555EA5D3BA1}" destId="{067D589C-F702-4B4E-8FE0-16CCBAD09FD2}" srcOrd="1" destOrd="0" parTransId="{0DD34FF9-AC90-41EF-86B8-869687AE8A76}" sibTransId="{7051A352-64CE-4E24-8C64-5C146A94B008}"/>
    <dgm:cxn modelId="{209C49EC-9C6E-4B28-AFF1-98D9CAA5F460}" type="presOf" srcId="{067D589C-F702-4B4E-8FE0-16CCBAD09FD2}" destId="{B023B5E4-468F-4E0A-A60D-52BA43C30625}" srcOrd="0" destOrd="0" presId="urn:microsoft.com/office/officeart/2018/2/layout/IconVerticalSolidList"/>
    <dgm:cxn modelId="{E926816A-6D53-4078-A2D1-3D6E780B45CB}" type="presParOf" srcId="{F1F87F8B-ACDE-4CC9-BEF8-79FF7891D593}" destId="{42027768-7A76-4023-AF12-32A5D39E6C02}" srcOrd="0" destOrd="0" presId="urn:microsoft.com/office/officeart/2018/2/layout/IconVerticalSolidList"/>
    <dgm:cxn modelId="{1C4836B9-6C54-4AFB-AF36-65261C789AAF}" type="presParOf" srcId="{42027768-7A76-4023-AF12-32A5D39E6C02}" destId="{7FB4D899-32A3-4876-B8F9-8158C1605693}" srcOrd="0" destOrd="0" presId="urn:microsoft.com/office/officeart/2018/2/layout/IconVerticalSolidList"/>
    <dgm:cxn modelId="{352AB1CC-1998-401D-814A-0EC289A87A51}" type="presParOf" srcId="{42027768-7A76-4023-AF12-32A5D39E6C02}" destId="{A48D2720-2229-4CA9-9AF1-91B111AEC40B}" srcOrd="1" destOrd="0" presId="urn:microsoft.com/office/officeart/2018/2/layout/IconVerticalSolidList"/>
    <dgm:cxn modelId="{90644C92-9EFA-4B34-BAB9-BE28F11D707D}" type="presParOf" srcId="{42027768-7A76-4023-AF12-32A5D39E6C02}" destId="{CA76806B-D9B7-4CD0-9286-51C9531440C1}" srcOrd="2" destOrd="0" presId="urn:microsoft.com/office/officeart/2018/2/layout/IconVerticalSolidList"/>
    <dgm:cxn modelId="{B91908A4-813F-4E1C-8B5D-E8E7361BE62A}" type="presParOf" srcId="{42027768-7A76-4023-AF12-32A5D39E6C02}" destId="{9F51225E-C323-484B-A85F-F31AC1CAAC0C}" srcOrd="3" destOrd="0" presId="urn:microsoft.com/office/officeart/2018/2/layout/IconVerticalSolidList"/>
    <dgm:cxn modelId="{5249609C-CBD3-4FCF-9A67-51A003B13915}" type="presParOf" srcId="{F1F87F8B-ACDE-4CC9-BEF8-79FF7891D593}" destId="{3B1C6776-7038-43FE-983A-B200C3DBC011}" srcOrd="1" destOrd="0" presId="urn:microsoft.com/office/officeart/2018/2/layout/IconVerticalSolidList"/>
    <dgm:cxn modelId="{41606D21-89E6-4F30-8791-FB882AAAC222}" type="presParOf" srcId="{F1F87F8B-ACDE-4CC9-BEF8-79FF7891D593}" destId="{0F145261-1465-490E-B479-255ADC551451}" srcOrd="2" destOrd="0" presId="urn:microsoft.com/office/officeart/2018/2/layout/IconVerticalSolidList"/>
    <dgm:cxn modelId="{99C09E7A-3958-4843-BDC9-739AEFD28FFF}" type="presParOf" srcId="{0F145261-1465-490E-B479-255ADC551451}" destId="{4664088C-03FF-40AA-97CB-2F6679CC5919}" srcOrd="0" destOrd="0" presId="urn:microsoft.com/office/officeart/2018/2/layout/IconVerticalSolidList"/>
    <dgm:cxn modelId="{36666114-9E05-49C0-BEE4-965F188D8424}" type="presParOf" srcId="{0F145261-1465-490E-B479-255ADC551451}" destId="{4A8B0CB4-76B0-45DF-88DA-F4CE7367830C}" srcOrd="1" destOrd="0" presId="urn:microsoft.com/office/officeart/2018/2/layout/IconVerticalSolidList"/>
    <dgm:cxn modelId="{63A6C514-E4F3-4F64-ACBD-3B28643CBA0A}" type="presParOf" srcId="{0F145261-1465-490E-B479-255ADC551451}" destId="{7BF23CBF-4AFF-4A29-A9D2-E04ED9D3500F}" srcOrd="2" destOrd="0" presId="urn:microsoft.com/office/officeart/2018/2/layout/IconVerticalSolidList"/>
    <dgm:cxn modelId="{3F971771-6274-42ED-A91F-724A00E32BD0}" type="presParOf" srcId="{0F145261-1465-490E-B479-255ADC551451}" destId="{B023B5E4-468F-4E0A-A60D-52BA43C30625}" srcOrd="3" destOrd="0" presId="urn:microsoft.com/office/officeart/2018/2/layout/IconVerticalSolidList"/>
    <dgm:cxn modelId="{A29F34E9-A572-44C6-BDF4-42B404A11C19}" type="presParOf" srcId="{F1F87F8B-ACDE-4CC9-BEF8-79FF7891D593}" destId="{0FCD83F7-2D8A-4A62-9DFE-B21AB8FD389F}" srcOrd="3" destOrd="0" presId="urn:microsoft.com/office/officeart/2018/2/layout/IconVerticalSolidList"/>
    <dgm:cxn modelId="{DF9F45B7-69FB-475A-B10C-6822F87A005A}" type="presParOf" srcId="{F1F87F8B-ACDE-4CC9-BEF8-79FF7891D593}" destId="{8A116B59-1092-4695-B176-82DF2BDA6D75}" srcOrd="4" destOrd="0" presId="urn:microsoft.com/office/officeart/2018/2/layout/IconVerticalSolidList"/>
    <dgm:cxn modelId="{00418058-9073-444B-A110-53884CBECC39}" type="presParOf" srcId="{8A116B59-1092-4695-B176-82DF2BDA6D75}" destId="{D4B8D4A6-D914-4901-BB1D-B2F121B70DA4}" srcOrd="0" destOrd="0" presId="urn:microsoft.com/office/officeart/2018/2/layout/IconVerticalSolidList"/>
    <dgm:cxn modelId="{E42809ED-7E29-480F-87A8-F1BA704C58D0}" type="presParOf" srcId="{8A116B59-1092-4695-B176-82DF2BDA6D75}" destId="{04754522-48A7-4B87-BDEF-EE700CDE558D}" srcOrd="1" destOrd="0" presId="urn:microsoft.com/office/officeart/2018/2/layout/IconVerticalSolidList"/>
    <dgm:cxn modelId="{7AA00920-D279-4EAC-BA24-655E604FC04B}" type="presParOf" srcId="{8A116B59-1092-4695-B176-82DF2BDA6D75}" destId="{16446B01-EAC5-4967-B57A-9FAC8738CCD0}" srcOrd="2" destOrd="0" presId="urn:microsoft.com/office/officeart/2018/2/layout/IconVerticalSolidList"/>
    <dgm:cxn modelId="{63DD2496-3B22-4D71-A8A6-71A3919916F0}" type="presParOf" srcId="{8A116B59-1092-4695-B176-82DF2BDA6D75}" destId="{818B2F3D-1B8E-4B67-88BB-643E44FA62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BB663-E841-4D48-894E-F085C7FCC45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70FA4CC-87D3-47AE-940E-E40E52CE161A}">
      <dgm:prSet/>
      <dgm:spPr/>
      <dgm:t>
        <a:bodyPr/>
        <a:lstStyle/>
        <a:p>
          <a:r>
            <a:rPr lang="en-GB"/>
            <a:t>Introduction</a:t>
          </a:r>
          <a:endParaRPr lang="en-US"/>
        </a:p>
      </dgm:t>
    </dgm:pt>
    <dgm:pt modelId="{69C62FD6-A172-439C-BA7E-88AEB31A5A35}" type="parTrans" cxnId="{70956AF9-B2DF-4EF2-8D71-E6D76D796E10}">
      <dgm:prSet/>
      <dgm:spPr/>
      <dgm:t>
        <a:bodyPr/>
        <a:lstStyle/>
        <a:p>
          <a:endParaRPr lang="en-US"/>
        </a:p>
      </dgm:t>
    </dgm:pt>
    <dgm:pt modelId="{E5FEF751-5318-40C6-975D-5D48A38E2475}" type="sibTrans" cxnId="{70956AF9-B2DF-4EF2-8D71-E6D76D796E10}">
      <dgm:prSet/>
      <dgm:spPr/>
      <dgm:t>
        <a:bodyPr/>
        <a:lstStyle/>
        <a:p>
          <a:endParaRPr lang="en-US"/>
        </a:p>
      </dgm:t>
    </dgm:pt>
    <dgm:pt modelId="{05DC94DF-CD61-467D-B09C-BB232AA8EF92}">
      <dgm:prSet/>
      <dgm:spPr/>
      <dgm:t>
        <a:bodyPr/>
        <a:lstStyle/>
        <a:p>
          <a:r>
            <a:rPr lang="en-GB"/>
            <a:t>What is conflict?</a:t>
          </a:r>
          <a:endParaRPr lang="en-US"/>
        </a:p>
      </dgm:t>
    </dgm:pt>
    <dgm:pt modelId="{5BA8829F-9C50-4C21-828F-59888D842CE4}" type="parTrans" cxnId="{DC9615A4-74C1-4F64-BD5A-2436FF56CDCC}">
      <dgm:prSet/>
      <dgm:spPr/>
      <dgm:t>
        <a:bodyPr/>
        <a:lstStyle/>
        <a:p>
          <a:endParaRPr lang="en-US"/>
        </a:p>
      </dgm:t>
    </dgm:pt>
    <dgm:pt modelId="{C7727A60-8A9B-46F8-8C8C-F43D24F95348}" type="sibTrans" cxnId="{DC9615A4-74C1-4F64-BD5A-2436FF56CDCC}">
      <dgm:prSet/>
      <dgm:spPr/>
      <dgm:t>
        <a:bodyPr/>
        <a:lstStyle/>
        <a:p>
          <a:endParaRPr lang="en-US"/>
        </a:p>
      </dgm:t>
    </dgm:pt>
    <dgm:pt modelId="{85F1B11B-FC33-44EF-BDF8-A492721D458A}">
      <dgm:prSet/>
      <dgm:spPr/>
      <dgm:t>
        <a:bodyPr/>
        <a:lstStyle/>
        <a:p>
          <a:r>
            <a:rPr lang="en-GB"/>
            <a:t>Conflict theories</a:t>
          </a:r>
          <a:endParaRPr lang="en-US"/>
        </a:p>
      </dgm:t>
    </dgm:pt>
    <dgm:pt modelId="{8F3C4A98-1690-4961-99CC-A44DD3549475}" type="parTrans" cxnId="{DE2F2081-D737-4922-82AD-1EEA49B1C953}">
      <dgm:prSet/>
      <dgm:spPr/>
      <dgm:t>
        <a:bodyPr/>
        <a:lstStyle/>
        <a:p>
          <a:endParaRPr lang="en-US"/>
        </a:p>
      </dgm:t>
    </dgm:pt>
    <dgm:pt modelId="{DF0FEE71-8C8D-4B4C-A949-B219B3C136BD}" type="sibTrans" cxnId="{DE2F2081-D737-4922-82AD-1EEA49B1C953}">
      <dgm:prSet/>
      <dgm:spPr/>
      <dgm:t>
        <a:bodyPr/>
        <a:lstStyle/>
        <a:p>
          <a:endParaRPr lang="en-US"/>
        </a:p>
      </dgm:t>
    </dgm:pt>
    <dgm:pt modelId="{33322844-E78F-4299-9062-EA3B990C8D87}">
      <dgm:prSet/>
      <dgm:spPr/>
      <dgm:t>
        <a:bodyPr/>
        <a:lstStyle/>
        <a:p>
          <a:r>
            <a:rPr lang="en-GB"/>
            <a:t>Thomas-Kilmann Conflict Mode Instrument</a:t>
          </a:r>
          <a:endParaRPr lang="en-US"/>
        </a:p>
      </dgm:t>
    </dgm:pt>
    <dgm:pt modelId="{29078828-1930-44C2-B165-ABB603E63295}" type="parTrans" cxnId="{C60CF385-F410-46E9-8F8C-13E577004C6C}">
      <dgm:prSet/>
      <dgm:spPr/>
      <dgm:t>
        <a:bodyPr/>
        <a:lstStyle/>
        <a:p>
          <a:endParaRPr lang="en-US"/>
        </a:p>
      </dgm:t>
    </dgm:pt>
    <dgm:pt modelId="{0B558660-3553-4BE9-A1D6-351B35995928}" type="sibTrans" cxnId="{C60CF385-F410-46E9-8F8C-13E577004C6C}">
      <dgm:prSet/>
      <dgm:spPr/>
      <dgm:t>
        <a:bodyPr/>
        <a:lstStyle/>
        <a:p>
          <a:endParaRPr lang="en-US"/>
        </a:p>
      </dgm:t>
    </dgm:pt>
    <dgm:pt modelId="{3DBA9F57-E7F3-4C55-BC86-4424F23A2280}">
      <dgm:prSet/>
      <dgm:spPr/>
      <dgm:t>
        <a:bodyPr/>
        <a:lstStyle/>
        <a:p>
          <a:r>
            <a:rPr lang="en-GB"/>
            <a:t>Tuckman’s stages of group development</a:t>
          </a:r>
          <a:endParaRPr lang="en-US"/>
        </a:p>
      </dgm:t>
    </dgm:pt>
    <dgm:pt modelId="{1237F8F5-8921-44D3-9D8B-CCFA2DD8A047}" type="parTrans" cxnId="{4723B1D0-5A97-48B0-A563-E3B0228F295C}">
      <dgm:prSet/>
      <dgm:spPr/>
      <dgm:t>
        <a:bodyPr/>
        <a:lstStyle/>
        <a:p>
          <a:endParaRPr lang="en-US"/>
        </a:p>
      </dgm:t>
    </dgm:pt>
    <dgm:pt modelId="{61E88C12-91A8-4969-ABF1-78EF76F4D6C0}" type="sibTrans" cxnId="{4723B1D0-5A97-48B0-A563-E3B0228F295C}">
      <dgm:prSet/>
      <dgm:spPr/>
      <dgm:t>
        <a:bodyPr/>
        <a:lstStyle/>
        <a:p>
          <a:endParaRPr lang="en-US"/>
        </a:p>
      </dgm:t>
    </dgm:pt>
    <dgm:pt modelId="{5A6CC50F-85C4-4323-B5CB-2144BF8C8209}">
      <dgm:prSet/>
      <dgm:spPr/>
      <dgm:t>
        <a:bodyPr/>
        <a:lstStyle/>
        <a:p>
          <a:r>
            <a:rPr lang="en-GB"/>
            <a:t>Dialectical tension theory</a:t>
          </a:r>
          <a:endParaRPr lang="en-US"/>
        </a:p>
      </dgm:t>
    </dgm:pt>
    <dgm:pt modelId="{AC3C1CCB-395F-4CB4-9CB8-EC2CE0751E9E}" type="parTrans" cxnId="{969C1CDC-9AF5-4B9B-8A5C-926F06848481}">
      <dgm:prSet/>
      <dgm:spPr/>
      <dgm:t>
        <a:bodyPr/>
        <a:lstStyle/>
        <a:p>
          <a:endParaRPr lang="en-US"/>
        </a:p>
      </dgm:t>
    </dgm:pt>
    <dgm:pt modelId="{81DF3AFC-4542-4585-84E6-9D6EC50040F1}" type="sibTrans" cxnId="{969C1CDC-9AF5-4B9B-8A5C-926F06848481}">
      <dgm:prSet/>
      <dgm:spPr/>
      <dgm:t>
        <a:bodyPr/>
        <a:lstStyle/>
        <a:p>
          <a:endParaRPr lang="en-US"/>
        </a:p>
      </dgm:t>
    </dgm:pt>
    <dgm:pt modelId="{3C093A50-EE59-4041-A42F-661BDC62749D}">
      <dgm:prSet/>
      <dgm:spPr/>
      <dgm:t>
        <a:bodyPr/>
        <a:lstStyle/>
        <a:p>
          <a:r>
            <a:rPr lang="en-GB"/>
            <a:t>Theories in practice: a worked example</a:t>
          </a:r>
          <a:endParaRPr lang="en-US"/>
        </a:p>
      </dgm:t>
    </dgm:pt>
    <dgm:pt modelId="{356F6403-A7AD-41EB-A01D-927694D6E086}" type="parTrans" cxnId="{455DBBCB-9689-428D-B2AE-3FDBC449DAF6}">
      <dgm:prSet/>
      <dgm:spPr/>
      <dgm:t>
        <a:bodyPr/>
        <a:lstStyle/>
        <a:p>
          <a:endParaRPr lang="en-US"/>
        </a:p>
      </dgm:t>
    </dgm:pt>
    <dgm:pt modelId="{48EE8F5B-1BDA-4D09-831C-C80E256C00FD}" type="sibTrans" cxnId="{455DBBCB-9689-428D-B2AE-3FDBC449DAF6}">
      <dgm:prSet/>
      <dgm:spPr/>
      <dgm:t>
        <a:bodyPr/>
        <a:lstStyle/>
        <a:p>
          <a:endParaRPr lang="en-US"/>
        </a:p>
      </dgm:t>
    </dgm:pt>
    <dgm:pt modelId="{29CA9195-01A9-453A-AE6D-F8B6DD00E31F}">
      <dgm:prSet/>
      <dgm:spPr/>
      <dgm:t>
        <a:bodyPr/>
        <a:lstStyle/>
        <a:p>
          <a:r>
            <a:rPr lang="en-GB"/>
            <a:t>Conclusion</a:t>
          </a:r>
          <a:endParaRPr lang="en-US"/>
        </a:p>
      </dgm:t>
    </dgm:pt>
    <dgm:pt modelId="{74BAA659-CB45-40AF-8032-8E00D76DD4B1}" type="parTrans" cxnId="{4852302E-1ED9-493C-91C5-9DC768E42861}">
      <dgm:prSet/>
      <dgm:spPr/>
      <dgm:t>
        <a:bodyPr/>
        <a:lstStyle/>
        <a:p>
          <a:endParaRPr lang="en-US"/>
        </a:p>
      </dgm:t>
    </dgm:pt>
    <dgm:pt modelId="{E3D00079-38B1-46C8-8575-4FE99CC07E7E}" type="sibTrans" cxnId="{4852302E-1ED9-493C-91C5-9DC768E42861}">
      <dgm:prSet/>
      <dgm:spPr/>
      <dgm:t>
        <a:bodyPr/>
        <a:lstStyle/>
        <a:p>
          <a:endParaRPr lang="en-US"/>
        </a:p>
      </dgm:t>
    </dgm:pt>
    <dgm:pt modelId="{09769D7C-EE62-4F23-9DB4-3E180462D00C}">
      <dgm:prSet/>
      <dgm:spPr/>
      <dgm:t>
        <a:bodyPr/>
        <a:lstStyle/>
        <a:p>
          <a:r>
            <a:rPr lang="en-GB"/>
            <a:t>references</a:t>
          </a:r>
          <a:endParaRPr lang="en-US"/>
        </a:p>
      </dgm:t>
    </dgm:pt>
    <dgm:pt modelId="{F658988D-AFF8-4229-8B6D-EA7C4B447B73}" type="parTrans" cxnId="{980B1D05-4310-4F64-BE65-AFA4767A4CCC}">
      <dgm:prSet/>
      <dgm:spPr/>
      <dgm:t>
        <a:bodyPr/>
        <a:lstStyle/>
        <a:p>
          <a:endParaRPr lang="en-US"/>
        </a:p>
      </dgm:t>
    </dgm:pt>
    <dgm:pt modelId="{F7E6EDA6-95F1-418C-AE70-BC89A9E5C926}" type="sibTrans" cxnId="{980B1D05-4310-4F64-BE65-AFA4767A4CCC}">
      <dgm:prSet/>
      <dgm:spPr/>
      <dgm:t>
        <a:bodyPr/>
        <a:lstStyle/>
        <a:p>
          <a:endParaRPr lang="en-US"/>
        </a:p>
      </dgm:t>
    </dgm:pt>
    <dgm:pt modelId="{BA0AD0DC-021C-43AA-AA8A-7665B623D9DD}" type="pres">
      <dgm:prSet presAssocID="{B99BB663-E841-4D48-894E-F085C7FCC454}" presName="linear" presStyleCnt="0">
        <dgm:presLayoutVars>
          <dgm:animLvl val="lvl"/>
          <dgm:resizeHandles val="exact"/>
        </dgm:presLayoutVars>
      </dgm:prSet>
      <dgm:spPr/>
    </dgm:pt>
    <dgm:pt modelId="{2AB019B5-620E-4E5E-B263-1790CA03A26F}" type="pres">
      <dgm:prSet presAssocID="{170FA4CC-87D3-47AE-940E-E40E52CE161A}" presName="parentText" presStyleLbl="node1" presStyleIdx="0" presStyleCnt="9">
        <dgm:presLayoutVars>
          <dgm:chMax val="0"/>
          <dgm:bulletEnabled val="1"/>
        </dgm:presLayoutVars>
      </dgm:prSet>
      <dgm:spPr/>
    </dgm:pt>
    <dgm:pt modelId="{41059833-EC0A-4CC8-957E-CC304BA2C0C7}" type="pres">
      <dgm:prSet presAssocID="{E5FEF751-5318-40C6-975D-5D48A38E2475}" presName="spacer" presStyleCnt="0"/>
      <dgm:spPr/>
    </dgm:pt>
    <dgm:pt modelId="{9347E07B-6D31-4BA5-93C0-F03309D69B22}" type="pres">
      <dgm:prSet presAssocID="{05DC94DF-CD61-467D-B09C-BB232AA8EF92}" presName="parentText" presStyleLbl="node1" presStyleIdx="1" presStyleCnt="9">
        <dgm:presLayoutVars>
          <dgm:chMax val="0"/>
          <dgm:bulletEnabled val="1"/>
        </dgm:presLayoutVars>
      </dgm:prSet>
      <dgm:spPr/>
    </dgm:pt>
    <dgm:pt modelId="{3FA213DA-5121-4F21-BDC6-F482B80695FA}" type="pres">
      <dgm:prSet presAssocID="{C7727A60-8A9B-46F8-8C8C-F43D24F95348}" presName="spacer" presStyleCnt="0"/>
      <dgm:spPr/>
    </dgm:pt>
    <dgm:pt modelId="{1C4398FD-15BC-4185-9E8D-784DF966FE76}" type="pres">
      <dgm:prSet presAssocID="{85F1B11B-FC33-44EF-BDF8-A492721D458A}" presName="parentText" presStyleLbl="node1" presStyleIdx="2" presStyleCnt="9">
        <dgm:presLayoutVars>
          <dgm:chMax val="0"/>
          <dgm:bulletEnabled val="1"/>
        </dgm:presLayoutVars>
      </dgm:prSet>
      <dgm:spPr/>
    </dgm:pt>
    <dgm:pt modelId="{E82B301E-A1A1-4644-A74B-C1F530327441}" type="pres">
      <dgm:prSet presAssocID="{DF0FEE71-8C8D-4B4C-A949-B219B3C136BD}" presName="spacer" presStyleCnt="0"/>
      <dgm:spPr/>
    </dgm:pt>
    <dgm:pt modelId="{F167F724-CB96-4C17-8376-D4315C630994}" type="pres">
      <dgm:prSet presAssocID="{33322844-E78F-4299-9062-EA3B990C8D87}" presName="parentText" presStyleLbl="node1" presStyleIdx="3" presStyleCnt="9">
        <dgm:presLayoutVars>
          <dgm:chMax val="0"/>
          <dgm:bulletEnabled val="1"/>
        </dgm:presLayoutVars>
      </dgm:prSet>
      <dgm:spPr/>
    </dgm:pt>
    <dgm:pt modelId="{4A4D0B74-BDBF-4428-A685-D1BF3D2CBCE1}" type="pres">
      <dgm:prSet presAssocID="{0B558660-3553-4BE9-A1D6-351B35995928}" presName="spacer" presStyleCnt="0"/>
      <dgm:spPr/>
    </dgm:pt>
    <dgm:pt modelId="{8A047C19-0883-4485-9C76-279A809FF484}" type="pres">
      <dgm:prSet presAssocID="{3DBA9F57-E7F3-4C55-BC86-4424F23A2280}" presName="parentText" presStyleLbl="node1" presStyleIdx="4" presStyleCnt="9">
        <dgm:presLayoutVars>
          <dgm:chMax val="0"/>
          <dgm:bulletEnabled val="1"/>
        </dgm:presLayoutVars>
      </dgm:prSet>
      <dgm:spPr/>
    </dgm:pt>
    <dgm:pt modelId="{C66C7746-BDBA-4E9E-AAC7-D5AF7E6B3E47}" type="pres">
      <dgm:prSet presAssocID="{61E88C12-91A8-4969-ABF1-78EF76F4D6C0}" presName="spacer" presStyleCnt="0"/>
      <dgm:spPr/>
    </dgm:pt>
    <dgm:pt modelId="{6EE83DD5-2979-4E1B-9B11-4ED309346119}" type="pres">
      <dgm:prSet presAssocID="{5A6CC50F-85C4-4323-B5CB-2144BF8C8209}" presName="parentText" presStyleLbl="node1" presStyleIdx="5" presStyleCnt="9">
        <dgm:presLayoutVars>
          <dgm:chMax val="0"/>
          <dgm:bulletEnabled val="1"/>
        </dgm:presLayoutVars>
      </dgm:prSet>
      <dgm:spPr/>
    </dgm:pt>
    <dgm:pt modelId="{1DFD83DF-06B4-4482-AC3E-E2CE103EF608}" type="pres">
      <dgm:prSet presAssocID="{81DF3AFC-4542-4585-84E6-9D6EC50040F1}" presName="spacer" presStyleCnt="0"/>
      <dgm:spPr/>
    </dgm:pt>
    <dgm:pt modelId="{45C1AC1F-BE1E-4DD4-9DD7-E100C58A64E9}" type="pres">
      <dgm:prSet presAssocID="{3C093A50-EE59-4041-A42F-661BDC62749D}" presName="parentText" presStyleLbl="node1" presStyleIdx="6" presStyleCnt="9">
        <dgm:presLayoutVars>
          <dgm:chMax val="0"/>
          <dgm:bulletEnabled val="1"/>
        </dgm:presLayoutVars>
      </dgm:prSet>
      <dgm:spPr/>
    </dgm:pt>
    <dgm:pt modelId="{E2F3995E-E493-4BC0-8A9C-DF7E1F2F6A30}" type="pres">
      <dgm:prSet presAssocID="{48EE8F5B-1BDA-4D09-831C-C80E256C00FD}" presName="spacer" presStyleCnt="0"/>
      <dgm:spPr/>
    </dgm:pt>
    <dgm:pt modelId="{6D65C8F7-F7CC-4763-991A-533E2BB88260}" type="pres">
      <dgm:prSet presAssocID="{29CA9195-01A9-453A-AE6D-F8B6DD00E31F}" presName="parentText" presStyleLbl="node1" presStyleIdx="7" presStyleCnt="9">
        <dgm:presLayoutVars>
          <dgm:chMax val="0"/>
          <dgm:bulletEnabled val="1"/>
        </dgm:presLayoutVars>
      </dgm:prSet>
      <dgm:spPr/>
    </dgm:pt>
    <dgm:pt modelId="{0E5A93E6-B225-4CE2-83FC-3EF59EB1094C}" type="pres">
      <dgm:prSet presAssocID="{E3D00079-38B1-46C8-8575-4FE99CC07E7E}" presName="spacer" presStyleCnt="0"/>
      <dgm:spPr/>
    </dgm:pt>
    <dgm:pt modelId="{B3C42AB4-0E0C-4BCE-9BAF-4E049E2F00D3}" type="pres">
      <dgm:prSet presAssocID="{09769D7C-EE62-4F23-9DB4-3E180462D00C}" presName="parentText" presStyleLbl="node1" presStyleIdx="8" presStyleCnt="9">
        <dgm:presLayoutVars>
          <dgm:chMax val="0"/>
          <dgm:bulletEnabled val="1"/>
        </dgm:presLayoutVars>
      </dgm:prSet>
      <dgm:spPr/>
    </dgm:pt>
  </dgm:ptLst>
  <dgm:cxnLst>
    <dgm:cxn modelId="{980B1D05-4310-4F64-BE65-AFA4767A4CCC}" srcId="{B99BB663-E841-4D48-894E-F085C7FCC454}" destId="{09769D7C-EE62-4F23-9DB4-3E180462D00C}" srcOrd="8" destOrd="0" parTransId="{F658988D-AFF8-4229-8B6D-EA7C4B447B73}" sibTransId="{F7E6EDA6-95F1-418C-AE70-BC89A9E5C926}"/>
    <dgm:cxn modelId="{C59AF91B-8D30-4F76-BEFB-C01578CC90B7}" type="presOf" srcId="{170FA4CC-87D3-47AE-940E-E40E52CE161A}" destId="{2AB019B5-620E-4E5E-B263-1790CA03A26F}" srcOrd="0" destOrd="0" presId="urn:microsoft.com/office/officeart/2005/8/layout/vList2"/>
    <dgm:cxn modelId="{4852302E-1ED9-493C-91C5-9DC768E42861}" srcId="{B99BB663-E841-4D48-894E-F085C7FCC454}" destId="{29CA9195-01A9-453A-AE6D-F8B6DD00E31F}" srcOrd="7" destOrd="0" parTransId="{74BAA659-CB45-40AF-8032-8E00D76DD4B1}" sibTransId="{E3D00079-38B1-46C8-8575-4FE99CC07E7E}"/>
    <dgm:cxn modelId="{6A0C7E32-806C-4549-A6E3-9892E10EC919}" type="presOf" srcId="{3DBA9F57-E7F3-4C55-BC86-4424F23A2280}" destId="{8A047C19-0883-4485-9C76-279A809FF484}" srcOrd="0" destOrd="0" presId="urn:microsoft.com/office/officeart/2005/8/layout/vList2"/>
    <dgm:cxn modelId="{EF110C53-2093-4C93-83E9-A8593CF32F8B}" type="presOf" srcId="{29CA9195-01A9-453A-AE6D-F8B6DD00E31F}" destId="{6D65C8F7-F7CC-4763-991A-533E2BB88260}" srcOrd="0" destOrd="0" presId="urn:microsoft.com/office/officeart/2005/8/layout/vList2"/>
    <dgm:cxn modelId="{DE2F2081-D737-4922-82AD-1EEA49B1C953}" srcId="{B99BB663-E841-4D48-894E-F085C7FCC454}" destId="{85F1B11B-FC33-44EF-BDF8-A492721D458A}" srcOrd="2" destOrd="0" parTransId="{8F3C4A98-1690-4961-99CC-A44DD3549475}" sibTransId="{DF0FEE71-8C8D-4B4C-A949-B219B3C136BD}"/>
    <dgm:cxn modelId="{C60CF385-F410-46E9-8F8C-13E577004C6C}" srcId="{B99BB663-E841-4D48-894E-F085C7FCC454}" destId="{33322844-E78F-4299-9062-EA3B990C8D87}" srcOrd="3" destOrd="0" parTransId="{29078828-1930-44C2-B165-ABB603E63295}" sibTransId="{0B558660-3553-4BE9-A1D6-351B35995928}"/>
    <dgm:cxn modelId="{DC9615A4-74C1-4F64-BD5A-2436FF56CDCC}" srcId="{B99BB663-E841-4D48-894E-F085C7FCC454}" destId="{05DC94DF-CD61-467D-B09C-BB232AA8EF92}" srcOrd="1" destOrd="0" parTransId="{5BA8829F-9C50-4C21-828F-59888D842CE4}" sibTransId="{C7727A60-8A9B-46F8-8C8C-F43D24F95348}"/>
    <dgm:cxn modelId="{DED641B2-B611-4E40-AF3C-66489CCA7F34}" type="presOf" srcId="{85F1B11B-FC33-44EF-BDF8-A492721D458A}" destId="{1C4398FD-15BC-4185-9E8D-784DF966FE76}" srcOrd="0" destOrd="0" presId="urn:microsoft.com/office/officeart/2005/8/layout/vList2"/>
    <dgm:cxn modelId="{455DBBCB-9689-428D-B2AE-3FDBC449DAF6}" srcId="{B99BB663-E841-4D48-894E-F085C7FCC454}" destId="{3C093A50-EE59-4041-A42F-661BDC62749D}" srcOrd="6" destOrd="0" parTransId="{356F6403-A7AD-41EB-A01D-927694D6E086}" sibTransId="{48EE8F5B-1BDA-4D09-831C-C80E256C00FD}"/>
    <dgm:cxn modelId="{4723B1D0-5A97-48B0-A563-E3B0228F295C}" srcId="{B99BB663-E841-4D48-894E-F085C7FCC454}" destId="{3DBA9F57-E7F3-4C55-BC86-4424F23A2280}" srcOrd="4" destOrd="0" parTransId="{1237F8F5-8921-44D3-9D8B-CCFA2DD8A047}" sibTransId="{61E88C12-91A8-4969-ABF1-78EF76F4D6C0}"/>
    <dgm:cxn modelId="{5C3618D3-2160-42E1-8FDF-7486EE6C82E0}" type="presOf" srcId="{09769D7C-EE62-4F23-9DB4-3E180462D00C}" destId="{B3C42AB4-0E0C-4BCE-9BAF-4E049E2F00D3}" srcOrd="0" destOrd="0" presId="urn:microsoft.com/office/officeart/2005/8/layout/vList2"/>
    <dgm:cxn modelId="{8BDB60D3-BDD4-414A-8E8E-62151B49F3CF}" type="presOf" srcId="{B99BB663-E841-4D48-894E-F085C7FCC454}" destId="{BA0AD0DC-021C-43AA-AA8A-7665B623D9DD}" srcOrd="0" destOrd="0" presId="urn:microsoft.com/office/officeart/2005/8/layout/vList2"/>
    <dgm:cxn modelId="{FC15DED6-BFEA-443E-AB83-1A5FD7661F98}" type="presOf" srcId="{5A6CC50F-85C4-4323-B5CB-2144BF8C8209}" destId="{6EE83DD5-2979-4E1B-9B11-4ED309346119}" srcOrd="0" destOrd="0" presId="urn:microsoft.com/office/officeart/2005/8/layout/vList2"/>
    <dgm:cxn modelId="{969C1CDC-9AF5-4B9B-8A5C-926F06848481}" srcId="{B99BB663-E841-4D48-894E-F085C7FCC454}" destId="{5A6CC50F-85C4-4323-B5CB-2144BF8C8209}" srcOrd="5" destOrd="0" parTransId="{AC3C1CCB-395F-4CB4-9CB8-EC2CE0751E9E}" sibTransId="{81DF3AFC-4542-4585-84E6-9D6EC50040F1}"/>
    <dgm:cxn modelId="{46057EDE-1E05-45EE-A1E7-312EC43EA4D7}" type="presOf" srcId="{3C093A50-EE59-4041-A42F-661BDC62749D}" destId="{45C1AC1F-BE1E-4DD4-9DD7-E100C58A64E9}" srcOrd="0" destOrd="0" presId="urn:microsoft.com/office/officeart/2005/8/layout/vList2"/>
    <dgm:cxn modelId="{1B31EAE1-C9F2-41DC-8E57-D2BFE4BB5D40}" type="presOf" srcId="{05DC94DF-CD61-467D-B09C-BB232AA8EF92}" destId="{9347E07B-6D31-4BA5-93C0-F03309D69B22}" srcOrd="0" destOrd="0" presId="urn:microsoft.com/office/officeart/2005/8/layout/vList2"/>
    <dgm:cxn modelId="{6C0E43F0-9C6E-48D2-9A55-659C72082D96}" type="presOf" srcId="{33322844-E78F-4299-9062-EA3B990C8D87}" destId="{F167F724-CB96-4C17-8376-D4315C630994}" srcOrd="0" destOrd="0" presId="urn:microsoft.com/office/officeart/2005/8/layout/vList2"/>
    <dgm:cxn modelId="{70956AF9-B2DF-4EF2-8D71-E6D76D796E10}" srcId="{B99BB663-E841-4D48-894E-F085C7FCC454}" destId="{170FA4CC-87D3-47AE-940E-E40E52CE161A}" srcOrd="0" destOrd="0" parTransId="{69C62FD6-A172-439C-BA7E-88AEB31A5A35}" sibTransId="{E5FEF751-5318-40C6-975D-5D48A38E2475}"/>
    <dgm:cxn modelId="{8090592B-D7BE-4297-9BBB-84336F1BB091}" type="presParOf" srcId="{BA0AD0DC-021C-43AA-AA8A-7665B623D9DD}" destId="{2AB019B5-620E-4E5E-B263-1790CA03A26F}" srcOrd="0" destOrd="0" presId="urn:microsoft.com/office/officeart/2005/8/layout/vList2"/>
    <dgm:cxn modelId="{ED5EE511-9B8C-4581-9643-76B41F889FE2}" type="presParOf" srcId="{BA0AD0DC-021C-43AA-AA8A-7665B623D9DD}" destId="{41059833-EC0A-4CC8-957E-CC304BA2C0C7}" srcOrd="1" destOrd="0" presId="urn:microsoft.com/office/officeart/2005/8/layout/vList2"/>
    <dgm:cxn modelId="{64D6AEE9-3D77-4014-BA40-C88E1BE217C0}" type="presParOf" srcId="{BA0AD0DC-021C-43AA-AA8A-7665B623D9DD}" destId="{9347E07B-6D31-4BA5-93C0-F03309D69B22}" srcOrd="2" destOrd="0" presId="urn:microsoft.com/office/officeart/2005/8/layout/vList2"/>
    <dgm:cxn modelId="{AEB18E78-A11A-4829-AABA-04FAEACCC92A}" type="presParOf" srcId="{BA0AD0DC-021C-43AA-AA8A-7665B623D9DD}" destId="{3FA213DA-5121-4F21-BDC6-F482B80695FA}" srcOrd="3" destOrd="0" presId="urn:microsoft.com/office/officeart/2005/8/layout/vList2"/>
    <dgm:cxn modelId="{D5C8EE4B-1475-40A2-B950-93C77AAB077F}" type="presParOf" srcId="{BA0AD0DC-021C-43AA-AA8A-7665B623D9DD}" destId="{1C4398FD-15BC-4185-9E8D-784DF966FE76}" srcOrd="4" destOrd="0" presId="urn:microsoft.com/office/officeart/2005/8/layout/vList2"/>
    <dgm:cxn modelId="{D00844FE-490E-4CD8-AE1C-6E52AB8F7FD7}" type="presParOf" srcId="{BA0AD0DC-021C-43AA-AA8A-7665B623D9DD}" destId="{E82B301E-A1A1-4644-A74B-C1F530327441}" srcOrd="5" destOrd="0" presId="urn:microsoft.com/office/officeart/2005/8/layout/vList2"/>
    <dgm:cxn modelId="{F94155C0-FD33-467B-8E21-688CEBC30E0A}" type="presParOf" srcId="{BA0AD0DC-021C-43AA-AA8A-7665B623D9DD}" destId="{F167F724-CB96-4C17-8376-D4315C630994}" srcOrd="6" destOrd="0" presId="urn:microsoft.com/office/officeart/2005/8/layout/vList2"/>
    <dgm:cxn modelId="{7361242C-9154-4D14-88B8-73D7B4160972}" type="presParOf" srcId="{BA0AD0DC-021C-43AA-AA8A-7665B623D9DD}" destId="{4A4D0B74-BDBF-4428-A685-D1BF3D2CBCE1}" srcOrd="7" destOrd="0" presId="urn:microsoft.com/office/officeart/2005/8/layout/vList2"/>
    <dgm:cxn modelId="{98660E04-7C76-4146-A084-993C08FB316D}" type="presParOf" srcId="{BA0AD0DC-021C-43AA-AA8A-7665B623D9DD}" destId="{8A047C19-0883-4485-9C76-279A809FF484}" srcOrd="8" destOrd="0" presId="urn:microsoft.com/office/officeart/2005/8/layout/vList2"/>
    <dgm:cxn modelId="{DDF32D8B-B493-47C5-8F8C-BB4BED785905}" type="presParOf" srcId="{BA0AD0DC-021C-43AA-AA8A-7665B623D9DD}" destId="{C66C7746-BDBA-4E9E-AAC7-D5AF7E6B3E47}" srcOrd="9" destOrd="0" presId="urn:microsoft.com/office/officeart/2005/8/layout/vList2"/>
    <dgm:cxn modelId="{00919915-3960-4317-A592-5290642E96F7}" type="presParOf" srcId="{BA0AD0DC-021C-43AA-AA8A-7665B623D9DD}" destId="{6EE83DD5-2979-4E1B-9B11-4ED309346119}" srcOrd="10" destOrd="0" presId="urn:microsoft.com/office/officeart/2005/8/layout/vList2"/>
    <dgm:cxn modelId="{99C09FEF-A58F-4FFD-9016-7980AD0B4E23}" type="presParOf" srcId="{BA0AD0DC-021C-43AA-AA8A-7665B623D9DD}" destId="{1DFD83DF-06B4-4482-AC3E-E2CE103EF608}" srcOrd="11" destOrd="0" presId="urn:microsoft.com/office/officeart/2005/8/layout/vList2"/>
    <dgm:cxn modelId="{4B20BCBB-12C6-469C-9A77-F4452D61FE72}" type="presParOf" srcId="{BA0AD0DC-021C-43AA-AA8A-7665B623D9DD}" destId="{45C1AC1F-BE1E-4DD4-9DD7-E100C58A64E9}" srcOrd="12" destOrd="0" presId="urn:microsoft.com/office/officeart/2005/8/layout/vList2"/>
    <dgm:cxn modelId="{9EF0088A-A8CC-4CB4-A4F7-1E35E09D6C3A}" type="presParOf" srcId="{BA0AD0DC-021C-43AA-AA8A-7665B623D9DD}" destId="{E2F3995E-E493-4BC0-8A9C-DF7E1F2F6A30}" srcOrd="13" destOrd="0" presId="urn:microsoft.com/office/officeart/2005/8/layout/vList2"/>
    <dgm:cxn modelId="{BAAC1036-16CE-4A1D-BD53-DB1B9DAF5FA3}" type="presParOf" srcId="{BA0AD0DC-021C-43AA-AA8A-7665B623D9DD}" destId="{6D65C8F7-F7CC-4763-991A-533E2BB88260}" srcOrd="14" destOrd="0" presId="urn:microsoft.com/office/officeart/2005/8/layout/vList2"/>
    <dgm:cxn modelId="{9B1D7119-BF31-4089-A898-79383987F255}" type="presParOf" srcId="{BA0AD0DC-021C-43AA-AA8A-7665B623D9DD}" destId="{0E5A93E6-B225-4CE2-83FC-3EF59EB1094C}" srcOrd="15" destOrd="0" presId="urn:microsoft.com/office/officeart/2005/8/layout/vList2"/>
    <dgm:cxn modelId="{23F18CA0-5B74-4DB2-83E6-6AF74B5E1433}" type="presParOf" srcId="{BA0AD0DC-021C-43AA-AA8A-7665B623D9DD}" destId="{B3C42AB4-0E0C-4BCE-9BAF-4E049E2F00D3}"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007E53-1F84-4DBA-9C5F-4C292231E97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12F1C3-CB34-4D7A-A082-EBDE41C60D2F}">
      <dgm:prSet/>
      <dgm:spPr/>
      <dgm:t>
        <a:bodyPr/>
        <a:lstStyle/>
        <a:p>
          <a:r>
            <a:rPr lang="en-GB"/>
            <a:t>Conflict is something we all experience in everyday life, whether it’s at work, at home, or in our communities (Wilmot &amp; Hocker, 2017).</a:t>
          </a:r>
          <a:endParaRPr lang="en-US"/>
        </a:p>
      </dgm:t>
    </dgm:pt>
    <dgm:pt modelId="{F0BF373E-F457-4678-9FB7-0AE725D60355}" type="parTrans" cxnId="{359DE8C3-2D6D-46DD-8EF7-037A491F5B78}">
      <dgm:prSet/>
      <dgm:spPr/>
      <dgm:t>
        <a:bodyPr/>
        <a:lstStyle/>
        <a:p>
          <a:endParaRPr lang="en-US"/>
        </a:p>
      </dgm:t>
    </dgm:pt>
    <dgm:pt modelId="{EF93ABBA-5E1D-4F51-A8F7-613C87346D22}" type="sibTrans" cxnId="{359DE8C3-2D6D-46DD-8EF7-037A491F5B78}">
      <dgm:prSet/>
      <dgm:spPr/>
      <dgm:t>
        <a:bodyPr/>
        <a:lstStyle/>
        <a:p>
          <a:endParaRPr lang="en-US"/>
        </a:p>
      </dgm:t>
    </dgm:pt>
    <dgm:pt modelId="{AEE5DE3F-E98C-43E6-8B01-28ABAA388C76}">
      <dgm:prSet/>
      <dgm:spPr/>
      <dgm:t>
        <a:bodyPr/>
        <a:lstStyle/>
        <a:p>
          <a:r>
            <a:rPr lang="en-GB"/>
            <a:t>Working with colleagues you may not always get along with.</a:t>
          </a:r>
          <a:endParaRPr lang="en-US"/>
        </a:p>
      </dgm:t>
    </dgm:pt>
    <dgm:pt modelId="{C6EC5F98-F7BA-47B7-86A2-FA7970654747}" type="parTrans" cxnId="{E0485BE6-FEB2-4E07-80BF-24F2F6A3D730}">
      <dgm:prSet/>
      <dgm:spPr/>
      <dgm:t>
        <a:bodyPr/>
        <a:lstStyle/>
        <a:p>
          <a:endParaRPr lang="en-US"/>
        </a:p>
      </dgm:t>
    </dgm:pt>
    <dgm:pt modelId="{ECDA4F02-766E-4D44-9AAE-6447762BF9F5}" type="sibTrans" cxnId="{E0485BE6-FEB2-4E07-80BF-24F2F6A3D730}">
      <dgm:prSet/>
      <dgm:spPr/>
      <dgm:t>
        <a:bodyPr/>
        <a:lstStyle/>
        <a:p>
          <a:endParaRPr lang="en-US"/>
        </a:p>
      </dgm:t>
    </dgm:pt>
    <dgm:pt modelId="{F51CDA14-3A07-4CE8-884C-6E9B7462095A}">
      <dgm:prSet/>
      <dgm:spPr/>
      <dgm:t>
        <a:bodyPr/>
        <a:lstStyle/>
        <a:p>
          <a:r>
            <a:rPr lang="en-GB"/>
            <a:t>Children arguing over tablets, TVs, bikes, or games.</a:t>
          </a:r>
          <a:endParaRPr lang="en-US"/>
        </a:p>
      </dgm:t>
    </dgm:pt>
    <dgm:pt modelId="{93A75087-27B0-4665-9B84-A82B22310162}" type="parTrans" cxnId="{0EE92D35-5334-4DC4-9CD8-4A764C836D31}">
      <dgm:prSet/>
      <dgm:spPr/>
      <dgm:t>
        <a:bodyPr/>
        <a:lstStyle/>
        <a:p>
          <a:endParaRPr lang="en-US"/>
        </a:p>
      </dgm:t>
    </dgm:pt>
    <dgm:pt modelId="{D22D28A0-D643-463E-9B44-91261AC0817E}" type="sibTrans" cxnId="{0EE92D35-5334-4DC4-9CD8-4A764C836D31}">
      <dgm:prSet/>
      <dgm:spPr/>
      <dgm:t>
        <a:bodyPr/>
        <a:lstStyle/>
        <a:p>
          <a:endParaRPr lang="en-US"/>
        </a:p>
      </dgm:t>
    </dgm:pt>
    <dgm:pt modelId="{C06F8D9D-1047-417C-A528-AACF951DC482}">
      <dgm:prSet/>
      <dgm:spPr/>
      <dgm:t>
        <a:bodyPr/>
        <a:lstStyle/>
        <a:p>
          <a:r>
            <a:rPr lang="en-GB"/>
            <a:t>Neighbours making too much noise.</a:t>
          </a:r>
          <a:endParaRPr lang="en-US"/>
        </a:p>
      </dgm:t>
    </dgm:pt>
    <dgm:pt modelId="{9F663908-0CC5-4A9A-9900-01DA5FB3F9B3}" type="parTrans" cxnId="{262EEA63-4E85-4546-8111-88462573BECD}">
      <dgm:prSet/>
      <dgm:spPr/>
      <dgm:t>
        <a:bodyPr/>
        <a:lstStyle/>
        <a:p>
          <a:endParaRPr lang="en-US"/>
        </a:p>
      </dgm:t>
    </dgm:pt>
    <dgm:pt modelId="{193D2523-0D6C-4A6C-BAE6-BDF4AC7DE8B4}" type="sibTrans" cxnId="{262EEA63-4E85-4546-8111-88462573BECD}">
      <dgm:prSet/>
      <dgm:spPr/>
      <dgm:t>
        <a:bodyPr/>
        <a:lstStyle/>
        <a:p>
          <a:endParaRPr lang="en-US"/>
        </a:p>
      </dgm:t>
    </dgm:pt>
    <dgm:pt modelId="{FC9D20E6-0E1E-4CE1-B3DC-10CE5CD469E5}" type="pres">
      <dgm:prSet presAssocID="{3E007E53-1F84-4DBA-9C5F-4C292231E979}" presName="linear" presStyleCnt="0">
        <dgm:presLayoutVars>
          <dgm:animLvl val="lvl"/>
          <dgm:resizeHandles val="exact"/>
        </dgm:presLayoutVars>
      </dgm:prSet>
      <dgm:spPr/>
    </dgm:pt>
    <dgm:pt modelId="{F23EFCBD-7570-48CC-80C8-17E647F9AA8F}" type="pres">
      <dgm:prSet presAssocID="{0912F1C3-CB34-4D7A-A082-EBDE41C60D2F}" presName="parentText" presStyleLbl="node1" presStyleIdx="0" presStyleCnt="4">
        <dgm:presLayoutVars>
          <dgm:chMax val="0"/>
          <dgm:bulletEnabled val="1"/>
        </dgm:presLayoutVars>
      </dgm:prSet>
      <dgm:spPr/>
    </dgm:pt>
    <dgm:pt modelId="{58088D65-18BD-41D6-B4D8-1E706F276AEE}" type="pres">
      <dgm:prSet presAssocID="{EF93ABBA-5E1D-4F51-A8F7-613C87346D22}" presName="spacer" presStyleCnt="0"/>
      <dgm:spPr/>
    </dgm:pt>
    <dgm:pt modelId="{65CD8565-8F1B-4B83-9915-ABE194B284F2}" type="pres">
      <dgm:prSet presAssocID="{AEE5DE3F-E98C-43E6-8B01-28ABAA388C76}" presName="parentText" presStyleLbl="node1" presStyleIdx="1" presStyleCnt="4">
        <dgm:presLayoutVars>
          <dgm:chMax val="0"/>
          <dgm:bulletEnabled val="1"/>
        </dgm:presLayoutVars>
      </dgm:prSet>
      <dgm:spPr/>
    </dgm:pt>
    <dgm:pt modelId="{367601F9-5BFF-4E03-BA5E-4A4BF1219BC5}" type="pres">
      <dgm:prSet presAssocID="{ECDA4F02-766E-4D44-9AAE-6447762BF9F5}" presName="spacer" presStyleCnt="0"/>
      <dgm:spPr/>
    </dgm:pt>
    <dgm:pt modelId="{4E54CF2E-9B1D-4D4D-B5DC-C1B66100124D}" type="pres">
      <dgm:prSet presAssocID="{F51CDA14-3A07-4CE8-884C-6E9B7462095A}" presName="parentText" presStyleLbl="node1" presStyleIdx="2" presStyleCnt="4">
        <dgm:presLayoutVars>
          <dgm:chMax val="0"/>
          <dgm:bulletEnabled val="1"/>
        </dgm:presLayoutVars>
      </dgm:prSet>
      <dgm:spPr/>
    </dgm:pt>
    <dgm:pt modelId="{C5193BAA-6BDF-41B2-93F0-E7EC88CC50D8}" type="pres">
      <dgm:prSet presAssocID="{D22D28A0-D643-463E-9B44-91261AC0817E}" presName="spacer" presStyleCnt="0"/>
      <dgm:spPr/>
    </dgm:pt>
    <dgm:pt modelId="{9B6EFA23-5B20-49E4-B486-824D88D26E33}" type="pres">
      <dgm:prSet presAssocID="{C06F8D9D-1047-417C-A528-AACF951DC482}" presName="parentText" presStyleLbl="node1" presStyleIdx="3" presStyleCnt="4">
        <dgm:presLayoutVars>
          <dgm:chMax val="0"/>
          <dgm:bulletEnabled val="1"/>
        </dgm:presLayoutVars>
      </dgm:prSet>
      <dgm:spPr/>
    </dgm:pt>
  </dgm:ptLst>
  <dgm:cxnLst>
    <dgm:cxn modelId="{18D02B04-FED9-422E-AB02-6A818446C0C4}" type="presOf" srcId="{C06F8D9D-1047-417C-A528-AACF951DC482}" destId="{9B6EFA23-5B20-49E4-B486-824D88D26E33}" srcOrd="0" destOrd="0" presId="urn:microsoft.com/office/officeart/2005/8/layout/vList2"/>
    <dgm:cxn modelId="{59AC9928-2106-4BB7-AB8D-2F28C635C08F}" type="presOf" srcId="{0912F1C3-CB34-4D7A-A082-EBDE41C60D2F}" destId="{F23EFCBD-7570-48CC-80C8-17E647F9AA8F}" srcOrd="0" destOrd="0" presId="urn:microsoft.com/office/officeart/2005/8/layout/vList2"/>
    <dgm:cxn modelId="{0EE92D35-5334-4DC4-9CD8-4A764C836D31}" srcId="{3E007E53-1F84-4DBA-9C5F-4C292231E979}" destId="{F51CDA14-3A07-4CE8-884C-6E9B7462095A}" srcOrd="2" destOrd="0" parTransId="{93A75087-27B0-4665-9B84-A82B22310162}" sibTransId="{D22D28A0-D643-463E-9B44-91261AC0817E}"/>
    <dgm:cxn modelId="{B8DAD536-201B-4F77-9C9F-E2FAC9164E74}" type="presOf" srcId="{F51CDA14-3A07-4CE8-884C-6E9B7462095A}" destId="{4E54CF2E-9B1D-4D4D-B5DC-C1B66100124D}" srcOrd="0" destOrd="0" presId="urn:microsoft.com/office/officeart/2005/8/layout/vList2"/>
    <dgm:cxn modelId="{262EEA63-4E85-4546-8111-88462573BECD}" srcId="{3E007E53-1F84-4DBA-9C5F-4C292231E979}" destId="{C06F8D9D-1047-417C-A528-AACF951DC482}" srcOrd="3" destOrd="0" parTransId="{9F663908-0CC5-4A9A-9900-01DA5FB3F9B3}" sibTransId="{193D2523-0D6C-4A6C-BAE6-BDF4AC7DE8B4}"/>
    <dgm:cxn modelId="{8BBC2DB2-25C8-4A8D-9F4B-50DBA0364824}" type="presOf" srcId="{3E007E53-1F84-4DBA-9C5F-4C292231E979}" destId="{FC9D20E6-0E1E-4CE1-B3DC-10CE5CD469E5}" srcOrd="0" destOrd="0" presId="urn:microsoft.com/office/officeart/2005/8/layout/vList2"/>
    <dgm:cxn modelId="{359DE8C3-2D6D-46DD-8EF7-037A491F5B78}" srcId="{3E007E53-1F84-4DBA-9C5F-4C292231E979}" destId="{0912F1C3-CB34-4D7A-A082-EBDE41C60D2F}" srcOrd="0" destOrd="0" parTransId="{F0BF373E-F457-4678-9FB7-0AE725D60355}" sibTransId="{EF93ABBA-5E1D-4F51-A8F7-613C87346D22}"/>
    <dgm:cxn modelId="{8002C0CF-58F1-4073-9A0F-D8FDA9E978D1}" type="presOf" srcId="{AEE5DE3F-E98C-43E6-8B01-28ABAA388C76}" destId="{65CD8565-8F1B-4B83-9915-ABE194B284F2}" srcOrd="0" destOrd="0" presId="urn:microsoft.com/office/officeart/2005/8/layout/vList2"/>
    <dgm:cxn modelId="{E0485BE6-FEB2-4E07-80BF-24F2F6A3D730}" srcId="{3E007E53-1F84-4DBA-9C5F-4C292231E979}" destId="{AEE5DE3F-E98C-43E6-8B01-28ABAA388C76}" srcOrd="1" destOrd="0" parTransId="{C6EC5F98-F7BA-47B7-86A2-FA7970654747}" sibTransId="{ECDA4F02-766E-4D44-9AAE-6447762BF9F5}"/>
    <dgm:cxn modelId="{9FDCFABB-5C49-4FBB-843D-53F5A4148334}" type="presParOf" srcId="{FC9D20E6-0E1E-4CE1-B3DC-10CE5CD469E5}" destId="{F23EFCBD-7570-48CC-80C8-17E647F9AA8F}" srcOrd="0" destOrd="0" presId="urn:microsoft.com/office/officeart/2005/8/layout/vList2"/>
    <dgm:cxn modelId="{CA098744-F305-4A61-9968-A4A1613E713E}" type="presParOf" srcId="{FC9D20E6-0E1E-4CE1-B3DC-10CE5CD469E5}" destId="{58088D65-18BD-41D6-B4D8-1E706F276AEE}" srcOrd="1" destOrd="0" presId="urn:microsoft.com/office/officeart/2005/8/layout/vList2"/>
    <dgm:cxn modelId="{D1BEFD57-74FE-4E0B-B0E2-825DEAE632A5}" type="presParOf" srcId="{FC9D20E6-0E1E-4CE1-B3DC-10CE5CD469E5}" destId="{65CD8565-8F1B-4B83-9915-ABE194B284F2}" srcOrd="2" destOrd="0" presId="urn:microsoft.com/office/officeart/2005/8/layout/vList2"/>
    <dgm:cxn modelId="{C57AB389-5144-43A5-ADDF-34F21C3E1ECD}" type="presParOf" srcId="{FC9D20E6-0E1E-4CE1-B3DC-10CE5CD469E5}" destId="{367601F9-5BFF-4E03-BA5E-4A4BF1219BC5}" srcOrd="3" destOrd="0" presId="urn:microsoft.com/office/officeart/2005/8/layout/vList2"/>
    <dgm:cxn modelId="{3DD855DA-8190-43E4-8065-0F65917B4DD2}" type="presParOf" srcId="{FC9D20E6-0E1E-4CE1-B3DC-10CE5CD469E5}" destId="{4E54CF2E-9B1D-4D4D-B5DC-C1B66100124D}" srcOrd="4" destOrd="0" presId="urn:microsoft.com/office/officeart/2005/8/layout/vList2"/>
    <dgm:cxn modelId="{75DAAA8F-6D26-4A48-B367-775BD16EAC85}" type="presParOf" srcId="{FC9D20E6-0E1E-4CE1-B3DC-10CE5CD469E5}" destId="{C5193BAA-6BDF-41B2-93F0-E7EC88CC50D8}" srcOrd="5" destOrd="0" presId="urn:microsoft.com/office/officeart/2005/8/layout/vList2"/>
    <dgm:cxn modelId="{A52F323D-3C89-4BCA-8F6E-1C0343EBF881}" type="presParOf" srcId="{FC9D20E6-0E1E-4CE1-B3DC-10CE5CD469E5}" destId="{9B6EFA23-5B20-49E4-B486-824D88D26E3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B1DC74A-8F23-4DE2-B1DA-7823DAED49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85A007A-0AE8-4070-BF8D-1AC0A72415DF}">
      <dgm:prSet/>
      <dgm:spPr/>
      <dgm:t>
        <a:bodyPr/>
        <a:lstStyle/>
        <a:p>
          <a:r>
            <a:rPr lang="en-GB"/>
            <a:t>Thomas killman</a:t>
          </a:r>
          <a:endParaRPr lang="en-US"/>
        </a:p>
      </dgm:t>
    </dgm:pt>
    <dgm:pt modelId="{8C7872E5-C336-42B0-A148-C09DB7334446}" type="parTrans" cxnId="{549AE730-CE00-422B-A2D7-598522B2523A}">
      <dgm:prSet/>
      <dgm:spPr/>
      <dgm:t>
        <a:bodyPr/>
        <a:lstStyle/>
        <a:p>
          <a:endParaRPr lang="en-US"/>
        </a:p>
      </dgm:t>
    </dgm:pt>
    <dgm:pt modelId="{FF156FF9-D54B-4474-9A59-D2E10B96E732}" type="sibTrans" cxnId="{549AE730-CE00-422B-A2D7-598522B2523A}">
      <dgm:prSet/>
      <dgm:spPr/>
      <dgm:t>
        <a:bodyPr/>
        <a:lstStyle/>
        <a:p>
          <a:endParaRPr lang="en-US"/>
        </a:p>
      </dgm:t>
    </dgm:pt>
    <dgm:pt modelId="{4CF17B57-017C-452E-B6C2-669A4309B181}">
      <dgm:prSet/>
      <dgm:spPr/>
      <dgm:t>
        <a:bodyPr/>
        <a:lstStyle/>
        <a:p>
          <a:r>
            <a:rPr lang="en-GB"/>
            <a:t>Tuckman</a:t>
          </a:r>
          <a:endParaRPr lang="en-US"/>
        </a:p>
      </dgm:t>
    </dgm:pt>
    <dgm:pt modelId="{6BEC707E-1A58-43C5-9ED3-54772DEE1E4F}" type="parTrans" cxnId="{3D099FC1-72B3-4846-9D44-89BA0C359584}">
      <dgm:prSet/>
      <dgm:spPr/>
      <dgm:t>
        <a:bodyPr/>
        <a:lstStyle/>
        <a:p>
          <a:endParaRPr lang="en-US"/>
        </a:p>
      </dgm:t>
    </dgm:pt>
    <dgm:pt modelId="{9C2101A9-C598-448E-AAED-169B3A216918}" type="sibTrans" cxnId="{3D099FC1-72B3-4846-9D44-89BA0C359584}">
      <dgm:prSet/>
      <dgm:spPr/>
      <dgm:t>
        <a:bodyPr/>
        <a:lstStyle/>
        <a:p>
          <a:endParaRPr lang="en-US"/>
        </a:p>
      </dgm:t>
    </dgm:pt>
    <dgm:pt modelId="{C7B176B7-AC3E-4DD1-926D-722C8B231E45}">
      <dgm:prSet/>
      <dgm:spPr/>
      <dgm:t>
        <a:bodyPr/>
        <a:lstStyle/>
        <a:p>
          <a:r>
            <a:rPr lang="en-GB"/>
            <a:t>Dialectable tension</a:t>
          </a:r>
          <a:endParaRPr lang="en-US"/>
        </a:p>
      </dgm:t>
    </dgm:pt>
    <dgm:pt modelId="{2B5C0BFD-4769-4176-B3DE-E243249CC7CB}" type="parTrans" cxnId="{890C15F8-CD08-4DFD-AB8D-9871A5F1CEEF}">
      <dgm:prSet/>
      <dgm:spPr/>
      <dgm:t>
        <a:bodyPr/>
        <a:lstStyle/>
        <a:p>
          <a:endParaRPr lang="en-US"/>
        </a:p>
      </dgm:t>
    </dgm:pt>
    <dgm:pt modelId="{E2944411-E0CC-456A-95A6-2775699912AF}" type="sibTrans" cxnId="{890C15F8-CD08-4DFD-AB8D-9871A5F1CEEF}">
      <dgm:prSet/>
      <dgm:spPr/>
      <dgm:t>
        <a:bodyPr/>
        <a:lstStyle/>
        <a:p>
          <a:endParaRPr lang="en-US"/>
        </a:p>
      </dgm:t>
    </dgm:pt>
    <dgm:pt modelId="{23973472-C2EA-405C-82A4-3D8D815D3DD3}" type="pres">
      <dgm:prSet presAssocID="{8B1DC74A-8F23-4DE2-B1DA-7823DAED49A8}" presName="linear" presStyleCnt="0">
        <dgm:presLayoutVars>
          <dgm:animLvl val="lvl"/>
          <dgm:resizeHandles val="exact"/>
        </dgm:presLayoutVars>
      </dgm:prSet>
      <dgm:spPr/>
    </dgm:pt>
    <dgm:pt modelId="{6C198F66-F3E3-4105-87CF-8B2A750808A4}" type="pres">
      <dgm:prSet presAssocID="{485A007A-0AE8-4070-BF8D-1AC0A72415DF}" presName="parentText" presStyleLbl="node1" presStyleIdx="0" presStyleCnt="3">
        <dgm:presLayoutVars>
          <dgm:chMax val="0"/>
          <dgm:bulletEnabled val="1"/>
        </dgm:presLayoutVars>
      </dgm:prSet>
      <dgm:spPr/>
    </dgm:pt>
    <dgm:pt modelId="{527D9DE1-2A56-42C4-AF40-765FD2FD2B07}" type="pres">
      <dgm:prSet presAssocID="{FF156FF9-D54B-4474-9A59-D2E10B96E732}" presName="spacer" presStyleCnt="0"/>
      <dgm:spPr/>
    </dgm:pt>
    <dgm:pt modelId="{FBC981A5-53C0-45C8-9473-6973DBF8B78D}" type="pres">
      <dgm:prSet presAssocID="{4CF17B57-017C-452E-B6C2-669A4309B181}" presName="parentText" presStyleLbl="node1" presStyleIdx="1" presStyleCnt="3">
        <dgm:presLayoutVars>
          <dgm:chMax val="0"/>
          <dgm:bulletEnabled val="1"/>
        </dgm:presLayoutVars>
      </dgm:prSet>
      <dgm:spPr/>
    </dgm:pt>
    <dgm:pt modelId="{878F379F-5158-4E5E-A1E3-6BEB13D1A53F}" type="pres">
      <dgm:prSet presAssocID="{9C2101A9-C598-448E-AAED-169B3A216918}" presName="spacer" presStyleCnt="0"/>
      <dgm:spPr/>
    </dgm:pt>
    <dgm:pt modelId="{099F360F-9435-4B84-8F29-17815537C966}" type="pres">
      <dgm:prSet presAssocID="{C7B176B7-AC3E-4DD1-926D-722C8B231E45}" presName="parentText" presStyleLbl="node1" presStyleIdx="2" presStyleCnt="3">
        <dgm:presLayoutVars>
          <dgm:chMax val="0"/>
          <dgm:bulletEnabled val="1"/>
        </dgm:presLayoutVars>
      </dgm:prSet>
      <dgm:spPr/>
    </dgm:pt>
  </dgm:ptLst>
  <dgm:cxnLst>
    <dgm:cxn modelId="{F8B55408-A548-4703-AA3E-FBBEC0E75C00}" type="presOf" srcId="{485A007A-0AE8-4070-BF8D-1AC0A72415DF}" destId="{6C198F66-F3E3-4105-87CF-8B2A750808A4}" srcOrd="0" destOrd="0" presId="urn:microsoft.com/office/officeart/2005/8/layout/vList2"/>
    <dgm:cxn modelId="{E8C75023-602D-4889-A19F-86AEAB90C9E4}" type="presOf" srcId="{4CF17B57-017C-452E-B6C2-669A4309B181}" destId="{FBC981A5-53C0-45C8-9473-6973DBF8B78D}" srcOrd="0" destOrd="0" presId="urn:microsoft.com/office/officeart/2005/8/layout/vList2"/>
    <dgm:cxn modelId="{549AE730-CE00-422B-A2D7-598522B2523A}" srcId="{8B1DC74A-8F23-4DE2-B1DA-7823DAED49A8}" destId="{485A007A-0AE8-4070-BF8D-1AC0A72415DF}" srcOrd="0" destOrd="0" parTransId="{8C7872E5-C336-42B0-A148-C09DB7334446}" sibTransId="{FF156FF9-D54B-4474-9A59-D2E10B96E732}"/>
    <dgm:cxn modelId="{80EFD843-1399-494E-885D-11FC3F982165}" type="presOf" srcId="{C7B176B7-AC3E-4DD1-926D-722C8B231E45}" destId="{099F360F-9435-4B84-8F29-17815537C966}" srcOrd="0" destOrd="0" presId="urn:microsoft.com/office/officeart/2005/8/layout/vList2"/>
    <dgm:cxn modelId="{3D099FC1-72B3-4846-9D44-89BA0C359584}" srcId="{8B1DC74A-8F23-4DE2-B1DA-7823DAED49A8}" destId="{4CF17B57-017C-452E-B6C2-669A4309B181}" srcOrd="1" destOrd="0" parTransId="{6BEC707E-1A58-43C5-9ED3-54772DEE1E4F}" sibTransId="{9C2101A9-C598-448E-AAED-169B3A216918}"/>
    <dgm:cxn modelId="{14CA62E9-4DAD-49D4-8A10-FEBFFC5AD6CF}" type="presOf" srcId="{8B1DC74A-8F23-4DE2-B1DA-7823DAED49A8}" destId="{23973472-C2EA-405C-82A4-3D8D815D3DD3}" srcOrd="0" destOrd="0" presId="urn:microsoft.com/office/officeart/2005/8/layout/vList2"/>
    <dgm:cxn modelId="{890C15F8-CD08-4DFD-AB8D-9871A5F1CEEF}" srcId="{8B1DC74A-8F23-4DE2-B1DA-7823DAED49A8}" destId="{C7B176B7-AC3E-4DD1-926D-722C8B231E45}" srcOrd="2" destOrd="0" parTransId="{2B5C0BFD-4769-4176-B3DE-E243249CC7CB}" sibTransId="{E2944411-E0CC-456A-95A6-2775699912AF}"/>
    <dgm:cxn modelId="{448A832C-84F9-4079-853D-BD39514B8AFB}" type="presParOf" srcId="{23973472-C2EA-405C-82A4-3D8D815D3DD3}" destId="{6C198F66-F3E3-4105-87CF-8B2A750808A4}" srcOrd="0" destOrd="0" presId="urn:microsoft.com/office/officeart/2005/8/layout/vList2"/>
    <dgm:cxn modelId="{8CBDD76D-8802-460C-9B7A-5BC8FF3E5343}" type="presParOf" srcId="{23973472-C2EA-405C-82A4-3D8D815D3DD3}" destId="{527D9DE1-2A56-42C4-AF40-765FD2FD2B07}" srcOrd="1" destOrd="0" presId="urn:microsoft.com/office/officeart/2005/8/layout/vList2"/>
    <dgm:cxn modelId="{CDDDDE68-FFBC-4930-89DC-B469DA76A533}" type="presParOf" srcId="{23973472-C2EA-405C-82A4-3D8D815D3DD3}" destId="{FBC981A5-53C0-45C8-9473-6973DBF8B78D}" srcOrd="2" destOrd="0" presId="urn:microsoft.com/office/officeart/2005/8/layout/vList2"/>
    <dgm:cxn modelId="{9C518A29-627F-44D5-8F32-04318CD3763A}" type="presParOf" srcId="{23973472-C2EA-405C-82A4-3D8D815D3DD3}" destId="{878F379F-5158-4E5E-A1E3-6BEB13D1A53F}" srcOrd="3" destOrd="0" presId="urn:microsoft.com/office/officeart/2005/8/layout/vList2"/>
    <dgm:cxn modelId="{B854FBB5-5321-40E3-90DB-8F0E8A19B16B}" type="presParOf" srcId="{23973472-C2EA-405C-82A4-3D8D815D3DD3}" destId="{099F360F-9435-4B84-8F29-17815537C96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DDF736-ED0E-4AED-8D65-FC4841E1FE1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510E25C-F12F-4C95-8C54-67336295D414}">
      <dgm:prSet/>
      <dgm:spPr/>
      <dgm:t>
        <a:bodyPr/>
        <a:lstStyle/>
        <a:p>
          <a:r>
            <a:rPr lang="en-GB"/>
            <a:t>Belbin, R.M. (2010) Team Roles at Work. 2nd edn. Oxford: Butterworth-Heinemann.</a:t>
          </a:r>
          <a:endParaRPr lang="en-US"/>
        </a:p>
      </dgm:t>
    </dgm:pt>
    <dgm:pt modelId="{BBAC0474-7B53-41BB-8D87-87FB44F5F4E9}" type="parTrans" cxnId="{D7411819-7101-43F1-9469-575D4C71F94B}">
      <dgm:prSet/>
      <dgm:spPr/>
      <dgm:t>
        <a:bodyPr/>
        <a:lstStyle/>
        <a:p>
          <a:endParaRPr lang="en-US"/>
        </a:p>
      </dgm:t>
    </dgm:pt>
    <dgm:pt modelId="{31CE93B9-ABE0-4188-9DE8-12258EA22C9F}" type="sibTrans" cxnId="{D7411819-7101-43F1-9469-575D4C71F94B}">
      <dgm:prSet/>
      <dgm:spPr/>
      <dgm:t>
        <a:bodyPr/>
        <a:lstStyle/>
        <a:p>
          <a:endParaRPr lang="en-US"/>
        </a:p>
      </dgm:t>
    </dgm:pt>
    <dgm:pt modelId="{34118E95-607D-4890-8FF2-719B6987DF2E}">
      <dgm:prSet/>
      <dgm:spPr/>
      <dgm:t>
        <a:bodyPr/>
        <a:lstStyle/>
        <a:p>
          <a:r>
            <a:rPr lang="en-GB"/>
            <a:t>Katzenbach, J.R. and Smith, D.K. (1993) The Wisdom of Teams: Creating the High-Performance Organization. Boston: Harvard Business School Press.</a:t>
          </a:r>
          <a:endParaRPr lang="en-US"/>
        </a:p>
      </dgm:t>
    </dgm:pt>
    <dgm:pt modelId="{1D74FE92-3DDB-4C79-950A-4332FA183825}" type="parTrans" cxnId="{F875AF6D-58DC-4226-8570-06A125070946}">
      <dgm:prSet/>
      <dgm:spPr/>
      <dgm:t>
        <a:bodyPr/>
        <a:lstStyle/>
        <a:p>
          <a:endParaRPr lang="en-US"/>
        </a:p>
      </dgm:t>
    </dgm:pt>
    <dgm:pt modelId="{C49AB559-0C80-4049-A720-F7C2BE1497BF}" type="sibTrans" cxnId="{F875AF6D-58DC-4226-8570-06A125070946}">
      <dgm:prSet/>
      <dgm:spPr/>
      <dgm:t>
        <a:bodyPr/>
        <a:lstStyle/>
        <a:p>
          <a:endParaRPr lang="en-US"/>
        </a:p>
      </dgm:t>
    </dgm:pt>
    <dgm:pt modelId="{9631396C-9A91-4EEC-9868-D1F9BECF43D0}">
      <dgm:prSet/>
      <dgm:spPr/>
      <dgm:t>
        <a:bodyPr/>
        <a:lstStyle/>
        <a:p>
          <a:r>
            <a:rPr lang="en-GB"/>
            <a:t>Lencioni, P. (2002) The Five Dysfunctions of a Team: A Leadership Fable. San Francisco: Jossey-Bass.</a:t>
          </a:r>
          <a:endParaRPr lang="en-US"/>
        </a:p>
      </dgm:t>
    </dgm:pt>
    <dgm:pt modelId="{6550848B-9DFA-4FC3-AFEA-139B899EFF05}" type="parTrans" cxnId="{07D40943-C708-494E-9380-C2DEEA9ABD2E}">
      <dgm:prSet/>
      <dgm:spPr/>
      <dgm:t>
        <a:bodyPr/>
        <a:lstStyle/>
        <a:p>
          <a:endParaRPr lang="en-US"/>
        </a:p>
      </dgm:t>
    </dgm:pt>
    <dgm:pt modelId="{0BCD8CC0-3835-4629-BFA7-6F0457D8EF86}" type="sibTrans" cxnId="{07D40943-C708-494E-9380-C2DEEA9ABD2E}">
      <dgm:prSet/>
      <dgm:spPr/>
      <dgm:t>
        <a:bodyPr/>
        <a:lstStyle/>
        <a:p>
          <a:endParaRPr lang="en-US"/>
        </a:p>
      </dgm:t>
    </dgm:pt>
    <dgm:pt modelId="{ABCAC564-3D16-41A5-B124-E3CA88259884}">
      <dgm:prSet/>
      <dgm:spPr/>
      <dgm:t>
        <a:bodyPr/>
        <a:lstStyle/>
        <a:p>
          <a:r>
            <a:rPr lang="en-GB"/>
            <a:t>Robbins, S.P. and Judge, T.A. (2019) Organizational Behavior. 18th edn. Harlow: Pearson.</a:t>
          </a:r>
          <a:endParaRPr lang="en-US"/>
        </a:p>
      </dgm:t>
    </dgm:pt>
    <dgm:pt modelId="{5E08130B-7CCB-4036-8A63-CBA53B7A3DF6}" type="parTrans" cxnId="{031579EF-B84D-40C0-A345-F67864035F55}">
      <dgm:prSet/>
      <dgm:spPr/>
      <dgm:t>
        <a:bodyPr/>
        <a:lstStyle/>
        <a:p>
          <a:endParaRPr lang="en-US"/>
        </a:p>
      </dgm:t>
    </dgm:pt>
    <dgm:pt modelId="{1CC2D4A8-1770-4A1C-A7E8-1BCCCCADD348}" type="sibTrans" cxnId="{031579EF-B84D-40C0-A345-F67864035F55}">
      <dgm:prSet/>
      <dgm:spPr/>
      <dgm:t>
        <a:bodyPr/>
        <a:lstStyle/>
        <a:p>
          <a:endParaRPr lang="en-US"/>
        </a:p>
      </dgm:t>
    </dgm:pt>
    <dgm:pt modelId="{E589A091-C1D2-4757-9413-030D81EF7DBE}">
      <dgm:prSet/>
      <dgm:spPr/>
      <dgm:t>
        <a:bodyPr/>
        <a:lstStyle/>
        <a:p>
          <a:r>
            <a:rPr lang="en-GB"/>
            <a:t>Tuckman, B.W. (1965) ‘Developmental sequence in small groups’, Psychological Bulletin, 63(6), pp. 384–399.</a:t>
          </a:r>
          <a:endParaRPr lang="en-US"/>
        </a:p>
      </dgm:t>
    </dgm:pt>
    <dgm:pt modelId="{ECCBA171-5543-4D1E-B873-E11F11550CE7}" type="parTrans" cxnId="{1825ECAF-8E98-48B1-AE40-C58805D15A69}">
      <dgm:prSet/>
      <dgm:spPr/>
      <dgm:t>
        <a:bodyPr/>
        <a:lstStyle/>
        <a:p>
          <a:endParaRPr lang="en-US"/>
        </a:p>
      </dgm:t>
    </dgm:pt>
    <dgm:pt modelId="{32D573FC-3765-4ACA-8815-38210857FDFF}" type="sibTrans" cxnId="{1825ECAF-8E98-48B1-AE40-C58805D15A69}">
      <dgm:prSet/>
      <dgm:spPr/>
      <dgm:t>
        <a:bodyPr/>
        <a:lstStyle/>
        <a:p>
          <a:endParaRPr lang="en-US"/>
        </a:p>
      </dgm:t>
    </dgm:pt>
    <dgm:pt modelId="{83EA21C5-0AE7-4E43-88ED-6E933789C772}" type="pres">
      <dgm:prSet presAssocID="{B8DDF736-ED0E-4AED-8D65-FC4841E1FE1A}" presName="linear" presStyleCnt="0">
        <dgm:presLayoutVars>
          <dgm:animLvl val="lvl"/>
          <dgm:resizeHandles val="exact"/>
        </dgm:presLayoutVars>
      </dgm:prSet>
      <dgm:spPr/>
    </dgm:pt>
    <dgm:pt modelId="{95EF5A6B-1D74-4C58-8D65-C320EF43CB9D}" type="pres">
      <dgm:prSet presAssocID="{2510E25C-F12F-4C95-8C54-67336295D414}" presName="parentText" presStyleLbl="node1" presStyleIdx="0" presStyleCnt="5">
        <dgm:presLayoutVars>
          <dgm:chMax val="0"/>
          <dgm:bulletEnabled val="1"/>
        </dgm:presLayoutVars>
      </dgm:prSet>
      <dgm:spPr/>
    </dgm:pt>
    <dgm:pt modelId="{623CC9BD-1465-400E-973C-5903D4E28813}" type="pres">
      <dgm:prSet presAssocID="{31CE93B9-ABE0-4188-9DE8-12258EA22C9F}" presName="spacer" presStyleCnt="0"/>
      <dgm:spPr/>
    </dgm:pt>
    <dgm:pt modelId="{5E54502F-E8BD-49CB-84BB-B2B31CFC3BD1}" type="pres">
      <dgm:prSet presAssocID="{34118E95-607D-4890-8FF2-719B6987DF2E}" presName="parentText" presStyleLbl="node1" presStyleIdx="1" presStyleCnt="5">
        <dgm:presLayoutVars>
          <dgm:chMax val="0"/>
          <dgm:bulletEnabled val="1"/>
        </dgm:presLayoutVars>
      </dgm:prSet>
      <dgm:spPr/>
    </dgm:pt>
    <dgm:pt modelId="{12838CAD-BC1A-4A3D-8ADC-9A4576DB0D9E}" type="pres">
      <dgm:prSet presAssocID="{C49AB559-0C80-4049-A720-F7C2BE1497BF}" presName="spacer" presStyleCnt="0"/>
      <dgm:spPr/>
    </dgm:pt>
    <dgm:pt modelId="{87BEA8A3-0CB7-422E-A287-759CA5FBD416}" type="pres">
      <dgm:prSet presAssocID="{9631396C-9A91-4EEC-9868-D1F9BECF43D0}" presName="parentText" presStyleLbl="node1" presStyleIdx="2" presStyleCnt="5">
        <dgm:presLayoutVars>
          <dgm:chMax val="0"/>
          <dgm:bulletEnabled val="1"/>
        </dgm:presLayoutVars>
      </dgm:prSet>
      <dgm:spPr/>
    </dgm:pt>
    <dgm:pt modelId="{2CCC5AD1-24D2-47FC-B6E5-F1EAA7084C5C}" type="pres">
      <dgm:prSet presAssocID="{0BCD8CC0-3835-4629-BFA7-6F0457D8EF86}" presName="spacer" presStyleCnt="0"/>
      <dgm:spPr/>
    </dgm:pt>
    <dgm:pt modelId="{990F6FD1-35EC-4BCF-A260-26731B00C949}" type="pres">
      <dgm:prSet presAssocID="{ABCAC564-3D16-41A5-B124-E3CA88259884}" presName="parentText" presStyleLbl="node1" presStyleIdx="3" presStyleCnt="5">
        <dgm:presLayoutVars>
          <dgm:chMax val="0"/>
          <dgm:bulletEnabled val="1"/>
        </dgm:presLayoutVars>
      </dgm:prSet>
      <dgm:spPr/>
    </dgm:pt>
    <dgm:pt modelId="{3EBE9832-43E9-4BFC-A81E-26011D9FCEC7}" type="pres">
      <dgm:prSet presAssocID="{1CC2D4A8-1770-4A1C-A7E8-1BCCCCADD348}" presName="spacer" presStyleCnt="0"/>
      <dgm:spPr/>
    </dgm:pt>
    <dgm:pt modelId="{ED92B076-7565-41A4-BCFB-67F6C151EBC6}" type="pres">
      <dgm:prSet presAssocID="{E589A091-C1D2-4757-9413-030D81EF7DBE}" presName="parentText" presStyleLbl="node1" presStyleIdx="4" presStyleCnt="5">
        <dgm:presLayoutVars>
          <dgm:chMax val="0"/>
          <dgm:bulletEnabled val="1"/>
        </dgm:presLayoutVars>
      </dgm:prSet>
      <dgm:spPr/>
    </dgm:pt>
  </dgm:ptLst>
  <dgm:cxnLst>
    <dgm:cxn modelId="{AC741C03-E186-4363-B19C-1C7A98C8E0D4}" type="presOf" srcId="{9631396C-9A91-4EEC-9868-D1F9BECF43D0}" destId="{87BEA8A3-0CB7-422E-A287-759CA5FBD416}" srcOrd="0" destOrd="0" presId="urn:microsoft.com/office/officeart/2005/8/layout/vList2"/>
    <dgm:cxn modelId="{D7411819-7101-43F1-9469-575D4C71F94B}" srcId="{B8DDF736-ED0E-4AED-8D65-FC4841E1FE1A}" destId="{2510E25C-F12F-4C95-8C54-67336295D414}" srcOrd="0" destOrd="0" parTransId="{BBAC0474-7B53-41BB-8D87-87FB44F5F4E9}" sibTransId="{31CE93B9-ABE0-4188-9DE8-12258EA22C9F}"/>
    <dgm:cxn modelId="{AC94EF23-555F-46D9-BA49-E2E54270FEA2}" type="presOf" srcId="{2510E25C-F12F-4C95-8C54-67336295D414}" destId="{95EF5A6B-1D74-4C58-8D65-C320EF43CB9D}" srcOrd="0" destOrd="0" presId="urn:microsoft.com/office/officeart/2005/8/layout/vList2"/>
    <dgm:cxn modelId="{07D40943-C708-494E-9380-C2DEEA9ABD2E}" srcId="{B8DDF736-ED0E-4AED-8D65-FC4841E1FE1A}" destId="{9631396C-9A91-4EEC-9868-D1F9BECF43D0}" srcOrd="2" destOrd="0" parTransId="{6550848B-9DFA-4FC3-AFEA-139B899EFF05}" sibTransId="{0BCD8CC0-3835-4629-BFA7-6F0457D8EF86}"/>
    <dgm:cxn modelId="{F875AF6D-58DC-4226-8570-06A125070946}" srcId="{B8DDF736-ED0E-4AED-8D65-FC4841E1FE1A}" destId="{34118E95-607D-4890-8FF2-719B6987DF2E}" srcOrd="1" destOrd="0" parTransId="{1D74FE92-3DDB-4C79-950A-4332FA183825}" sibTransId="{C49AB559-0C80-4049-A720-F7C2BE1497BF}"/>
    <dgm:cxn modelId="{8900A252-C53D-48DF-A028-DC25DCEFD748}" type="presOf" srcId="{ABCAC564-3D16-41A5-B124-E3CA88259884}" destId="{990F6FD1-35EC-4BCF-A260-26731B00C949}" srcOrd="0" destOrd="0" presId="urn:microsoft.com/office/officeart/2005/8/layout/vList2"/>
    <dgm:cxn modelId="{699F7195-2CA7-4106-929B-9E573CA40DBE}" type="presOf" srcId="{B8DDF736-ED0E-4AED-8D65-FC4841E1FE1A}" destId="{83EA21C5-0AE7-4E43-88ED-6E933789C772}" srcOrd="0" destOrd="0" presId="urn:microsoft.com/office/officeart/2005/8/layout/vList2"/>
    <dgm:cxn modelId="{1825ECAF-8E98-48B1-AE40-C58805D15A69}" srcId="{B8DDF736-ED0E-4AED-8D65-FC4841E1FE1A}" destId="{E589A091-C1D2-4757-9413-030D81EF7DBE}" srcOrd="4" destOrd="0" parTransId="{ECCBA171-5543-4D1E-B873-E11F11550CE7}" sibTransId="{32D573FC-3765-4ACA-8815-38210857FDFF}"/>
    <dgm:cxn modelId="{D2FFBAB9-37A3-4188-A16F-39F0EBAD6A28}" type="presOf" srcId="{E589A091-C1D2-4757-9413-030D81EF7DBE}" destId="{ED92B076-7565-41A4-BCFB-67F6C151EBC6}" srcOrd="0" destOrd="0" presId="urn:microsoft.com/office/officeart/2005/8/layout/vList2"/>
    <dgm:cxn modelId="{031579EF-B84D-40C0-A345-F67864035F55}" srcId="{B8DDF736-ED0E-4AED-8D65-FC4841E1FE1A}" destId="{ABCAC564-3D16-41A5-B124-E3CA88259884}" srcOrd="3" destOrd="0" parTransId="{5E08130B-7CCB-4036-8A63-CBA53B7A3DF6}" sibTransId="{1CC2D4A8-1770-4A1C-A7E8-1BCCCCADD348}"/>
    <dgm:cxn modelId="{797BFAF3-F9BD-41D4-BF69-DA7A8954AB49}" type="presOf" srcId="{34118E95-607D-4890-8FF2-719B6987DF2E}" destId="{5E54502F-E8BD-49CB-84BB-B2B31CFC3BD1}" srcOrd="0" destOrd="0" presId="urn:microsoft.com/office/officeart/2005/8/layout/vList2"/>
    <dgm:cxn modelId="{7FCA5C13-561A-4DE6-928E-B10667FB1155}" type="presParOf" srcId="{83EA21C5-0AE7-4E43-88ED-6E933789C772}" destId="{95EF5A6B-1D74-4C58-8D65-C320EF43CB9D}" srcOrd="0" destOrd="0" presId="urn:microsoft.com/office/officeart/2005/8/layout/vList2"/>
    <dgm:cxn modelId="{A69BE66E-02CE-4B41-9771-4D85E8FCB4F7}" type="presParOf" srcId="{83EA21C5-0AE7-4E43-88ED-6E933789C772}" destId="{623CC9BD-1465-400E-973C-5903D4E28813}" srcOrd="1" destOrd="0" presId="urn:microsoft.com/office/officeart/2005/8/layout/vList2"/>
    <dgm:cxn modelId="{46C4C1ED-F1DD-42CE-8496-BFAECBB29462}" type="presParOf" srcId="{83EA21C5-0AE7-4E43-88ED-6E933789C772}" destId="{5E54502F-E8BD-49CB-84BB-B2B31CFC3BD1}" srcOrd="2" destOrd="0" presId="urn:microsoft.com/office/officeart/2005/8/layout/vList2"/>
    <dgm:cxn modelId="{55A4F60B-4A00-4C66-B567-3373A26AA461}" type="presParOf" srcId="{83EA21C5-0AE7-4E43-88ED-6E933789C772}" destId="{12838CAD-BC1A-4A3D-8ADC-9A4576DB0D9E}" srcOrd="3" destOrd="0" presId="urn:microsoft.com/office/officeart/2005/8/layout/vList2"/>
    <dgm:cxn modelId="{FCF6E135-276C-4610-9E62-60114AE39F01}" type="presParOf" srcId="{83EA21C5-0AE7-4E43-88ED-6E933789C772}" destId="{87BEA8A3-0CB7-422E-A287-759CA5FBD416}" srcOrd="4" destOrd="0" presId="urn:microsoft.com/office/officeart/2005/8/layout/vList2"/>
    <dgm:cxn modelId="{0ABE78F2-2C67-41BF-9787-F9F23C03985E}" type="presParOf" srcId="{83EA21C5-0AE7-4E43-88ED-6E933789C772}" destId="{2CCC5AD1-24D2-47FC-B6E5-F1EAA7084C5C}" srcOrd="5" destOrd="0" presId="urn:microsoft.com/office/officeart/2005/8/layout/vList2"/>
    <dgm:cxn modelId="{C500A737-F79C-49C7-91C4-FE74D847CB23}" type="presParOf" srcId="{83EA21C5-0AE7-4E43-88ED-6E933789C772}" destId="{990F6FD1-35EC-4BCF-A260-26731B00C949}" srcOrd="6" destOrd="0" presId="urn:microsoft.com/office/officeart/2005/8/layout/vList2"/>
    <dgm:cxn modelId="{7D9251F5-9785-45FF-96C2-A4A881C8211D}" type="presParOf" srcId="{83EA21C5-0AE7-4E43-88ED-6E933789C772}" destId="{3EBE9832-43E9-4BFC-A81E-26011D9FCEC7}" srcOrd="7" destOrd="0" presId="urn:microsoft.com/office/officeart/2005/8/layout/vList2"/>
    <dgm:cxn modelId="{D6CB14CE-38AE-4923-BED0-E21AF4FEAF25}" type="presParOf" srcId="{83EA21C5-0AE7-4E43-88ED-6E933789C772}" destId="{ED92B076-7565-41A4-BCFB-67F6C151EBC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4D899-32A3-4876-B8F9-8158C1605693}">
      <dsp:nvSpPr>
        <dsp:cNvPr id="0" name=""/>
        <dsp:cNvSpPr/>
      </dsp:nvSpPr>
      <dsp:spPr>
        <a:xfrm>
          <a:off x="0" y="60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D2720-2229-4CA9-9AF1-91B111AEC40B}">
      <dsp:nvSpPr>
        <dsp:cNvPr id="0" name=""/>
        <dsp:cNvSpPr/>
      </dsp:nvSpPr>
      <dsp:spPr>
        <a:xfrm>
          <a:off x="425232" y="316889"/>
          <a:ext cx="773150" cy="773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51225E-C323-484B-A85F-F31AC1CAAC0C}">
      <dsp:nvSpPr>
        <dsp:cNvPr id="0" name=""/>
        <dsp:cNvSpPr/>
      </dsp:nvSpPr>
      <dsp:spPr>
        <a:xfrm>
          <a:off x="1623616" y="60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kern="1200" dirty="0"/>
            <a:t>Ashlee Humphries 2520285 – conflict and resolution strategies  </a:t>
          </a:r>
          <a:endParaRPr lang="en-US" sz="2500" kern="1200" dirty="0"/>
        </a:p>
      </dsp:txBody>
      <dsp:txXfrm>
        <a:off x="1623616" y="600"/>
        <a:ext cx="4018358" cy="1405728"/>
      </dsp:txXfrm>
    </dsp:sp>
    <dsp:sp modelId="{4664088C-03FF-40AA-97CB-2F6679CC5919}">
      <dsp:nvSpPr>
        <dsp:cNvPr id="0" name=""/>
        <dsp:cNvSpPr/>
      </dsp:nvSpPr>
      <dsp:spPr>
        <a:xfrm>
          <a:off x="0" y="175776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8B0CB4-76B0-45DF-88DA-F4CE7367830C}">
      <dsp:nvSpPr>
        <dsp:cNvPr id="0" name=""/>
        <dsp:cNvSpPr/>
      </dsp:nvSpPr>
      <dsp:spPr>
        <a:xfrm>
          <a:off x="425232" y="2074049"/>
          <a:ext cx="773150" cy="773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23B5E4-468F-4E0A-A60D-52BA43C30625}">
      <dsp:nvSpPr>
        <dsp:cNvPr id="0" name=""/>
        <dsp:cNvSpPr/>
      </dsp:nvSpPr>
      <dsp:spPr>
        <a:xfrm>
          <a:off x="1623616" y="175776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kern="1200" dirty="0"/>
            <a:t>Rachel James 2421308 – what makes a successful team </a:t>
          </a:r>
          <a:endParaRPr lang="en-US" sz="2500" kern="1200" dirty="0"/>
        </a:p>
      </dsp:txBody>
      <dsp:txXfrm>
        <a:off x="1623616" y="1757760"/>
        <a:ext cx="4018358" cy="1405728"/>
      </dsp:txXfrm>
    </dsp:sp>
    <dsp:sp modelId="{D4B8D4A6-D914-4901-BB1D-B2F121B70DA4}">
      <dsp:nvSpPr>
        <dsp:cNvPr id="0" name=""/>
        <dsp:cNvSpPr/>
      </dsp:nvSpPr>
      <dsp:spPr>
        <a:xfrm>
          <a:off x="0" y="3514921"/>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754522-48A7-4B87-BDEF-EE700CDE558D}">
      <dsp:nvSpPr>
        <dsp:cNvPr id="0" name=""/>
        <dsp:cNvSpPr/>
      </dsp:nvSpPr>
      <dsp:spPr>
        <a:xfrm>
          <a:off x="425232" y="3831209"/>
          <a:ext cx="773150" cy="7731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8B2F3D-1B8E-4B67-88BB-643E44FA6279}">
      <dsp:nvSpPr>
        <dsp:cNvPr id="0" name=""/>
        <dsp:cNvSpPr/>
      </dsp:nvSpPr>
      <dsp:spPr>
        <a:xfrm>
          <a:off x="1623616" y="3514921"/>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kern="1200"/>
            <a:t>Georgia Vatougios 2520837 – difference between groups and teams </a:t>
          </a:r>
          <a:endParaRPr lang="en-US" sz="2500" kern="1200"/>
        </a:p>
      </dsp:txBody>
      <dsp:txXfrm>
        <a:off x="1623616" y="3514921"/>
        <a:ext cx="4018358" cy="14057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019B5-620E-4E5E-B263-1790CA03A26F}">
      <dsp:nvSpPr>
        <dsp:cNvPr id="0" name=""/>
        <dsp:cNvSpPr/>
      </dsp:nvSpPr>
      <dsp:spPr>
        <a:xfrm>
          <a:off x="0" y="70492"/>
          <a:ext cx="9720072" cy="3878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Introduction</a:t>
          </a:r>
          <a:endParaRPr lang="en-US" sz="1700" kern="1200"/>
        </a:p>
      </dsp:txBody>
      <dsp:txXfrm>
        <a:off x="18934" y="89426"/>
        <a:ext cx="9682204" cy="349987"/>
      </dsp:txXfrm>
    </dsp:sp>
    <dsp:sp modelId="{9347E07B-6D31-4BA5-93C0-F03309D69B22}">
      <dsp:nvSpPr>
        <dsp:cNvPr id="0" name=""/>
        <dsp:cNvSpPr/>
      </dsp:nvSpPr>
      <dsp:spPr>
        <a:xfrm>
          <a:off x="0" y="507307"/>
          <a:ext cx="9720072" cy="3878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is conflict?</a:t>
          </a:r>
          <a:endParaRPr lang="en-US" sz="1700" kern="1200"/>
        </a:p>
      </dsp:txBody>
      <dsp:txXfrm>
        <a:off x="18934" y="526241"/>
        <a:ext cx="9682204" cy="349987"/>
      </dsp:txXfrm>
    </dsp:sp>
    <dsp:sp modelId="{1C4398FD-15BC-4185-9E8D-784DF966FE76}">
      <dsp:nvSpPr>
        <dsp:cNvPr id="0" name=""/>
        <dsp:cNvSpPr/>
      </dsp:nvSpPr>
      <dsp:spPr>
        <a:xfrm>
          <a:off x="0" y="944122"/>
          <a:ext cx="9720072" cy="3878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Conflict theories</a:t>
          </a:r>
          <a:endParaRPr lang="en-US" sz="1700" kern="1200"/>
        </a:p>
      </dsp:txBody>
      <dsp:txXfrm>
        <a:off x="18934" y="963056"/>
        <a:ext cx="9682204" cy="349987"/>
      </dsp:txXfrm>
    </dsp:sp>
    <dsp:sp modelId="{F167F724-CB96-4C17-8376-D4315C630994}">
      <dsp:nvSpPr>
        <dsp:cNvPr id="0" name=""/>
        <dsp:cNvSpPr/>
      </dsp:nvSpPr>
      <dsp:spPr>
        <a:xfrm>
          <a:off x="0" y="1380937"/>
          <a:ext cx="9720072" cy="3878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Thomas-Kilmann Conflict Mode Instrument</a:t>
          </a:r>
          <a:endParaRPr lang="en-US" sz="1700" kern="1200"/>
        </a:p>
      </dsp:txBody>
      <dsp:txXfrm>
        <a:off x="18934" y="1399871"/>
        <a:ext cx="9682204" cy="349987"/>
      </dsp:txXfrm>
    </dsp:sp>
    <dsp:sp modelId="{8A047C19-0883-4485-9C76-279A809FF484}">
      <dsp:nvSpPr>
        <dsp:cNvPr id="0" name=""/>
        <dsp:cNvSpPr/>
      </dsp:nvSpPr>
      <dsp:spPr>
        <a:xfrm>
          <a:off x="0" y="1817752"/>
          <a:ext cx="9720072" cy="3878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Tuckman’s stages of group development</a:t>
          </a:r>
          <a:endParaRPr lang="en-US" sz="1700" kern="1200"/>
        </a:p>
      </dsp:txBody>
      <dsp:txXfrm>
        <a:off x="18934" y="1836686"/>
        <a:ext cx="9682204" cy="349987"/>
      </dsp:txXfrm>
    </dsp:sp>
    <dsp:sp modelId="{6EE83DD5-2979-4E1B-9B11-4ED309346119}">
      <dsp:nvSpPr>
        <dsp:cNvPr id="0" name=""/>
        <dsp:cNvSpPr/>
      </dsp:nvSpPr>
      <dsp:spPr>
        <a:xfrm>
          <a:off x="0" y="2254567"/>
          <a:ext cx="9720072" cy="3878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Dialectical tension theory</a:t>
          </a:r>
          <a:endParaRPr lang="en-US" sz="1700" kern="1200"/>
        </a:p>
      </dsp:txBody>
      <dsp:txXfrm>
        <a:off x="18934" y="2273501"/>
        <a:ext cx="9682204" cy="349987"/>
      </dsp:txXfrm>
    </dsp:sp>
    <dsp:sp modelId="{45C1AC1F-BE1E-4DD4-9DD7-E100C58A64E9}">
      <dsp:nvSpPr>
        <dsp:cNvPr id="0" name=""/>
        <dsp:cNvSpPr/>
      </dsp:nvSpPr>
      <dsp:spPr>
        <a:xfrm>
          <a:off x="0" y="2691382"/>
          <a:ext cx="9720072" cy="3878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Theories in practice: a worked example</a:t>
          </a:r>
          <a:endParaRPr lang="en-US" sz="1700" kern="1200"/>
        </a:p>
      </dsp:txBody>
      <dsp:txXfrm>
        <a:off x="18934" y="2710316"/>
        <a:ext cx="9682204" cy="349987"/>
      </dsp:txXfrm>
    </dsp:sp>
    <dsp:sp modelId="{6D65C8F7-F7CC-4763-991A-533E2BB88260}">
      <dsp:nvSpPr>
        <dsp:cNvPr id="0" name=""/>
        <dsp:cNvSpPr/>
      </dsp:nvSpPr>
      <dsp:spPr>
        <a:xfrm>
          <a:off x="0" y="3128197"/>
          <a:ext cx="9720072" cy="3878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Conclusion</a:t>
          </a:r>
          <a:endParaRPr lang="en-US" sz="1700" kern="1200"/>
        </a:p>
      </dsp:txBody>
      <dsp:txXfrm>
        <a:off x="18934" y="3147131"/>
        <a:ext cx="9682204" cy="349987"/>
      </dsp:txXfrm>
    </dsp:sp>
    <dsp:sp modelId="{B3C42AB4-0E0C-4BCE-9BAF-4E049E2F00D3}">
      <dsp:nvSpPr>
        <dsp:cNvPr id="0" name=""/>
        <dsp:cNvSpPr/>
      </dsp:nvSpPr>
      <dsp:spPr>
        <a:xfrm>
          <a:off x="0" y="3565012"/>
          <a:ext cx="9720072" cy="3878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references</a:t>
          </a:r>
          <a:endParaRPr lang="en-US" sz="1700" kern="1200"/>
        </a:p>
      </dsp:txBody>
      <dsp:txXfrm>
        <a:off x="18934" y="3583946"/>
        <a:ext cx="9682204" cy="3499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EFCBD-7570-48CC-80C8-17E647F9AA8F}">
      <dsp:nvSpPr>
        <dsp:cNvPr id="0" name=""/>
        <dsp:cNvSpPr/>
      </dsp:nvSpPr>
      <dsp:spPr>
        <a:xfrm>
          <a:off x="0" y="35098"/>
          <a:ext cx="5734050" cy="115713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Conflict is something we all experience in everyday life, whether it’s at work, at home, or in our communities (Wilmot &amp; Hocker, 2017).</a:t>
          </a:r>
          <a:endParaRPr lang="en-US" sz="2300" kern="1200"/>
        </a:p>
      </dsp:txBody>
      <dsp:txXfrm>
        <a:off x="56486" y="91584"/>
        <a:ext cx="5621078" cy="1044158"/>
      </dsp:txXfrm>
    </dsp:sp>
    <dsp:sp modelId="{65CD8565-8F1B-4B83-9915-ABE194B284F2}">
      <dsp:nvSpPr>
        <dsp:cNvPr id="0" name=""/>
        <dsp:cNvSpPr/>
      </dsp:nvSpPr>
      <dsp:spPr>
        <a:xfrm>
          <a:off x="0" y="1258468"/>
          <a:ext cx="5734050" cy="1157130"/>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Working with colleagues you may not always get along with.</a:t>
          </a:r>
          <a:endParaRPr lang="en-US" sz="2300" kern="1200"/>
        </a:p>
      </dsp:txBody>
      <dsp:txXfrm>
        <a:off x="56486" y="1314954"/>
        <a:ext cx="5621078" cy="1044158"/>
      </dsp:txXfrm>
    </dsp:sp>
    <dsp:sp modelId="{4E54CF2E-9B1D-4D4D-B5DC-C1B66100124D}">
      <dsp:nvSpPr>
        <dsp:cNvPr id="0" name=""/>
        <dsp:cNvSpPr/>
      </dsp:nvSpPr>
      <dsp:spPr>
        <a:xfrm>
          <a:off x="0" y="2481838"/>
          <a:ext cx="5734050" cy="1157130"/>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Children arguing over tablets, TVs, bikes, or games.</a:t>
          </a:r>
          <a:endParaRPr lang="en-US" sz="2300" kern="1200"/>
        </a:p>
      </dsp:txBody>
      <dsp:txXfrm>
        <a:off x="56486" y="2538324"/>
        <a:ext cx="5621078" cy="1044158"/>
      </dsp:txXfrm>
    </dsp:sp>
    <dsp:sp modelId="{9B6EFA23-5B20-49E4-B486-824D88D26E33}">
      <dsp:nvSpPr>
        <dsp:cNvPr id="0" name=""/>
        <dsp:cNvSpPr/>
      </dsp:nvSpPr>
      <dsp:spPr>
        <a:xfrm>
          <a:off x="0" y="3705208"/>
          <a:ext cx="5734050" cy="115713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Neighbours making too much noise.</a:t>
          </a:r>
          <a:endParaRPr lang="en-US" sz="2300" kern="1200"/>
        </a:p>
      </dsp:txBody>
      <dsp:txXfrm>
        <a:off x="56486" y="3761694"/>
        <a:ext cx="5621078" cy="10441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198F66-F3E3-4105-87CF-8B2A750808A4}">
      <dsp:nvSpPr>
        <dsp:cNvPr id="0" name=""/>
        <dsp:cNvSpPr/>
      </dsp:nvSpPr>
      <dsp:spPr>
        <a:xfrm>
          <a:off x="0" y="494192"/>
          <a:ext cx="5641974" cy="120919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Thomas killman</a:t>
          </a:r>
          <a:endParaRPr lang="en-US" sz="5300" kern="1200"/>
        </a:p>
      </dsp:txBody>
      <dsp:txXfrm>
        <a:off x="59028" y="553220"/>
        <a:ext cx="5523918" cy="1091139"/>
      </dsp:txXfrm>
    </dsp:sp>
    <dsp:sp modelId="{FBC981A5-53C0-45C8-9473-6973DBF8B78D}">
      <dsp:nvSpPr>
        <dsp:cNvPr id="0" name=""/>
        <dsp:cNvSpPr/>
      </dsp:nvSpPr>
      <dsp:spPr>
        <a:xfrm>
          <a:off x="0" y="1856027"/>
          <a:ext cx="5641974" cy="1209195"/>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Tuckman</a:t>
          </a:r>
          <a:endParaRPr lang="en-US" sz="5300" kern="1200"/>
        </a:p>
      </dsp:txBody>
      <dsp:txXfrm>
        <a:off x="59028" y="1915055"/>
        <a:ext cx="5523918" cy="1091139"/>
      </dsp:txXfrm>
    </dsp:sp>
    <dsp:sp modelId="{099F360F-9435-4B84-8F29-17815537C966}">
      <dsp:nvSpPr>
        <dsp:cNvPr id="0" name=""/>
        <dsp:cNvSpPr/>
      </dsp:nvSpPr>
      <dsp:spPr>
        <a:xfrm>
          <a:off x="0" y="3217862"/>
          <a:ext cx="5641974" cy="1209195"/>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Dialectable tension</a:t>
          </a:r>
          <a:endParaRPr lang="en-US" sz="5300" kern="1200"/>
        </a:p>
      </dsp:txBody>
      <dsp:txXfrm>
        <a:off x="59028" y="3276890"/>
        <a:ext cx="5523918" cy="10911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F5A6B-1D74-4C58-8D65-C320EF43CB9D}">
      <dsp:nvSpPr>
        <dsp:cNvPr id="0" name=""/>
        <dsp:cNvSpPr/>
      </dsp:nvSpPr>
      <dsp:spPr>
        <a:xfrm>
          <a:off x="0" y="112738"/>
          <a:ext cx="5641974" cy="89768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Belbin, R.M. (2010) Team Roles at Work. 2nd edn. Oxford: Butterworth-Heinemann.</a:t>
          </a:r>
          <a:endParaRPr lang="en-US" sz="1800" kern="1200"/>
        </a:p>
      </dsp:txBody>
      <dsp:txXfrm>
        <a:off x="43821" y="156559"/>
        <a:ext cx="5554332" cy="810040"/>
      </dsp:txXfrm>
    </dsp:sp>
    <dsp:sp modelId="{5E54502F-E8BD-49CB-84BB-B2B31CFC3BD1}">
      <dsp:nvSpPr>
        <dsp:cNvPr id="0" name=""/>
        <dsp:cNvSpPr/>
      </dsp:nvSpPr>
      <dsp:spPr>
        <a:xfrm>
          <a:off x="0" y="1062261"/>
          <a:ext cx="5641974" cy="897682"/>
        </a:xfrm>
        <a:prstGeom prst="roundRect">
          <a:avLst/>
        </a:prstGeom>
        <a:solidFill>
          <a:schemeClr val="accent2">
            <a:hueOff val="-330843"/>
            <a:satOff val="373"/>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Katzenbach, J.R. and Smith, D.K. (1993) The Wisdom of Teams: Creating the High-Performance Organization. Boston: Harvard Business School Press.</a:t>
          </a:r>
          <a:endParaRPr lang="en-US" sz="1800" kern="1200"/>
        </a:p>
      </dsp:txBody>
      <dsp:txXfrm>
        <a:off x="43821" y="1106082"/>
        <a:ext cx="5554332" cy="810040"/>
      </dsp:txXfrm>
    </dsp:sp>
    <dsp:sp modelId="{87BEA8A3-0CB7-422E-A287-759CA5FBD416}">
      <dsp:nvSpPr>
        <dsp:cNvPr id="0" name=""/>
        <dsp:cNvSpPr/>
      </dsp:nvSpPr>
      <dsp:spPr>
        <a:xfrm>
          <a:off x="0" y="2011783"/>
          <a:ext cx="5641974" cy="897682"/>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Lencioni, P. (2002) The Five Dysfunctions of a Team: A Leadership Fable. San Francisco: Jossey-Bass.</a:t>
          </a:r>
          <a:endParaRPr lang="en-US" sz="1800" kern="1200"/>
        </a:p>
      </dsp:txBody>
      <dsp:txXfrm>
        <a:off x="43821" y="2055604"/>
        <a:ext cx="5554332" cy="810040"/>
      </dsp:txXfrm>
    </dsp:sp>
    <dsp:sp modelId="{990F6FD1-35EC-4BCF-A260-26731B00C949}">
      <dsp:nvSpPr>
        <dsp:cNvPr id="0" name=""/>
        <dsp:cNvSpPr/>
      </dsp:nvSpPr>
      <dsp:spPr>
        <a:xfrm>
          <a:off x="0" y="2961306"/>
          <a:ext cx="5641974" cy="897682"/>
        </a:xfrm>
        <a:prstGeom prst="roundRect">
          <a:avLst/>
        </a:prstGeom>
        <a:solidFill>
          <a:schemeClr val="accent2">
            <a:hueOff val="-992530"/>
            <a:satOff val="11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Robbins, S.P. and Judge, T.A. (2019) Organizational Behavior. 18th edn. Harlow: Pearson.</a:t>
          </a:r>
          <a:endParaRPr lang="en-US" sz="1800" kern="1200"/>
        </a:p>
      </dsp:txBody>
      <dsp:txXfrm>
        <a:off x="43821" y="3005127"/>
        <a:ext cx="5554332" cy="810040"/>
      </dsp:txXfrm>
    </dsp:sp>
    <dsp:sp modelId="{ED92B076-7565-41A4-BCFB-67F6C151EBC6}">
      <dsp:nvSpPr>
        <dsp:cNvPr id="0" name=""/>
        <dsp:cNvSpPr/>
      </dsp:nvSpPr>
      <dsp:spPr>
        <a:xfrm>
          <a:off x="0" y="3910828"/>
          <a:ext cx="5641974" cy="897682"/>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Tuckman, B.W. (1965) ‘Developmental sequence in small groups’, Psychological Bulletin, 63(6), pp. 384–399.</a:t>
          </a:r>
          <a:endParaRPr lang="en-US" sz="1800" kern="1200"/>
        </a:p>
      </dsp:txBody>
      <dsp:txXfrm>
        <a:off x="43821" y="3954649"/>
        <a:ext cx="5554332" cy="8100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EED5EE-9791-4A7F-993A-12803C98B586}" type="datetimeFigureOut">
              <a:rPr lang="en-GB" smtClean="0"/>
              <a:t>28/06/2026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F88A74-DB7E-476D-92E7-F7338F865F2B}" type="slidenum">
              <a:rPr lang="en-GB" smtClean="0"/>
              <a:t>‹#›</a:t>
            </a:fld>
            <a:endParaRPr lang="en-GB"/>
          </a:p>
        </p:txBody>
      </p:sp>
    </p:spTree>
    <p:extLst>
      <p:ext uri="{BB962C8B-B14F-4D97-AF65-F5344CB8AC3E}">
        <p14:creationId xmlns:p14="http://schemas.microsoft.com/office/powerpoint/2010/main" val="2593787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F88A74-DB7E-476D-92E7-F7338F865F2B}" type="slidenum">
              <a:rPr lang="en-GB" smtClean="0"/>
              <a:t>3</a:t>
            </a:fld>
            <a:endParaRPr lang="en-GB"/>
          </a:p>
        </p:txBody>
      </p:sp>
    </p:spTree>
    <p:extLst>
      <p:ext uri="{BB962C8B-B14F-4D97-AF65-F5344CB8AC3E}">
        <p14:creationId xmlns:p14="http://schemas.microsoft.com/office/powerpoint/2010/main" val="1248012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105BD-6D6F-49DB-9DE4-D4A6452D7E5F}" type="slidenum">
              <a:rPr kumimoji="0" lang="en-US" altLang="zh-CN" sz="1200" b="0" i="0" u="none" strike="noStrike" kern="1200" cap="none" spc="0" normalizeH="0" baseline="0" noProof="0" smtClean="0">
                <a:ln>
                  <a:noFill/>
                </a:ln>
                <a:solidFill>
                  <a:prstClr val="black"/>
                </a:solidFill>
                <a:effectLst/>
                <a:uLnTx/>
                <a:uFillTx/>
                <a:latin typeface="等线" panose="020F0502020204030204"/>
                <a:ea typeface="等线" panose="020B0503020204020204"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zh-CN" sz="1200" b="0" i="0" u="none" strike="noStrike" kern="1200" cap="none" spc="0" normalizeH="0" baseline="0" noProof="0" dirty="0">
              <a:ln>
                <a:noFill/>
              </a:ln>
              <a:solidFill>
                <a:prstClr val="black"/>
              </a:solidFill>
              <a:effectLst/>
              <a:uLnTx/>
              <a:uFillTx/>
              <a:latin typeface="等线" panose="020F0502020204030204"/>
              <a:ea typeface="等线" panose="020B0503020204020204" pitchFamily="2" charset="-122"/>
              <a:cs typeface="+mn-cs"/>
            </a:endParaRPr>
          </a:p>
        </p:txBody>
      </p:sp>
    </p:spTree>
    <p:extLst>
      <p:ext uri="{BB962C8B-B14F-4D97-AF65-F5344CB8AC3E}">
        <p14:creationId xmlns:p14="http://schemas.microsoft.com/office/powerpoint/2010/main" val="681593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105BD-6D6F-49DB-9DE4-D4A6452D7E5F}" type="slidenum">
              <a:rPr kumimoji="0" lang="en-US" altLang="zh-CN"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altLang="zh-CN" sz="12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2880906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105BD-6D6F-49DB-9DE4-D4A6452D7E5F}" type="slidenum">
              <a:rPr kumimoji="0" lang="en-US" altLang="zh-CN"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altLang="zh-CN" sz="12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377460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105BD-6D6F-49DB-9DE4-D4A6452D7E5F}" type="slidenum">
              <a:rPr kumimoji="0" lang="en-US" altLang="zh-CN"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altLang="zh-CN" sz="12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2093800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105BD-6D6F-49DB-9DE4-D4A6452D7E5F}" type="slidenum">
              <a:rPr kumimoji="0" lang="en-US" altLang="zh-CN"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altLang="zh-CN" sz="12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1181820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8A28F97-349A-4C9A-8AFE-DE80F9F38F3B}"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1FB0C-44F6-4095-8818-F6677AE2268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312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A28F97-349A-4C9A-8AFE-DE80F9F38F3B}"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1FB0C-44F6-4095-8818-F6677AE2268B}" type="slidenum">
              <a:rPr lang="en-GB" smtClean="0"/>
              <a:t>‹#›</a:t>
            </a:fld>
            <a:endParaRPr lang="en-GB"/>
          </a:p>
        </p:txBody>
      </p:sp>
    </p:spTree>
    <p:extLst>
      <p:ext uri="{BB962C8B-B14F-4D97-AF65-F5344CB8AC3E}">
        <p14:creationId xmlns:p14="http://schemas.microsoft.com/office/powerpoint/2010/main" val="1964365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28F97-349A-4C9A-8AFE-DE80F9F38F3B}"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1FB0C-44F6-4095-8818-F6677AE2268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5131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8A28F97-349A-4C9A-8AFE-DE80F9F38F3B}"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1FB0C-44F6-4095-8818-F6677AE2268B}" type="slidenum">
              <a:rPr lang="en-GB" smtClean="0"/>
              <a:t>‹#›</a:t>
            </a:fld>
            <a:endParaRPr lang="en-GB"/>
          </a:p>
        </p:txBody>
      </p:sp>
    </p:spTree>
    <p:extLst>
      <p:ext uri="{BB962C8B-B14F-4D97-AF65-F5344CB8AC3E}">
        <p14:creationId xmlns:p14="http://schemas.microsoft.com/office/powerpoint/2010/main" val="3358457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8A28F97-349A-4C9A-8AFE-DE80F9F38F3B}" type="datetimeFigureOut">
              <a:rPr lang="en-GB" smtClean="0"/>
              <a:t>28/06/2026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91FB0C-44F6-4095-8818-F6677AE2268B}" type="slidenum">
              <a:rPr lang="en-GB" smtClean="0"/>
              <a:t>‹#›</a:t>
            </a:fld>
            <a:endParaRPr lang="en-GB"/>
          </a:p>
        </p:txBody>
      </p:sp>
    </p:spTree>
    <p:extLst>
      <p:ext uri="{BB962C8B-B14F-4D97-AF65-F5344CB8AC3E}">
        <p14:creationId xmlns:p14="http://schemas.microsoft.com/office/powerpoint/2010/main" val="1821460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8A28F97-349A-4C9A-8AFE-DE80F9F38F3B}" type="datetimeFigureOut">
              <a:rPr lang="en-GB" smtClean="0"/>
              <a:t>28/06/2026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91FB0C-44F6-4095-8818-F6677AE2268B}" type="slidenum">
              <a:rPr lang="en-GB" smtClean="0"/>
              <a:t>‹#›</a:t>
            </a:fld>
            <a:endParaRPr lang="en-GB"/>
          </a:p>
        </p:txBody>
      </p:sp>
    </p:spTree>
    <p:extLst>
      <p:ext uri="{BB962C8B-B14F-4D97-AF65-F5344CB8AC3E}">
        <p14:creationId xmlns:p14="http://schemas.microsoft.com/office/powerpoint/2010/main" val="3758324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A28F97-349A-4C9A-8AFE-DE80F9F38F3B}" type="datetimeFigureOut">
              <a:rPr lang="en-GB" smtClean="0"/>
              <a:t>28/06/2026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91FB0C-44F6-4095-8818-F6677AE2268B}" type="slidenum">
              <a:rPr lang="en-GB" smtClean="0"/>
              <a:t>‹#›</a:t>
            </a:fld>
            <a:endParaRPr lang="en-GB"/>
          </a:p>
        </p:txBody>
      </p:sp>
    </p:spTree>
    <p:extLst>
      <p:ext uri="{BB962C8B-B14F-4D97-AF65-F5344CB8AC3E}">
        <p14:creationId xmlns:p14="http://schemas.microsoft.com/office/powerpoint/2010/main" val="444460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8A28F97-349A-4C9A-8AFE-DE80F9F38F3B}"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1FB0C-44F6-4095-8818-F6677AE2268B}" type="slidenum">
              <a:rPr lang="en-GB" smtClean="0"/>
              <a:t>‹#›</a:t>
            </a:fld>
            <a:endParaRPr lang="en-GB"/>
          </a:p>
        </p:txBody>
      </p:sp>
    </p:spTree>
    <p:extLst>
      <p:ext uri="{BB962C8B-B14F-4D97-AF65-F5344CB8AC3E}">
        <p14:creationId xmlns:p14="http://schemas.microsoft.com/office/powerpoint/2010/main" val="3711851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8A28F97-349A-4C9A-8AFE-DE80F9F38F3B}" type="datetimeFigureOut">
              <a:rPr lang="en-GB" smtClean="0"/>
              <a:t>28/06/2026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1FB0C-44F6-4095-8818-F6677AE2268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506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A28F97-349A-4C9A-8AFE-DE80F9F38F3B}"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1FB0C-44F6-4095-8818-F6677AE2268B}" type="slidenum">
              <a:rPr lang="en-GB" smtClean="0"/>
              <a:t>‹#›</a:t>
            </a:fld>
            <a:endParaRPr lang="en-GB"/>
          </a:p>
        </p:txBody>
      </p:sp>
    </p:spTree>
    <p:extLst>
      <p:ext uri="{BB962C8B-B14F-4D97-AF65-F5344CB8AC3E}">
        <p14:creationId xmlns:p14="http://schemas.microsoft.com/office/powerpoint/2010/main" val="2298370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A28F97-349A-4C9A-8AFE-DE80F9F38F3B}" type="datetimeFigureOut">
              <a:rPr lang="en-GB" smtClean="0"/>
              <a:t>28/06/2026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1FB0C-44F6-4095-8818-F6677AE2268B}"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03702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2987872628"/>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US" noProof="0"/>
              <a:t>Click to edit Master title style</a:t>
            </a:r>
            <a:endParaRPr lang="en-US" noProof="0" dirty="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777453204"/>
      </p:ext>
    </p:extLst>
  </p:cSld>
  <p:clrMapOvr>
    <a:masterClrMapping/>
  </p:clrMapOvr>
  <p:extLst>
    <p:ext uri="{DCECCB84-F9BA-43D5-87BE-67443E8EF086}">
      <p15:sldGuideLst xmlns:p15="http://schemas.microsoft.com/office/powerpoint/2012/main">
        <p15:guide id="1" orient="horz" pos="528">
          <p15:clr>
            <a:srgbClr val="FBAE40"/>
          </p15:clr>
        </p15:guide>
        <p15:guide id="2" pos="5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US" noProof="0"/>
              <a:t>Click to edit Master title style</a:t>
            </a:r>
            <a:endParaRPr lang="en-US" noProof="0" dirty="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97052745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01">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820F9CA-E84D-E159-524A-398712EC6AFE}"/>
              </a:ext>
            </a:extLst>
          </p:cNvPr>
          <p:cNvGrpSpPr/>
          <p:nvPr userDrawn="1"/>
        </p:nvGrpSpPr>
        <p:grpSpPr>
          <a:xfrm>
            <a:off x="879765" y="-10376"/>
            <a:ext cx="10794247" cy="1864808"/>
            <a:chOff x="879765" y="-10376"/>
            <a:chExt cx="10794247" cy="1864808"/>
          </a:xfrm>
        </p:grpSpPr>
        <p:sp>
          <p:nvSpPr>
            <p:cNvPr id="12" name="Freeform: Shape 12">
              <a:extLst>
                <a:ext uri="{FF2B5EF4-FFF2-40B4-BE49-F238E27FC236}">
                  <a16:creationId xmlns:a16="http://schemas.microsoft.com/office/drawing/2014/main" id="{7674207A-3643-0D40-E3B5-F11FCACBAA74}"/>
                </a:ext>
              </a:extLst>
            </p:cNvPr>
            <p:cNvSpPr/>
            <p:nvPr/>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Shape 12">
              <a:extLst>
                <a:ext uri="{FF2B5EF4-FFF2-40B4-BE49-F238E27FC236}">
                  <a16:creationId xmlns:a16="http://schemas.microsoft.com/office/drawing/2014/main" id="{9619B847-88FE-63C2-96AC-161C08F5934F}"/>
                </a:ext>
              </a:extLst>
            </p:cNvPr>
            <p:cNvSpPr/>
            <p:nvPr/>
          </p:nvSpPr>
          <p:spPr>
            <a:xfrm>
              <a:off x="5985740" y="345168"/>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8" name="Freeform 6">
              <a:extLst>
                <a:ext uri="{FF2B5EF4-FFF2-40B4-BE49-F238E27FC236}">
                  <a16:creationId xmlns:a16="http://schemas.microsoft.com/office/drawing/2014/main" id="{228172F9-6711-D31B-2F7B-A4ECDEAB360C}"/>
                </a:ext>
              </a:extLst>
            </p:cNvPr>
            <p:cNvSpPr/>
            <p:nvPr/>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1732E38F-F657-48F0-5783-63C7EDB52F87}"/>
                </a:ext>
              </a:extLst>
            </p:cNvPr>
            <p:cNvSpPr/>
            <p:nvPr/>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601F8F38-CEFA-8374-19C9-69BA4F7D10DF}"/>
                </a:ext>
              </a:extLst>
            </p:cNvPr>
            <p:cNvSpPr/>
            <p:nvPr/>
          </p:nvSpPr>
          <p:spPr>
            <a:xfrm>
              <a:off x="1610385"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1" name="Freeform 9">
              <a:extLst>
                <a:ext uri="{FF2B5EF4-FFF2-40B4-BE49-F238E27FC236}">
                  <a16:creationId xmlns:a16="http://schemas.microsoft.com/office/drawing/2014/main" id="{0659428E-002A-3B5E-D9E8-A2B206826D40}"/>
                </a:ext>
              </a:extLst>
            </p:cNvPr>
            <p:cNvSpPr/>
            <p:nvPr/>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F3F6BB30-EA63-53B6-1493-0B0220BC1FF8}"/>
                </a:ext>
              </a:extLst>
            </p:cNvPr>
            <p:cNvSpPr/>
            <p:nvPr/>
          </p:nvSpPr>
          <p:spPr>
            <a:xfrm>
              <a:off x="2336512"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3B6E5B6F-28D6-E7F3-B009-0B5623E38F22}"/>
                </a:ext>
              </a:extLst>
            </p:cNvPr>
            <p:cNvSpPr/>
            <p:nvPr/>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4817D92F-B8AA-2300-DC90-9AA1D5E54408}"/>
                </a:ext>
              </a:extLst>
            </p:cNvPr>
            <p:cNvSpPr/>
            <p:nvPr/>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2">
              <a:extLst>
                <a:ext uri="{FF2B5EF4-FFF2-40B4-BE49-F238E27FC236}">
                  <a16:creationId xmlns:a16="http://schemas.microsoft.com/office/drawing/2014/main" id="{F40AC1C2-6632-AEFE-E7DF-2E1BB06D857A}"/>
                </a:ext>
              </a:extLst>
            </p:cNvPr>
            <p:cNvSpPr/>
            <p:nvPr/>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grpSp>
      <p:sp>
        <p:nvSpPr>
          <p:cNvPr id="2" name="Title 1"/>
          <p:cNvSpPr>
            <a:spLocks noGrp="1"/>
          </p:cNvSpPr>
          <p:nvPr>
            <p:ph type="title"/>
          </p:nvPr>
        </p:nvSpPr>
        <p:spPr>
          <a:xfrm>
            <a:off x="914400" y="2487168"/>
            <a:ext cx="4572000" cy="3383280"/>
          </a:xfrm>
        </p:spPr>
        <p:txBody>
          <a:bodyPr anchor="t">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217920" y="2487168"/>
            <a:ext cx="5029200" cy="33832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4679142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US" noProof="0"/>
              <a:t>Click to edit Master title style</a:t>
            </a:r>
            <a:endParaRPr lang="en-US" noProof="0" dirty="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460393251"/>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4550702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US"/>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22628093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US" noProof="0"/>
              <a:t>Click to edit Master title style</a:t>
            </a:r>
            <a:endParaRPr lang="en-US" noProof="0" dirty="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dirty="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6035931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endParaRPr lang="en-US" altLang="zh-CN" noProof="0" dirty="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Tree>
    <p:extLst>
      <p:ext uri="{BB962C8B-B14F-4D97-AF65-F5344CB8AC3E}">
        <p14:creationId xmlns:p14="http://schemas.microsoft.com/office/powerpoint/2010/main" val="6414938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US"/>
              <a:t>Click to edit Master title style</a:t>
            </a:r>
            <a:endParaRPr lang="en-US" dirty="0"/>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124033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US"/>
              <a:t>Click to edit Master title style</a:t>
            </a:r>
            <a:endParaRPr lang="en-US"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a:t>Click to edit Master text styles</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7873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8A28F97-349A-4C9A-8AFE-DE80F9F38F3B}" type="datetimeFigureOut">
              <a:rPr lang="en-GB" smtClean="0"/>
              <a:t>28/06/2026</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F91FB0C-44F6-4095-8818-F6677AE2268B}"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72293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914400"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endParaRPr lang="en-US" noProof="0" dirty="0"/>
          </a:p>
        </p:txBody>
      </p:sp>
    </p:spTree>
    <p:extLst>
      <p:ext uri="{BB962C8B-B14F-4D97-AF65-F5344CB8AC3E}">
        <p14:creationId xmlns:p14="http://schemas.microsoft.com/office/powerpoint/2010/main" val="3347891320"/>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347472"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1pPr>
      <a:lvl2pPr marL="73152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2pPr>
      <a:lvl3pPr marL="109728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3pPr>
      <a:lvl4pPr marL="146304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4pPr>
      <a:lvl5pPr marL="182880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p15:clr>
            <a:srgbClr val="F26B43"/>
          </p15:clr>
        </p15:guide>
        <p15:guide id="2" pos="3840">
          <p15:clr>
            <a:srgbClr val="F26B43"/>
          </p15:clr>
        </p15:guide>
        <p15:guide id="3" pos="5640">
          <p15:clr>
            <a:srgbClr val="F26B43"/>
          </p15:clr>
        </p15:guide>
        <p15:guide id="4" pos="1656">
          <p15:clr>
            <a:srgbClr val="F26B43"/>
          </p15:clr>
        </p15:guide>
        <p15:guide id="5" pos="52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7/06/relationships/model3d" Target="../media/model3d1.glb"/><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AFE87A-5FFA-79E0-FB45-6BA3341D5B7C}"/>
              </a:ext>
            </a:extLst>
          </p:cNvPr>
          <p:cNvSpPr>
            <a:spLocks noGrp="1"/>
          </p:cNvSpPr>
          <p:nvPr>
            <p:ph type="title"/>
          </p:nvPr>
        </p:nvSpPr>
        <p:spPr>
          <a:xfrm>
            <a:off x="643468" y="643467"/>
            <a:ext cx="3415612" cy="5571066"/>
          </a:xfrm>
        </p:spPr>
        <p:txBody>
          <a:bodyPr vert="horz" lIns="91440" tIns="45720" rIns="91440" bIns="45720" rtlCol="0" anchor="ctr">
            <a:normAutofit/>
          </a:bodyPr>
          <a:lstStyle/>
          <a:p>
            <a:r>
              <a:rPr lang="en-US" kern="1200" cap="all" spc="100" baseline="0">
                <a:solidFill>
                  <a:srgbClr val="FFFFFF"/>
                </a:solidFill>
                <a:latin typeface="+mj-lt"/>
                <a:ea typeface="+mj-ea"/>
                <a:cs typeface="+mj-cs"/>
              </a:rPr>
              <a:t>what we learnt about effective teams </a:t>
            </a:r>
          </a:p>
        </p:txBody>
      </p:sp>
      <p:graphicFrame>
        <p:nvGraphicFramePr>
          <p:cNvPr id="19" name="TextBox 3">
            <a:extLst>
              <a:ext uri="{FF2B5EF4-FFF2-40B4-BE49-F238E27FC236}">
                <a16:creationId xmlns:a16="http://schemas.microsoft.com/office/drawing/2014/main" id="{AD33EBD1-9723-6292-DD18-D4B51B654651}"/>
              </a:ext>
            </a:extLst>
          </p:cNvPr>
          <p:cNvGraphicFramePr/>
          <p:nvPr>
            <p:extLst>
              <p:ext uri="{D42A27DB-BD31-4B8C-83A1-F6EECF244321}">
                <p14:modId xmlns:p14="http://schemas.microsoft.com/office/powerpoint/2010/main" val="1553680989"/>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7223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998A99-04C2-C609-6995-CFD2387D54FA}"/>
              </a:ext>
            </a:extLst>
          </p:cNvPr>
          <p:cNvSpPr>
            <a:spLocks noGrp="1"/>
          </p:cNvSpPr>
          <p:nvPr>
            <p:ph type="ctrTitle"/>
          </p:nvPr>
        </p:nvSpPr>
        <p:spPr>
          <a:xfrm>
            <a:off x="643466" y="1534475"/>
            <a:ext cx="6992351" cy="3861558"/>
          </a:xfrm>
        </p:spPr>
        <p:txBody>
          <a:bodyPr anchor="ctr">
            <a:normAutofit/>
          </a:bodyPr>
          <a:lstStyle/>
          <a:p>
            <a:r>
              <a:rPr lang="en-GB" sz="6000" dirty="0"/>
              <a:t>Conflict management &amp; resolution strategies </a:t>
            </a:r>
          </a:p>
        </p:txBody>
      </p:sp>
      <p:sp>
        <p:nvSpPr>
          <p:cNvPr id="20" name="Rectangle 19">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0"/>
            <a:ext cx="407213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Subtitle 2">
            <a:extLst>
              <a:ext uri="{FF2B5EF4-FFF2-40B4-BE49-F238E27FC236}">
                <a16:creationId xmlns:a16="http://schemas.microsoft.com/office/drawing/2014/main" id="{C8A423F0-1F86-64F1-C6C7-0F02240F19A3}"/>
              </a:ext>
            </a:extLst>
          </p:cNvPr>
          <p:cNvSpPr>
            <a:spLocks noGrp="1"/>
          </p:cNvSpPr>
          <p:nvPr>
            <p:ph type="subTitle" idx="1"/>
          </p:nvPr>
        </p:nvSpPr>
        <p:spPr>
          <a:xfrm>
            <a:off x="8596797" y="1534475"/>
            <a:ext cx="2727369" cy="3861558"/>
          </a:xfrm>
        </p:spPr>
        <p:txBody>
          <a:bodyPr anchor="ctr">
            <a:normAutofit/>
          </a:bodyPr>
          <a:lstStyle/>
          <a:p>
            <a:r>
              <a:rPr lang="en-GB" sz="2000" dirty="0">
                <a:solidFill>
                  <a:srgbClr val="FFFFFF"/>
                </a:solidFill>
              </a:rPr>
              <a:t>By Ashlee Humphries </a:t>
            </a:r>
          </a:p>
          <a:p>
            <a:r>
              <a:rPr lang="en-GB" sz="2000" dirty="0">
                <a:solidFill>
                  <a:srgbClr val="FFFFFF"/>
                </a:solidFill>
              </a:rPr>
              <a:t>Student number: 2520285</a:t>
            </a:r>
          </a:p>
          <a:p>
            <a:r>
              <a:rPr lang="en-GB" sz="2000" dirty="0">
                <a:solidFill>
                  <a:srgbClr val="FFFFFF"/>
                </a:solidFill>
              </a:rPr>
              <a:t>Module number: BMSW4009</a:t>
            </a:r>
          </a:p>
        </p:txBody>
      </p:sp>
      <mc:AlternateContent xmlns:mc="http://schemas.openxmlformats.org/markup-compatibility/2006">
        <mc:Choice xmlns:am3d="http://schemas.microsoft.com/office/drawing/2017/model3d" Requires="am3d">
          <p:graphicFrame>
            <p:nvGraphicFramePr>
              <p:cNvPr id="6" name="3D Model 5" descr="Ulysses butterfly">
                <a:extLst>
                  <a:ext uri="{FF2B5EF4-FFF2-40B4-BE49-F238E27FC236}">
                    <a16:creationId xmlns:a16="http://schemas.microsoft.com/office/drawing/2014/main" id="{E354EF0A-FE15-7C58-0CB0-FC896C4BCF43}"/>
                  </a:ext>
                </a:extLst>
              </p:cNvPr>
              <p:cNvGraphicFramePr>
                <a:graphicFrameLocks noChangeAspect="1"/>
              </p:cNvGraphicFramePr>
              <p:nvPr>
                <p:extLst>
                  <p:ext uri="{D42A27DB-BD31-4B8C-83A1-F6EECF244321}">
                    <p14:modId xmlns:p14="http://schemas.microsoft.com/office/powerpoint/2010/main" val="2780038877"/>
                  </p:ext>
                </p:extLst>
              </p:nvPr>
            </p:nvGraphicFramePr>
            <p:xfrm>
              <a:off x="8680479" y="-75166"/>
              <a:ext cx="3127740" cy="2878726"/>
            </p:xfrm>
            <a:graphic>
              <a:graphicData uri="http://schemas.microsoft.com/office/drawing/2017/model3d">
                <am3d:model3d r:embed="rId2">
                  <am3d:spPr>
                    <a:xfrm>
                      <a:off x="0" y="0"/>
                      <a:ext cx="3127740" cy="2878726"/>
                    </a:xfrm>
                    <a:prstGeom prst="rect">
                      <a:avLst/>
                    </a:prstGeom>
                  </am3d:spPr>
                  <am3d:camera>
                    <am3d:pos x="0" y="0" z="64127089"/>
                    <am3d:up dx="0" dy="36000000" dz="0"/>
                    <am3d:lookAt x="0" y="0" z="0"/>
                    <am3d:perspective fov="2700000"/>
                  </am3d:camera>
                  <am3d:trans>
                    <am3d:meterPerModelUnit n="2115077" d="1000000"/>
                    <am3d:preTrans dx="0" dy="-6823714" dz="0"/>
                    <am3d:scale>
                      <am3d:sx n="1000000" d="1000000"/>
                      <am3d:sy n="1000000" d="1000000"/>
                      <am3d:sz n="1000000" d="1000000"/>
                    </am3d:scale>
                    <am3d:rot ax="6074917" ay="-801233" az="-7843892"/>
                    <am3d:postTrans dx="0" dy="0" dz="0"/>
                  </am3d:trans>
                  <am3d:raster rName="Office3DRenderer" rVer="16.0.8326">
                    <am3d:blip r:embed="rId3"/>
                  </am3d:raster>
                  <am3d:objViewport viewportSz="318478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Ulysses butterfly">
                <a:extLst>
                  <a:ext uri="{FF2B5EF4-FFF2-40B4-BE49-F238E27FC236}">
                    <a16:creationId xmlns:a16="http://schemas.microsoft.com/office/drawing/2014/main" id="{E354EF0A-FE15-7C58-0CB0-FC896C4BCF43}"/>
                  </a:ext>
                </a:extLst>
              </p:cNvPr>
              <p:cNvPicPr>
                <a:picLocks noGrp="1" noRot="1" noChangeAspect="1" noMove="1" noResize="1" noEditPoints="1" noAdjustHandles="1" noChangeArrowheads="1" noChangeShapeType="1" noCrop="1"/>
              </p:cNvPicPr>
              <p:nvPr/>
            </p:nvPicPr>
            <p:blipFill>
              <a:blip r:embed="rId3"/>
              <a:stretch>
                <a:fillRect/>
              </a:stretch>
            </p:blipFill>
            <p:spPr>
              <a:xfrm>
                <a:off x="8680479" y="-75166"/>
                <a:ext cx="3127740" cy="2878726"/>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7" name="3D Model 6" descr="Ulysses butterfly">
                <a:extLst>
                  <a:ext uri="{FF2B5EF4-FFF2-40B4-BE49-F238E27FC236}">
                    <a16:creationId xmlns:a16="http://schemas.microsoft.com/office/drawing/2014/main" id="{DE863DF8-89E9-C42B-92C0-1A57819234E4}"/>
                  </a:ext>
                </a:extLst>
              </p:cNvPr>
              <p:cNvGraphicFramePr>
                <a:graphicFrameLocks noChangeAspect="1"/>
              </p:cNvGraphicFramePr>
              <p:nvPr>
                <p:extLst>
                  <p:ext uri="{D42A27DB-BD31-4B8C-83A1-F6EECF244321}">
                    <p14:modId xmlns:p14="http://schemas.microsoft.com/office/powerpoint/2010/main" val="3549572299"/>
                  </p:ext>
                </p:extLst>
              </p:nvPr>
            </p:nvGraphicFramePr>
            <p:xfrm>
              <a:off x="8972245" y="4328470"/>
              <a:ext cx="2593947" cy="2530017"/>
            </p:xfrm>
            <a:graphic>
              <a:graphicData uri="http://schemas.microsoft.com/office/drawing/2017/model3d">
                <am3d:model3d r:embed="rId2">
                  <am3d:spPr>
                    <a:xfrm>
                      <a:off x="0" y="0"/>
                      <a:ext cx="2593947" cy="2530017"/>
                    </a:xfrm>
                    <a:prstGeom prst="rect">
                      <a:avLst/>
                    </a:prstGeom>
                  </am3d:spPr>
                  <am3d:camera>
                    <am3d:pos x="0" y="0" z="64127089"/>
                    <am3d:up dx="0" dy="36000000" dz="0"/>
                    <am3d:lookAt x="0" y="0" z="0"/>
                    <am3d:perspective fov="2700000"/>
                  </am3d:camera>
                  <am3d:trans>
                    <am3d:meterPerModelUnit n="2115077" d="1000000"/>
                    <am3d:preTrans dx="0" dy="-6823714" dz="0"/>
                    <am3d:scale>
                      <am3d:sx n="1000000" d="1000000"/>
                      <am3d:sy n="1000000" d="1000000"/>
                      <am3d:sz n="1000000" d="1000000"/>
                    </am3d:scale>
                    <am3d:rot ax="5968389" ay="499783" az="8341945"/>
                    <am3d:postTrans dx="0" dy="0" dz="0"/>
                  </am3d:trans>
                  <am3d:raster rName="Office3DRenderer" rVer="16.0.8326">
                    <am3d:blip r:embed="rId4"/>
                  </am3d:raster>
                  <am3d:objViewport viewportSz="267937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3D Model 6" descr="Ulysses butterfly">
                <a:extLst>
                  <a:ext uri="{FF2B5EF4-FFF2-40B4-BE49-F238E27FC236}">
                    <a16:creationId xmlns:a16="http://schemas.microsoft.com/office/drawing/2014/main" id="{DE863DF8-89E9-C42B-92C0-1A57819234E4}"/>
                  </a:ext>
                </a:extLst>
              </p:cNvPr>
              <p:cNvPicPr>
                <a:picLocks noGrp="1" noRot="1" noChangeAspect="1" noMove="1" noResize="1" noEditPoints="1" noAdjustHandles="1" noChangeArrowheads="1" noChangeShapeType="1" noCrop="1"/>
              </p:cNvPicPr>
              <p:nvPr/>
            </p:nvPicPr>
            <p:blipFill>
              <a:blip r:embed="rId4"/>
              <a:stretch>
                <a:fillRect/>
              </a:stretch>
            </p:blipFill>
            <p:spPr>
              <a:xfrm>
                <a:off x="8972245" y="4328470"/>
                <a:ext cx="2593947" cy="2530017"/>
              </a:xfrm>
              <a:prstGeom prst="rect">
                <a:avLst/>
              </a:prstGeom>
            </p:spPr>
          </p:pic>
        </mc:Fallback>
      </mc:AlternateContent>
    </p:spTree>
    <p:extLst>
      <p:ext uri="{BB962C8B-B14F-4D97-AF65-F5344CB8AC3E}">
        <p14:creationId xmlns:p14="http://schemas.microsoft.com/office/powerpoint/2010/main" val="4237575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Contents</a:t>
            </a:r>
          </a:p>
        </p:txBody>
      </p:sp>
      <p:graphicFrame>
        <p:nvGraphicFramePr>
          <p:cNvPr id="6" name="Content Placeholder 2">
            <a:extLst>
              <a:ext uri="{FF2B5EF4-FFF2-40B4-BE49-F238E27FC236}">
                <a16:creationId xmlns:a16="http://schemas.microsoft.com/office/drawing/2014/main" id="{E98451C6-CC11-C0FD-B49B-84AEF1A2A954}"/>
              </a:ext>
            </a:extLst>
          </p:cNvPr>
          <p:cNvGraphicFramePr>
            <a:graphicFrameLocks noGrp="1"/>
          </p:cNvGraphicFramePr>
          <p:nvPr>
            <p:ph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7504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BE753E-4156-4486-B269-C34C2220E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9BFE9F-67FE-4BBC-BFED-6AA4C51D0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3673BD-465E-CDD4-C085-06C233B9AE0B}"/>
              </a:ext>
            </a:extLst>
          </p:cNvPr>
          <p:cNvSpPr>
            <a:spLocks noGrp="1"/>
          </p:cNvSpPr>
          <p:nvPr>
            <p:ph type="title"/>
          </p:nvPr>
        </p:nvSpPr>
        <p:spPr>
          <a:xfrm>
            <a:off x="8187269" y="643467"/>
            <a:ext cx="3415612" cy="5571066"/>
          </a:xfrm>
        </p:spPr>
        <p:txBody>
          <a:bodyPr>
            <a:normAutofit/>
          </a:bodyPr>
          <a:lstStyle/>
          <a:p>
            <a:r>
              <a:rPr lang="en-GB">
                <a:solidFill>
                  <a:srgbClr val="FFFFFF"/>
                </a:solidFill>
              </a:rPr>
              <a:t>Conflict and resolution startagies </a:t>
            </a:r>
          </a:p>
        </p:txBody>
      </p:sp>
      <p:graphicFrame>
        <p:nvGraphicFramePr>
          <p:cNvPr id="5" name="Content Placeholder 2">
            <a:extLst>
              <a:ext uri="{FF2B5EF4-FFF2-40B4-BE49-F238E27FC236}">
                <a16:creationId xmlns:a16="http://schemas.microsoft.com/office/drawing/2014/main" id="{84FDB7D5-48CA-94E2-B6AF-FEB82191C1E7}"/>
              </a:ext>
            </a:extLst>
          </p:cNvPr>
          <p:cNvGraphicFramePr>
            <a:graphicFrameLocks noGrp="1"/>
          </p:cNvGraphicFramePr>
          <p:nvPr>
            <p:ph idx="1"/>
            <p:extLst>
              <p:ext uri="{D42A27DB-BD31-4B8C-83A1-F6EECF244321}">
                <p14:modId xmlns:p14="http://schemas.microsoft.com/office/powerpoint/2010/main" val="3617282943"/>
              </p:ext>
            </p:extLst>
          </p:nvPr>
        </p:nvGraphicFramePr>
        <p:xfrm>
          <a:off x="904875" y="976313"/>
          <a:ext cx="5734050" cy="4897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9891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D32D78-614E-EC41-A2C5-1F8579C5A7FA}"/>
              </a:ext>
            </a:extLst>
          </p:cNvPr>
          <p:cNvSpPr>
            <a:spLocks noGrp="1"/>
          </p:cNvSpPr>
          <p:nvPr>
            <p:ph type="title"/>
          </p:nvPr>
        </p:nvSpPr>
        <p:spPr>
          <a:xfrm>
            <a:off x="643468" y="643467"/>
            <a:ext cx="3415612" cy="5571066"/>
          </a:xfrm>
        </p:spPr>
        <p:txBody>
          <a:bodyPr>
            <a:normAutofit/>
          </a:bodyPr>
          <a:lstStyle/>
          <a:p>
            <a:r>
              <a:rPr lang="en-GB">
                <a:solidFill>
                  <a:srgbClr val="FFFFFF"/>
                </a:solidFill>
              </a:rPr>
              <a:t>Theorys </a:t>
            </a:r>
          </a:p>
        </p:txBody>
      </p:sp>
      <p:graphicFrame>
        <p:nvGraphicFramePr>
          <p:cNvPr id="5" name="Content Placeholder 2">
            <a:extLst>
              <a:ext uri="{FF2B5EF4-FFF2-40B4-BE49-F238E27FC236}">
                <a16:creationId xmlns:a16="http://schemas.microsoft.com/office/drawing/2014/main" id="{D1855A25-918A-CDCE-176C-6DA349322EAA}"/>
              </a:ext>
            </a:extLst>
          </p:cNvPr>
          <p:cNvGraphicFramePr>
            <a:graphicFrameLocks noGrp="1"/>
          </p:cNvGraphicFramePr>
          <p:nvPr>
            <p:ph idx="1"/>
            <p:extLst>
              <p:ext uri="{D42A27DB-BD31-4B8C-83A1-F6EECF244321}">
                <p14:modId xmlns:p14="http://schemas.microsoft.com/office/powerpoint/2010/main" val="4036315412"/>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5243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FB7AEF-EBE4-4D09-8CB7-8EABCB3BE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FAFEBEB-E7DF-4119-99EC-3C2C5F3C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5688020" cy="621453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8A590-BAE6-BDD2-C5B3-88550E40CAFA}"/>
              </a:ext>
            </a:extLst>
          </p:cNvPr>
          <p:cNvSpPr>
            <a:spLocks noGrp="1"/>
          </p:cNvSpPr>
          <p:nvPr>
            <p:ph type="title"/>
          </p:nvPr>
        </p:nvSpPr>
        <p:spPr>
          <a:xfrm>
            <a:off x="840998" y="965200"/>
            <a:ext cx="4689938" cy="4815596"/>
          </a:xfrm>
        </p:spPr>
        <p:txBody>
          <a:bodyPr>
            <a:normAutofit/>
          </a:bodyPr>
          <a:lstStyle/>
          <a:p>
            <a:pPr algn="r"/>
            <a:r>
              <a:rPr lang="en-GB" dirty="0">
                <a:solidFill>
                  <a:srgbClr val="FFFFFF"/>
                </a:solidFill>
              </a:rPr>
              <a:t>Thomas-Killman Conflict Mode Instrument </a:t>
            </a:r>
            <a:br>
              <a:rPr lang="en-GB" dirty="0">
                <a:solidFill>
                  <a:srgbClr val="FFFFFF"/>
                </a:solidFill>
              </a:rPr>
            </a:br>
            <a:r>
              <a:rPr lang="en-GB" dirty="0">
                <a:solidFill>
                  <a:srgbClr val="FFFFFF"/>
                </a:solidFill>
              </a:rPr>
              <a:t>by Thomas-Killman and Ralph Killman, 1970s</a:t>
            </a:r>
            <a:br>
              <a:rPr lang="en-GB" dirty="0">
                <a:solidFill>
                  <a:srgbClr val="FFFFFF"/>
                </a:solidFill>
              </a:rPr>
            </a:br>
            <a:endParaRPr lang="en-GB" dirty="0">
              <a:solidFill>
                <a:srgbClr val="FFFFFF"/>
              </a:solidFill>
            </a:endParaRPr>
          </a:p>
        </p:txBody>
      </p:sp>
      <p:sp>
        <p:nvSpPr>
          <p:cNvPr id="12" name="Rectangle 11">
            <a:extLst>
              <a:ext uri="{FF2B5EF4-FFF2-40B4-BE49-F238E27FC236}">
                <a16:creationId xmlns:a16="http://schemas.microsoft.com/office/drawing/2014/main" id="{8E25F227-C9F5-44BC-8ECE-188763D85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5C546A-CF1E-AD2C-F724-A10E1C801149}"/>
              </a:ext>
            </a:extLst>
          </p:cNvPr>
          <p:cNvSpPr>
            <a:spLocks noGrp="1"/>
          </p:cNvSpPr>
          <p:nvPr>
            <p:ph idx="1"/>
          </p:nvPr>
        </p:nvSpPr>
        <p:spPr>
          <a:xfrm>
            <a:off x="6661065" y="974875"/>
            <a:ext cx="4724573" cy="4852362"/>
          </a:xfrm>
        </p:spPr>
        <p:txBody>
          <a:bodyPr anchor="ctr">
            <a:normAutofit/>
          </a:bodyPr>
          <a:lstStyle/>
          <a:p>
            <a:pPr marL="0" indent="0">
              <a:buNone/>
            </a:pPr>
            <a:r>
              <a:rPr lang="en-GB" sz="2000" dirty="0">
                <a:solidFill>
                  <a:srgbClr val="FFFFFF"/>
                </a:solidFill>
              </a:rPr>
              <a:t>Thomas-Kilmann Conflict Mode Instrument.</a:t>
            </a:r>
          </a:p>
          <a:p>
            <a:pPr marL="0" indent="0">
              <a:buNone/>
            </a:pPr>
            <a:r>
              <a:rPr lang="en-GB" sz="2000" dirty="0">
                <a:solidFill>
                  <a:srgbClr val="FFFFFF"/>
                </a:solidFill>
              </a:rPr>
              <a:t> The Thomas-Kilmann model explains the different ways people respond to conflict situations (Thomas &amp; Kilmann, 1974)</a:t>
            </a:r>
          </a:p>
          <a:p>
            <a:pPr marL="0" indent="0">
              <a:buNone/>
            </a:pPr>
            <a:r>
              <a:rPr lang="en-GB" sz="2000" dirty="0">
                <a:solidFill>
                  <a:srgbClr val="FFFFFF"/>
                </a:solidFill>
              </a:rPr>
              <a:t>Competing – putting your own needs first.</a:t>
            </a:r>
          </a:p>
          <a:p>
            <a:pPr marL="0" indent="0">
              <a:buNone/>
            </a:pPr>
            <a:r>
              <a:rPr lang="en-GB" sz="2000" dirty="0">
                <a:solidFill>
                  <a:srgbClr val="FFFFFF"/>
                </a:solidFill>
              </a:rPr>
              <a:t>Accommodating – giving in to others.</a:t>
            </a:r>
          </a:p>
          <a:p>
            <a:pPr marL="0" indent="0">
              <a:buNone/>
            </a:pPr>
            <a:r>
              <a:rPr lang="en-GB" sz="2000" dirty="0">
                <a:solidFill>
                  <a:srgbClr val="FFFFFF"/>
                </a:solidFill>
              </a:rPr>
              <a:t>Avoiding – staying away from conflict.</a:t>
            </a:r>
          </a:p>
          <a:p>
            <a:pPr marL="0" indent="0">
              <a:buNone/>
            </a:pPr>
            <a:r>
              <a:rPr lang="en-GB" sz="2000" dirty="0">
                <a:solidFill>
                  <a:srgbClr val="FFFFFF"/>
                </a:solidFill>
              </a:rPr>
              <a:t>Collaborating – working together to find the best solution.</a:t>
            </a:r>
          </a:p>
          <a:p>
            <a:pPr marL="0" indent="0">
              <a:buNone/>
            </a:pPr>
            <a:r>
              <a:rPr lang="en-GB" sz="2000" dirty="0">
                <a:solidFill>
                  <a:srgbClr val="FFFFFF"/>
                </a:solidFill>
              </a:rPr>
              <a:t>Compromising – finding a middle ground.</a:t>
            </a:r>
          </a:p>
        </p:txBody>
      </p:sp>
    </p:spTree>
    <p:extLst>
      <p:ext uri="{BB962C8B-B14F-4D97-AF65-F5344CB8AC3E}">
        <p14:creationId xmlns:p14="http://schemas.microsoft.com/office/powerpoint/2010/main" val="374518525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FB7AEF-EBE4-4D09-8CB7-8EABCB3BE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FAFEBEB-E7DF-4119-99EC-3C2C5F3C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5688020" cy="621453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4F1E03-951B-05BE-E899-7E747AF0F23C}"/>
              </a:ext>
            </a:extLst>
          </p:cNvPr>
          <p:cNvSpPr>
            <a:spLocks noGrp="1"/>
          </p:cNvSpPr>
          <p:nvPr>
            <p:ph type="title"/>
          </p:nvPr>
        </p:nvSpPr>
        <p:spPr>
          <a:xfrm>
            <a:off x="840998" y="965200"/>
            <a:ext cx="4689938" cy="4815596"/>
          </a:xfrm>
        </p:spPr>
        <p:txBody>
          <a:bodyPr>
            <a:normAutofit/>
          </a:bodyPr>
          <a:lstStyle/>
          <a:p>
            <a:pPr algn="r"/>
            <a:r>
              <a:rPr lang="en-GB" sz="3500">
                <a:solidFill>
                  <a:srgbClr val="FFFFFF"/>
                </a:solidFill>
              </a:rPr>
              <a:t>Tuckman’s stages of group development </a:t>
            </a:r>
            <a:br>
              <a:rPr lang="en-GB" sz="3500">
                <a:solidFill>
                  <a:srgbClr val="FFFFFF"/>
                </a:solidFill>
              </a:rPr>
            </a:br>
            <a:br>
              <a:rPr lang="en-GB" sz="3500">
                <a:solidFill>
                  <a:srgbClr val="FFFFFF"/>
                </a:solidFill>
              </a:rPr>
            </a:br>
            <a:r>
              <a:rPr lang="en-GB" sz="3500">
                <a:solidFill>
                  <a:srgbClr val="FFFFFF"/>
                </a:solidFill>
              </a:rPr>
              <a:t>Tuckman suggested that groups go through different stages as they develop and work together (Tuckman, 1965; Tuckman &amp; Jensen, 1977)</a:t>
            </a:r>
            <a:br>
              <a:rPr lang="en-GB" sz="3500">
                <a:solidFill>
                  <a:srgbClr val="FFFFFF"/>
                </a:solidFill>
              </a:rPr>
            </a:br>
            <a:br>
              <a:rPr lang="en-GB" sz="3500">
                <a:solidFill>
                  <a:srgbClr val="FFFFFF"/>
                </a:solidFill>
              </a:rPr>
            </a:br>
            <a:endParaRPr lang="en-GB" sz="3500">
              <a:solidFill>
                <a:srgbClr val="FFFFFF"/>
              </a:solidFill>
            </a:endParaRPr>
          </a:p>
        </p:txBody>
      </p:sp>
      <p:sp>
        <p:nvSpPr>
          <p:cNvPr id="12" name="Rectangle 11">
            <a:extLst>
              <a:ext uri="{FF2B5EF4-FFF2-40B4-BE49-F238E27FC236}">
                <a16:creationId xmlns:a16="http://schemas.microsoft.com/office/drawing/2014/main" id="{8E25F227-C9F5-44BC-8ECE-188763D85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AB2A36-CDA9-1FB2-3C8F-A7E38F937D55}"/>
              </a:ext>
            </a:extLst>
          </p:cNvPr>
          <p:cNvSpPr>
            <a:spLocks noGrp="1"/>
          </p:cNvSpPr>
          <p:nvPr>
            <p:ph idx="1"/>
          </p:nvPr>
        </p:nvSpPr>
        <p:spPr>
          <a:xfrm>
            <a:off x="6661065" y="974875"/>
            <a:ext cx="4724573" cy="4852362"/>
          </a:xfrm>
        </p:spPr>
        <p:txBody>
          <a:bodyPr anchor="ctr">
            <a:normAutofit/>
          </a:bodyPr>
          <a:lstStyle/>
          <a:p>
            <a:r>
              <a:rPr lang="en-GB" dirty="0">
                <a:solidFill>
                  <a:srgbClr val="FFFFFF"/>
                </a:solidFill>
              </a:rPr>
              <a:t>Forming: a team coming together </a:t>
            </a:r>
          </a:p>
          <a:p>
            <a:r>
              <a:rPr lang="en-GB" dirty="0">
                <a:solidFill>
                  <a:srgbClr val="FFFFFF"/>
                </a:solidFill>
              </a:rPr>
              <a:t>Storming: new conflict as personalities clash over working styles/ideas </a:t>
            </a:r>
          </a:p>
          <a:p>
            <a:r>
              <a:rPr lang="en-GB" dirty="0">
                <a:solidFill>
                  <a:srgbClr val="FFFFFF"/>
                </a:solidFill>
              </a:rPr>
              <a:t>Norming: a team becomes more settled and comfortable, shares trust and strengths </a:t>
            </a:r>
          </a:p>
          <a:p>
            <a:r>
              <a:rPr lang="en-GB" dirty="0">
                <a:solidFill>
                  <a:srgbClr val="FFFFFF"/>
                </a:solidFill>
              </a:rPr>
              <a:t>Performing: a team cooperates in high effectiveness and focuses on the goal </a:t>
            </a:r>
          </a:p>
          <a:p>
            <a:r>
              <a:rPr lang="en-GB" dirty="0">
                <a:solidFill>
                  <a:srgbClr val="FFFFFF"/>
                </a:solidFill>
              </a:rPr>
              <a:t> Adjourning: a team splits once the task is complete, with reflection and a sense of sadness when a group breaks up </a:t>
            </a:r>
          </a:p>
        </p:txBody>
      </p:sp>
    </p:spTree>
    <p:extLst>
      <p:ext uri="{BB962C8B-B14F-4D97-AF65-F5344CB8AC3E}">
        <p14:creationId xmlns:p14="http://schemas.microsoft.com/office/powerpoint/2010/main" val="66000490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FB7AEF-EBE4-4D09-8CB7-8EABCB3BE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FAFEBEB-E7DF-4119-99EC-3C2C5F3C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5688020" cy="621453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10F54-ABBA-F7CD-D65D-FF1E65F39ADE}"/>
              </a:ext>
            </a:extLst>
          </p:cNvPr>
          <p:cNvSpPr>
            <a:spLocks noGrp="1"/>
          </p:cNvSpPr>
          <p:nvPr>
            <p:ph type="title"/>
          </p:nvPr>
        </p:nvSpPr>
        <p:spPr>
          <a:xfrm>
            <a:off x="840998" y="965200"/>
            <a:ext cx="4689938" cy="4815596"/>
          </a:xfrm>
        </p:spPr>
        <p:txBody>
          <a:bodyPr>
            <a:normAutofit/>
          </a:bodyPr>
          <a:lstStyle/>
          <a:p>
            <a:pPr algn="r"/>
            <a:r>
              <a:rPr lang="en-GB" sz="3900">
                <a:solidFill>
                  <a:srgbClr val="FFFFFF"/>
                </a:solidFill>
              </a:rPr>
              <a:t>Dialectable tension theory </a:t>
            </a:r>
            <a:br>
              <a:rPr lang="en-GB" sz="3900">
                <a:solidFill>
                  <a:srgbClr val="FFFFFF"/>
                </a:solidFill>
              </a:rPr>
            </a:br>
            <a:br>
              <a:rPr lang="en-GB" sz="3900">
                <a:solidFill>
                  <a:srgbClr val="FFFFFF"/>
                </a:solidFill>
              </a:rPr>
            </a:br>
            <a:r>
              <a:rPr lang="en-GB" sz="3900">
                <a:solidFill>
                  <a:srgbClr val="FFFFFF"/>
                </a:solidFill>
              </a:rPr>
              <a:t>According to Baxter and Montgomery (1996), relationships often involve balancing opposite needs.</a:t>
            </a:r>
          </a:p>
        </p:txBody>
      </p:sp>
      <p:sp>
        <p:nvSpPr>
          <p:cNvPr id="12" name="Rectangle 11">
            <a:extLst>
              <a:ext uri="{FF2B5EF4-FFF2-40B4-BE49-F238E27FC236}">
                <a16:creationId xmlns:a16="http://schemas.microsoft.com/office/drawing/2014/main" id="{8E25F227-C9F5-44BC-8ECE-188763D85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217B62-5DA2-F13C-1CCC-B8B32208F3CB}"/>
              </a:ext>
            </a:extLst>
          </p:cNvPr>
          <p:cNvSpPr>
            <a:spLocks noGrp="1"/>
          </p:cNvSpPr>
          <p:nvPr>
            <p:ph idx="1"/>
          </p:nvPr>
        </p:nvSpPr>
        <p:spPr>
          <a:xfrm>
            <a:off x="6661065" y="974875"/>
            <a:ext cx="4724573" cy="4852362"/>
          </a:xfrm>
        </p:spPr>
        <p:txBody>
          <a:bodyPr anchor="ctr">
            <a:normAutofit/>
          </a:bodyPr>
          <a:lstStyle/>
          <a:p>
            <a:r>
              <a:rPr lang="en-GB">
                <a:solidFill>
                  <a:srgbClr val="FFFFFF"/>
                </a:solidFill>
              </a:rPr>
              <a:t>Inderpendace vs connection : wanting personal freedom but wanting close relationships </a:t>
            </a:r>
          </a:p>
          <a:p>
            <a:r>
              <a:rPr lang="en-GB">
                <a:solidFill>
                  <a:srgbClr val="FFFFFF"/>
                </a:solidFill>
              </a:rPr>
              <a:t>Stabilty vs change : wanting new experainces and growth but wanting security </a:t>
            </a:r>
          </a:p>
          <a:p>
            <a:r>
              <a:rPr lang="en-GB">
                <a:solidFill>
                  <a:srgbClr val="FFFFFF"/>
                </a:solidFill>
              </a:rPr>
              <a:t>Privacy vs openness : wanting to keep thing to your self but wanting to szhre and be understood </a:t>
            </a:r>
          </a:p>
        </p:txBody>
      </p:sp>
    </p:spTree>
    <p:extLst>
      <p:ext uri="{BB962C8B-B14F-4D97-AF65-F5344CB8AC3E}">
        <p14:creationId xmlns:p14="http://schemas.microsoft.com/office/powerpoint/2010/main" val="283511540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4A79B-06B2-4FE7-9CF6-54D940A8F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5" y="321731"/>
            <a:ext cx="11551187" cy="6214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A4E27-F043-3476-8938-7D11E304E042}"/>
              </a:ext>
            </a:extLst>
          </p:cNvPr>
          <p:cNvSpPr>
            <a:spLocks noGrp="1"/>
          </p:cNvSpPr>
          <p:nvPr>
            <p:ph type="title"/>
          </p:nvPr>
        </p:nvSpPr>
        <p:spPr>
          <a:xfrm>
            <a:off x="1024129" y="585216"/>
            <a:ext cx="10329671" cy="1499616"/>
          </a:xfrm>
        </p:spPr>
        <p:txBody>
          <a:bodyPr>
            <a:normAutofit/>
          </a:bodyPr>
          <a:lstStyle/>
          <a:p>
            <a:r>
              <a:rPr lang="en-GB">
                <a:solidFill>
                  <a:srgbClr val="FFFFFF"/>
                </a:solidFill>
              </a:rPr>
              <a:t>Example of how theories come into play </a:t>
            </a:r>
          </a:p>
        </p:txBody>
      </p:sp>
      <p:cxnSp>
        <p:nvCxnSpPr>
          <p:cNvPr id="12" name="Straight Connector 11">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4A43F0-77E8-CDA3-F25F-B71118066F00}"/>
              </a:ext>
            </a:extLst>
          </p:cNvPr>
          <p:cNvSpPr>
            <a:spLocks noGrp="1"/>
          </p:cNvSpPr>
          <p:nvPr>
            <p:ph idx="1"/>
          </p:nvPr>
        </p:nvSpPr>
        <p:spPr>
          <a:xfrm>
            <a:off x="1024129" y="2286000"/>
            <a:ext cx="10329671" cy="3862971"/>
          </a:xfrm>
        </p:spPr>
        <p:txBody>
          <a:bodyPr>
            <a:normAutofit/>
          </a:bodyPr>
          <a:lstStyle/>
          <a:p>
            <a:pPr marL="0" indent="0">
              <a:buNone/>
            </a:pPr>
            <a:r>
              <a:rPr lang="en-GB">
                <a:solidFill>
                  <a:srgbClr val="FFFFFF"/>
                </a:solidFill>
              </a:rPr>
              <a:t>A group of university students is preparing a presentation. Ashlee wants the group to meet twice a week so everyone stays organised. Abdi would rather meet once a week because he works part-time.Using Tuckman’s theory, this disagreement would be part of the storming stage, where group members begin to express different views and conflicts can occur (Tuckman, 1965).The situation can also be explained using Dialectical Tension Theory. Ashlee prefers structure and certainty, while Abdi values flexibility and independence. These different priorities create tension within the group (Baxter &amp; Montgomery, 1996).Looking at the Thomas-Kilmann model, Ashlee initially takes a competing approach by pushing for extra meetings, while Abdi avoids the discussion by not replying to messages. After talking about their concerns, they decide to collaborate and agree on a solution that works for both of them (Thomas &amp; Kilmann, 1974).⸻</a:t>
            </a:r>
          </a:p>
        </p:txBody>
      </p:sp>
    </p:spTree>
    <p:extLst>
      <p:ext uri="{BB962C8B-B14F-4D97-AF65-F5344CB8AC3E}">
        <p14:creationId xmlns:p14="http://schemas.microsoft.com/office/powerpoint/2010/main" val="231263923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CB722-DAFE-9228-DBF1-E03389D9BAC0}"/>
              </a:ext>
            </a:extLst>
          </p:cNvPr>
          <p:cNvSpPr>
            <a:spLocks noGrp="1"/>
          </p:cNvSpPr>
          <p:nvPr>
            <p:ph type="title"/>
          </p:nvPr>
        </p:nvSpPr>
        <p:spPr>
          <a:xfrm>
            <a:off x="4219803" y="4735775"/>
            <a:ext cx="7006998" cy="1245732"/>
          </a:xfrm>
        </p:spPr>
        <p:txBody>
          <a:bodyPr anchor="t">
            <a:normAutofit/>
          </a:bodyPr>
          <a:lstStyle/>
          <a:p>
            <a:r>
              <a:rPr lang="en-GB">
                <a:solidFill>
                  <a:srgbClr val="FFFFFF"/>
                </a:solidFill>
              </a:rPr>
              <a:t>conclution</a:t>
            </a:r>
          </a:p>
        </p:txBody>
      </p:sp>
      <p:sp>
        <p:nvSpPr>
          <p:cNvPr id="1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7DFCC72-2E88-EBB3-8EE0-D628C6CA5A8F}"/>
              </a:ext>
            </a:extLst>
          </p:cNvPr>
          <p:cNvSpPr>
            <a:spLocks noGrp="1"/>
          </p:cNvSpPr>
          <p:nvPr>
            <p:ph idx="1"/>
          </p:nvPr>
        </p:nvSpPr>
        <p:spPr>
          <a:xfrm>
            <a:off x="4219802" y="965864"/>
            <a:ext cx="7006998" cy="3450370"/>
          </a:xfrm>
        </p:spPr>
        <p:txBody>
          <a:bodyPr anchor="b">
            <a:normAutofit/>
          </a:bodyPr>
          <a:lstStyle/>
          <a:p>
            <a:r>
              <a:rPr lang="en-GB" sz="2000">
                <a:solidFill>
                  <a:srgbClr val="FFFFFF"/>
                </a:solidFill>
              </a:rPr>
              <a:t>Conflict is a normal part of everyday life and is not always negative. When managed effectively, it can lead to better communication and stronger relationships (Wilmot &amp; Hocker, 2017).The theories discussed in this presentation show that people deal with conflict in different ways, that conflict is a natural part of teamwork, and that disagreements often arise because people have different needs and expectations (Thomas &amp; Kilmann, 1974; Tuckman &amp; Jensen, 1977; Baxter &amp; Montgomery, 1996).By understanding these theories, individuals can develop better communication skills and become more effective at resolving conflict in both personal and professional settings (Fisher et al., 2011).</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299845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EBC4B-D3EF-40BE-EE6B-0514882A00DB}"/>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References </a:t>
            </a:r>
          </a:p>
        </p:txBody>
      </p:sp>
      <p:sp>
        <p:nvSpPr>
          <p:cNvPr id="3" name="Content Placeholder 2">
            <a:extLst>
              <a:ext uri="{FF2B5EF4-FFF2-40B4-BE49-F238E27FC236}">
                <a16:creationId xmlns:a16="http://schemas.microsoft.com/office/drawing/2014/main" id="{7FEB076D-2C11-0691-99D5-6F2444EA7123}"/>
              </a:ext>
            </a:extLst>
          </p:cNvPr>
          <p:cNvSpPr>
            <a:spLocks noGrp="1"/>
          </p:cNvSpPr>
          <p:nvPr>
            <p:ph idx="1"/>
          </p:nvPr>
        </p:nvSpPr>
        <p:spPr>
          <a:xfrm>
            <a:off x="4951048" y="804333"/>
            <a:ext cx="6306003" cy="5249334"/>
          </a:xfrm>
        </p:spPr>
        <p:txBody>
          <a:bodyPr anchor="ctr">
            <a:normAutofit/>
          </a:bodyPr>
          <a:lstStyle/>
          <a:p>
            <a:r>
              <a:rPr lang="en-GB" sz="1700" dirty="0"/>
              <a:t>Baxter, L.A. and Montgomery, B.M. (1996) Relating: Dialogues and Dialectics. New York: Guilford Press.</a:t>
            </a:r>
          </a:p>
          <a:p>
            <a:r>
              <a:rPr lang="en-GB" sz="1700" dirty="0"/>
              <a:t>Fisher, R., Ury, W. and Patton, B. (2011) Getting to Yes: Negotiating Agreement Without Giving In. 3rd </a:t>
            </a:r>
            <a:r>
              <a:rPr lang="en-GB" sz="1700" dirty="0" err="1"/>
              <a:t>edn</a:t>
            </a:r>
            <a:r>
              <a:rPr lang="en-GB" sz="1700" dirty="0"/>
              <a:t>. London: Random House Business Books..</a:t>
            </a:r>
          </a:p>
          <a:p>
            <a:r>
              <a:rPr lang="en-GB" sz="1700" dirty="0"/>
              <a:t>Thomas, K.W. and Kilmann, R.H. (1974) Thomas-Kilmann Conflict Mode Instrument. Tuxedo, NY: </a:t>
            </a:r>
            <a:r>
              <a:rPr lang="en-GB" sz="1700" dirty="0" err="1"/>
              <a:t>Xicom</a:t>
            </a:r>
            <a:r>
              <a:rPr lang="en-GB" sz="1700" dirty="0"/>
              <a:t>.</a:t>
            </a:r>
          </a:p>
          <a:p>
            <a:r>
              <a:rPr lang="en-GB" sz="1700" dirty="0"/>
              <a:t> Tuckman, B.W. (1965) ‘Developmental sequence in small groups’, Psychological Bulletin, 63(6), pp. 384–399. doi:10.1037/h0022100.</a:t>
            </a:r>
          </a:p>
          <a:p>
            <a:r>
              <a:rPr lang="en-GB" sz="1700" dirty="0"/>
              <a:t>Tuckman, B.W. and Jensen, M.A.C. (1977) ‘Stages of small-group development revisited’, Group &amp; Organisation Studies, 2(4), pp. 419–427. doi:10.1177/105960117700200404.</a:t>
            </a:r>
          </a:p>
          <a:p>
            <a:r>
              <a:rPr lang="en-GB" sz="1700" dirty="0"/>
              <a:t>Wilmot, W.W. and Hocker, J.L. (2017) Interpersonal Conflict. 10th </a:t>
            </a:r>
            <a:r>
              <a:rPr lang="en-GB" sz="1700" dirty="0" err="1"/>
              <a:t>edn</a:t>
            </a:r>
            <a:r>
              <a:rPr lang="en-GB" sz="1700" dirty="0"/>
              <a:t>. New York: McGraw-Hill Education.</a:t>
            </a:r>
          </a:p>
        </p:txBody>
      </p:sp>
    </p:spTree>
    <p:extLst>
      <p:ext uri="{BB962C8B-B14F-4D97-AF65-F5344CB8AC3E}">
        <p14:creationId xmlns:p14="http://schemas.microsoft.com/office/powerpoint/2010/main" val="1210996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144292" y="731520"/>
            <a:ext cx="5029200" cy="3291840"/>
          </a:xfrm>
        </p:spPr>
        <p:txBody>
          <a:bodyPr lIns="0" anchor="b" anchorCtr="0"/>
          <a:lstStyle/>
          <a:p>
            <a:br>
              <a:rPr lang="en-US" altLang="zh-CN" dirty="0"/>
            </a:br>
            <a:r>
              <a:rPr lang="en-US" altLang="zh-CN" dirty="0"/>
              <a:t>What makes a </a:t>
            </a:r>
            <a:r>
              <a:rPr lang="en-US" altLang="zh-CN" dirty="0" err="1"/>
              <a:t>succsessfull</a:t>
            </a:r>
            <a:r>
              <a:rPr lang="en-US" altLang="zh-CN" dirty="0"/>
              <a:t> team</a:t>
            </a:r>
            <a:endParaRPr lang="en-US" dirty="0"/>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260894" y="4172084"/>
            <a:ext cx="4912598" cy="914400"/>
          </a:xfrm>
        </p:spPr>
        <p:txBody>
          <a:bodyPr/>
          <a:lstStyle/>
          <a:p>
            <a:r>
              <a:rPr lang="en-US" dirty="0"/>
              <a:t>Rachel James</a:t>
            </a:r>
          </a:p>
        </p:txBody>
      </p:sp>
      <p:pic>
        <p:nvPicPr>
          <p:cNvPr id="20" name="Picture Placeholder 19" descr="Two people looking at a laptop at a table">
            <a:extLst>
              <a:ext uri="{FF2B5EF4-FFF2-40B4-BE49-F238E27FC236}">
                <a16:creationId xmlns:a16="http://schemas.microsoft.com/office/drawing/2014/main" id="{E83BB08F-E403-8715-0B24-AD9E4B72C80E}"/>
              </a:ext>
            </a:extLst>
          </p:cNvPr>
          <p:cNvPicPr>
            <a:picLocks noGrp="1" noChangeAspect="1"/>
          </p:cNvPicPr>
          <p:nvPr>
            <p:ph type="pic" sz="quarter" idx="47"/>
          </p:nvPr>
        </p:nvPicPr>
        <p:blipFill>
          <a:blip r:embed="rId3"/>
          <a:srcRect l="23" r="23"/>
          <a:stretch/>
        </p:blipFill>
        <p:spPr>
          <a:xfrm>
            <a:off x="6742557" y="821836"/>
            <a:ext cx="4405503" cy="5066346"/>
          </a:xfrm>
        </p:spPr>
      </p:pic>
    </p:spTree>
    <p:extLst>
      <p:ext uri="{BB962C8B-B14F-4D97-AF65-F5344CB8AC3E}">
        <p14:creationId xmlns:p14="http://schemas.microsoft.com/office/powerpoint/2010/main" val="3898447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a:xfrm>
            <a:off x="827314" y="315686"/>
            <a:ext cx="4206240" cy="3433354"/>
          </a:xfrm>
        </p:spPr>
        <p:txBody>
          <a:bodyPr anchor="t" anchorCtr="0"/>
          <a:lstStyle/>
          <a:p>
            <a:r>
              <a:rPr lang="en-US" dirty="0"/>
              <a:t>Introduction </a:t>
            </a:r>
            <a:br>
              <a:rPr lang="en-US" dirty="0"/>
            </a:br>
            <a:br>
              <a:rPr lang="en-US" dirty="0"/>
            </a:br>
            <a:r>
              <a:rPr lang="en-US" sz="1600" dirty="0"/>
              <a:t>A successful team is a group of people who work together effectively towards a shared goal</a:t>
            </a:r>
            <a:br>
              <a:rPr lang="en-US" sz="1600" dirty="0"/>
            </a:br>
            <a:br>
              <a:rPr lang="en-US" sz="1600" dirty="0"/>
            </a:br>
            <a:r>
              <a:rPr lang="en-US" sz="1600" dirty="0"/>
              <a:t>successful teams demonstrate;</a:t>
            </a:r>
            <a:br>
              <a:rPr lang="en-US" sz="1600" dirty="0"/>
            </a:br>
            <a:endParaRPr lang="en-US" sz="1600" dirty="0"/>
          </a:p>
        </p:txBody>
      </p:sp>
      <p:sp>
        <p:nvSpPr>
          <p:cNvPr id="3" name="Text Placeholder 2">
            <a:extLst>
              <a:ext uri="{FF2B5EF4-FFF2-40B4-BE49-F238E27FC236}">
                <a16:creationId xmlns:a16="http://schemas.microsoft.com/office/drawing/2014/main" id="{3C6746B3-AFD9-641E-7CBF-9A783646B368}"/>
              </a:ext>
            </a:extLst>
          </p:cNvPr>
          <p:cNvSpPr>
            <a:spLocks noGrp="1"/>
          </p:cNvSpPr>
          <p:nvPr>
            <p:ph sz="quarter" idx="35"/>
          </p:nvPr>
        </p:nvSpPr>
        <p:spPr>
          <a:xfrm>
            <a:off x="827314" y="2558143"/>
            <a:ext cx="3475038" cy="1480457"/>
          </a:xfrm>
        </p:spPr>
        <p:txBody>
          <a:bodyPr anchor="t" anchorCtr="0">
            <a:normAutofit fontScale="92500" lnSpcReduction="20000"/>
          </a:bodyPr>
          <a:lstStyle/>
          <a:p>
            <a:r>
              <a:rPr lang="en-US" dirty="0"/>
              <a:t>Trust</a:t>
            </a:r>
          </a:p>
          <a:p>
            <a:r>
              <a:rPr lang="en-US" dirty="0"/>
              <a:t>Communication</a:t>
            </a:r>
          </a:p>
          <a:p>
            <a:r>
              <a:rPr lang="en-US" dirty="0"/>
              <a:t>Cooperation</a:t>
            </a:r>
          </a:p>
          <a:p>
            <a:r>
              <a:rPr lang="en-US" dirty="0"/>
              <a:t>Shared responsibility.</a:t>
            </a:r>
          </a:p>
          <a:p>
            <a:pPr marL="0" indent="0">
              <a:buNone/>
            </a:pPr>
            <a:endParaRPr lang="en-US" dirty="0"/>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34"/>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b="0" i="0" u="none" strike="noStrike" kern="1200" cap="none" spc="0" normalizeH="0" baseline="0" noProof="0" smtClean="0">
                <a:ln>
                  <a:noFill/>
                </a:ln>
                <a:solidFill>
                  <a:srgbClr val="FFFFFF"/>
                </a:solidFill>
                <a:effectLst/>
                <a:uLnTx/>
                <a:uFillTx/>
                <a:latin typeface="Abad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a:t>
            </a:fld>
            <a:endParaRPr kumimoji="0" lang="en-US" altLang="zh-CN" sz="1200" b="0" i="0" u="none" strike="noStrike" kern="1200" cap="none" spc="0" normalizeH="0" baseline="0" noProof="0" dirty="0">
              <a:ln>
                <a:noFill/>
              </a:ln>
              <a:solidFill>
                <a:srgbClr val="FFFFFF"/>
              </a:solidFill>
              <a:effectLst/>
              <a:uLnTx/>
              <a:uFillTx/>
              <a:latin typeface="Abadi"/>
              <a:ea typeface="+mn-ea"/>
              <a:cs typeface="+mn-cs"/>
            </a:endParaRPr>
          </a:p>
        </p:txBody>
      </p:sp>
      <p:sp>
        <p:nvSpPr>
          <p:cNvPr id="6" name="TextBox 5">
            <a:extLst>
              <a:ext uri="{FF2B5EF4-FFF2-40B4-BE49-F238E27FC236}">
                <a16:creationId xmlns:a16="http://schemas.microsoft.com/office/drawing/2014/main" id="{B0315FCA-1488-3F66-3BD1-7D6DB4092493}"/>
              </a:ext>
            </a:extLst>
          </p:cNvPr>
          <p:cNvSpPr txBox="1"/>
          <p:nvPr/>
        </p:nvSpPr>
        <p:spPr>
          <a:xfrm>
            <a:off x="5063923" y="3022937"/>
            <a:ext cx="4189049" cy="2339102"/>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Posterama" panose="020B0504020200020000" pitchFamily="34" charset="0"/>
                <a:ea typeface="微软雅黑"/>
                <a:cs typeface="Posterama" panose="020B0504020200020000" pitchFamily="34" charset="0"/>
              </a:rPr>
              <a:t>The presentation with explore:</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white"/>
              </a:solidFill>
              <a:effectLst/>
              <a:uLnTx/>
              <a:uFillTx/>
              <a:latin typeface="Posterama" panose="020B0504020200020000" pitchFamily="34" charset="0"/>
              <a:ea typeface="微软雅黑"/>
              <a:cs typeface="Posterama" panose="020B0504020200020000" pitchFamily="34" charset="0"/>
            </a:endParaRP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Posterama" panose="020B0504020200020000" pitchFamily="34" charset="0"/>
                <a:ea typeface="微软雅黑"/>
                <a:cs typeface="Posterama" panose="020B0504020200020000" pitchFamily="34" charset="0"/>
              </a:rPr>
              <a:t>Valuing differences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Posterama" panose="020B0504020200020000" pitchFamily="34" charset="0"/>
                <a:ea typeface="微软雅黑"/>
                <a:cs typeface="Posterama" panose="020B0504020200020000" pitchFamily="34" charset="0"/>
              </a:rPr>
              <a:t>Tuckman's team development theory</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Posterama" panose="020B0504020200020000" pitchFamily="34" charset="0"/>
                <a:ea typeface="微软雅黑"/>
                <a:cs typeface="Posterama" panose="020B0504020200020000" pitchFamily="34" charset="0"/>
              </a:rPr>
              <a:t>Belbin's team roles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Posterama" panose="020B0504020200020000" pitchFamily="34" charset="0"/>
                <a:ea typeface="微软雅黑"/>
                <a:cs typeface="Posterama" panose="020B0504020200020000" pitchFamily="34" charset="0"/>
              </a:rPr>
              <a:t>Effective communicating and listening.</a:t>
            </a:r>
          </a:p>
        </p:txBody>
      </p:sp>
    </p:spTree>
    <p:extLst>
      <p:ext uri="{BB962C8B-B14F-4D97-AF65-F5344CB8AC3E}">
        <p14:creationId xmlns:p14="http://schemas.microsoft.com/office/powerpoint/2010/main" val="1485080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A73C-F597-27B7-8F29-D6406DC4DB9A}"/>
              </a:ext>
            </a:extLst>
          </p:cNvPr>
          <p:cNvSpPr>
            <a:spLocks noGrp="1"/>
          </p:cNvSpPr>
          <p:nvPr>
            <p:ph type="title"/>
          </p:nvPr>
        </p:nvSpPr>
        <p:spPr>
          <a:xfrm>
            <a:off x="512064" y="291058"/>
            <a:ext cx="5029200" cy="1337444"/>
          </a:xfrm>
        </p:spPr>
        <p:txBody>
          <a:bodyPr lIns="0" anchor="b" anchorCtr="0"/>
          <a:lstStyle/>
          <a:p>
            <a:r>
              <a:rPr lang="en-US" dirty="0"/>
              <a:t>VALUING DIFFERENCES</a:t>
            </a:r>
          </a:p>
        </p:txBody>
      </p:sp>
      <p:sp>
        <p:nvSpPr>
          <p:cNvPr id="3" name="Text Placeholder 2">
            <a:extLst>
              <a:ext uri="{FF2B5EF4-FFF2-40B4-BE49-F238E27FC236}">
                <a16:creationId xmlns:a16="http://schemas.microsoft.com/office/drawing/2014/main" id="{AC190503-C2C6-37F4-4636-9B4A8A3DE4EB}"/>
              </a:ext>
            </a:extLst>
          </p:cNvPr>
          <p:cNvSpPr>
            <a:spLocks noGrp="1"/>
          </p:cNvSpPr>
          <p:nvPr>
            <p:ph type="body" sz="quarter" idx="28"/>
          </p:nvPr>
        </p:nvSpPr>
        <p:spPr>
          <a:xfrm>
            <a:off x="6378593" y="291058"/>
            <a:ext cx="4910328" cy="416513"/>
          </a:xfrm>
        </p:spPr>
        <p:txBody>
          <a:bodyPr>
            <a:noAutofit/>
          </a:bodyPr>
          <a:lstStyle/>
          <a:p>
            <a:pPr fontAlgn="base"/>
            <a:r>
              <a:rPr lang="en-US" b="1" dirty="0"/>
              <a:t>Why are differences important?</a:t>
            </a:r>
            <a:endParaRPr lang="en-US" dirty="0"/>
          </a:p>
          <a:p>
            <a:pPr fontAlgn="base"/>
            <a:r>
              <a:rPr lang="en-US" dirty="0"/>
              <a:t>People bring different:</a:t>
            </a:r>
          </a:p>
          <a:p>
            <a:pPr marL="285750" indent="-285750" fontAlgn="base">
              <a:buFont typeface="Arial" panose="020B0604020202020204" pitchFamily="34" charset="0"/>
              <a:buChar char="•"/>
            </a:pPr>
            <a:r>
              <a:rPr lang="en-US" dirty="0"/>
              <a:t>Skills</a:t>
            </a:r>
          </a:p>
          <a:p>
            <a:pPr marL="285750" indent="-285750">
              <a:buFont typeface="Arial" panose="020B0604020202020204" pitchFamily="34" charset="0"/>
              <a:buChar char="•"/>
            </a:pPr>
            <a:r>
              <a:rPr lang="en-US" dirty="0"/>
              <a:t>Knowledge</a:t>
            </a:r>
          </a:p>
          <a:p>
            <a:pPr marL="285750" indent="-285750">
              <a:buFont typeface="Arial" panose="020B0604020202020204" pitchFamily="34" charset="0"/>
              <a:buChar char="•"/>
            </a:pPr>
            <a:r>
              <a:rPr lang="en-US" dirty="0"/>
              <a:t>Experiences</a:t>
            </a:r>
          </a:p>
          <a:p>
            <a:pPr marL="285750" indent="-285750">
              <a:buFont typeface="Arial" panose="020B0604020202020204" pitchFamily="34" charset="0"/>
              <a:buChar char="•"/>
            </a:pPr>
            <a:r>
              <a:rPr lang="en-US" dirty="0"/>
              <a:t>Perspectives</a:t>
            </a:r>
          </a:p>
          <a:p>
            <a:pPr fontAlgn="base"/>
            <a:br>
              <a:rPr lang="en-US" dirty="0"/>
            </a:br>
            <a:r>
              <a:rPr lang="en-US" dirty="0"/>
              <a:t>Benefits of valuing differences:</a:t>
            </a:r>
          </a:p>
          <a:p>
            <a:pPr marL="285750" indent="-285750" fontAlgn="base">
              <a:buFont typeface="Arial" panose="020B0604020202020204" pitchFamily="34" charset="0"/>
              <a:buChar char="•"/>
            </a:pPr>
            <a:r>
              <a:rPr lang="en-US" dirty="0"/>
              <a:t>Better problem-solving</a:t>
            </a:r>
          </a:p>
          <a:p>
            <a:pPr marL="285750" indent="-285750">
              <a:buFont typeface="Arial" panose="020B0604020202020204" pitchFamily="34" charset="0"/>
              <a:buChar char="•"/>
            </a:pPr>
            <a:r>
              <a:rPr lang="en-US" dirty="0"/>
              <a:t>More creativity</a:t>
            </a:r>
          </a:p>
          <a:p>
            <a:pPr marL="285750" indent="-285750">
              <a:buFont typeface="Arial" panose="020B0604020202020204" pitchFamily="34" charset="0"/>
              <a:buChar char="•"/>
            </a:pPr>
            <a:r>
              <a:rPr lang="en-US" dirty="0"/>
              <a:t>Improved decision-making</a:t>
            </a:r>
          </a:p>
          <a:p>
            <a:pPr marL="285750" indent="-285750">
              <a:buFont typeface="Arial" panose="020B0604020202020204" pitchFamily="34" charset="0"/>
              <a:buChar char="•"/>
            </a:pPr>
            <a:r>
              <a:rPr lang="en-US" dirty="0"/>
              <a:t>Stronger team performance</a:t>
            </a:r>
          </a:p>
          <a:p>
            <a:br>
              <a:rPr lang="en-US" dirty="0"/>
            </a:br>
            <a:endParaRPr lang="en-US" dirty="0"/>
          </a:p>
        </p:txBody>
      </p:sp>
    </p:spTree>
    <p:extLst>
      <p:ext uri="{BB962C8B-B14F-4D97-AF65-F5344CB8AC3E}">
        <p14:creationId xmlns:p14="http://schemas.microsoft.com/office/powerpoint/2010/main" val="3530111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370115" y="462425"/>
            <a:ext cx="5312228" cy="5916604"/>
          </a:xfrm>
          <a:noFill/>
        </p:spPr>
        <p:txBody>
          <a:bodyPr anchor="t" anchorCtr="0">
            <a:noAutofit/>
          </a:bodyPr>
          <a:lstStyle/>
          <a:p>
            <a:pPr fontAlgn="base"/>
            <a:r>
              <a:rPr lang="en-US" sz="1400" dirty="0"/>
              <a:t> </a:t>
            </a:r>
            <a:r>
              <a:rPr lang="en-US" sz="1800" dirty="0"/>
              <a:t>Tuckman’s Team Development Theory</a:t>
            </a:r>
            <a:br>
              <a:rPr lang="en-US" sz="1600" dirty="0"/>
            </a:br>
            <a:br>
              <a:rPr lang="en-US" sz="1600" dirty="0"/>
            </a:br>
            <a:r>
              <a:rPr lang="en-US" sz="1400" dirty="0"/>
              <a:t>Stages of Team Development</a:t>
            </a:r>
            <a:br>
              <a:rPr lang="en-US" sz="1400" dirty="0"/>
            </a:br>
            <a:br>
              <a:rPr lang="en-US" sz="1600" dirty="0"/>
            </a:br>
            <a:r>
              <a:rPr lang="en-US" sz="1600" dirty="0"/>
              <a:t>       Forming</a:t>
            </a:r>
            <a:br>
              <a:rPr lang="en-US" sz="1600" dirty="0"/>
            </a:br>
            <a:r>
              <a:rPr lang="en-US" sz="1600" dirty="0"/>
              <a:t>       Storming</a:t>
            </a:r>
            <a:br>
              <a:rPr lang="en-US" sz="1600" dirty="0"/>
            </a:br>
            <a:r>
              <a:rPr lang="en-US" sz="1600" dirty="0"/>
              <a:t>       Norming</a:t>
            </a:r>
            <a:br>
              <a:rPr lang="en-US" sz="1600" dirty="0"/>
            </a:br>
            <a:r>
              <a:rPr lang="en-US" sz="1600" dirty="0"/>
              <a:t>       Performing</a:t>
            </a:r>
            <a:br>
              <a:rPr lang="en-US" sz="1600" dirty="0"/>
            </a:br>
            <a:br>
              <a:rPr lang="en-US" sz="1400" dirty="0"/>
            </a:br>
            <a:r>
              <a:rPr lang="en-US" sz="1400" dirty="0"/>
              <a:t>(Tuckman, 1965)</a:t>
            </a:r>
            <a:br>
              <a:rPr lang="en-US" sz="1400" dirty="0"/>
            </a:br>
            <a:br>
              <a:rPr lang="en-US" sz="1400" dirty="0"/>
            </a:br>
            <a:br>
              <a:rPr lang="en-US" sz="1400" dirty="0"/>
            </a:br>
            <a:r>
              <a:rPr lang="en-US" sz="1400" dirty="0"/>
              <a:t>Successful teams:</a:t>
            </a:r>
            <a:br>
              <a:rPr lang="en-US" sz="1400" dirty="0"/>
            </a:br>
            <a:br>
              <a:rPr lang="en-US" sz="1400" dirty="0"/>
            </a:br>
            <a:br>
              <a:rPr lang="en-US" sz="1400" dirty="0"/>
            </a:br>
            <a:r>
              <a:rPr lang="en-US" sz="1400" dirty="0"/>
              <a:t>      Build trust over time</a:t>
            </a:r>
            <a:br>
              <a:rPr lang="en-US" sz="1400" dirty="0"/>
            </a:br>
            <a:r>
              <a:rPr lang="en-US" sz="1400" dirty="0"/>
              <a:t>      Learn from challenges</a:t>
            </a:r>
            <a:br>
              <a:rPr lang="en-US" sz="1400" dirty="0"/>
            </a:br>
            <a:r>
              <a:rPr lang="en-US" sz="1400" dirty="0"/>
              <a:t>      Develop clear roles</a:t>
            </a:r>
            <a:br>
              <a:rPr lang="en-US" sz="1400" dirty="0"/>
            </a:br>
            <a:r>
              <a:rPr lang="en-US" sz="1400" dirty="0"/>
              <a:t>      Improve through experience</a:t>
            </a:r>
            <a:br>
              <a:rPr lang="en-US" sz="1400" dirty="0"/>
            </a:br>
            <a:br>
              <a:rPr lang="en-US" sz="1400" dirty="0"/>
            </a:br>
            <a:endParaRPr lang="en-US" sz="1400" dirty="0"/>
          </a:p>
        </p:txBody>
      </p:sp>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69E57DC2-970A-4B3E-BB1C-7A09969E49DF}" type="slidenum">
              <a:rPr kumimoji="0" lang="en-US" sz="1200" b="0" i="0" u="none" strike="noStrike" kern="1200" cap="none" spc="0" normalizeH="0" baseline="0" noProof="0" smtClean="0">
                <a:ln>
                  <a:noFill/>
                </a:ln>
                <a:solidFill>
                  <a:srgbClr val="FFFFFF"/>
                </a:solidFill>
                <a:effectLst/>
                <a:uLnTx/>
                <a:uFillTx/>
                <a:latin typeface="Abad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srgbClr val="FFFFFF"/>
              </a:solidFill>
              <a:effectLst/>
              <a:uLnTx/>
              <a:uFillTx/>
              <a:latin typeface="Abadi"/>
              <a:ea typeface="+mn-ea"/>
              <a:cs typeface="+mn-cs"/>
            </a:endParaRPr>
          </a:p>
        </p:txBody>
      </p:sp>
    </p:spTree>
    <p:extLst>
      <p:ext uri="{BB962C8B-B14F-4D97-AF65-F5344CB8AC3E}">
        <p14:creationId xmlns:p14="http://schemas.microsoft.com/office/powerpoint/2010/main" val="3666674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61EC-5F42-6AB8-DF35-480F070288EB}"/>
              </a:ext>
            </a:extLst>
          </p:cNvPr>
          <p:cNvSpPr>
            <a:spLocks noGrp="1"/>
          </p:cNvSpPr>
          <p:nvPr>
            <p:ph type="title"/>
          </p:nvPr>
        </p:nvSpPr>
        <p:spPr>
          <a:xfrm>
            <a:off x="1404158" y="698961"/>
            <a:ext cx="5029200" cy="3307080"/>
          </a:xfrm>
        </p:spPr>
        <p:txBody>
          <a:bodyPr lIns="0" anchor="t" anchorCtr="0">
            <a:noAutofit/>
          </a:bodyPr>
          <a:lstStyle/>
          <a:p>
            <a:pPr fontAlgn="base"/>
            <a:r>
              <a:rPr lang="en-US" sz="1400" dirty="0"/>
              <a:t>Effective teams need different strengths</a:t>
            </a:r>
            <a:br>
              <a:rPr lang="en-US" sz="1400" dirty="0"/>
            </a:br>
            <a:br>
              <a:rPr lang="en-US" sz="1400" dirty="0"/>
            </a:br>
            <a:br>
              <a:rPr lang="en-US" sz="1400" dirty="0"/>
            </a:br>
            <a:br>
              <a:rPr lang="en-US" sz="1400" dirty="0"/>
            </a:br>
            <a:r>
              <a:rPr lang="en-US" sz="1400" dirty="0"/>
              <a:t>Examples of Belbin’s roles:</a:t>
            </a:r>
            <a:br>
              <a:rPr lang="en-US" sz="1400" dirty="0"/>
            </a:br>
            <a:br>
              <a:rPr lang="en-US" sz="1400" dirty="0"/>
            </a:br>
            <a:br>
              <a:rPr lang="en-US" sz="1400" dirty="0"/>
            </a:br>
            <a:r>
              <a:rPr lang="en-US" sz="1400" dirty="0"/>
              <a:t>         </a:t>
            </a:r>
            <a:r>
              <a:rPr lang="en-US" sz="1400" dirty="0" err="1"/>
              <a:t>Teamworker</a:t>
            </a:r>
            <a:br>
              <a:rPr lang="en-US" sz="1400" dirty="0"/>
            </a:br>
            <a:r>
              <a:rPr lang="en-US" sz="1400" dirty="0"/>
              <a:t>         Implementer</a:t>
            </a:r>
            <a:br>
              <a:rPr lang="en-US" sz="1400" dirty="0"/>
            </a:br>
            <a:r>
              <a:rPr lang="en-US" sz="1400" dirty="0"/>
              <a:t>         Coordinator</a:t>
            </a:r>
            <a:br>
              <a:rPr lang="en-US" sz="1400" dirty="0"/>
            </a:br>
            <a:r>
              <a:rPr lang="en-US" sz="1400" dirty="0"/>
              <a:t>         Completer Finisher</a:t>
            </a:r>
            <a:br>
              <a:rPr lang="en-US" sz="1400" dirty="0"/>
            </a:br>
            <a:br>
              <a:rPr lang="en-US" sz="1400" dirty="0"/>
            </a:br>
            <a:br>
              <a:rPr lang="en-US" sz="1400" dirty="0"/>
            </a:br>
            <a:r>
              <a:rPr lang="en-US" sz="1400" dirty="0"/>
              <a:t>My strongest roles:</a:t>
            </a:r>
            <a:br>
              <a:rPr lang="en-US" sz="1400" dirty="0"/>
            </a:br>
            <a:br>
              <a:rPr lang="en-US" sz="1400" dirty="0"/>
            </a:br>
            <a:br>
              <a:rPr lang="en-US" sz="1400" dirty="0"/>
            </a:br>
            <a:r>
              <a:rPr lang="en-US" sz="1400" dirty="0"/>
              <a:t>       </a:t>
            </a:r>
            <a:r>
              <a:rPr lang="en-US" sz="1400" dirty="0" err="1"/>
              <a:t>Teamworker</a:t>
            </a:r>
            <a:br>
              <a:rPr lang="en-US" sz="1400" dirty="0"/>
            </a:br>
            <a:r>
              <a:rPr lang="en-US" sz="1400" dirty="0"/>
              <a:t>       Implementer</a:t>
            </a:r>
            <a:br>
              <a:rPr lang="en-US" sz="1400" dirty="0"/>
            </a:br>
            <a:br>
              <a:rPr lang="en-US" sz="1400" dirty="0"/>
            </a:br>
            <a:br>
              <a:rPr lang="en-US" sz="1400" dirty="0"/>
            </a:br>
            <a:r>
              <a:rPr lang="en-US" sz="1400" dirty="0"/>
              <a:t>Successful teams benefit from a balance of roles.</a:t>
            </a:r>
            <a:br>
              <a:rPr lang="en-US" sz="1400" dirty="0"/>
            </a:br>
            <a:br>
              <a:rPr lang="en-US" sz="1400" dirty="0"/>
            </a:br>
            <a:endParaRPr lang="en-US" sz="1400" dirty="0"/>
          </a:p>
        </p:txBody>
      </p:sp>
      <p:sp>
        <p:nvSpPr>
          <p:cNvPr id="3" name="Text Placeholder 2">
            <a:extLst>
              <a:ext uri="{FF2B5EF4-FFF2-40B4-BE49-F238E27FC236}">
                <a16:creationId xmlns:a16="http://schemas.microsoft.com/office/drawing/2014/main" id="{2A399339-FABF-04A2-4090-C38B947B2B8B}"/>
              </a:ext>
            </a:extLst>
          </p:cNvPr>
          <p:cNvSpPr>
            <a:spLocks noGrp="1"/>
          </p:cNvSpPr>
          <p:nvPr>
            <p:ph type="body" sz="quarter" idx="28"/>
          </p:nvPr>
        </p:nvSpPr>
        <p:spPr>
          <a:xfrm>
            <a:off x="3351138" y="112914"/>
            <a:ext cx="5029200" cy="311122"/>
          </a:xfrm>
        </p:spPr>
        <p:txBody>
          <a:bodyPr anchor="b" anchorCtr="0">
            <a:normAutofit fontScale="92500" lnSpcReduction="20000"/>
          </a:bodyPr>
          <a:lstStyle/>
          <a:p>
            <a:r>
              <a:rPr lang="en-US" sz="1600" b="1" dirty="0"/>
              <a:t>Belbin’s </a:t>
            </a:r>
            <a:r>
              <a:rPr lang="en-US" sz="1800" b="1" dirty="0"/>
              <a:t>Team</a:t>
            </a:r>
            <a:r>
              <a:rPr lang="en-US" sz="1600" b="1" dirty="0"/>
              <a:t> Roles</a:t>
            </a:r>
          </a:p>
        </p:txBody>
      </p:sp>
      <p:pic>
        <p:nvPicPr>
          <p:cNvPr id="12" name="Picture Placeholder 11" descr="A person sitting at their deck and a person walking to their desk">
            <a:extLst>
              <a:ext uri="{FF2B5EF4-FFF2-40B4-BE49-F238E27FC236}">
                <a16:creationId xmlns:a16="http://schemas.microsoft.com/office/drawing/2014/main" id="{7372550F-E2C0-2C0B-0ABA-5672CEBF71D0}"/>
              </a:ext>
            </a:extLst>
          </p:cNvPr>
          <p:cNvPicPr>
            <a:picLocks noGrp="1" noChangeAspect="1"/>
          </p:cNvPicPr>
          <p:nvPr>
            <p:ph type="pic" sz="quarter" idx="47"/>
          </p:nvPr>
        </p:nvPicPr>
        <p:blipFill>
          <a:blip r:embed="rId2"/>
          <a:srcRect l="10" r="10"/>
          <a:stretch/>
        </p:blipFill>
        <p:spPr>
          <a:xfrm>
            <a:off x="7493157" y="529148"/>
            <a:ext cx="4248873" cy="4731130"/>
          </a:xfrm>
        </p:spPr>
      </p:pic>
    </p:spTree>
    <p:extLst>
      <p:ext uri="{BB962C8B-B14F-4D97-AF65-F5344CB8AC3E}">
        <p14:creationId xmlns:p14="http://schemas.microsoft.com/office/powerpoint/2010/main" val="2735087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914400" y="357447"/>
            <a:ext cx="4663440" cy="1118062"/>
          </a:xfrm>
        </p:spPr>
        <p:txBody>
          <a:bodyPr>
            <a:normAutofit fontScale="90000"/>
          </a:bodyPr>
          <a:lstStyle/>
          <a:p>
            <a:pPr fontAlgn="base"/>
            <a:r>
              <a:rPr lang="en-GB" sz="2000" dirty="0"/>
              <a:t>Communication and Listening</a:t>
            </a:r>
            <a:br>
              <a:rPr lang="en-GB" sz="2000" dirty="0"/>
            </a:br>
            <a:br>
              <a:rPr lang="en-GB" sz="2000" dirty="0"/>
            </a:br>
            <a:br>
              <a:rPr lang="en-GB" sz="2000" dirty="0"/>
            </a:br>
            <a:r>
              <a:rPr lang="en-GB" sz="2000" dirty="0"/>
              <a:t>Communication in Successful Teams</a:t>
            </a:r>
            <a:br>
              <a:rPr lang="en-GB" sz="2000" dirty="0"/>
            </a:br>
            <a:br>
              <a:rPr lang="en-GB" sz="2000" dirty="0"/>
            </a:br>
            <a:r>
              <a:rPr lang="en-GB" sz="2000" dirty="0"/>
              <a:t>Key skills:</a:t>
            </a:r>
            <a:br>
              <a:rPr lang="en-GB" sz="2000" dirty="0"/>
            </a:br>
            <a:br>
              <a:rPr lang="en-GB" sz="2000" dirty="0"/>
            </a:br>
            <a:br>
              <a:rPr lang="en-GB" dirty="0"/>
            </a:br>
            <a:endParaRPr lang="en-US" dirty="0"/>
          </a:p>
        </p:txBody>
      </p:sp>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b="0" i="0" u="none" strike="noStrike" kern="1200" cap="none" spc="0" normalizeH="0" baseline="0" noProof="0" smtClean="0">
                <a:ln>
                  <a:noFill/>
                </a:ln>
                <a:solidFill>
                  <a:srgbClr val="FFFFFF"/>
                </a:solidFill>
                <a:effectLst/>
                <a:uLnTx/>
                <a:uFillTx/>
                <a:latin typeface="Abadi" panose="020B0604020104020204" pitchFamily="34" charset="0"/>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17</a:t>
            </a:fld>
            <a:endParaRPr kumimoji="0" lang="en-US" altLang="zh-CN" sz="1200" b="0" i="0" u="none" strike="noStrike" kern="1200" cap="none" spc="0" normalizeH="0" baseline="0" noProof="0" dirty="0">
              <a:ln>
                <a:noFill/>
              </a:ln>
              <a:solidFill>
                <a:srgbClr val="FFFFFF"/>
              </a:solidFill>
              <a:effectLst/>
              <a:uLnTx/>
              <a:uFillTx/>
              <a:latin typeface="Abadi" panose="020B0604020104020204" pitchFamily="34" charset="0"/>
              <a:ea typeface="+mn-ea"/>
              <a:cs typeface="+mn-cs"/>
            </a:endParaRPr>
          </a:p>
        </p:txBody>
      </p:sp>
      <p:sp>
        <p:nvSpPr>
          <p:cNvPr id="2" name="Slide Number Placeholder 1">
            <a:extLst>
              <a:ext uri="{FF2B5EF4-FFF2-40B4-BE49-F238E27FC236}">
                <a16:creationId xmlns:a16="http://schemas.microsoft.com/office/drawing/2014/main" id="{BB5C5013-A563-C783-9185-9C847D4B4A46}"/>
              </a:ext>
            </a:extLst>
          </p:cNvPr>
          <p:cNvSpPr>
            <a:spLocks noGrp="1"/>
          </p:cNvSpPr>
          <p:nvPr>
            <p:ph type="sldNum" sz="quarter" idx="29"/>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b="0" i="0" u="none" strike="noStrike" kern="1200" cap="none" spc="0" normalizeH="0" baseline="0" noProof="0" smtClean="0">
                <a:ln>
                  <a:noFill/>
                </a:ln>
                <a:solidFill>
                  <a:srgbClr val="FFFFFF"/>
                </a:solidFill>
                <a:effectLst/>
                <a:uLnTx/>
                <a:uFillTx/>
                <a:latin typeface="Abad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17</a:t>
            </a:fld>
            <a:endParaRPr kumimoji="0" lang="en-US" altLang="zh-CN" sz="1200" b="0" i="0" u="none" strike="noStrike" kern="1200" cap="none" spc="0" normalizeH="0" baseline="0" noProof="0" dirty="0">
              <a:ln>
                <a:noFill/>
              </a:ln>
              <a:solidFill>
                <a:srgbClr val="FFFFFF"/>
              </a:solidFill>
              <a:effectLst/>
              <a:uLnTx/>
              <a:uFillTx/>
              <a:latin typeface="Abadi"/>
              <a:ea typeface="+mn-ea"/>
              <a:cs typeface="+mn-cs"/>
            </a:endParaRPr>
          </a:p>
        </p:txBody>
      </p:sp>
      <p:sp>
        <p:nvSpPr>
          <p:cNvPr id="5" name="Content Placeholder 4">
            <a:extLst>
              <a:ext uri="{FF2B5EF4-FFF2-40B4-BE49-F238E27FC236}">
                <a16:creationId xmlns:a16="http://schemas.microsoft.com/office/drawing/2014/main" id="{A27A95D6-89FB-1EE7-49CA-49258FA940C3}"/>
              </a:ext>
            </a:extLst>
          </p:cNvPr>
          <p:cNvSpPr>
            <a:spLocks noGrp="1"/>
          </p:cNvSpPr>
          <p:nvPr>
            <p:ph idx="30"/>
          </p:nvPr>
        </p:nvSpPr>
        <p:spPr>
          <a:xfrm>
            <a:off x="519546" y="2296391"/>
            <a:ext cx="8348472" cy="3002973"/>
          </a:xfrm>
        </p:spPr>
        <p:txBody>
          <a:bodyPr>
            <a:noAutofit/>
          </a:bodyPr>
          <a:lstStyle/>
          <a:p>
            <a:pPr marL="0" indent="0">
              <a:buNone/>
            </a:pPr>
            <a:r>
              <a:rPr lang="en-GB" sz="1400" dirty="0"/>
              <a:t>       Active listening</a:t>
            </a:r>
          </a:p>
          <a:p>
            <a:r>
              <a:rPr lang="en-GB" sz="1400" dirty="0"/>
              <a:t>Clear communication</a:t>
            </a:r>
          </a:p>
          <a:p>
            <a:r>
              <a:rPr lang="en-GB" sz="1400" dirty="0"/>
              <a:t>Asking effective questions</a:t>
            </a:r>
          </a:p>
          <a:p>
            <a:r>
              <a:rPr lang="en-GB" sz="1400" dirty="0"/>
              <a:t>Sharing information</a:t>
            </a:r>
            <a:br>
              <a:rPr lang="en-GB" sz="1400" dirty="0"/>
            </a:br>
            <a:endParaRPr lang="en-GB" sz="1400" dirty="0"/>
          </a:p>
          <a:p>
            <a:pPr marL="0" indent="0" fontAlgn="base">
              <a:buNone/>
            </a:pPr>
            <a:r>
              <a:rPr lang="en-GB" sz="1400" b="1" dirty="0"/>
              <a:t>      Benefits:</a:t>
            </a:r>
            <a:br>
              <a:rPr lang="en-GB" sz="1400" b="1" dirty="0"/>
            </a:br>
            <a:endParaRPr lang="en-GB" sz="1400" b="1" dirty="0"/>
          </a:p>
          <a:p>
            <a:r>
              <a:rPr lang="en-GB" sz="1400" dirty="0"/>
              <a:t>Fewer misunderstandings</a:t>
            </a:r>
          </a:p>
          <a:p>
            <a:r>
              <a:rPr lang="en-GB" sz="1400" dirty="0"/>
              <a:t>Better relationships</a:t>
            </a:r>
          </a:p>
          <a:p>
            <a:r>
              <a:rPr lang="en-GB" sz="1400" dirty="0"/>
              <a:t>Greater trust</a:t>
            </a:r>
          </a:p>
          <a:p>
            <a:r>
              <a:rPr lang="en-GB" sz="1400" dirty="0"/>
              <a:t>Improved teamwork</a:t>
            </a:r>
          </a:p>
          <a:p>
            <a:pPr marL="0" indent="0">
              <a:buNone/>
            </a:pPr>
            <a:br>
              <a:rPr lang="en-GB" sz="1400" dirty="0"/>
            </a:br>
            <a:endParaRPr lang="en-GB" sz="1400" dirty="0"/>
          </a:p>
        </p:txBody>
      </p:sp>
    </p:spTree>
    <p:extLst>
      <p:ext uri="{BB962C8B-B14F-4D97-AF65-F5344CB8AC3E}">
        <p14:creationId xmlns:p14="http://schemas.microsoft.com/office/powerpoint/2010/main" val="1246021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914400" y="731519"/>
            <a:ext cx="3931920" cy="5617325"/>
          </a:xfrm>
        </p:spPr>
        <p:txBody>
          <a:bodyPr anchor="b" anchorCtr="0">
            <a:normAutofit/>
          </a:bodyPr>
          <a:lstStyle/>
          <a:p>
            <a:pPr fontAlgn="base"/>
            <a:br>
              <a:rPr lang="en-GB" dirty="0"/>
            </a:br>
            <a:endParaRPr lang="en-US" dirty="0"/>
          </a:p>
        </p:txBody>
      </p:sp>
      <p:pic>
        <p:nvPicPr>
          <p:cNvPr id="12" name="Picture Placeholder 11" descr="Three people having a discussion at a table">
            <a:extLst>
              <a:ext uri="{FF2B5EF4-FFF2-40B4-BE49-F238E27FC236}">
                <a16:creationId xmlns:a16="http://schemas.microsoft.com/office/drawing/2014/main" id="{8C4B5C6A-45B4-1976-622A-4CEB4E3211BC}"/>
              </a:ext>
            </a:extLst>
          </p:cNvPr>
          <p:cNvPicPr>
            <a:picLocks noGrp="1" noChangeAspect="1"/>
          </p:cNvPicPr>
          <p:nvPr>
            <p:ph type="pic" sz="quarter" idx="54"/>
          </p:nvPr>
        </p:nvPicPr>
        <p:blipFill rotWithShape="1">
          <a:blip r:embed="rId3">
            <a:extLst>
              <a:ext uri="{BEBA8EAE-BF5A-486C-A8C5-ECC9F3942E4B}">
                <a14:imgProps xmlns:a14="http://schemas.microsoft.com/office/drawing/2010/main">
                  <a14:imgLayer r:embed="rId4">
                    <a14:imgEffect>
                      <a14:colorTemperature colorTemp="7753"/>
                    </a14:imgEffect>
                    <a14:imgEffect>
                      <a14:saturation sat="133000"/>
                    </a14:imgEffect>
                    <a14:imgEffect>
                      <a14:brightnessContrast bright="4000" contrast="3000"/>
                    </a14:imgEffect>
                  </a14:imgLayer>
                </a14:imgProps>
              </a:ext>
            </a:extLst>
          </a:blip>
          <a:srcRect l="18665" r="18665"/>
          <a:stretch/>
        </p:blipFill>
        <p:spPr>
          <a:xfrm>
            <a:off x="5735781" y="731520"/>
            <a:ext cx="6104016" cy="5143500"/>
          </a:xfrm>
        </p:spPr>
      </p:pic>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b="0" i="0" u="none" strike="noStrike" kern="1200" cap="none" spc="0" normalizeH="0" baseline="0" noProof="0" smtClean="0">
                <a:ln>
                  <a:noFill/>
                </a:ln>
                <a:solidFill>
                  <a:srgbClr val="FFFFFF"/>
                </a:solidFill>
                <a:effectLst/>
                <a:uLnTx/>
                <a:uFillTx/>
                <a:latin typeface="Abadi" panose="020B0604020104020204" pitchFamily="34" charset="0"/>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18</a:t>
            </a:fld>
            <a:endParaRPr kumimoji="0" lang="en-US" altLang="zh-CN" sz="1200" b="0" i="0" u="none" strike="noStrike" kern="1200" cap="none" spc="0" normalizeH="0" baseline="0" noProof="0" dirty="0">
              <a:ln>
                <a:noFill/>
              </a:ln>
              <a:solidFill>
                <a:srgbClr val="FFFFFF"/>
              </a:solidFill>
              <a:effectLst/>
              <a:uLnTx/>
              <a:uFillTx/>
              <a:latin typeface="Abadi" panose="020B0604020104020204" pitchFamily="34" charset="0"/>
              <a:ea typeface="+mn-ea"/>
              <a:cs typeface="+mn-cs"/>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b="0" i="0" u="none" strike="noStrike" kern="1200" cap="none" spc="0" normalizeH="0" baseline="0" noProof="0" smtClean="0">
                <a:ln>
                  <a:noFill/>
                </a:ln>
                <a:solidFill>
                  <a:srgbClr val="FFFFFF"/>
                </a:solidFill>
                <a:effectLst/>
                <a:uLnTx/>
                <a:uFillTx/>
                <a:latin typeface="Abad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18</a:t>
            </a:fld>
            <a:endParaRPr kumimoji="0" lang="en-US" altLang="zh-CN" sz="1200" b="0" i="0" u="none" strike="noStrike" kern="1200" cap="none" spc="0" normalizeH="0" baseline="0" noProof="0" dirty="0">
              <a:ln>
                <a:noFill/>
              </a:ln>
              <a:solidFill>
                <a:srgbClr val="FFFFFF"/>
              </a:solidFill>
              <a:effectLst/>
              <a:uLnTx/>
              <a:uFillTx/>
              <a:latin typeface="Abadi"/>
              <a:ea typeface="+mn-ea"/>
              <a:cs typeface="+mn-cs"/>
            </a:endParaRPr>
          </a:p>
        </p:txBody>
      </p:sp>
      <p:sp>
        <p:nvSpPr>
          <p:cNvPr id="7" name="TextBox 6">
            <a:extLst>
              <a:ext uri="{FF2B5EF4-FFF2-40B4-BE49-F238E27FC236}">
                <a16:creationId xmlns:a16="http://schemas.microsoft.com/office/drawing/2014/main" id="{57D4D2CF-8543-1B6E-2888-9F72B67E3048}"/>
              </a:ext>
            </a:extLst>
          </p:cNvPr>
          <p:cNvSpPr txBox="1"/>
          <p:nvPr/>
        </p:nvSpPr>
        <p:spPr>
          <a:xfrm>
            <a:off x="352203" y="298113"/>
            <a:ext cx="5529052" cy="7571303"/>
          </a:xfrm>
          <a:prstGeom prst="rect">
            <a:avLst/>
          </a:prstGeom>
          <a:noFill/>
        </p:spPr>
        <p:txBody>
          <a:bodyPr wrap="square">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badi"/>
                <a:ea typeface="+mn-ea"/>
                <a:cs typeface="+mn-cs"/>
              </a:rPr>
              <a:t>Conclusion</a:t>
            </a:r>
            <a:br>
              <a:rPr kumimoji="0" lang="en-GB" sz="1800" b="0" i="0" u="none" strike="noStrike" kern="1200" cap="none" spc="0" normalizeH="0" baseline="0" noProof="0" dirty="0">
                <a:ln>
                  <a:noFill/>
                </a:ln>
                <a:solidFill>
                  <a:srgbClr val="FFFFFF"/>
                </a:solidFill>
                <a:effectLst/>
                <a:uLnTx/>
                <a:uFillTx/>
                <a:latin typeface="Abadi"/>
                <a:ea typeface="+mn-ea"/>
                <a:cs typeface="+mn-cs"/>
              </a:rPr>
            </a:br>
            <a:endParaRPr kumimoji="0" lang="en-GB" sz="1800" b="0" i="0" u="none" strike="noStrike" kern="1200" cap="none" spc="0" normalizeH="0" baseline="0" noProof="0" dirty="0">
              <a:ln>
                <a:noFill/>
              </a:ln>
              <a:solidFill>
                <a:srgbClr val="FFFFFF"/>
              </a:solidFill>
              <a:effectLst/>
              <a:uLnTx/>
              <a:uFillTx/>
              <a:latin typeface="Abadi"/>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badi"/>
                <a:ea typeface="+mn-ea"/>
                <a:cs typeface="+mn-cs"/>
              </a:rPr>
              <a:t>What makes a successful team?</a:t>
            </a:r>
            <a:br>
              <a:rPr kumimoji="0" lang="en-GB" sz="1800" b="0" i="0" u="none" strike="noStrike" kern="1200" cap="none" spc="0" normalizeH="0" baseline="0" noProof="0" dirty="0">
                <a:ln>
                  <a:noFill/>
                </a:ln>
                <a:solidFill>
                  <a:srgbClr val="FFFFFF"/>
                </a:solidFill>
                <a:effectLst/>
                <a:uLnTx/>
                <a:uFillTx/>
                <a:latin typeface="Abadi"/>
                <a:ea typeface="+mn-ea"/>
                <a:cs typeface="+mn-cs"/>
              </a:rPr>
            </a:br>
            <a:endParaRPr kumimoji="0" lang="en-GB" sz="1800" b="0" i="0" u="none" strike="noStrike" kern="1200" cap="none" spc="0" normalizeH="0" baseline="0" noProof="0" dirty="0">
              <a:ln>
                <a:noFill/>
              </a:ln>
              <a:solidFill>
                <a:srgbClr val="FFFFFF"/>
              </a:solidFill>
              <a:effectLst/>
              <a:uLnTx/>
              <a:uFillTx/>
              <a:latin typeface="Abadi"/>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badi"/>
                <a:ea typeface="+mn-ea"/>
                <a:cs typeface="+mn-cs"/>
              </a:rPr>
              <a:t>✓ Valuing differences</a:t>
            </a:r>
          </a:p>
          <a:p>
            <a:pPr marL="0" marR="0" lvl="0" indent="0" algn="l" defTabSz="9144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FFFFFF"/>
                </a:solidFill>
                <a:effectLst/>
                <a:uLnTx/>
                <a:uFillTx/>
                <a:latin typeface="Abadi"/>
                <a:ea typeface="+mn-ea"/>
                <a:cs typeface="+mn-cs"/>
              </a:rPr>
            </a:br>
            <a:endParaRPr kumimoji="0" lang="en-GB" sz="1800" b="0" i="0" u="none" strike="noStrike" kern="1200" cap="none" spc="0" normalizeH="0" baseline="0" noProof="0" dirty="0">
              <a:ln>
                <a:noFill/>
              </a:ln>
              <a:solidFill>
                <a:srgbClr val="FFFFFF"/>
              </a:solidFill>
              <a:effectLst/>
              <a:uLnTx/>
              <a:uFillTx/>
              <a:latin typeface="Abadi"/>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badi"/>
                <a:ea typeface="+mn-ea"/>
                <a:cs typeface="+mn-cs"/>
              </a:rPr>
              <a:t>✓ Team development and trust</a:t>
            </a:r>
          </a:p>
          <a:p>
            <a:pPr marL="0" marR="0" lvl="0" indent="0" algn="l" defTabSz="9144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FFFFFF"/>
                </a:solidFill>
                <a:effectLst/>
                <a:uLnTx/>
                <a:uFillTx/>
                <a:latin typeface="Abadi"/>
                <a:ea typeface="+mn-ea"/>
                <a:cs typeface="+mn-cs"/>
              </a:rPr>
            </a:br>
            <a:endParaRPr kumimoji="0" lang="en-GB" sz="1800" b="0" i="0" u="none" strike="noStrike" kern="1200" cap="none" spc="0" normalizeH="0" baseline="0" noProof="0" dirty="0">
              <a:ln>
                <a:noFill/>
              </a:ln>
              <a:solidFill>
                <a:srgbClr val="FFFFFF"/>
              </a:solidFill>
              <a:effectLst/>
              <a:uLnTx/>
              <a:uFillTx/>
              <a:latin typeface="Abadi"/>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badi"/>
                <a:ea typeface="+mn-ea"/>
                <a:cs typeface="+mn-cs"/>
              </a:rPr>
              <a:t>✓ Using individual strengths</a:t>
            </a:r>
          </a:p>
          <a:p>
            <a:pPr marL="0" marR="0" lvl="0" indent="0" algn="l" defTabSz="9144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FFFFFF"/>
                </a:solidFill>
                <a:effectLst/>
                <a:uLnTx/>
                <a:uFillTx/>
                <a:latin typeface="Abadi"/>
                <a:ea typeface="+mn-ea"/>
                <a:cs typeface="+mn-cs"/>
              </a:rPr>
            </a:br>
            <a:endParaRPr kumimoji="0" lang="en-GB" sz="1800" b="0" i="0" u="none" strike="noStrike" kern="1200" cap="none" spc="0" normalizeH="0" baseline="0" noProof="0" dirty="0">
              <a:ln>
                <a:noFill/>
              </a:ln>
              <a:solidFill>
                <a:srgbClr val="FFFFFF"/>
              </a:solidFill>
              <a:effectLst/>
              <a:uLnTx/>
              <a:uFillTx/>
              <a:latin typeface="Abadi"/>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badi"/>
                <a:ea typeface="+mn-ea"/>
                <a:cs typeface="+mn-cs"/>
              </a:rPr>
              <a:t>✓ Effective communication</a:t>
            </a:r>
          </a:p>
          <a:p>
            <a:pPr marL="0" marR="0" lvl="0" indent="0" algn="l" defTabSz="9144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FFFFFF"/>
                </a:solidFill>
                <a:effectLst/>
                <a:uLnTx/>
                <a:uFillTx/>
                <a:latin typeface="Abadi"/>
                <a:ea typeface="+mn-ea"/>
                <a:cs typeface="+mn-cs"/>
              </a:rPr>
            </a:br>
            <a:endParaRPr kumimoji="0" lang="en-GB" sz="1800" b="0" i="0" u="none" strike="noStrike" kern="1200" cap="none" spc="0" normalizeH="0" baseline="0" noProof="0" dirty="0">
              <a:ln>
                <a:noFill/>
              </a:ln>
              <a:solidFill>
                <a:srgbClr val="FFFFFF"/>
              </a:solidFill>
              <a:effectLst/>
              <a:uLnTx/>
              <a:uFillTx/>
              <a:latin typeface="Abadi"/>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Abadi"/>
                <a:ea typeface="+mn-ea"/>
                <a:cs typeface="+mn-cs"/>
              </a:rPr>
              <a:t>Key Message</a:t>
            </a:r>
            <a:br>
              <a:rPr kumimoji="0" lang="en-GB" sz="1800" b="0" i="0" u="none" strike="noStrike" kern="1200" cap="none" spc="0" normalizeH="0" baseline="0" noProof="0" dirty="0">
                <a:ln>
                  <a:noFill/>
                </a:ln>
                <a:solidFill>
                  <a:srgbClr val="FFFFFF"/>
                </a:solidFill>
                <a:effectLst/>
                <a:uLnTx/>
                <a:uFillTx/>
                <a:latin typeface="Abadi"/>
                <a:ea typeface="+mn-ea"/>
                <a:cs typeface="+mn-cs"/>
              </a:rPr>
            </a:br>
            <a:endParaRPr kumimoji="0" lang="en-GB" sz="1800" b="0" i="0" u="none" strike="noStrike" kern="1200" cap="none" spc="0" normalizeH="0" baseline="0" noProof="0" dirty="0">
              <a:ln>
                <a:noFill/>
              </a:ln>
              <a:solidFill>
                <a:srgbClr val="FFFFFF"/>
              </a:solidFill>
              <a:effectLst/>
              <a:uLnTx/>
              <a:uFillTx/>
              <a:latin typeface="Abadi"/>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FFFFFF"/>
                </a:solidFill>
                <a:effectLst/>
                <a:uLnTx/>
                <a:uFillTx/>
                <a:latin typeface="Abadi"/>
                <a:ea typeface="+mn-ea"/>
                <a:cs typeface="+mn-cs"/>
              </a:rPr>
            </a:br>
            <a:endParaRPr kumimoji="0" lang="en-GB" sz="1800" b="0" i="0" u="none" strike="noStrike" kern="1200" cap="none" spc="0" normalizeH="0" baseline="0" noProof="0" dirty="0">
              <a:ln>
                <a:noFill/>
              </a:ln>
              <a:solidFill>
                <a:srgbClr val="FFFFFF"/>
              </a:solidFill>
              <a:effectLst/>
              <a:uLnTx/>
              <a:uFillTx/>
              <a:latin typeface="Abadi"/>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badi"/>
                <a:ea typeface="+mn-ea"/>
                <a:cs typeface="+mn-cs"/>
              </a:rPr>
              <a:t>Successful teams are not created instantly. They develop through trust, communication, respect and collaboration.</a:t>
            </a:r>
          </a:p>
          <a:p>
            <a:pPr marL="0" marR="0" lvl="0" indent="0" algn="l" defTabSz="9144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000000"/>
                </a:solidFill>
                <a:effectLst/>
                <a:uLnTx/>
                <a:uFillTx/>
                <a:latin typeface="Abadi"/>
                <a:ea typeface="+mn-ea"/>
                <a:cs typeface="+mn-cs"/>
              </a:rPr>
            </a:br>
            <a:endParaRPr kumimoji="0" lang="en-GB" sz="1800" b="0" i="0" u="none" strike="noStrike" kern="1200" cap="none" spc="0" normalizeH="0" baseline="0" noProof="0" dirty="0">
              <a:ln>
                <a:noFill/>
              </a:ln>
              <a:solidFill>
                <a:srgbClr val="000000"/>
              </a:solidFill>
              <a:effectLst/>
              <a:uLnTx/>
              <a:uFillTx/>
              <a:latin typeface="Abad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000000"/>
                </a:solidFill>
                <a:effectLst/>
                <a:uLnTx/>
                <a:uFillTx/>
                <a:latin typeface="Abadi"/>
                <a:ea typeface="+mn-ea"/>
                <a:cs typeface="+mn-cs"/>
              </a:rPr>
            </a:br>
            <a:endParaRPr kumimoji="0" lang="en-GB" sz="1800" b="0" i="0" u="none" strike="noStrike" kern="1200" cap="none" spc="0" normalizeH="0" baseline="0" noProof="0" dirty="0">
              <a:ln>
                <a:noFill/>
              </a:ln>
              <a:solidFill>
                <a:srgbClr val="000000"/>
              </a:solidFill>
              <a:effectLst/>
              <a:uLnTx/>
              <a:uFillTx/>
              <a:latin typeface="Abadi"/>
              <a:ea typeface="+mn-ea"/>
              <a:cs typeface="+mn-cs"/>
            </a:endParaRPr>
          </a:p>
        </p:txBody>
      </p:sp>
    </p:spTree>
    <p:extLst>
      <p:ext uri="{BB962C8B-B14F-4D97-AF65-F5344CB8AC3E}">
        <p14:creationId xmlns:p14="http://schemas.microsoft.com/office/powerpoint/2010/main" val="77554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488373" y="3564913"/>
            <a:ext cx="7132320" cy="1773936"/>
          </a:xfrm>
        </p:spPr>
        <p:txBody>
          <a:bodyPr>
            <a:normAutofit fontScale="90000"/>
          </a:bodyPr>
          <a:lstStyle/>
          <a:p>
            <a:pPr fontAlgn="base"/>
            <a:br>
              <a:rPr lang="en-GB" sz="1600" dirty="0"/>
            </a:br>
            <a:br>
              <a:rPr lang="en-GB" sz="1600" dirty="0"/>
            </a:br>
            <a:br>
              <a:rPr lang="en-GB" sz="1600" dirty="0"/>
            </a:br>
            <a:br>
              <a:rPr lang="en-GB" sz="1600" dirty="0"/>
            </a:br>
            <a:r>
              <a:rPr lang="en-GB" sz="1800" dirty="0"/>
              <a:t>References</a:t>
            </a:r>
            <a:br>
              <a:rPr lang="en-GB" sz="1600" dirty="0"/>
            </a:br>
            <a:br>
              <a:rPr lang="en-GB" sz="1600" dirty="0"/>
            </a:br>
            <a:br>
              <a:rPr lang="en-GB" sz="1600" dirty="0"/>
            </a:br>
            <a:br>
              <a:rPr lang="en-GB" sz="1600" dirty="0"/>
            </a:br>
            <a:br>
              <a:rPr lang="en-GB" sz="1600" dirty="0"/>
            </a:br>
            <a:r>
              <a:rPr lang="en-GB" sz="1600" dirty="0"/>
              <a:t>Belbin, R.M. (2010) </a:t>
            </a:r>
            <a:r>
              <a:rPr lang="en-GB" sz="1600" i="1" dirty="0"/>
              <a:t>Management Teams: Why They Succeed or Fail</a:t>
            </a:r>
            <a:r>
              <a:rPr lang="en-GB" sz="1600" dirty="0"/>
              <a:t>. 3rd </a:t>
            </a:r>
            <a:r>
              <a:rPr lang="en-GB" sz="1600" dirty="0" err="1"/>
              <a:t>edn</a:t>
            </a:r>
            <a:r>
              <a:rPr lang="en-GB" sz="1600" dirty="0"/>
              <a:t>. Oxford: Butterworth-Heinemann.</a:t>
            </a:r>
            <a:br>
              <a:rPr lang="en-GB" sz="1600" dirty="0"/>
            </a:br>
            <a:br>
              <a:rPr lang="en-GB" sz="1600" dirty="0"/>
            </a:br>
            <a:br>
              <a:rPr lang="en-GB" sz="1600" dirty="0"/>
            </a:br>
            <a:r>
              <a:rPr lang="en-GB" sz="1600" dirty="0"/>
              <a:t>Forsyth, D.R. (2018) </a:t>
            </a:r>
            <a:r>
              <a:rPr lang="en-GB" sz="1600" i="1" dirty="0"/>
              <a:t>Group Dynamics</a:t>
            </a:r>
            <a:r>
              <a:rPr lang="en-GB" sz="1600" dirty="0"/>
              <a:t>. 7th </a:t>
            </a:r>
            <a:r>
              <a:rPr lang="en-GB" sz="1600" dirty="0" err="1"/>
              <a:t>edn</a:t>
            </a:r>
            <a:r>
              <a:rPr lang="en-GB" sz="1600" dirty="0"/>
              <a:t>. Boston: Cengage Learning.</a:t>
            </a:r>
            <a:br>
              <a:rPr lang="en-GB" sz="1600" dirty="0"/>
            </a:br>
            <a:br>
              <a:rPr lang="en-GB" sz="1600" dirty="0"/>
            </a:br>
            <a:br>
              <a:rPr lang="en-GB" sz="1600" dirty="0"/>
            </a:br>
            <a:r>
              <a:rPr lang="en-GB" sz="1600" dirty="0"/>
              <a:t>Huczynski, A. and Buchanan, D. (2019) </a:t>
            </a:r>
            <a:r>
              <a:rPr lang="en-GB" sz="1600" i="1" dirty="0"/>
              <a:t>Organisational Behaviour</a:t>
            </a:r>
            <a:r>
              <a:rPr lang="en-GB" sz="1600" dirty="0"/>
              <a:t>. 10th </a:t>
            </a:r>
            <a:r>
              <a:rPr lang="en-GB" sz="1600" dirty="0" err="1"/>
              <a:t>edn</a:t>
            </a:r>
            <a:r>
              <a:rPr lang="en-GB" sz="1600" dirty="0"/>
              <a:t>. Harlow: Pearson.</a:t>
            </a:r>
            <a:br>
              <a:rPr lang="en-GB" sz="1600" dirty="0"/>
            </a:br>
            <a:br>
              <a:rPr lang="en-GB" sz="1600" dirty="0"/>
            </a:br>
            <a:br>
              <a:rPr lang="en-GB" sz="1600" dirty="0"/>
            </a:br>
            <a:r>
              <a:rPr lang="en-GB" sz="1600" dirty="0"/>
              <a:t>Tuckman, B.W. (1965) ‘Developmental sequence in small groups’, </a:t>
            </a:r>
            <a:r>
              <a:rPr lang="en-GB" sz="1600" i="1" dirty="0"/>
              <a:t>Psychological Bulletin</a:t>
            </a:r>
            <a:r>
              <a:rPr lang="en-GB" sz="1600" dirty="0"/>
              <a:t>, 63(6), pp. 384–399.</a:t>
            </a:r>
            <a:br>
              <a:rPr lang="en-GB" sz="1600" dirty="0"/>
            </a:br>
            <a:br>
              <a:rPr lang="en-GB" sz="1600" dirty="0"/>
            </a:br>
            <a:br>
              <a:rPr lang="en-GB" sz="1600" dirty="0"/>
            </a:br>
            <a:r>
              <a:rPr lang="en-GB" sz="1600" dirty="0"/>
              <a:t>West, M.A. (2012) </a:t>
            </a:r>
            <a:r>
              <a:rPr lang="en-GB" sz="1600" i="1" dirty="0"/>
              <a:t>Effective Teamwork: Practical Lessons from Organisational Research</a:t>
            </a:r>
            <a:r>
              <a:rPr lang="en-GB" sz="1600" dirty="0"/>
              <a:t>. 3rd </a:t>
            </a:r>
            <a:r>
              <a:rPr lang="en-GB" sz="1600" dirty="0" err="1"/>
              <a:t>edn</a:t>
            </a:r>
            <a:r>
              <a:rPr lang="en-GB" sz="1600" dirty="0"/>
              <a:t>. Oxford: Wiley-Blackwell.</a:t>
            </a:r>
            <a:br>
              <a:rPr lang="en-GB" dirty="0"/>
            </a:br>
            <a:br>
              <a:rPr lang="en-GB" dirty="0"/>
            </a:br>
            <a:endParaRPr lang="en-US" dirty="0"/>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b="0" i="0" u="none" strike="noStrike" kern="1200" cap="none" spc="0" normalizeH="0" baseline="0" noProof="0" smtClean="0">
                <a:ln>
                  <a:noFill/>
                </a:ln>
                <a:solidFill>
                  <a:srgbClr val="FFFFFF"/>
                </a:solidFill>
                <a:effectLst/>
                <a:uLnTx/>
                <a:uFillTx/>
                <a:latin typeface="Abadi" panose="020B0604020104020204" pitchFamily="34" charset="0"/>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19</a:t>
            </a:fld>
            <a:endParaRPr kumimoji="0" lang="en-US" altLang="zh-CN" sz="1200" b="0" i="0" u="none" strike="noStrike" kern="1200" cap="none" spc="0" normalizeH="0" baseline="0" noProof="0" dirty="0">
              <a:ln>
                <a:noFill/>
              </a:ln>
              <a:solidFill>
                <a:srgbClr val="FFFFFF"/>
              </a:solidFill>
              <a:effectLst/>
              <a:uLnTx/>
              <a:uFillTx/>
              <a:latin typeface="Abadi" panose="020B0604020104020204" pitchFamily="34" charset="0"/>
              <a:ea typeface="+mn-ea"/>
              <a:cs typeface="+mn-cs"/>
            </a:endParaRPr>
          </a:p>
        </p:txBody>
      </p:sp>
      <p:sp>
        <p:nvSpPr>
          <p:cNvPr id="2" name="Slide Number Placeholder 1">
            <a:extLst>
              <a:ext uri="{FF2B5EF4-FFF2-40B4-BE49-F238E27FC236}">
                <a16:creationId xmlns:a16="http://schemas.microsoft.com/office/drawing/2014/main" id="{2222DE72-77CB-CB24-A4D1-2FAC47307AC9}"/>
              </a:ext>
            </a:extLst>
          </p:cNvPr>
          <p:cNvSpPr>
            <a:spLocks noGrp="1"/>
          </p:cNvSpPr>
          <p:nvPr>
            <p:ph type="sldNum" sz="quarter" idx="55"/>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b="0" i="0" u="none" strike="noStrike" kern="1200" cap="none" spc="0" normalizeH="0" baseline="0" noProof="0" smtClean="0">
                <a:ln>
                  <a:noFill/>
                </a:ln>
                <a:solidFill>
                  <a:srgbClr val="FFFFFF"/>
                </a:solidFill>
                <a:effectLst/>
                <a:uLnTx/>
                <a:uFillTx/>
                <a:latin typeface="Abadi"/>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19</a:t>
            </a:fld>
            <a:endParaRPr kumimoji="0" lang="en-US" altLang="zh-CN" sz="1200" b="0" i="0" u="none" strike="noStrike" kern="1200" cap="none" spc="0" normalizeH="0" baseline="0" noProof="0" dirty="0">
              <a:ln>
                <a:noFill/>
              </a:ln>
              <a:solidFill>
                <a:srgbClr val="FFFFFF"/>
              </a:solidFill>
              <a:effectLst/>
              <a:uLnTx/>
              <a:uFillTx/>
              <a:latin typeface="Abadi"/>
              <a:ea typeface="+mn-ea"/>
              <a:cs typeface="+mn-cs"/>
            </a:endParaRPr>
          </a:p>
        </p:txBody>
      </p:sp>
    </p:spTree>
    <p:extLst>
      <p:ext uri="{BB962C8B-B14F-4D97-AF65-F5344CB8AC3E}">
        <p14:creationId xmlns:p14="http://schemas.microsoft.com/office/powerpoint/2010/main" val="41821480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6035040" y="731520"/>
            <a:ext cx="5394960" cy="2103120"/>
          </a:xfrm>
        </p:spPr>
        <p:txBody>
          <a:bodyPr/>
          <a:lstStyle/>
          <a:p>
            <a:r>
              <a:rPr lang="en-US" dirty="0"/>
              <a:t>Thank you</a:t>
            </a:r>
          </a:p>
        </p:txBody>
      </p:sp>
    </p:spTree>
    <p:extLst>
      <p:ext uri="{BB962C8B-B14F-4D97-AF65-F5344CB8AC3E}">
        <p14:creationId xmlns:p14="http://schemas.microsoft.com/office/powerpoint/2010/main" val="5292794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7A3C8504-BDFA-1500-1A2D-57635E684414}"/>
              </a:ext>
            </a:extLst>
          </p:cNvPr>
          <p:cNvSpPr>
            <a:spLocks noGrp="1"/>
          </p:cNvSpPr>
          <p:nvPr>
            <p:ph idx="1"/>
          </p:nvPr>
        </p:nvSpPr>
        <p:spPr>
          <a:xfrm>
            <a:off x="4951048" y="804333"/>
            <a:ext cx="6306003" cy="5249334"/>
          </a:xfrm>
        </p:spPr>
        <p:txBody>
          <a:bodyPr anchor="ctr">
            <a:normAutofit/>
          </a:bodyPr>
          <a:lstStyle/>
          <a:p>
            <a:pPr marL="0" indent="0">
              <a:buNone/>
            </a:pPr>
            <a:r>
              <a:rPr lang="en-GB" dirty="0">
                <a:latin typeface="Arial" panose="020B0604020202020204" pitchFamily="34" charset="0"/>
                <a:cs typeface="Arial" panose="020B0604020202020204" pitchFamily="34" charset="0"/>
              </a:rPr>
              <a:t>BMSW4009</a:t>
            </a:r>
          </a:p>
          <a:p>
            <a:pPr marL="0" indent="0">
              <a:buNone/>
            </a:pPr>
            <a:r>
              <a:rPr lang="en-GB" dirty="0">
                <a:latin typeface="Arial" panose="020B0604020202020204" pitchFamily="34" charset="0"/>
                <a:cs typeface="Arial" panose="020B0604020202020204" pitchFamily="34" charset="0"/>
              </a:rPr>
              <a:t>Georgia </a:t>
            </a:r>
            <a:r>
              <a:rPr lang="en-GB" dirty="0" err="1">
                <a:latin typeface="Arial" panose="020B0604020202020204" pitchFamily="34" charset="0"/>
                <a:cs typeface="Arial" panose="020B0604020202020204" pitchFamily="34" charset="0"/>
              </a:rPr>
              <a:t>Vatougios</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2520837</a:t>
            </a:r>
          </a:p>
          <a:p>
            <a:pPr marL="0" indent="0">
              <a:buNone/>
            </a:pPr>
            <a:r>
              <a:rPr lang="en-GB" dirty="0">
                <a:latin typeface="Arial" panose="020B0604020202020204" pitchFamily="34" charset="0"/>
                <a:cs typeface="Arial" panose="020B0604020202020204" pitchFamily="34" charset="0"/>
              </a:rPr>
              <a:t>The difference between a group and teams</a:t>
            </a:r>
          </a:p>
          <a:p>
            <a:pPr marL="0" indent="0">
              <a:buNone/>
            </a:pPr>
            <a:r>
              <a:rPr lang="en-GB" dirty="0">
                <a:latin typeface="Arial" panose="020B0604020202020204" pitchFamily="34" charset="0"/>
                <a:cs typeface="Arial" panose="020B0604020202020204" pitchFamily="34" charset="0"/>
              </a:rPr>
              <a:t>Monday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June 2026 9.00am</a:t>
            </a:r>
          </a:p>
        </p:txBody>
      </p:sp>
    </p:spTree>
    <p:extLst>
      <p:ext uri="{BB962C8B-B14F-4D97-AF65-F5344CB8AC3E}">
        <p14:creationId xmlns:p14="http://schemas.microsoft.com/office/powerpoint/2010/main" val="29747956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D2566938-AB9D-4E2E-17F4-B4763C1DCD61}"/>
              </a:ext>
            </a:extLst>
          </p:cNvPr>
          <p:cNvSpPr>
            <a:spLocks noGrp="1"/>
          </p:cNvSpPr>
          <p:nvPr>
            <p:ph idx="1"/>
          </p:nvPr>
        </p:nvSpPr>
        <p:spPr>
          <a:xfrm>
            <a:off x="4951048" y="804333"/>
            <a:ext cx="6306003" cy="5249334"/>
          </a:xfrm>
        </p:spPr>
        <p:txBody>
          <a:bodyPr anchor="ctr">
            <a:normAutofit/>
          </a:bodyPr>
          <a:lstStyle/>
          <a:p>
            <a:r>
              <a:rPr lang="en-GB" dirty="0">
                <a:latin typeface="Arial" panose="020B0604020202020204" pitchFamily="34" charset="0"/>
                <a:cs typeface="Arial" panose="020B0604020202020204" pitchFamily="34" charset="0"/>
              </a:rPr>
              <a:t>3.  Definition of groups and teams</a:t>
            </a:r>
          </a:p>
          <a:p>
            <a:r>
              <a:rPr lang="en-GB" dirty="0">
                <a:latin typeface="Arial" panose="020B0604020202020204" pitchFamily="34" charset="0"/>
                <a:cs typeface="Arial" panose="020B0604020202020204" pitchFamily="34" charset="0"/>
              </a:rPr>
              <a:t>4. Benefits of teams</a:t>
            </a:r>
          </a:p>
          <a:p>
            <a:r>
              <a:rPr lang="en-GB" dirty="0">
                <a:latin typeface="Arial" panose="020B0604020202020204" pitchFamily="34" charset="0"/>
                <a:cs typeface="Arial" panose="020B0604020202020204" pitchFamily="34" charset="0"/>
              </a:rPr>
              <a:t>5. Group and team theories</a:t>
            </a:r>
          </a:p>
          <a:p>
            <a:r>
              <a:rPr lang="en-GB" dirty="0">
                <a:latin typeface="Arial" panose="020B0604020202020204" pitchFamily="34" charset="0"/>
                <a:cs typeface="Arial" panose="020B0604020202020204" pitchFamily="34" charset="0"/>
              </a:rPr>
              <a:t>6. Strategies for building effective teams</a:t>
            </a:r>
          </a:p>
          <a:p>
            <a:r>
              <a:rPr lang="en-GB" dirty="0">
                <a:latin typeface="Arial" panose="020B0604020202020204" pitchFamily="34" charset="0"/>
                <a:cs typeface="Arial" panose="020B0604020202020204" pitchFamily="34" charset="0"/>
              </a:rPr>
              <a:t>7. Conclusion</a:t>
            </a:r>
          </a:p>
          <a:p>
            <a:r>
              <a:rPr lang="en-GB" dirty="0">
                <a:latin typeface="Arial" panose="020B0604020202020204" pitchFamily="34" charset="0"/>
                <a:cs typeface="Arial" panose="020B0604020202020204" pitchFamily="34" charset="0"/>
              </a:rPr>
              <a:t>8. Reference List</a:t>
            </a:r>
          </a:p>
          <a:p>
            <a:r>
              <a:rPr lang="en-GB">
                <a:latin typeface="Arial" panose="020B0604020202020204" pitchFamily="34" charset="0"/>
                <a:cs typeface="Arial" panose="020B0604020202020204" pitchFamily="34" charset="0"/>
              </a:rPr>
              <a:t>9. </a:t>
            </a:r>
            <a:r>
              <a:rPr lang="en-GB" dirty="0">
                <a:latin typeface="Arial" panose="020B0604020202020204" pitchFamily="34" charset="0"/>
                <a:cs typeface="Arial" panose="020B0604020202020204" pitchFamily="34" charset="0"/>
              </a:rPr>
              <a:t>AI statement</a:t>
            </a:r>
          </a:p>
        </p:txBody>
      </p:sp>
    </p:spTree>
    <p:extLst>
      <p:ext uri="{BB962C8B-B14F-4D97-AF65-F5344CB8AC3E}">
        <p14:creationId xmlns:p14="http://schemas.microsoft.com/office/powerpoint/2010/main" val="3345016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667B06DE-1200-3457-6612-25345A40EDE3}"/>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 Definition of Groups and Teams</a:t>
            </a:r>
          </a:p>
        </p:txBody>
      </p:sp>
      <p:sp>
        <p:nvSpPr>
          <p:cNvPr id="11" name="Content Placeholder 2">
            <a:extLst>
              <a:ext uri="{FF2B5EF4-FFF2-40B4-BE49-F238E27FC236}">
                <a16:creationId xmlns:a16="http://schemas.microsoft.com/office/drawing/2014/main" id="{9B7D6FA4-428A-6444-64F8-37848CA3E05A}"/>
              </a:ext>
            </a:extLst>
          </p:cNvPr>
          <p:cNvSpPr>
            <a:spLocks noGrp="1"/>
          </p:cNvSpPr>
          <p:nvPr>
            <p:ph idx="1"/>
          </p:nvPr>
        </p:nvSpPr>
        <p:spPr>
          <a:xfrm>
            <a:off x="4951048" y="804333"/>
            <a:ext cx="6306003" cy="5249334"/>
          </a:xfrm>
        </p:spPr>
        <p:txBody>
          <a:bodyPr anchor="ctr">
            <a:normAutofit/>
          </a:bodyPr>
          <a:lstStyle/>
          <a:p>
            <a:r>
              <a:rPr lang="en-GB">
                <a:latin typeface="Arial" panose="020B0604020202020204" pitchFamily="34" charset="0"/>
                <a:cs typeface="Arial" panose="020B0604020202020204" pitchFamily="34" charset="0"/>
              </a:rPr>
              <a:t>A group is a collection of individuals who interact and coordinate their work, but remain accountable as individuals (Robbins and Judge, 2019)</a:t>
            </a:r>
          </a:p>
          <a:p>
            <a:r>
              <a:rPr lang="en-GB">
                <a:latin typeface="Arial" panose="020B0604020202020204" pitchFamily="34" charset="0"/>
                <a:cs typeface="Arial" panose="020B0604020202020204" pitchFamily="34" charset="0"/>
              </a:rPr>
              <a:t>Group members share information and resources to help one another perform within their own area of responsibility</a:t>
            </a:r>
          </a:p>
          <a:p>
            <a:r>
              <a:rPr lang="en-GB">
                <a:latin typeface="Arial" panose="020B0604020202020204" pitchFamily="34" charset="0"/>
                <a:cs typeface="Arial" panose="020B0604020202020204" pitchFamily="34" charset="0"/>
              </a:rPr>
              <a:t>A team is a small number of people with complimentary skills, committed to a common purpose, performance goals and a shared approach, who hold themselves mutually accountable (Katzenbach and Smith, 1993)</a:t>
            </a:r>
          </a:p>
          <a:p>
            <a:r>
              <a:rPr lang="en-GB">
                <a:latin typeface="Arial" panose="020B0604020202020204" pitchFamily="34" charset="0"/>
                <a:cs typeface="Arial" panose="020B0604020202020204" pitchFamily="34" charset="0"/>
              </a:rPr>
              <a:t>All teams are groups, but not all groups are teams – the key difference is shared goals and collective accountability</a:t>
            </a:r>
          </a:p>
        </p:txBody>
      </p:sp>
    </p:spTree>
    <p:extLst>
      <p:ext uri="{BB962C8B-B14F-4D97-AF65-F5344CB8AC3E}">
        <p14:creationId xmlns:p14="http://schemas.microsoft.com/office/powerpoint/2010/main" val="970711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9DAD179-7F27-6667-3098-5448C491075C}"/>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 Benefits of Teams</a:t>
            </a:r>
          </a:p>
        </p:txBody>
      </p:sp>
      <p:sp>
        <p:nvSpPr>
          <p:cNvPr id="3" name="Content Placeholder 2">
            <a:extLst>
              <a:ext uri="{FF2B5EF4-FFF2-40B4-BE49-F238E27FC236}">
                <a16:creationId xmlns:a16="http://schemas.microsoft.com/office/drawing/2014/main" id="{B98D152B-E103-1289-7447-07627770CE1F}"/>
              </a:ext>
            </a:extLst>
          </p:cNvPr>
          <p:cNvSpPr>
            <a:spLocks noGrp="1"/>
          </p:cNvSpPr>
          <p:nvPr>
            <p:ph idx="1"/>
          </p:nvPr>
        </p:nvSpPr>
        <p:spPr>
          <a:xfrm>
            <a:off x="4951048" y="804333"/>
            <a:ext cx="6306003" cy="5249334"/>
          </a:xfrm>
        </p:spPr>
        <p:txBody>
          <a:bodyPr anchor="ctr">
            <a:normAutofit/>
          </a:bodyPr>
          <a:lstStyle/>
          <a:p>
            <a:r>
              <a:rPr lang="en-GB" dirty="0">
                <a:latin typeface="Arial" panose="020B0604020202020204" pitchFamily="34" charset="0"/>
                <a:cs typeface="Arial" panose="020B0604020202020204" pitchFamily="34" charset="0"/>
              </a:rPr>
              <a:t>Combine complimentary skills to achieve collective performance greater than the sum of individual efforts (Katzenbach and Smith, 1993)</a:t>
            </a:r>
          </a:p>
          <a:p>
            <a:r>
              <a:rPr lang="en-GB" dirty="0">
                <a:latin typeface="Arial" panose="020B0604020202020204" pitchFamily="34" charset="0"/>
                <a:cs typeface="Arial" panose="020B0604020202020204" pitchFamily="34" charset="0"/>
              </a:rPr>
              <a:t>Shared purpose and mutual accountability drive higher motivation and commitment</a:t>
            </a:r>
          </a:p>
          <a:p>
            <a:r>
              <a:rPr lang="en-GB" dirty="0">
                <a:latin typeface="Arial" panose="020B0604020202020204" pitchFamily="34" charset="0"/>
                <a:cs typeface="Arial" panose="020B0604020202020204" pitchFamily="34" charset="0"/>
              </a:rPr>
              <a:t>Faster and better problem solving through open communication and collaboration</a:t>
            </a:r>
          </a:p>
          <a:p>
            <a:r>
              <a:rPr lang="en-GB" dirty="0">
                <a:latin typeface="Arial" panose="020B0604020202020204" pitchFamily="34" charset="0"/>
                <a:cs typeface="Arial" panose="020B0604020202020204" pitchFamily="34" charset="0"/>
              </a:rPr>
              <a:t>Greater flexibility, innovation and responsiveness to change (Robbins and Judge, 2019)</a:t>
            </a:r>
          </a:p>
          <a:p>
            <a:r>
              <a:rPr lang="en-GB" dirty="0">
                <a:latin typeface="Arial" panose="020B0604020202020204" pitchFamily="34" charset="0"/>
                <a:cs typeface="Arial" panose="020B0604020202020204" pitchFamily="34" charset="0"/>
              </a:rPr>
              <a:t>Higher levels of trust, confidence, and satisfaction among team members. </a:t>
            </a:r>
          </a:p>
        </p:txBody>
      </p:sp>
    </p:spTree>
    <p:extLst>
      <p:ext uri="{BB962C8B-B14F-4D97-AF65-F5344CB8AC3E}">
        <p14:creationId xmlns:p14="http://schemas.microsoft.com/office/powerpoint/2010/main" val="2443987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3" name="Rectangle 12">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CEE2FA4-95F2-3336-9AA2-11E9215E7898}"/>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 Group and Team Theories</a:t>
            </a:r>
          </a:p>
        </p:txBody>
      </p:sp>
      <p:sp>
        <p:nvSpPr>
          <p:cNvPr id="3" name="Content Placeholder 2">
            <a:extLst>
              <a:ext uri="{FF2B5EF4-FFF2-40B4-BE49-F238E27FC236}">
                <a16:creationId xmlns:a16="http://schemas.microsoft.com/office/drawing/2014/main" id="{2FA9667F-E88D-8462-A579-30CD0361E771}"/>
              </a:ext>
            </a:extLst>
          </p:cNvPr>
          <p:cNvSpPr>
            <a:spLocks noGrp="1"/>
          </p:cNvSpPr>
          <p:nvPr>
            <p:ph idx="1"/>
          </p:nvPr>
        </p:nvSpPr>
        <p:spPr>
          <a:xfrm>
            <a:off x="4951048" y="804333"/>
            <a:ext cx="6306003" cy="5249334"/>
          </a:xfrm>
        </p:spPr>
        <p:txBody>
          <a:bodyPr anchor="ctr">
            <a:normAutofit/>
          </a:bodyPr>
          <a:lstStyle/>
          <a:p>
            <a:r>
              <a:rPr lang="en-GB" dirty="0">
                <a:latin typeface="Arial" panose="020B0604020202020204" pitchFamily="34" charset="0"/>
                <a:cs typeface="Arial" panose="020B0604020202020204" pitchFamily="34" charset="0"/>
              </a:rPr>
              <a:t>Tuckman (1965): groups develop through forming, storming, norming and performing (later adding adjourning)</a:t>
            </a:r>
          </a:p>
          <a:p>
            <a:r>
              <a:rPr lang="en-GB" dirty="0">
                <a:latin typeface="Arial" panose="020B0604020202020204" pitchFamily="34" charset="0"/>
                <a:cs typeface="Arial" panose="020B0604020202020204" pitchFamily="34" charset="0"/>
              </a:rPr>
              <a:t>Belbin (2010): nine team roles describe how individuals contribute behaviourally to a team</a:t>
            </a:r>
          </a:p>
          <a:p>
            <a:r>
              <a:rPr lang="en-GB" dirty="0">
                <a:latin typeface="Arial" panose="020B0604020202020204" pitchFamily="34" charset="0"/>
                <a:cs typeface="Arial" panose="020B0604020202020204" pitchFamily="34" charset="0"/>
              </a:rPr>
              <a:t>Katzenbach and Smith (1993): the ‘team basics’ – complementary skills, common purpose, performance goals, shared approach and mutual accountability</a:t>
            </a:r>
          </a:p>
          <a:p>
            <a:r>
              <a:rPr lang="en-GB" dirty="0">
                <a:latin typeface="Arial" panose="020B0604020202020204" pitchFamily="34" charset="0"/>
                <a:cs typeface="Arial" panose="020B0604020202020204" pitchFamily="34" charset="0"/>
              </a:rPr>
              <a:t>Lencioni (2002): five dysfunctions – absence of trust, fear of conflict, lack of commitment, avoidance of accountability and inattention to results</a:t>
            </a:r>
          </a:p>
        </p:txBody>
      </p:sp>
    </p:spTree>
    <p:extLst>
      <p:ext uri="{BB962C8B-B14F-4D97-AF65-F5344CB8AC3E}">
        <p14:creationId xmlns:p14="http://schemas.microsoft.com/office/powerpoint/2010/main" val="41676774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7" name="Rectangle 16">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687FFC07-5F61-7B7E-A2E2-E6A601F0461E}"/>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Strategies for Building Effective Teams</a:t>
            </a:r>
          </a:p>
        </p:txBody>
      </p:sp>
      <p:sp>
        <p:nvSpPr>
          <p:cNvPr id="3" name="Content Placeholder 2">
            <a:extLst>
              <a:ext uri="{FF2B5EF4-FFF2-40B4-BE49-F238E27FC236}">
                <a16:creationId xmlns:a16="http://schemas.microsoft.com/office/drawing/2014/main" id="{2CA73628-84FD-643E-9647-286381A050C6}"/>
              </a:ext>
            </a:extLst>
          </p:cNvPr>
          <p:cNvSpPr>
            <a:spLocks noGrp="1"/>
          </p:cNvSpPr>
          <p:nvPr>
            <p:ph idx="1"/>
          </p:nvPr>
        </p:nvSpPr>
        <p:spPr>
          <a:xfrm>
            <a:off x="4951048" y="804333"/>
            <a:ext cx="6306003" cy="5249334"/>
          </a:xfrm>
        </p:spPr>
        <p:txBody>
          <a:bodyPr anchor="ctr">
            <a:normAutofit/>
          </a:bodyPr>
          <a:lstStyle/>
          <a:p>
            <a:r>
              <a:rPr lang="en-GB" dirty="0">
                <a:latin typeface="Arial" panose="020B0604020202020204" pitchFamily="34" charset="0"/>
                <a:cs typeface="Arial" panose="020B0604020202020204" pitchFamily="34" charset="0"/>
              </a:rPr>
              <a:t>Establish a clear, shared purpose and specific, measurable performance goals (Katzenbach and Smith, 1993)</a:t>
            </a:r>
          </a:p>
          <a:p>
            <a:r>
              <a:rPr lang="en-GB" dirty="0">
                <a:latin typeface="Arial" panose="020B0604020202020204" pitchFamily="34" charset="0"/>
                <a:cs typeface="Arial" panose="020B0604020202020204" pitchFamily="34" charset="0"/>
              </a:rPr>
              <a:t>Select members with complimentary skills and clearly defined roles (Belbin, 2010)</a:t>
            </a:r>
          </a:p>
          <a:p>
            <a:r>
              <a:rPr lang="en-GB" dirty="0">
                <a:latin typeface="Arial" panose="020B0604020202020204" pitchFamily="34" charset="0"/>
                <a:cs typeface="Arial" panose="020B0604020202020204" pitchFamily="34" charset="0"/>
              </a:rPr>
              <a:t>Build trust by encouraging open and honest communication</a:t>
            </a:r>
          </a:p>
          <a:p>
            <a:r>
              <a:rPr lang="en-GB" dirty="0">
                <a:latin typeface="Arial" panose="020B0604020202020204" pitchFamily="34" charset="0"/>
                <a:cs typeface="Arial" panose="020B0604020202020204" pitchFamily="34" charset="0"/>
              </a:rPr>
              <a:t>Support the team through each stage of development (Tuckman, 1965)</a:t>
            </a:r>
          </a:p>
          <a:p>
            <a:r>
              <a:rPr lang="en-GB" dirty="0">
                <a:latin typeface="Arial" panose="020B0604020202020204" pitchFamily="34" charset="0"/>
                <a:cs typeface="Arial" panose="020B0604020202020204" pitchFamily="34" charset="0"/>
              </a:rPr>
              <a:t>Encourage shared responsibility and recognise what the team achieves together</a:t>
            </a:r>
          </a:p>
        </p:txBody>
      </p:sp>
    </p:spTree>
    <p:extLst>
      <p:ext uri="{BB962C8B-B14F-4D97-AF65-F5344CB8AC3E}">
        <p14:creationId xmlns:p14="http://schemas.microsoft.com/office/powerpoint/2010/main" val="9051482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7" name="Rectangle 16">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687FFC07-5F61-7B7E-A2E2-E6A601F0461E}"/>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Strategies for Building Effective Teams</a:t>
            </a:r>
          </a:p>
        </p:txBody>
      </p:sp>
      <p:sp>
        <p:nvSpPr>
          <p:cNvPr id="3" name="Content Placeholder 2">
            <a:extLst>
              <a:ext uri="{FF2B5EF4-FFF2-40B4-BE49-F238E27FC236}">
                <a16:creationId xmlns:a16="http://schemas.microsoft.com/office/drawing/2014/main" id="{2CA73628-84FD-643E-9647-286381A050C6}"/>
              </a:ext>
            </a:extLst>
          </p:cNvPr>
          <p:cNvSpPr>
            <a:spLocks noGrp="1"/>
          </p:cNvSpPr>
          <p:nvPr>
            <p:ph idx="1"/>
          </p:nvPr>
        </p:nvSpPr>
        <p:spPr>
          <a:xfrm>
            <a:off x="4951048" y="804333"/>
            <a:ext cx="6306003" cy="5249334"/>
          </a:xfrm>
        </p:spPr>
        <p:txBody>
          <a:bodyPr anchor="ctr">
            <a:normAutofit/>
          </a:bodyPr>
          <a:lstStyle/>
          <a:p>
            <a:r>
              <a:rPr lang="en-GB" dirty="0">
                <a:latin typeface="Arial" panose="020B0604020202020204" pitchFamily="34" charset="0"/>
                <a:cs typeface="Arial" panose="020B0604020202020204" pitchFamily="34" charset="0"/>
              </a:rPr>
              <a:t>Establish a clear, shared purpose and specific, measurable performance goals (Katzenbach and Smith, 1993)</a:t>
            </a:r>
          </a:p>
          <a:p>
            <a:r>
              <a:rPr lang="en-GB" dirty="0">
                <a:latin typeface="Arial" panose="020B0604020202020204" pitchFamily="34" charset="0"/>
                <a:cs typeface="Arial" panose="020B0604020202020204" pitchFamily="34" charset="0"/>
              </a:rPr>
              <a:t>Select members with complimentary skills and clearly defined roles (Belbin, 2010)</a:t>
            </a:r>
          </a:p>
          <a:p>
            <a:r>
              <a:rPr lang="en-GB" dirty="0">
                <a:latin typeface="Arial" panose="020B0604020202020204" pitchFamily="34" charset="0"/>
                <a:cs typeface="Arial" panose="020B0604020202020204" pitchFamily="34" charset="0"/>
              </a:rPr>
              <a:t>Build trust by encouraging open and honest communication</a:t>
            </a:r>
          </a:p>
          <a:p>
            <a:r>
              <a:rPr lang="en-GB" dirty="0">
                <a:latin typeface="Arial" panose="020B0604020202020204" pitchFamily="34" charset="0"/>
                <a:cs typeface="Arial" panose="020B0604020202020204" pitchFamily="34" charset="0"/>
              </a:rPr>
              <a:t>Support the team through each stage of development (Tuckman, 1965)</a:t>
            </a:r>
          </a:p>
          <a:p>
            <a:r>
              <a:rPr lang="en-GB" dirty="0">
                <a:latin typeface="Arial" panose="020B0604020202020204" pitchFamily="34" charset="0"/>
                <a:cs typeface="Arial" panose="020B0604020202020204" pitchFamily="34" charset="0"/>
              </a:rPr>
              <a:t>Encourage shared responsibility and recognise what the team achieves together</a:t>
            </a:r>
          </a:p>
        </p:txBody>
      </p:sp>
    </p:spTree>
    <p:extLst>
      <p:ext uri="{BB962C8B-B14F-4D97-AF65-F5344CB8AC3E}">
        <p14:creationId xmlns:p14="http://schemas.microsoft.com/office/powerpoint/2010/main" val="38421484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D9DA27B3-2FCD-FAE5-3EF3-F677965CFED0}"/>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 Conclusion</a:t>
            </a:r>
          </a:p>
        </p:txBody>
      </p:sp>
      <p:sp>
        <p:nvSpPr>
          <p:cNvPr id="3" name="Content Placeholder 2">
            <a:extLst>
              <a:ext uri="{FF2B5EF4-FFF2-40B4-BE49-F238E27FC236}">
                <a16:creationId xmlns:a16="http://schemas.microsoft.com/office/drawing/2014/main" id="{E45B3128-A4A0-6853-C69D-314A50E71215}"/>
              </a:ext>
            </a:extLst>
          </p:cNvPr>
          <p:cNvSpPr>
            <a:spLocks noGrp="1"/>
          </p:cNvSpPr>
          <p:nvPr>
            <p:ph idx="1"/>
          </p:nvPr>
        </p:nvSpPr>
        <p:spPr>
          <a:xfrm>
            <a:off x="4951048" y="804333"/>
            <a:ext cx="6306003" cy="5249334"/>
          </a:xfrm>
        </p:spPr>
        <p:txBody>
          <a:bodyPr anchor="ctr">
            <a:normAutofit/>
          </a:bodyPr>
          <a:lstStyle/>
          <a:p>
            <a:r>
              <a:rPr lang="en-GB" dirty="0">
                <a:latin typeface="Arial" panose="020B0604020202020204" pitchFamily="34" charset="0"/>
                <a:cs typeface="Arial" panose="020B0604020202020204" pitchFamily="34" charset="0"/>
              </a:rPr>
              <a:t>Groups and teams are both valuable but they both differ in their purpose, responsibilities, and the results they aim to achieve.</a:t>
            </a:r>
          </a:p>
          <a:p>
            <a:r>
              <a:rPr lang="en-GB" dirty="0">
                <a:latin typeface="Arial" panose="020B0604020202020204" pitchFamily="34" charset="0"/>
                <a:cs typeface="Arial" panose="020B0604020202020204" pitchFamily="34" charset="0"/>
              </a:rPr>
              <a:t>Teams go beyond individual efforts by working together towards shared goals and achieving results as a group.</a:t>
            </a:r>
          </a:p>
          <a:p>
            <a:r>
              <a:rPr lang="en-GB" dirty="0">
                <a:latin typeface="Arial" panose="020B0604020202020204" pitchFamily="34" charset="0"/>
                <a:cs typeface="Arial" panose="020B0604020202020204" pitchFamily="34" charset="0"/>
              </a:rPr>
              <a:t>Established theories (Tuckman, Belbin, Katzenbach and Smith) explain how groups develop into effective teams</a:t>
            </a:r>
          </a:p>
          <a:p>
            <a:r>
              <a:rPr lang="en-GB" dirty="0">
                <a:latin typeface="Arial" panose="020B0604020202020204" pitchFamily="34" charset="0"/>
                <a:cs typeface="Arial" panose="020B0604020202020204" pitchFamily="34" charset="0"/>
              </a:rPr>
              <a:t>Turning a working group into a high performing team requires purposeful planning and consistent effort.</a:t>
            </a:r>
          </a:p>
        </p:txBody>
      </p:sp>
    </p:spTree>
    <p:extLst>
      <p:ext uri="{BB962C8B-B14F-4D97-AF65-F5344CB8AC3E}">
        <p14:creationId xmlns:p14="http://schemas.microsoft.com/office/powerpoint/2010/main" val="41160082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60A7118-FF93-81C2-8ED8-08D4D807AA92}"/>
              </a:ext>
            </a:extLst>
          </p:cNvPr>
          <p:cNvSpPr>
            <a:spLocks noGrp="1"/>
          </p:cNvSpPr>
          <p:nvPr>
            <p:ph type="title"/>
          </p:nvPr>
        </p:nvSpPr>
        <p:spPr>
          <a:xfrm>
            <a:off x="643468" y="643467"/>
            <a:ext cx="3415612" cy="5571066"/>
          </a:xfrm>
        </p:spPr>
        <p:txBody>
          <a:bodyPr>
            <a:normAutofit/>
          </a:bodyPr>
          <a:lstStyle/>
          <a:p>
            <a:r>
              <a:rPr lang="en-GB" sz="3900">
                <a:solidFill>
                  <a:srgbClr val="FFFFFF"/>
                </a:solidFill>
                <a:latin typeface="Arial" panose="020B0604020202020204" pitchFamily="34" charset="0"/>
                <a:cs typeface="Arial" panose="020B0604020202020204" pitchFamily="34" charset="0"/>
              </a:rPr>
              <a:t>Reference List</a:t>
            </a:r>
          </a:p>
        </p:txBody>
      </p:sp>
      <p:graphicFrame>
        <p:nvGraphicFramePr>
          <p:cNvPr id="5" name="Content Placeholder 2">
            <a:extLst>
              <a:ext uri="{FF2B5EF4-FFF2-40B4-BE49-F238E27FC236}">
                <a16:creationId xmlns:a16="http://schemas.microsoft.com/office/drawing/2014/main" id="{F2E5DDDE-F692-A685-BDF5-07A04F12C99B}"/>
              </a:ext>
            </a:extLst>
          </p:cNvPr>
          <p:cNvGraphicFramePr>
            <a:graphicFrameLocks noGrp="1"/>
          </p:cNvGraphicFramePr>
          <p:nvPr>
            <p:ph idx="1"/>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85699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7" name="Rectangle 16">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6653ADA-D896-B996-63EA-F1F874FE2084}"/>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AI Statement</a:t>
            </a:r>
          </a:p>
        </p:txBody>
      </p:sp>
      <p:sp>
        <p:nvSpPr>
          <p:cNvPr id="7" name="Content Placeholder 2">
            <a:extLst>
              <a:ext uri="{FF2B5EF4-FFF2-40B4-BE49-F238E27FC236}">
                <a16:creationId xmlns:a16="http://schemas.microsoft.com/office/drawing/2014/main" id="{5DCF3B39-3AC4-83B5-E8D6-CECBB06046B2}"/>
              </a:ext>
            </a:extLst>
          </p:cNvPr>
          <p:cNvSpPr>
            <a:spLocks noGrp="1"/>
          </p:cNvSpPr>
          <p:nvPr>
            <p:ph idx="1"/>
          </p:nvPr>
        </p:nvSpPr>
        <p:spPr>
          <a:xfrm>
            <a:off x="4951048" y="804333"/>
            <a:ext cx="6306003" cy="5249334"/>
          </a:xfrm>
        </p:spPr>
        <p:txBody>
          <a:bodyPr anchor="ctr">
            <a:normAutofit/>
          </a:bodyPr>
          <a:lstStyle/>
          <a:p>
            <a:r>
              <a:rPr lang="en-US">
                <a:latin typeface="Arial" panose="020B0604020202020204" pitchFamily="34" charset="0"/>
                <a:cs typeface="Arial" panose="020B0604020202020204" pitchFamily="34" charset="0"/>
              </a:rPr>
              <a:t>I confirm that I have not presented any AI generated materials as my own work. </a:t>
            </a:r>
            <a:endParaRPr lang="en-GB">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I confirm that I have copies of my drafts, notes, and other resources I used, which I may be asked to provide in evidence.</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48562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6">
      <a:majorFont>
        <a:latin typeface="Posterama"/>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TM9027928_win32_EF_v4" id="{FA821E7E-D625-4DCD-A30E-3216B54C8383}" vid="{DE28BE6C-8054-44B2-A92D-A1CAFC256BD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6408</TotalTime>
  <Words>2051</Words>
  <Application>Microsoft Office PowerPoint</Application>
  <PresentationFormat>Widescreen</PresentationFormat>
  <Paragraphs>182</Paragraphs>
  <Slides>30</Slides>
  <Notes>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等线</vt:lpstr>
      <vt:lpstr>Abadi</vt:lpstr>
      <vt:lpstr>Aptos</vt:lpstr>
      <vt:lpstr>Arial</vt:lpstr>
      <vt:lpstr>Posterama</vt:lpstr>
      <vt:lpstr>Posterama Text SemiBold</vt:lpstr>
      <vt:lpstr>Tw Cen MT</vt:lpstr>
      <vt:lpstr>Tw Cen MT Condensed</vt:lpstr>
      <vt:lpstr>Wingdings 3</vt:lpstr>
      <vt:lpstr>Integral</vt:lpstr>
      <vt:lpstr>Custom</vt:lpstr>
      <vt:lpstr>what we learnt about effective teams </vt:lpstr>
      <vt:lpstr>Conflict management &amp; resolution strategies </vt:lpstr>
      <vt:lpstr>Contents</vt:lpstr>
      <vt:lpstr>Conflict and resolution startagies </vt:lpstr>
      <vt:lpstr>Theorys </vt:lpstr>
      <vt:lpstr>Thomas-Killman Conflict Mode Instrument  by Thomas-Killman and Ralph Killman, 1970s </vt:lpstr>
      <vt:lpstr>Tuckman’s stages of group development   Tuckman suggested that groups go through different stages as they develop and work together (Tuckman, 1965; Tuckman &amp; Jensen, 1977)  </vt:lpstr>
      <vt:lpstr>Dialectable tension theory   According to Baxter and Montgomery (1996), relationships often involve balancing opposite needs.</vt:lpstr>
      <vt:lpstr>Example of how theories come into play </vt:lpstr>
      <vt:lpstr>conclution</vt:lpstr>
      <vt:lpstr>References </vt:lpstr>
      <vt:lpstr> What makes a succsessfull team</vt:lpstr>
      <vt:lpstr>Introduction   A successful team is a group of people who work together effectively towards a shared goal  successful teams demonstrate; </vt:lpstr>
      <vt:lpstr>VALUING DIFFERENCES</vt:lpstr>
      <vt:lpstr> Tuckman’s Team Development Theory  Stages of Team Development         Forming        Storming        Norming        Performing  (Tuckman, 1965)   Successful teams:         Build trust over time       Learn from challenges       Develop clear roles       Improve through experience  </vt:lpstr>
      <vt:lpstr>Effective teams need different strengths    Examples of Belbin’s roles:            Teamworker          Implementer          Coordinator          Completer Finisher   My strongest roles:          Teamworker        Implementer   Successful teams benefit from a balance of roles.  </vt:lpstr>
      <vt:lpstr>Communication and Listening   Communication in Successful Teams  Key skills:   </vt:lpstr>
      <vt:lpstr> </vt:lpstr>
      <vt:lpstr>    References     Belbin, R.M. (2010) Management Teams: Why They Succeed or Fail. 3rd edn. Oxford: Butterworth-Heinemann.   Forsyth, D.R. (2018) Group Dynamics. 7th edn. Boston: Cengage Learning.   Huczynski, A. and Buchanan, D. (2019) Organisational Behaviour. 10th edn. Harlow: Pearson.   Tuckman, B.W. (1965) ‘Developmental sequence in small groups’, Psychological Bulletin, 63(6), pp. 384–399.   West, M.A. (2012) Effective Teamwork: Practical Lessons from Organisational Research. 3rd edn. Oxford: Wiley-Blackwell.  </vt:lpstr>
      <vt:lpstr>Thank you</vt:lpstr>
      <vt:lpstr>PowerPoint Presentation</vt:lpstr>
      <vt:lpstr>PowerPoint Presentation</vt:lpstr>
      <vt:lpstr> Definition of Groups and Teams</vt:lpstr>
      <vt:lpstr> Benefits of Teams</vt:lpstr>
      <vt:lpstr> Group and Team Theories</vt:lpstr>
      <vt:lpstr>Strategies for Building Effective Teams</vt:lpstr>
      <vt:lpstr>Strategies for Building Effective Teams</vt:lpstr>
      <vt:lpstr> Conclusion</vt:lpstr>
      <vt:lpstr>Reference List</vt:lpstr>
      <vt:lpstr>AI Statement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ashh 12</dc:creator>
  <cp:lastModifiedBy>ashh 12</cp:lastModifiedBy>
  <cp:revision>3</cp:revision>
  <dcterms:created xsi:type="dcterms:W3CDTF">2026-06-15T12:11:22Z</dcterms:created>
  <dcterms:modified xsi:type="dcterms:W3CDTF">2026-06-28T21:30:51Z</dcterms:modified>
</cp:coreProperties>
</file>