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57" r:id="rId6"/>
    <p:sldId id="259" r:id="rId7"/>
    <p:sldId id="261" r:id="rId8"/>
    <p:sldId id="258" r:id="rId9"/>
    <p:sldId id="271" r:id="rId10"/>
    <p:sldId id="274" r:id="rId11"/>
    <p:sldId id="270" r:id="rId12"/>
    <p:sldId id="263" r:id="rId13"/>
    <p:sldId id="264" r:id="rId14"/>
    <p:sldId id="266" r:id="rId15"/>
    <p:sldId id="268" r:id="rId16"/>
    <p:sldId id="265" r:id="rId17"/>
    <p:sldId id="269" r:id="rId18"/>
    <p:sldId id="260" r:id="rId19"/>
    <p:sldId id="272" r:id="rId20"/>
    <p:sldId id="273"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2B5B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50" d="100"/>
          <a:sy n="50" d="100"/>
        </p:scale>
        <p:origin x="1632" y="15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zh-CN" altLang="en-US"/>
              <a:t>单击此处编辑母版标题样式</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DF1FE6F0-CE1F-4F41-B3E8-BAC01991DE23}" type="datetimeFigureOut">
              <a:rPr lang="en-GB" smtClean="0"/>
              <a:t>05/05/2019</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EA3C080-4710-4261-ABB6-4649B5D56494}"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6636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DF1FE6F0-CE1F-4F41-B3E8-BAC01991DE23}" type="datetimeFigureOut">
              <a:rPr lang="en-GB" smtClean="0"/>
              <a:t>05/05/2019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A3C080-4710-4261-ABB6-4649B5D56494}" type="slidenum">
              <a:rPr lang="en-GB" smtClean="0"/>
              <a:t>‹#›</a:t>
            </a:fld>
            <a:endParaRPr lang="en-GB"/>
          </a:p>
        </p:txBody>
      </p:sp>
    </p:spTree>
    <p:extLst>
      <p:ext uri="{BB962C8B-B14F-4D97-AF65-F5344CB8AC3E}">
        <p14:creationId xmlns:p14="http://schemas.microsoft.com/office/powerpoint/2010/main" val="3042635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zh-CN" altLang="en-US"/>
              <a:t>单击此处编辑母版标题样式</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DF1FE6F0-CE1F-4F41-B3E8-BAC01991DE23}" type="datetimeFigureOut">
              <a:rPr lang="en-GB" smtClean="0"/>
              <a:t>05/05/2019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A3C080-4710-4261-ABB6-4649B5D56494}"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05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DF1FE6F0-CE1F-4F41-B3E8-BAC01991DE23}" type="datetimeFigureOut">
              <a:rPr lang="en-GB" smtClean="0"/>
              <a:t>05/05/2019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A3C080-4710-4261-ABB6-4649B5D56494}" type="slidenum">
              <a:rPr lang="en-GB" smtClean="0"/>
              <a:t>‹#›</a:t>
            </a:fld>
            <a:endParaRPr lang="en-GB"/>
          </a:p>
        </p:txBody>
      </p:sp>
    </p:spTree>
    <p:extLst>
      <p:ext uri="{BB962C8B-B14F-4D97-AF65-F5344CB8AC3E}">
        <p14:creationId xmlns:p14="http://schemas.microsoft.com/office/powerpoint/2010/main" val="2518790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DF1FE6F0-CE1F-4F41-B3E8-BAC01991DE23}" type="datetimeFigureOut">
              <a:rPr lang="en-GB" smtClean="0"/>
              <a:t>05/05/2019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A3C080-4710-4261-ABB6-4649B5D56494}" type="slidenum">
              <a:rPr lang="en-GB" smtClean="0"/>
              <a:t>‹#›</a:t>
            </a:fld>
            <a:endParaRPr lang="en-GB"/>
          </a:p>
        </p:txBody>
      </p:sp>
    </p:spTree>
    <p:extLst>
      <p:ext uri="{BB962C8B-B14F-4D97-AF65-F5344CB8AC3E}">
        <p14:creationId xmlns:p14="http://schemas.microsoft.com/office/powerpoint/2010/main" val="1090348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DF1FE6F0-CE1F-4F41-B3E8-BAC01991DE23}" type="datetimeFigureOut">
              <a:rPr lang="en-GB" smtClean="0"/>
              <a:t>05/05/2019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A3C080-4710-4261-ABB6-4649B5D56494}" type="slidenum">
              <a:rPr lang="en-GB" smtClean="0"/>
              <a:t>‹#›</a:t>
            </a:fld>
            <a:endParaRPr lang="en-GB"/>
          </a:p>
        </p:txBody>
      </p:sp>
    </p:spTree>
    <p:extLst>
      <p:ext uri="{BB962C8B-B14F-4D97-AF65-F5344CB8AC3E}">
        <p14:creationId xmlns:p14="http://schemas.microsoft.com/office/powerpoint/2010/main" val="3214864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1FE6F0-CE1F-4F41-B3E8-BAC01991DE23}" type="datetimeFigureOut">
              <a:rPr lang="en-GB" smtClean="0"/>
              <a:t>05/05/2019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A3C080-4710-4261-ABB6-4649B5D56494}" type="slidenum">
              <a:rPr lang="en-GB" smtClean="0"/>
              <a:t>‹#›</a:t>
            </a:fld>
            <a:endParaRPr lang="en-GB"/>
          </a:p>
        </p:txBody>
      </p:sp>
    </p:spTree>
    <p:extLst>
      <p:ext uri="{BB962C8B-B14F-4D97-AF65-F5344CB8AC3E}">
        <p14:creationId xmlns:p14="http://schemas.microsoft.com/office/powerpoint/2010/main" val="3321241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zh-CN" altLang="en-US"/>
              <a:t>单击此处编辑母版标题样式</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DF1FE6F0-CE1F-4F41-B3E8-BAC01991DE23}" type="datetimeFigureOut">
              <a:rPr lang="en-GB" smtClean="0"/>
              <a:t>05/05/2019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A3C080-4710-4261-ABB6-4649B5D56494}" type="slidenum">
              <a:rPr lang="en-GB" smtClean="0"/>
              <a:t>‹#›</a:t>
            </a:fld>
            <a:endParaRPr lang="en-GB"/>
          </a:p>
        </p:txBody>
      </p:sp>
    </p:spTree>
    <p:extLst>
      <p:ext uri="{BB962C8B-B14F-4D97-AF65-F5344CB8AC3E}">
        <p14:creationId xmlns:p14="http://schemas.microsoft.com/office/powerpoint/2010/main" val="746901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DF1FE6F0-CE1F-4F41-B3E8-BAC01991DE23}" type="datetimeFigureOut">
              <a:rPr lang="en-GB" smtClean="0"/>
              <a:t>05/05/2019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A3C080-4710-4261-ABB6-4649B5D56494}" type="slidenum">
              <a:rPr lang="en-GB" smtClean="0"/>
              <a:t>‹#›</a:t>
            </a:fld>
            <a:endParaRPr lang="en-GB"/>
          </a:p>
        </p:txBody>
      </p:sp>
    </p:spTree>
    <p:extLst>
      <p:ext uri="{BB962C8B-B14F-4D97-AF65-F5344CB8AC3E}">
        <p14:creationId xmlns:p14="http://schemas.microsoft.com/office/powerpoint/2010/main" val="2982187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DF1FE6F0-CE1F-4F41-B3E8-BAC01991DE23}" type="datetimeFigureOut">
              <a:rPr lang="en-GB" smtClean="0"/>
              <a:t>05/05/2019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A3C080-4710-4261-ABB6-4649B5D56494}" type="slidenum">
              <a:rPr lang="en-GB" smtClean="0"/>
              <a:t>‹#›</a:t>
            </a:fld>
            <a:endParaRPr lang="en-GB"/>
          </a:p>
        </p:txBody>
      </p:sp>
    </p:spTree>
    <p:extLst>
      <p:ext uri="{BB962C8B-B14F-4D97-AF65-F5344CB8AC3E}">
        <p14:creationId xmlns:p14="http://schemas.microsoft.com/office/powerpoint/2010/main" val="239661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DF1FE6F0-CE1F-4F41-B3E8-BAC01991DE23}" type="datetimeFigureOut">
              <a:rPr lang="en-GB" smtClean="0"/>
              <a:t>05/05/2019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A3C080-4710-4261-ABB6-4649B5D56494}" type="slidenum">
              <a:rPr lang="en-GB" smtClean="0"/>
              <a:t>‹#›</a:t>
            </a:fld>
            <a:endParaRPr lang="en-GB"/>
          </a:p>
        </p:txBody>
      </p:sp>
    </p:spTree>
    <p:extLst>
      <p:ext uri="{BB962C8B-B14F-4D97-AF65-F5344CB8AC3E}">
        <p14:creationId xmlns:p14="http://schemas.microsoft.com/office/powerpoint/2010/main" val="2852980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DF1FE6F0-CE1F-4F41-B3E8-BAC01991DE23}" type="datetimeFigureOut">
              <a:rPr lang="en-GB" smtClean="0"/>
              <a:t>05/05/2019</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8EA3C080-4710-4261-ABB6-4649B5D56494}" type="slidenum">
              <a:rPr lang="en-GB" smtClean="0"/>
              <a:t>‹#›</a:t>
            </a:fld>
            <a:endParaRPr lang="en-GB"/>
          </a:p>
        </p:txBody>
      </p:sp>
    </p:spTree>
    <p:extLst>
      <p:ext uri="{BB962C8B-B14F-4D97-AF65-F5344CB8AC3E}">
        <p14:creationId xmlns:p14="http://schemas.microsoft.com/office/powerpoint/2010/main" val="371399659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7.jpg"/><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hyperlink" Target="https://en.wikipedia.org/wiki/Land_of_the_Lustrous_(TV_series)" TargetMode="External"/><Relationship Id="rId5" Type="http://schemas.openxmlformats.org/officeDocument/2006/relationships/image" Target="../media/image14.jpg"/><Relationship Id="rId4" Type="http://schemas.openxmlformats.org/officeDocument/2006/relationships/image" Target="../media/image13.jpg"/></Relationships>
</file>

<file path=ppt/slides/_rels/slide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7.xml"/><Relationship Id="rId5" Type="http://schemas.openxmlformats.org/officeDocument/2006/relationships/image" Target="../media/image18.jpg"/><Relationship Id="rId4" Type="http://schemas.openxmlformats.org/officeDocument/2006/relationships/image" Target="../media/image17.jp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en.wikipedia.org/wiki/Land_of_the_Lustrous_(TV_series)"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image" Target="../media/image21.jpg"/><Relationship Id="rId7" Type="http://schemas.openxmlformats.org/officeDocument/2006/relationships/image" Target="../media/image25.png"/><Relationship Id="rId2" Type="http://schemas.openxmlformats.org/officeDocument/2006/relationships/image" Target="../media/image20.jpe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jpg"/><Relationship Id="rId9" Type="http://schemas.openxmlformats.org/officeDocument/2006/relationships/image" Target="../media/image27.jpg"/></Relationships>
</file>

<file path=ppt/slides/_rels/slide9.xml.rels><?xml version="1.0" encoding="UTF-8" standalone="yes"?>
<Relationships xmlns="http://schemas.openxmlformats.org/package/2006/relationships"><Relationship Id="rId8" Type="http://schemas.openxmlformats.org/officeDocument/2006/relationships/image" Target="../media/image34.gif"/><Relationship Id="rId13" Type="http://schemas.openxmlformats.org/officeDocument/2006/relationships/image" Target="../media/image39.gif"/><Relationship Id="rId3" Type="http://schemas.openxmlformats.org/officeDocument/2006/relationships/image" Target="../media/image29.png"/><Relationship Id="rId7" Type="http://schemas.openxmlformats.org/officeDocument/2006/relationships/image" Target="../media/image33.gif"/><Relationship Id="rId12" Type="http://schemas.openxmlformats.org/officeDocument/2006/relationships/image" Target="../media/image38.gif"/><Relationship Id="rId2"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image" Target="../media/image32.png"/><Relationship Id="rId11" Type="http://schemas.openxmlformats.org/officeDocument/2006/relationships/image" Target="../media/image37.gif"/><Relationship Id="rId5" Type="http://schemas.openxmlformats.org/officeDocument/2006/relationships/image" Target="../media/image31.png"/><Relationship Id="rId10" Type="http://schemas.openxmlformats.org/officeDocument/2006/relationships/image" Target="../media/image36.gif"/><Relationship Id="rId4" Type="http://schemas.openxmlformats.org/officeDocument/2006/relationships/image" Target="../media/image30.png"/><Relationship Id="rId9" Type="http://schemas.openxmlformats.org/officeDocument/2006/relationships/image" Target="../media/image35.gif"/><Relationship Id="rId14" Type="http://schemas.openxmlformats.org/officeDocument/2006/relationships/image" Target="../media/image40.gif"/></Relationships>
</file>

<file path=ppt/slides/_rels/slide10.xml.rels><?xml version="1.0" encoding="UTF-8" standalone="yes"?>
<Relationships xmlns="http://schemas.openxmlformats.org/package/2006/relationships"><Relationship Id="rId3" Type="http://schemas.openxmlformats.org/officeDocument/2006/relationships/image" Target="../media/image37.gif"/><Relationship Id="rId2" Type="http://schemas.openxmlformats.org/officeDocument/2006/relationships/image" Target="../media/image36.gif"/><Relationship Id="rId1" Type="http://schemas.openxmlformats.org/officeDocument/2006/relationships/slideLayout" Target="../slideLayouts/slideLayout7.xml"/><Relationship Id="rId6" Type="http://schemas.openxmlformats.org/officeDocument/2006/relationships/image" Target="../media/image39.gif"/><Relationship Id="rId5" Type="http://schemas.openxmlformats.org/officeDocument/2006/relationships/image" Target="../media/image41.jpeg"/><Relationship Id="rId4" Type="http://schemas.openxmlformats.org/officeDocument/2006/relationships/image" Target="../media/image40.gif"/></Relationships>
</file>

<file path=ppt/slides/_rels/slide11.xml.rels><?xml version="1.0" encoding="UTF-8" standalone="yes"?>
<Relationships xmlns="http://schemas.openxmlformats.org/package/2006/relationships"><Relationship Id="rId3" Type="http://schemas.openxmlformats.org/officeDocument/2006/relationships/image" Target="../media/image36.gif"/><Relationship Id="rId2" Type="http://schemas.openxmlformats.org/officeDocument/2006/relationships/image" Target="../media/image37.gif"/><Relationship Id="rId1" Type="http://schemas.openxmlformats.org/officeDocument/2006/relationships/slideLayout" Target="../slideLayouts/slideLayout7.xml"/><Relationship Id="rId4" Type="http://schemas.openxmlformats.org/officeDocument/2006/relationships/image" Target="../media/image40.gif"/></Relationships>
</file>

<file path=ppt/slides/_rels/slide1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 Id="rId5" Type="http://schemas.openxmlformats.org/officeDocument/2006/relationships/image" Target="../media/image45.png"/><Relationship Id="rId4" Type="http://schemas.openxmlformats.org/officeDocument/2006/relationships/image" Target="../media/image44.png"/></Relationships>
</file>

<file path=ppt/slides/_rels/slide1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7.xml"/><Relationship Id="rId5" Type="http://schemas.openxmlformats.org/officeDocument/2006/relationships/image" Target="../media/image49.png"/><Relationship Id="rId4" Type="http://schemas.openxmlformats.org/officeDocument/2006/relationships/image" Target="../media/image48.png"/></Relationships>
</file>

<file path=ppt/slides/_rels/slide1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chemeClr val="accent4">
                    <a:lumMod val="60000"/>
                    <a:lumOff val="40000"/>
                  </a:schemeClr>
                </a:solidFill>
              </a:rPr>
              <a:t>FLOWERFACE</a:t>
            </a:r>
          </a:p>
        </p:txBody>
      </p:sp>
      <p:sp>
        <p:nvSpPr>
          <p:cNvPr id="3" name="Subtitle 2"/>
          <p:cNvSpPr>
            <a:spLocks noGrp="1"/>
          </p:cNvSpPr>
          <p:nvPr>
            <p:ph type="subTitle" idx="1"/>
          </p:nvPr>
        </p:nvSpPr>
        <p:spPr/>
        <p:txBody>
          <a:bodyPr>
            <a:noAutofit/>
          </a:bodyPr>
          <a:lstStyle/>
          <a:p>
            <a:r>
              <a:rPr lang="en-GB" sz="3200" dirty="0">
                <a:solidFill>
                  <a:srgbClr val="22B5BC"/>
                </a:solidFill>
              </a:rPr>
              <a:t>Pre-Production</a:t>
            </a:r>
          </a:p>
          <a:p>
            <a:r>
              <a:rPr lang="en-GB" sz="3200" dirty="0">
                <a:solidFill>
                  <a:srgbClr val="22B5BC"/>
                </a:solidFill>
              </a:rPr>
              <a:t>ADGD7006</a:t>
            </a:r>
          </a:p>
          <a:p>
            <a:endParaRPr lang="en-GB" sz="3200" dirty="0"/>
          </a:p>
          <a:p>
            <a:r>
              <a:rPr lang="en-GB" sz="3200" dirty="0">
                <a:solidFill>
                  <a:schemeClr val="accent3">
                    <a:lumMod val="60000"/>
                    <a:lumOff val="40000"/>
                  </a:schemeClr>
                </a:solidFill>
              </a:rPr>
              <a:t>WEN  XI  (1804976)</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19800" y="310062"/>
            <a:ext cx="3048006" cy="2962662"/>
          </a:xfrm>
          <a:prstGeom prst="rect">
            <a:avLst/>
          </a:prstGeom>
          <a:effectLst>
            <a:glow rad="12700">
              <a:schemeClr val="accent1">
                <a:lumMod val="40000"/>
                <a:lumOff val="60000"/>
                <a:alpha val="60000"/>
              </a:schemeClr>
            </a:glow>
          </a:effectLst>
        </p:spPr>
      </p:pic>
    </p:spTree>
    <p:extLst>
      <p:ext uri="{BB962C8B-B14F-4D97-AF65-F5344CB8AC3E}">
        <p14:creationId xmlns:p14="http://schemas.microsoft.com/office/powerpoint/2010/main" val="2953432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A0AF83C9-767C-40CE-AC4F-0C5370633894}"/>
              </a:ext>
            </a:extLst>
          </p:cNvPr>
          <p:cNvSpPr txBox="1"/>
          <p:nvPr/>
        </p:nvSpPr>
        <p:spPr>
          <a:xfrm>
            <a:off x="923925" y="704849"/>
            <a:ext cx="3419475" cy="707886"/>
          </a:xfrm>
          <a:prstGeom prst="rect">
            <a:avLst/>
          </a:prstGeom>
          <a:noFill/>
        </p:spPr>
        <p:txBody>
          <a:bodyPr wrap="square" rtlCol="0">
            <a:spAutoFit/>
          </a:bodyPr>
          <a:lstStyle/>
          <a:p>
            <a:r>
              <a:rPr lang="en-US" altLang="zh-CN" sz="4000" b="1" spc="300" dirty="0">
                <a:solidFill>
                  <a:schemeClr val="accent2">
                    <a:lumMod val="75000"/>
                  </a:schemeClr>
                </a:solidFill>
                <a:latin typeface="Arial Black" panose="020B0A04020102020204" pitchFamily="34" charset="0"/>
              </a:rPr>
              <a:t>Abstract</a:t>
            </a:r>
            <a:endParaRPr lang="zh-CN" altLang="en-US" sz="3600" b="1" spc="300" dirty="0">
              <a:solidFill>
                <a:schemeClr val="accent2">
                  <a:lumMod val="75000"/>
                </a:schemeClr>
              </a:solidFill>
              <a:latin typeface="Arial Black" panose="020B0A04020102020204" pitchFamily="34" charset="0"/>
            </a:endParaRPr>
          </a:p>
        </p:txBody>
      </p:sp>
      <p:sp>
        <p:nvSpPr>
          <p:cNvPr id="6" name="文本框 5">
            <a:extLst>
              <a:ext uri="{FF2B5EF4-FFF2-40B4-BE49-F238E27FC236}">
                <a16:creationId xmlns:a16="http://schemas.microsoft.com/office/drawing/2014/main" id="{9B368C00-7C9C-4FCC-86D2-BF12C5FA2483}"/>
              </a:ext>
            </a:extLst>
          </p:cNvPr>
          <p:cNvSpPr txBox="1"/>
          <p:nvPr/>
        </p:nvSpPr>
        <p:spPr>
          <a:xfrm>
            <a:off x="1361168" y="1606543"/>
            <a:ext cx="7896225" cy="523220"/>
          </a:xfrm>
          <a:prstGeom prst="rect">
            <a:avLst/>
          </a:prstGeom>
          <a:noFill/>
        </p:spPr>
        <p:txBody>
          <a:bodyPr wrap="square" rtlCol="0">
            <a:spAutoFit/>
          </a:bodyPr>
          <a:lstStyle/>
          <a:p>
            <a:r>
              <a:rPr lang="en-US" altLang="zh-CN" sz="2800" b="1" dirty="0">
                <a:solidFill>
                  <a:schemeClr val="accent3">
                    <a:lumMod val="75000"/>
                  </a:schemeClr>
                </a:solidFill>
                <a:latin typeface="Arial" panose="020B0604020202020204" pitchFamily="34" charset="0"/>
                <a:cs typeface="Arial" panose="020B0604020202020204" pitchFamily="34" charset="0"/>
              </a:rPr>
              <a:t>I</a:t>
            </a:r>
            <a:r>
              <a:rPr lang="zh-CN" altLang="en-US" sz="2800" b="1" dirty="0">
                <a:solidFill>
                  <a:schemeClr val="accent3">
                    <a:lumMod val="75000"/>
                  </a:schemeClr>
                </a:solidFill>
                <a:latin typeface="Arial" panose="020B0604020202020204" pitchFamily="34" charset="0"/>
                <a:cs typeface="Arial" panose="020B0604020202020204" pitchFamily="34" charset="0"/>
              </a:rPr>
              <a:t> </a:t>
            </a:r>
            <a:r>
              <a:rPr lang="en-US" altLang="zh-CN" sz="2800" b="1" dirty="0">
                <a:solidFill>
                  <a:schemeClr val="accent3">
                    <a:lumMod val="75000"/>
                  </a:schemeClr>
                </a:solidFill>
                <a:latin typeface="Arial" panose="020B0604020202020204" pitchFamily="34" charset="0"/>
                <a:cs typeface="Arial" panose="020B0604020202020204" pitchFamily="34" charset="0"/>
              </a:rPr>
              <a:t>.</a:t>
            </a:r>
            <a:r>
              <a:rPr lang="zh-CN" altLang="en-US" sz="2800" b="1" dirty="0">
                <a:solidFill>
                  <a:schemeClr val="accent3">
                    <a:lumMod val="75000"/>
                  </a:schemeClr>
                </a:solidFill>
                <a:latin typeface="Arial" panose="020B0604020202020204" pitchFamily="34" charset="0"/>
                <a:cs typeface="Arial" panose="020B0604020202020204" pitchFamily="34" charset="0"/>
              </a:rPr>
              <a:t>  </a:t>
            </a:r>
            <a:r>
              <a:rPr lang="en-US" altLang="zh-CN" sz="2800" b="1" dirty="0">
                <a:solidFill>
                  <a:schemeClr val="accent3">
                    <a:lumMod val="75000"/>
                  </a:schemeClr>
                </a:solidFill>
                <a:latin typeface="Arial" panose="020B0604020202020204" pitchFamily="34" charset="0"/>
                <a:cs typeface="Arial" panose="020B0604020202020204" pitchFamily="34" charset="0"/>
              </a:rPr>
              <a:t>What</a:t>
            </a:r>
            <a:r>
              <a:rPr lang="zh-CN" altLang="en-US" sz="2800" b="1" dirty="0">
                <a:solidFill>
                  <a:schemeClr val="accent3">
                    <a:lumMod val="75000"/>
                  </a:schemeClr>
                </a:solidFill>
                <a:latin typeface="Arial" panose="020B0604020202020204" pitchFamily="34" charset="0"/>
                <a:cs typeface="Arial" panose="020B0604020202020204" pitchFamily="34" charset="0"/>
              </a:rPr>
              <a:t> </a:t>
            </a:r>
            <a:r>
              <a:rPr lang="en-US" altLang="zh-CN" sz="2800" b="1" dirty="0">
                <a:solidFill>
                  <a:schemeClr val="accent3">
                    <a:lumMod val="75000"/>
                  </a:schemeClr>
                </a:solidFill>
                <a:latin typeface="Arial" panose="020B0604020202020204" pitchFamily="34" charset="0"/>
                <a:cs typeface="Arial" panose="020B0604020202020204" pitchFamily="34" charset="0"/>
              </a:rPr>
              <a:t>I am responsible for</a:t>
            </a:r>
            <a:endParaRPr lang="zh-CN" altLang="en-US" sz="2800" b="1" dirty="0">
              <a:solidFill>
                <a:schemeClr val="accent3">
                  <a:lumMod val="75000"/>
                </a:schemeClr>
              </a:solidFill>
              <a:latin typeface="Arial" panose="020B0604020202020204" pitchFamily="34" charset="0"/>
              <a:cs typeface="Arial" panose="020B0604020202020204" pitchFamily="34" charset="0"/>
            </a:endParaRPr>
          </a:p>
        </p:txBody>
      </p:sp>
      <p:sp>
        <p:nvSpPr>
          <p:cNvPr id="7" name="文本框 6">
            <a:extLst>
              <a:ext uri="{FF2B5EF4-FFF2-40B4-BE49-F238E27FC236}">
                <a16:creationId xmlns:a16="http://schemas.microsoft.com/office/drawing/2014/main" id="{A24C9B81-A1EF-4C74-8B51-BC56BE3DE2CD}"/>
              </a:ext>
            </a:extLst>
          </p:cNvPr>
          <p:cNvSpPr txBox="1"/>
          <p:nvPr/>
        </p:nvSpPr>
        <p:spPr>
          <a:xfrm>
            <a:off x="1651681" y="2422865"/>
            <a:ext cx="7289119" cy="2308324"/>
          </a:xfrm>
          <a:prstGeom prst="rect">
            <a:avLst/>
          </a:prstGeom>
          <a:noFill/>
        </p:spPr>
        <p:txBody>
          <a:bodyPr wrap="square" rtlCol="0">
            <a:spAutoFit/>
          </a:bodyPr>
          <a:lstStyle/>
          <a:p>
            <a:pPr marL="342900" indent="-342900">
              <a:buAutoNum type="circleNumDbPlain"/>
            </a:pPr>
            <a:r>
              <a:rPr lang="en-US" altLang="zh-CN" sz="2400" dirty="0">
                <a:solidFill>
                  <a:schemeClr val="accent3">
                    <a:lumMod val="75000"/>
                  </a:schemeClr>
                </a:solidFill>
                <a:latin typeface="Arial Narrow" panose="020B0606020202030204" pitchFamily="34" charset="0"/>
              </a:rPr>
              <a:t>Design of female protagonists</a:t>
            </a:r>
          </a:p>
          <a:p>
            <a:pPr marL="342900" indent="-342900">
              <a:buAutoNum type="circleNumDbPlain"/>
            </a:pPr>
            <a:endParaRPr lang="en-US" altLang="zh-CN" sz="2400" dirty="0">
              <a:solidFill>
                <a:schemeClr val="accent3">
                  <a:lumMod val="75000"/>
                </a:schemeClr>
              </a:solidFill>
              <a:latin typeface="Arial Narrow" panose="020B0606020202030204" pitchFamily="34" charset="0"/>
            </a:endParaRPr>
          </a:p>
          <a:p>
            <a:pPr marL="342900" indent="-342900">
              <a:buAutoNum type="circleNumDbPlain"/>
            </a:pPr>
            <a:r>
              <a:rPr lang="en-US" altLang="zh-CN" sz="2400" dirty="0">
                <a:solidFill>
                  <a:schemeClr val="accent3">
                    <a:lumMod val="75000"/>
                  </a:schemeClr>
                </a:solidFill>
                <a:latin typeface="Arial Narrow" panose="020B0606020202030204" pitchFamily="34" charset="0"/>
              </a:rPr>
              <a:t>Camera motion design and character action design for partial shots.</a:t>
            </a:r>
          </a:p>
          <a:p>
            <a:pPr marL="342900" indent="-342900">
              <a:buAutoNum type="circleNumDbPlain"/>
            </a:pPr>
            <a:endParaRPr lang="en-US" altLang="zh-CN" sz="2400" dirty="0">
              <a:solidFill>
                <a:schemeClr val="accent3">
                  <a:lumMod val="75000"/>
                </a:schemeClr>
              </a:solidFill>
              <a:latin typeface="Arial Narrow" panose="020B0606020202030204" pitchFamily="34" charset="0"/>
            </a:endParaRPr>
          </a:p>
          <a:p>
            <a:pPr marL="342900" indent="-342900">
              <a:buAutoNum type="circleNumDbPlain"/>
            </a:pPr>
            <a:r>
              <a:rPr lang="en-US" altLang="zh-CN" sz="2400" dirty="0">
                <a:solidFill>
                  <a:schemeClr val="accent3">
                    <a:lumMod val="75000"/>
                  </a:schemeClr>
                </a:solidFill>
                <a:latin typeface="Arial Narrow" panose="020B0606020202030204" pitchFamily="34" charset="0"/>
              </a:rPr>
              <a:t>Simple modeling and rigging </a:t>
            </a:r>
            <a:endParaRPr lang="zh-CN" altLang="en-US" sz="2400" dirty="0">
              <a:solidFill>
                <a:schemeClr val="accent3">
                  <a:lumMod val="75000"/>
                </a:schemeClr>
              </a:solidFill>
              <a:latin typeface="Arial Narrow" panose="020B0606020202030204" pitchFamily="34" charset="0"/>
            </a:endParaRPr>
          </a:p>
        </p:txBody>
      </p:sp>
      <p:sp>
        <p:nvSpPr>
          <p:cNvPr id="8" name="文本框 7">
            <a:extLst>
              <a:ext uri="{FF2B5EF4-FFF2-40B4-BE49-F238E27FC236}">
                <a16:creationId xmlns:a16="http://schemas.microsoft.com/office/drawing/2014/main" id="{98E6FD3C-78C0-43A8-B61A-360E97AED453}"/>
              </a:ext>
            </a:extLst>
          </p:cNvPr>
          <p:cNvSpPr txBox="1"/>
          <p:nvPr/>
        </p:nvSpPr>
        <p:spPr>
          <a:xfrm>
            <a:off x="1361168" y="5021257"/>
            <a:ext cx="9372600" cy="523220"/>
          </a:xfrm>
          <a:prstGeom prst="rect">
            <a:avLst/>
          </a:prstGeom>
          <a:noFill/>
        </p:spPr>
        <p:txBody>
          <a:bodyPr wrap="square" rtlCol="0">
            <a:spAutoFit/>
          </a:bodyPr>
          <a:lstStyle/>
          <a:p>
            <a:r>
              <a:rPr lang="en-US" altLang="zh-CN" sz="2800" b="1" dirty="0">
                <a:solidFill>
                  <a:schemeClr val="accent3">
                    <a:lumMod val="75000"/>
                  </a:schemeClr>
                </a:solidFill>
                <a:latin typeface="Arial" panose="020B0604020202020204" pitchFamily="34" charset="0"/>
                <a:cs typeface="Arial" panose="020B0604020202020204" pitchFamily="34" charset="0"/>
              </a:rPr>
              <a:t>II</a:t>
            </a:r>
            <a:r>
              <a:rPr lang="zh-CN" altLang="en-US" sz="2800" b="1" dirty="0">
                <a:solidFill>
                  <a:schemeClr val="accent3">
                    <a:lumMod val="75000"/>
                  </a:schemeClr>
                </a:solidFill>
                <a:latin typeface="Arial" panose="020B0604020202020204" pitchFamily="34" charset="0"/>
                <a:cs typeface="Arial" panose="020B0604020202020204" pitchFamily="34" charset="0"/>
              </a:rPr>
              <a:t> </a:t>
            </a:r>
            <a:r>
              <a:rPr lang="en-US" altLang="zh-CN" sz="2800" b="1" dirty="0">
                <a:solidFill>
                  <a:schemeClr val="accent3">
                    <a:lumMod val="75000"/>
                  </a:schemeClr>
                </a:solidFill>
                <a:latin typeface="Arial" panose="020B0604020202020204" pitchFamily="34" charset="0"/>
                <a:cs typeface="Arial" panose="020B0604020202020204" pitchFamily="34" charset="0"/>
              </a:rPr>
              <a:t>.</a:t>
            </a:r>
            <a:r>
              <a:rPr lang="zh-CN" altLang="en-US" sz="2800" b="1" dirty="0">
                <a:solidFill>
                  <a:schemeClr val="accent3">
                    <a:lumMod val="75000"/>
                  </a:schemeClr>
                </a:solidFill>
                <a:latin typeface="Arial" panose="020B0604020202020204" pitchFamily="34" charset="0"/>
                <a:cs typeface="Arial" panose="020B0604020202020204" pitchFamily="34" charset="0"/>
              </a:rPr>
              <a:t> </a:t>
            </a:r>
            <a:r>
              <a:rPr lang="en-US" altLang="zh-CN" sz="2800" b="1" dirty="0">
                <a:solidFill>
                  <a:schemeClr val="accent3">
                    <a:lumMod val="75000"/>
                  </a:schemeClr>
                </a:solidFill>
                <a:latin typeface="Arial" panose="020B0604020202020204" pitchFamily="34" charset="0"/>
                <a:cs typeface="Arial" panose="020B0604020202020204" pitchFamily="34" charset="0"/>
              </a:rPr>
              <a:t>Current difficulties and problems of the project</a:t>
            </a:r>
            <a:endParaRPr lang="zh-CN" altLang="en-US" sz="2800" b="1" dirty="0">
              <a:solidFill>
                <a:schemeClr val="accent3">
                  <a:lumMod val="75000"/>
                </a:schemeClr>
              </a:solidFill>
              <a:latin typeface="Arial" panose="020B0604020202020204" pitchFamily="34" charset="0"/>
              <a:cs typeface="Arial" panose="020B0604020202020204" pitchFamily="34" charset="0"/>
            </a:endParaRPr>
          </a:p>
        </p:txBody>
      </p:sp>
      <p:pic>
        <p:nvPicPr>
          <p:cNvPr id="9" name="Picture 3">
            <a:extLst>
              <a:ext uri="{FF2B5EF4-FFF2-40B4-BE49-F238E27FC236}">
                <a16:creationId xmlns:a16="http://schemas.microsoft.com/office/drawing/2014/main" id="{FC9AF117-9E7B-4D82-B88A-98EEDFB08CA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88428" y="386822"/>
            <a:ext cx="3048006" cy="2962662"/>
          </a:xfrm>
          <a:prstGeom prst="rect">
            <a:avLst/>
          </a:prstGeom>
          <a:effectLst>
            <a:glow rad="12700">
              <a:schemeClr val="accent1">
                <a:lumMod val="40000"/>
                <a:lumOff val="60000"/>
                <a:alpha val="60000"/>
              </a:schemeClr>
            </a:glow>
          </a:effectLst>
        </p:spPr>
      </p:pic>
    </p:spTree>
    <p:extLst>
      <p:ext uri="{BB962C8B-B14F-4D97-AF65-F5344CB8AC3E}">
        <p14:creationId xmlns:p14="http://schemas.microsoft.com/office/powerpoint/2010/main" val="1144198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A0AF83C9-767C-40CE-AC4F-0C5370633894}"/>
              </a:ext>
            </a:extLst>
          </p:cNvPr>
          <p:cNvSpPr txBox="1"/>
          <p:nvPr/>
        </p:nvSpPr>
        <p:spPr>
          <a:xfrm>
            <a:off x="886618" y="704849"/>
            <a:ext cx="7394575" cy="707886"/>
          </a:xfrm>
          <a:prstGeom prst="rect">
            <a:avLst/>
          </a:prstGeom>
          <a:noFill/>
        </p:spPr>
        <p:txBody>
          <a:bodyPr wrap="square" rtlCol="0">
            <a:spAutoFit/>
          </a:bodyPr>
          <a:lstStyle/>
          <a:p>
            <a:r>
              <a:rPr lang="en-US" altLang="zh-CN" sz="4000" b="1" spc="300" dirty="0">
                <a:solidFill>
                  <a:schemeClr val="accent2">
                    <a:lumMod val="75000"/>
                  </a:schemeClr>
                </a:solidFill>
                <a:latin typeface="Arial Black" panose="020B0A04020102020204" pitchFamily="34" charset="0"/>
              </a:rPr>
              <a:t>Character Design</a:t>
            </a:r>
            <a:endParaRPr lang="zh-CN" altLang="en-US" sz="3600" b="1" spc="300" dirty="0">
              <a:solidFill>
                <a:schemeClr val="accent2">
                  <a:lumMod val="75000"/>
                </a:schemeClr>
              </a:solidFill>
              <a:latin typeface="Arial Black" panose="020B0A04020102020204" pitchFamily="34" charset="0"/>
            </a:endParaRPr>
          </a:p>
        </p:txBody>
      </p:sp>
      <p:sp>
        <p:nvSpPr>
          <p:cNvPr id="6" name="文本框 5">
            <a:extLst>
              <a:ext uri="{FF2B5EF4-FFF2-40B4-BE49-F238E27FC236}">
                <a16:creationId xmlns:a16="http://schemas.microsoft.com/office/drawing/2014/main" id="{9B368C00-7C9C-4FCC-86D2-BF12C5FA2483}"/>
              </a:ext>
            </a:extLst>
          </p:cNvPr>
          <p:cNvSpPr txBox="1"/>
          <p:nvPr/>
        </p:nvSpPr>
        <p:spPr>
          <a:xfrm>
            <a:off x="1065947" y="1429623"/>
            <a:ext cx="7896225" cy="523220"/>
          </a:xfrm>
          <a:prstGeom prst="rect">
            <a:avLst/>
          </a:prstGeom>
          <a:noFill/>
        </p:spPr>
        <p:txBody>
          <a:bodyPr wrap="square" rtlCol="0">
            <a:spAutoFit/>
          </a:bodyPr>
          <a:lstStyle/>
          <a:p>
            <a:r>
              <a:rPr lang="en-US" altLang="zh-CN" sz="2800" b="1" dirty="0">
                <a:solidFill>
                  <a:schemeClr val="accent3">
                    <a:lumMod val="75000"/>
                  </a:schemeClr>
                </a:solidFill>
                <a:latin typeface="Arial" panose="020B0604020202020204" pitchFamily="34" charset="0"/>
                <a:cs typeface="Arial" panose="020B0604020202020204" pitchFamily="34" charset="0"/>
              </a:rPr>
              <a:t>Proportions </a:t>
            </a:r>
            <a:endParaRPr lang="zh-CN" altLang="en-US" sz="2800" b="1" dirty="0">
              <a:solidFill>
                <a:schemeClr val="accent3">
                  <a:lumMod val="75000"/>
                </a:schemeClr>
              </a:solidFill>
              <a:latin typeface="Arial" panose="020B0604020202020204" pitchFamily="34" charset="0"/>
              <a:cs typeface="Arial" panose="020B0604020202020204" pitchFamily="34" charset="0"/>
            </a:endParaRPr>
          </a:p>
        </p:txBody>
      </p:sp>
      <p:sp>
        <p:nvSpPr>
          <p:cNvPr id="7" name="文本框 6">
            <a:extLst>
              <a:ext uri="{FF2B5EF4-FFF2-40B4-BE49-F238E27FC236}">
                <a16:creationId xmlns:a16="http://schemas.microsoft.com/office/drawing/2014/main" id="{A24C9B81-A1EF-4C74-8B51-BC56BE3DE2CD}"/>
              </a:ext>
            </a:extLst>
          </p:cNvPr>
          <p:cNvSpPr txBox="1"/>
          <p:nvPr/>
        </p:nvSpPr>
        <p:spPr>
          <a:xfrm>
            <a:off x="856288" y="1977701"/>
            <a:ext cx="4160888" cy="1938992"/>
          </a:xfrm>
          <a:prstGeom prst="rect">
            <a:avLst/>
          </a:prstGeom>
          <a:noFill/>
        </p:spPr>
        <p:txBody>
          <a:bodyPr wrap="square" rtlCol="0">
            <a:spAutoFit/>
          </a:bodyPr>
          <a:lstStyle/>
          <a:p>
            <a:r>
              <a:rPr lang="en-US" altLang="zh-CN" sz="2400" dirty="0">
                <a:solidFill>
                  <a:schemeClr val="accent3">
                    <a:lumMod val="75000"/>
                  </a:schemeClr>
                </a:solidFill>
                <a:latin typeface="Arial Narrow" panose="020B0606020202030204" pitchFamily="34" charset="0"/>
              </a:rPr>
              <a:t>The anime character design is a design of the character shape ratio.</a:t>
            </a:r>
          </a:p>
          <a:p>
            <a:endParaRPr lang="en-US" altLang="zh-CN" sz="2400" dirty="0">
              <a:solidFill>
                <a:schemeClr val="accent3">
                  <a:lumMod val="75000"/>
                </a:schemeClr>
              </a:solidFill>
              <a:latin typeface="Arial Narrow" panose="020B0606020202030204" pitchFamily="34" charset="0"/>
            </a:endParaRPr>
          </a:p>
          <a:p>
            <a:pPr marL="342900" indent="-342900">
              <a:buAutoNum type="circleNumDbPlain"/>
            </a:pPr>
            <a:r>
              <a:rPr lang="en-US" altLang="zh-CN" dirty="0">
                <a:solidFill>
                  <a:schemeClr val="accent3">
                    <a:lumMod val="75000"/>
                  </a:schemeClr>
                </a:solidFill>
                <a:latin typeface="Arial Narrow" panose="020B0606020202030204" pitchFamily="34" charset="0"/>
              </a:rPr>
              <a:t> </a:t>
            </a:r>
            <a:r>
              <a:rPr lang="en-US" altLang="zh-CN" sz="2400" dirty="0">
                <a:solidFill>
                  <a:schemeClr val="accent3">
                    <a:lumMod val="75000"/>
                  </a:schemeClr>
                </a:solidFill>
                <a:latin typeface="Arial Narrow" panose="020B0606020202030204" pitchFamily="34" charset="0"/>
              </a:rPr>
              <a:t>Character’s body proportion</a:t>
            </a:r>
          </a:p>
          <a:p>
            <a:pPr marL="342900" indent="-342900">
              <a:buAutoNum type="circleNumDbPlain"/>
            </a:pPr>
            <a:r>
              <a:rPr lang="en-US" altLang="zh-CN" dirty="0">
                <a:solidFill>
                  <a:schemeClr val="accent3">
                    <a:lumMod val="75000"/>
                  </a:schemeClr>
                </a:solidFill>
                <a:latin typeface="Arial Narrow" panose="020B0606020202030204" pitchFamily="34" charset="0"/>
              </a:rPr>
              <a:t> </a:t>
            </a:r>
            <a:r>
              <a:rPr lang="en-US" altLang="zh-CN" sz="2400" dirty="0">
                <a:solidFill>
                  <a:schemeClr val="accent3">
                    <a:lumMod val="75000"/>
                  </a:schemeClr>
                </a:solidFill>
                <a:latin typeface="Arial Narrow" panose="020B0606020202030204" pitchFamily="34" charset="0"/>
              </a:rPr>
              <a:t>Facial proportions</a:t>
            </a:r>
            <a:endParaRPr lang="zh-CN" altLang="en-US" sz="2400" dirty="0">
              <a:solidFill>
                <a:schemeClr val="accent3">
                  <a:lumMod val="75000"/>
                </a:schemeClr>
              </a:solidFill>
              <a:latin typeface="Arial Narrow" panose="020B0606020202030204" pitchFamily="34" charset="0"/>
            </a:endParaRPr>
          </a:p>
        </p:txBody>
      </p:sp>
      <p:pic>
        <p:nvPicPr>
          <p:cNvPr id="10" name="图片 9">
            <a:extLst>
              <a:ext uri="{FF2B5EF4-FFF2-40B4-BE49-F238E27FC236}">
                <a16:creationId xmlns:a16="http://schemas.microsoft.com/office/drawing/2014/main" id="{1DED4F42-6800-49DE-AC8E-54AB439B231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51578" y="2270819"/>
            <a:ext cx="1476437" cy="2227805"/>
          </a:xfrm>
          <a:prstGeom prst="rect">
            <a:avLst/>
          </a:prstGeom>
        </p:spPr>
      </p:pic>
      <p:sp>
        <p:nvSpPr>
          <p:cNvPr id="11" name="流程图: 接点 10">
            <a:extLst>
              <a:ext uri="{FF2B5EF4-FFF2-40B4-BE49-F238E27FC236}">
                <a16:creationId xmlns:a16="http://schemas.microsoft.com/office/drawing/2014/main" id="{26BB286C-2477-4F2A-9587-C3AD38140D3B}"/>
              </a:ext>
            </a:extLst>
          </p:cNvPr>
          <p:cNvSpPr/>
          <p:nvPr/>
        </p:nvSpPr>
        <p:spPr>
          <a:xfrm>
            <a:off x="856288" y="1573339"/>
            <a:ext cx="196959" cy="196959"/>
          </a:xfrm>
          <a:prstGeom prst="flowChartConnector">
            <a:avLst/>
          </a:prstGeom>
          <a:solidFill>
            <a:schemeClr val="accent5">
              <a:lumMod val="60000"/>
              <a:lumOff val="4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CN" altLang="en-US"/>
          </a:p>
        </p:txBody>
      </p:sp>
      <p:pic>
        <p:nvPicPr>
          <p:cNvPr id="13" name="图片 12">
            <a:extLst>
              <a:ext uri="{FF2B5EF4-FFF2-40B4-BE49-F238E27FC236}">
                <a16:creationId xmlns:a16="http://schemas.microsoft.com/office/drawing/2014/main" id="{E5BF8513-87EE-460E-B462-125F98A2C7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08998" y="2184240"/>
            <a:ext cx="1516957" cy="2268540"/>
          </a:xfrm>
          <a:prstGeom prst="rect">
            <a:avLst/>
          </a:prstGeom>
        </p:spPr>
      </p:pic>
      <p:pic>
        <p:nvPicPr>
          <p:cNvPr id="15" name="图片 14">
            <a:extLst>
              <a:ext uri="{FF2B5EF4-FFF2-40B4-BE49-F238E27FC236}">
                <a16:creationId xmlns:a16="http://schemas.microsoft.com/office/drawing/2014/main" id="{F9506784-071B-4252-B77E-CEBC2BA5E25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37215" y="2174519"/>
            <a:ext cx="2394121" cy="2183438"/>
          </a:xfrm>
          <a:prstGeom prst="rect">
            <a:avLst/>
          </a:prstGeom>
        </p:spPr>
      </p:pic>
      <p:pic>
        <p:nvPicPr>
          <p:cNvPr id="16" name="图片 15">
            <a:extLst>
              <a:ext uri="{FF2B5EF4-FFF2-40B4-BE49-F238E27FC236}">
                <a16:creationId xmlns:a16="http://schemas.microsoft.com/office/drawing/2014/main" id="{D73D9FA3-F113-4BBB-B4A1-EC937725E48F}"/>
              </a:ext>
            </a:extLst>
          </p:cNvPr>
          <p:cNvPicPr>
            <a:picLocks noChangeAspect="1"/>
          </p:cNvPicPr>
          <p:nvPr/>
        </p:nvPicPr>
        <p:blipFill rotWithShape="1">
          <a:blip r:embed="rId5">
            <a:extLst>
              <a:ext uri="{28A0092B-C50C-407E-A947-70E740481C1C}">
                <a14:useLocalDpi xmlns:a14="http://schemas.microsoft.com/office/drawing/2010/main" val="0"/>
              </a:ext>
            </a:extLst>
          </a:blip>
          <a:srcRect l="32063" b="365"/>
          <a:stretch/>
        </p:blipFill>
        <p:spPr>
          <a:xfrm>
            <a:off x="7978082" y="4502991"/>
            <a:ext cx="1718463" cy="1890206"/>
          </a:xfrm>
          <a:prstGeom prst="rect">
            <a:avLst/>
          </a:prstGeom>
        </p:spPr>
      </p:pic>
      <p:pic>
        <p:nvPicPr>
          <p:cNvPr id="17" name="图片 16">
            <a:extLst>
              <a:ext uri="{FF2B5EF4-FFF2-40B4-BE49-F238E27FC236}">
                <a16:creationId xmlns:a16="http://schemas.microsoft.com/office/drawing/2014/main" id="{BD1CF153-9B41-498A-9C41-11913141A7A8}"/>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12511" t="-1" r="12466" b="-141"/>
          <a:stretch/>
        </p:blipFill>
        <p:spPr>
          <a:xfrm>
            <a:off x="9723526" y="4482392"/>
            <a:ext cx="1920368" cy="1882071"/>
          </a:xfrm>
          <a:prstGeom prst="rect">
            <a:avLst/>
          </a:prstGeom>
        </p:spPr>
      </p:pic>
      <p:pic>
        <p:nvPicPr>
          <p:cNvPr id="18" name="图片 17">
            <a:extLst>
              <a:ext uri="{FF2B5EF4-FFF2-40B4-BE49-F238E27FC236}">
                <a16:creationId xmlns:a16="http://schemas.microsoft.com/office/drawing/2014/main" id="{6DA43224-A00C-4B1D-9488-E325177F07F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96241" y="4544024"/>
            <a:ext cx="2427251" cy="1820439"/>
          </a:xfrm>
          <a:prstGeom prst="rect">
            <a:avLst/>
          </a:prstGeom>
        </p:spPr>
      </p:pic>
      <p:sp>
        <p:nvSpPr>
          <p:cNvPr id="19" name="文本框 18">
            <a:extLst>
              <a:ext uri="{FF2B5EF4-FFF2-40B4-BE49-F238E27FC236}">
                <a16:creationId xmlns:a16="http://schemas.microsoft.com/office/drawing/2014/main" id="{38D5D451-BC09-4398-8F94-B75EE21CE7E2}"/>
              </a:ext>
            </a:extLst>
          </p:cNvPr>
          <p:cNvSpPr txBox="1"/>
          <p:nvPr/>
        </p:nvSpPr>
        <p:spPr>
          <a:xfrm>
            <a:off x="5197583" y="6317371"/>
            <a:ext cx="3034783" cy="369332"/>
          </a:xfrm>
          <a:prstGeom prst="rect">
            <a:avLst/>
          </a:prstGeom>
          <a:noFill/>
        </p:spPr>
        <p:txBody>
          <a:bodyPr wrap="square" rtlCol="0">
            <a:spAutoFit/>
          </a:bodyPr>
          <a:lstStyle/>
          <a:p>
            <a:r>
              <a:rPr lang="en-US" altLang="zh-CN" i="1" dirty="0">
                <a:solidFill>
                  <a:schemeClr val="accent3">
                    <a:lumMod val="75000"/>
                  </a:schemeClr>
                </a:solidFill>
              </a:rPr>
              <a:t>The Rose of Versailles</a:t>
            </a:r>
            <a:r>
              <a:rPr lang="zh-CN" altLang="en-US" i="1" dirty="0">
                <a:solidFill>
                  <a:schemeClr val="accent3">
                    <a:lumMod val="75000"/>
                  </a:schemeClr>
                </a:solidFill>
              </a:rPr>
              <a:t>（</a:t>
            </a:r>
            <a:r>
              <a:rPr lang="en-US" altLang="zh-CN" i="1" dirty="0">
                <a:solidFill>
                  <a:schemeClr val="accent3">
                    <a:lumMod val="75000"/>
                  </a:schemeClr>
                </a:solidFill>
              </a:rPr>
              <a:t>1979</a:t>
            </a:r>
            <a:r>
              <a:rPr lang="zh-CN" altLang="en-US" i="1" dirty="0">
                <a:solidFill>
                  <a:schemeClr val="accent3">
                    <a:lumMod val="75000"/>
                  </a:schemeClr>
                </a:solidFill>
              </a:rPr>
              <a:t>）</a:t>
            </a:r>
          </a:p>
        </p:txBody>
      </p:sp>
      <p:sp>
        <p:nvSpPr>
          <p:cNvPr id="20" name="文本框 19">
            <a:extLst>
              <a:ext uri="{FF2B5EF4-FFF2-40B4-BE49-F238E27FC236}">
                <a16:creationId xmlns:a16="http://schemas.microsoft.com/office/drawing/2014/main" id="{7B43E322-E631-436F-B592-6E8DB697251F}"/>
              </a:ext>
            </a:extLst>
          </p:cNvPr>
          <p:cNvSpPr txBox="1"/>
          <p:nvPr/>
        </p:nvSpPr>
        <p:spPr>
          <a:xfrm>
            <a:off x="8232366" y="6276465"/>
            <a:ext cx="3370302" cy="369332"/>
          </a:xfrm>
          <a:prstGeom prst="rect">
            <a:avLst/>
          </a:prstGeom>
          <a:noFill/>
        </p:spPr>
        <p:txBody>
          <a:bodyPr wrap="square" rtlCol="0">
            <a:spAutoFit/>
          </a:bodyPr>
          <a:lstStyle/>
          <a:p>
            <a:r>
              <a:rPr lang="en-US" altLang="zh-CN" i="1" dirty="0">
                <a:solidFill>
                  <a:schemeClr val="accent3">
                    <a:lumMod val="75000"/>
                  </a:schemeClr>
                </a:solidFill>
              </a:rPr>
              <a:t>Revolutionary Girl </a:t>
            </a:r>
            <a:r>
              <a:rPr lang="en-US" altLang="zh-CN" i="1" dirty="0" err="1">
                <a:solidFill>
                  <a:schemeClr val="accent3">
                    <a:lumMod val="75000"/>
                  </a:schemeClr>
                </a:solidFill>
              </a:rPr>
              <a:t>Utena</a:t>
            </a:r>
            <a:r>
              <a:rPr lang="en-US" altLang="zh-CN" i="1" dirty="0">
                <a:solidFill>
                  <a:schemeClr val="accent3">
                    <a:lumMod val="75000"/>
                  </a:schemeClr>
                </a:solidFill>
              </a:rPr>
              <a:t> </a:t>
            </a:r>
            <a:r>
              <a:rPr lang="zh-CN" altLang="en-US" i="1" dirty="0">
                <a:solidFill>
                  <a:schemeClr val="accent3">
                    <a:lumMod val="75000"/>
                  </a:schemeClr>
                </a:solidFill>
              </a:rPr>
              <a:t>（</a:t>
            </a:r>
            <a:r>
              <a:rPr lang="en-US" altLang="zh-CN" i="1" dirty="0">
                <a:solidFill>
                  <a:schemeClr val="accent3">
                    <a:lumMod val="75000"/>
                  </a:schemeClr>
                </a:solidFill>
              </a:rPr>
              <a:t>1997</a:t>
            </a:r>
            <a:r>
              <a:rPr lang="zh-CN" altLang="en-US" i="1" dirty="0">
                <a:solidFill>
                  <a:schemeClr val="accent3">
                    <a:lumMod val="75000"/>
                  </a:schemeClr>
                </a:solidFill>
              </a:rPr>
              <a:t>）</a:t>
            </a:r>
            <a:r>
              <a:rPr lang="en-US" altLang="zh-CN" i="1" dirty="0">
                <a:solidFill>
                  <a:schemeClr val="accent3">
                    <a:lumMod val="75000"/>
                  </a:schemeClr>
                </a:solidFill>
              </a:rPr>
              <a:t>  </a:t>
            </a:r>
            <a:endParaRPr lang="zh-CN" altLang="en-US" dirty="0">
              <a:solidFill>
                <a:schemeClr val="accent3">
                  <a:lumMod val="75000"/>
                </a:schemeClr>
              </a:solidFill>
            </a:endParaRPr>
          </a:p>
        </p:txBody>
      </p:sp>
      <p:sp>
        <p:nvSpPr>
          <p:cNvPr id="21" name="文本框 20">
            <a:extLst>
              <a:ext uri="{FF2B5EF4-FFF2-40B4-BE49-F238E27FC236}">
                <a16:creationId xmlns:a16="http://schemas.microsoft.com/office/drawing/2014/main" id="{22589417-E647-477D-B353-A74E80E2CEE2}"/>
              </a:ext>
            </a:extLst>
          </p:cNvPr>
          <p:cNvSpPr txBox="1"/>
          <p:nvPr/>
        </p:nvSpPr>
        <p:spPr>
          <a:xfrm>
            <a:off x="7723778" y="4225492"/>
            <a:ext cx="1986258" cy="369332"/>
          </a:xfrm>
          <a:prstGeom prst="rect">
            <a:avLst/>
          </a:prstGeom>
          <a:noFill/>
        </p:spPr>
        <p:txBody>
          <a:bodyPr wrap="square" rtlCol="0">
            <a:spAutoFit/>
          </a:bodyPr>
          <a:lstStyle/>
          <a:p>
            <a:r>
              <a:rPr lang="en-US" altLang="zh-CN" i="1" dirty="0">
                <a:solidFill>
                  <a:schemeClr val="accent3">
                    <a:lumMod val="75000"/>
                  </a:schemeClr>
                </a:solidFill>
              </a:rPr>
              <a:t>Popeye the Sailor</a:t>
            </a:r>
            <a:endParaRPr lang="zh-CN" altLang="en-US" i="1" dirty="0">
              <a:solidFill>
                <a:schemeClr val="accent3">
                  <a:lumMod val="75000"/>
                </a:schemeClr>
              </a:solidFill>
            </a:endParaRPr>
          </a:p>
        </p:txBody>
      </p:sp>
      <p:sp>
        <p:nvSpPr>
          <p:cNvPr id="25" name="文本框 24">
            <a:extLst>
              <a:ext uri="{FF2B5EF4-FFF2-40B4-BE49-F238E27FC236}">
                <a16:creationId xmlns:a16="http://schemas.microsoft.com/office/drawing/2014/main" id="{AD06D74E-180F-4345-9B06-CA57806D56B5}"/>
              </a:ext>
            </a:extLst>
          </p:cNvPr>
          <p:cNvSpPr txBox="1"/>
          <p:nvPr/>
        </p:nvSpPr>
        <p:spPr>
          <a:xfrm>
            <a:off x="672166" y="4060690"/>
            <a:ext cx="4821267" cy="2308324"/>
          </a:xfrm>
          <a:prstGeom prst="rect">
            <a:avLst/>
          </a:prstGeom>
          <a:noFill/>
        </p:spPr>
        <p:txBody>
          <a:bodyPr wrap="square" rtlCol="0">
            <a:spAutoFit/>
          </a:bodyPr>
          <a:lstStyle/>
          <a:p>
            <a:r>
              <a:rPr lang="en-US" altLang="zh-CN" dirty="0">
                <a:solidFill>
                  <a:schemeClr val="accent3">
                    <a:lumMod val="75000"/>
                  </a:schemeClr>
                </a:solidFill>
                <a:latin typeface="Arial Narrow" panose="020B0606020202030204" pitchFamily="34" charset="0"/>
              </a:rPr>
              <a:t>Because of Chaplin's influence, people found that as long as the oversized hands and feet will produce a humorous effect. So at that time, this kind of "big hands and feet" became a classic design. During the first half of the 20th century, Hollywood cartoons dominated the global animation market. The anime characters’ model with oversized hands and feet affected the world animation field for more than half a century. However,</a:t>
            </a:r>
            <a:endParaRPr lang="zh-CN" altLang="en-US" dirty="0">
              <a:solidFill>
                <a:schemeClr val="accent3">
                  <a:lumMod val="75000"/>
                </a:schemeClr>
              </a:solidFill>
              <a:latin typeface="Arial Narrow" panose="020B0606020202030204" pitchFamily="34" charset="0"/>
            </a:endParaRPr>
          </a:p>
        </p:txBody>
      </p:sp>
      <p:sp>
        <p:nvSpPr>
          <p:cNvPr id="28" name="文本框 27">
            <a:extLst>
              <a:ext uri="{FF2B5EF4-FFF2-40B4-BE49-F238E27FC236}">
                <a16:creationId xmlns:a16="http://schemas.microsoft.com/office/drawing/2014/main" id="{2B5DA647-7EBA-4BA9-8E35-5AD2A4255B4D}"/>
              </a:ext>
            </a:extLst>
          </p:cNvPr>
          <p:cNvSpPr txBox="1"/>
          <p:nvPr/>
        </p:nvSpPr>
        <p:spPr>
          <a:xfrm>
            <a:off x="5496241" y="1528188"/>
            <a:ext cx="6278877" cy="646331"/>
          </a:xfrm>
          <a:prstGeom prst="rect">
            <a:avLst/>
          </a:prstGeom>
          <a:noFill/>
        </p:spPr>
        <p:txBody>
          <a:bodyPr wrap="square" rtlCol="0">
            <a:spAutoFit/>
          </a:bodyPr>
          <a:lstStyle/>
          <a:p>
            <a:r>
              <a:rPr lang="en-US" altLang="zh-CN" dirty="0">
                <a:solidFill>
                  <a:schemeClr val="accent3">
                    <a:lumMod val="75000"/>
                  </a:schemeClr>
                </a:solidFill>
                <a:latin typeface="Arial Narrow" panose="020B0606020202030204" pitchFamily="34" charset="0"/>
              </a:rPr>
              <a:t>"Big hands and feet" can only make characters look like clown. This exaggeration can't be applied to a character with elegant temperament.</a:t>
            </a:r>
            <a:endParaRPr lang="zh-CN" altLang="en-US" dirty="0">
              <a:solidFill>
                <a:schemeClr val="accent3">
                  <a:lumMod val="75000"/>
                </a:schemeClr>
              </a:solidFill>
              <a:latin typeface="Arial Narrow" panose="020B0606020202030204" pitchFamily="34" charset="0"/>
            </a:endParaRPr>
          </a:p>
        </p:txBody>
      </p:sp>
    </p:spTree>
    <p:extLst>
      <p:ext uri="{BB962C8B-B14F-4D97-AF65-F5344CB8AC3E}">
        <p14:creationId xmlns:p14="http://schemas.microsoft.com/office/powerpoint/2010/main" val="1701154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A0AF83C9-767C-40CE-AC4F-0C5370633894}"/>
              </a:ext>
            </a:extLst>
          </p:cNvPr>
          <p:cNvSpPr txBox="1"/>
          <p:nvPr/>
        </p:nvSpPr>
        <p:spPr>
          <a:xfrm>
            <a:off x="886618" y="704849"/>
            <a:ext cx="7394575" cy="707886"/>
          </a:xfrm>
          <a:prstGeom prst="rect">
            <a:avLst/>
          </a:prstGeom>
          <a:noFill/>
        </p:spPr>
        <p:txBody>
          <a:bodyPr wrap="square" rtlCol="0">
            <a:spAutoFit/>
          </a:bodyPr>
          <a:lstStyle/>
          <a:p>
            <a:r>
              <a:rPr lang="en-US" altLang="zh-CN" sz="4000" b="1" spc="300" dirty="0">
                <a:solidFill>
                  <a:schemeClr val="accent2">
                    <a:lumMod val="75000"/>
                  </a:schemeClr>
                </a:solidFill>
                <a:latin typeface="Arial Black" panose="020B0A04020102020204" pitchFamily="34" charset="0"/>
              </a:rPr>
              <a:t>Character Design</a:t>
            </a:r>
            <a:endParaRPr lang="zh-CN" altLang="en-US" sz="3600" b="1" spc="300" dirty="0">
              <a:solidFill>
                <a:schemeClr val="accent2">
                  <a:lumMod val="75000"/>
                </a:schemeClr>
              </a:solidFill>
              <a:latin typeface="Arial Black" panose="020B0A04020102020204" pitchFamily="34" charset="0"/>
            </a:endParaRPr>
          </a:p>
        </p:txBody>
      </p:sp>
      <p:sp>
        <p:nvSpPr>
          <p:cNvPr id="6" name="文本框 5">
            <a:extLst>
              <a:ext uri="{FF2B5EF4-FFF2-40B4-BE49-F238E27FC236}">
                <a16:creationId xmlns:a16="http://schemas.microsoft.com/office/drawing/2014/main" id="{9B368C00-7C9C-4FCC-86D2-BF12C5FA2483}"/>
              </a:ext>
            </a:extLst>
          </p:cNvPr>
          <p:cNvSpPr txBox="1"/>
          <p:nvPr/>
        </p:nvSpPr>
        <p:spPr>
          <a:xfrm>
            <a:off x="1172477" y="1353159"/>
            <a:ext cx="7896225" cy="523220"/>
          </a:xfrm>
          <a:prstGeom prst="rect">
            <a:avLst/>
          </a:prstGeom>
          <a:noFill/>
        </p:spPr>
        <p:txBody>
          <a:bodyPr wrap="square" rtlCol="0">
            <a:spAutoFit/>
          </a:bodyPr>
          <a:lstStyle/>
          <a:p>
            <a:r>
              <a:rPr lang="en-US" altLang="zh-CN" sz="2800" b="1" dirty="0">
                <a:solidFill>
                  <a:schemeClr val="accent3">
                    <a:lumMod val="75000"/>
                  </a:schemeClr>
                </a:solidFill>
                <a:latin typeface="Arial" panose="020B0604020202020204" pitchFamily="34" charset="0"/>
                <a:cs typeface="Arial" panose="020B0604020202020204" pitchFamily="34" charset="0"/>
              </a:rPr>
              <a:t>Proportions </a:t>
            </a:r>
            <a:endParaRPr lang="zh-CN" altLang="en-US" sz="2800" b="1" dirty="0">
              <a:solidFill>
                <a:schemeClr val="accent3">
                  <a:lumMod val="75000"/>
                </a:schemeClr>
              </a:solidFill>
              <a:latin typeface="Arial" panose="020B0604020202020204" pitchFamily="34" charset="0"/>
              <a:cs typeface="Arial" panose="020B0604020202020204" pitchFamily="34" charset="0"/>
            </a:endParaRPr>
          </a:p>
        </p:txBody>
      </p:sp>
      <p:sp>
        <p:nvSpPr>
          <p:cNvPr id="7" name="文本框 6">
            <a:extLst>
              <a:ext uri="{FF2B5EF4-FFF2-40B4-BE49-F238E27FC236}">
                <a16:creationId xmlns:a16="http://schemas.microsoft.com/office/drawing/2014/main" id="{A24C9B81-A1EF-4C74-8B51-BC56BE3DE2CD}"/>
              </a:ext>
            </a:extLst>
          </p:cNvPr>
          <p:cNvSpPr txBox="1"/>
          <p:nvPr/>
        </p:nvSpPr>
        <p:spPr>
          <a:xfrm>
            <a:off x="942060" y="1819989"/>
            <a:ext cx="6601566" cy="4524315"/>
          </a:xfrm>
          <a:prstGeom prst="rect">
            <a:avLst/>
          </a:prstGeom>
          <a:noFill/>
        </p:spPr>
        <p:txBody>
          <a:bodyPr wrap="square" rtlCol="0">
            <a:spAutoFit/>
          </a:bodyPr>
          <a:lstStyle/>
          <a:p>
            <a:r>
              <a:rPr lang="en-US" altLang="zh-CN" sz="2400" dirty="0">
                <a:solidFill>
                  <a:schemeClr val="accent3">
                    <a:lumMod val="75000"/>
                  </a:schemeClr>
                </a:solidFill>
                <a:latin typeface="Arial Narrow" panose="020B0606020202030204" pitchFamily="34" charset="0"/>
              </a:rPr>
              <a:t>With the change of audiences’ appreciation of the beauty and the influence of Japanese animation on American mainland, the new series of Superman animation the Warner launched in 1996 , which changed the traditional realistic style and deliberate reduction of the ratio of hands and feet, which strengthens Superman's upper body shape. Such modelling design not only satisfied the needs of </a:t>
            </a:r>
            <a:r>
              <a:rPr lang="en-US" altLang="zh-CN" sz="2400" dirty="0" err="1">
                <a:solidFill>
                  <a:schemeClr val="accent3">
                    <a:lumMod val="75000"/>
                  </a:schemeClr>
                </a:solidFill>
                <a:latin typeface="Arial Narrow" panose="020B0606020202030204" pitchFamily="34" charset="0"/>
              </a:rPr>
              <a:t>cartoonization</a:t>
            </a:r>
            <a:r>
              <a:rPr lang="en-US" altLang="zh-CN" sz="2400" dirty="0">
                <a:solidFill>
                  <a:schemeClr val="accent3">
                    <a:lumMod val="75000"/>
                  </a:schemeClr>
                </a:solidFill>
                <a:latin typeface="Arial Narrow" panose="020B0606020202030204" pitchFamily="34" charset="0"/>
              </a:rPr>
              <a:t> , but also satisfied the shaping of heroic image. The proportion of "small hands and feet" seems to be very suitable for such roles, so this kind of shape appeared in almost all superhero animation works afterwards. ( Song, 2015)</a:t>
            </a:r>
            <a:endParaRPr lang="zh-CN" altLang="en-US" sz="2400" dirty="0">
              <a:solidFill>
                <a:schemeClr val="accent3">
                  <a:lumMod val="75000"/>
                </a:schemeClr>
              </a:solidFill>
              <a:latin typeface="Arial Narrow" panose="020B0606020202030204" pitchFamily="34" charset="0"/>
            </a:endParaRPr>
          </a:p>
        </p:txBody>
      </p:sp>
      <p:sp>
        <p:nvSpPr>
          <p:cNvPr id="11" name="流程图: 接点 10">
            <a:extLst>
              <a:ext uri="{FF2B5EF4-FFF2-40B4-BE49-F238E27FC236}">
                <a16:creationId xmlns:a16="http://schemas.microsoft.com/office/drawing/2014/main" id="{26BB286C-2477-4F2A-9587-C3AD38140D3B}"/>
              </a:ext>
            </a:extLst>
          </p:cNvPr>
          <p:cNvSpPr/>
          <p:nvPr/>
        </p:nvSpPr>
        <p:spPr>
          <a:xfrm>
            <a:off x="886618" y="1496875"/>
            <a:ext cx="196959" cy="196959"/>
          </a:xfrm>
          <a:prstGeom prst="flowChartConnector">
            <a:avLst/>
          </a:prstGeom>
          <a:solidFill>
            <a:schemeClr val="accent5">
              <a:lumMod val="60000"/>
              <a:lumOff val="4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CN" altLang="en-US"/>
          </a:p>
        </p:txBody>
      </p:sp>
      <p:sp>
        <p:nvSpPr>
          <p:cNvPr id="18" name="AutoShape 2" descr="http://mmbiz.qpic.cn/mmbiz/xl95rnQLsWTqG7uK34X1H4rOuv0cVUiafjrruFqqSHedwtKQHiaiaWlBntmb3ZCwhCvxEdv0M0dolDlnzl0QeOVyQ/640?wx_fmt=jpeg&amp;tp=webp&amp;wxfrom=5&amp;wx_lazy=1">
            <a:extLst>
              <a:ext uri="{FF2B5EF4-FFF2-40B4-BE49-F238E27FC236}">
                <a16:creationId xmlns:a16="http://schemas.microsoft.com/office/drawing/2014/main" id="{5A9776B3-2E5C-4B48-8A8B-170DDD47ADE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pic>
        <p:nvPicPr>
          <p:cNvPr id="20" name="图片 19">
            <a:extLst>
              <a:ext uri="{FF2B5EF4-FFF2-40B4-BE49-F238E27FC236}">
                <a16:creationId xmlns:a16="http://schemas.microsoft.com/office/drawing/2014/main" id="{34A1C48C-FD7C-48C0-8019-F04DB432D12F}"/>
              </a:ext>
            </a:extLst>
          </p:cNvPr>
          <p:cNvPicPr>
            <a:picLocks noChangeAspect="1"/>
          </p:cNvPicPr>
          <p:nvPr/>
        </p:nvPicPr>
        <p:blipFill rotWithShape="1">
          <a:blip r:embed="rId2">
            <a:extLst>
              <a:ext uri="{28A0092B-C50C-407E-A947-70E740481C1C}">
                <a14:useLocalDpi xmlns:a14="http://schemas.microsoft.com/office/drawing/2010/main" val="0"/>
              </a:ext>
            </a:extLst>
          </a:blip>
          <a:srcRect l="36071" t="-1361" r="32687" b="-1"/>
          <a:stretch/>
        </p:blipFill>
        <p:spPr>
          <a:xfrm>
            <a:off x="7647417" y="2728798"/>
            <a:ext cx="1993900" cy="3424353"/>
          </a:xfrm>
          <a:prstGeom prst="rect">
            <a:avLst/>
          </a:prstGeom>
        </p:spPr>
      </p:pic>
      <p:pic>
        <p:nvPicPr>
          <p:cNvPr id="22" name="图片 21">
            <a:extLst>
              <a:ext uri="{FF2B5EF4-FFF2-40B4-BE49-F238E27FC236}">
                <a16:creationId xmlns:a16="http://schemas.microsoft.com/office/drawing/2014/main" id="{1E7E8F2A-AAF9-48EE-A138-E7ABDD4424AB}"/>
              </a:ext>
            </a:extLst>
          </p:cNvPr>
          <p:cNvPicPr>
            <a:picLocks noChangeAspect="1"/>
          </p:cNvPicPr>
          <p:nvPr/>
        </p:nvPicPr>
        <p:blipFill rotWithShape="1">
          <a:blip r:embed="rId3">
            <a:extLst>
              <a:ext uri="{28A0092B-C50C-407E-A947-70E740481C1C}">
                <a14:useLocalDpi xmlns:a14="http://schemas.microsoft.com/office/drawing/2010/main" val="0"/>
              </a:ext>
            </a:extLst>
          </a:blip>
          <a:srcRect l="2484" t="-68" r="2714" b="68"/>
          <a:stretch/>
        </p:blipFill>
        <p:spPr>
          <a:xfrm>
            <a:off x="9641317" y="2653632"/>
            <a:ext cx="2031589" cy="3690672"/>
          </a:xfrm>
          <a:prstGeom prst="rect">
            <a:avLst/>
          </a:prstGeom>
        </p:spPr>
      </p:pic>
      <p:sp>
        <p:nvSpPr>
          <p:cNvPr id="25" name="文本框 24">
            <a:extLst>
              <a:ext uri="{FF2B5EF4-FFF2-40B4-BE49-F238E27FC236}">
                <a16:creationId xmlns:a16="http://schemas.microsoft.com/office/drawing/2014/main" id="{F753A588-2B75-4708-B1D3-ACB6EA4D2C10}"/>
              </a:ext>
            </a:extLst>
          </p:cNvPr>
          <p:cNvSpPr txBox="1"/>
          <p:nvPr/>
        </p:nvSpPr>
        <p:spPr>
          <a:xfrm>
            <a:off x="9507191" y="2579932"/>
            <a:ext cx="2031589" cy="338554"/>
          </a:xfrm>
          <a:prstGeom prst="rect">
            <a:avLst/>
          </a:prstGeom>
          <a:noFill/>
        </p:spPr>
        <p:txBody>
          <a:bodyPr wrap="square" rtlCol="0">
            <a:spAutoFit/>
          </a:bodyPr>
          <a:lstStyle/>
          <a:p>
            <a:r>
              <a:rPr lang="en-US" altLang="zh-CN" sz="1600" b="1" i="1" spc="300" dirty="0">
                <a:solidFill>
                  <a:schemeClr val="accent3">
                    <a:lumMod val="75000"/>
                  </a:schemeClr>
                </a:solidFill>
                <a:latin typeface="Arial Narrow" panose="020B0606020202030204" pitchFamily="34" charset="0"/>
              </a:rPr>
              <a:t>Superman,1996</a:t>
            </a:r>
            <a:endParaRPr lang="zh-CN" altLang="en-US" sz="1600" b="1" i="1" spc="300" dirty="0">
              <a:solidFill>
                <a:schemeClr val="accent3">
                  <a:lumMod val="75000"/>
                </a:schemeClr>
              </a:solidFill>
              <a:latin typeface="Arial Narrow" panose="020B0606020202030204" pitchFamily="34" charset="0"/>
            </a:endParaRPr>
          </a:p>
        </p:txBody>
      </p:sp>
      <p:sp>
        <p:nvSpPr>
          <p:cNvPr id="26" name="文本框 25">
            <a:extLst>
              <a:ext uri="{FF2B5EF4-FFF2-40B4-BE49-F238E27FC236}">
                <a16:creationId xmlns:a16="http://schemas.microsoft.com/office/drawing/2014/main" id="{7DBE7715-49A6-4550-A556-B67F739554C2}"/>
              </a:ext>
            </a:extLst>
          </p:cNvPr>
          <p:cNvSpPr txBox="1"/>
          <p:nvPr/>
        </p:nvSpPr>
        <p:spPr>
          <a:xfrm>
            <a:off x="7488184" y="6105085"/>
            <a:ext cx="4415139" cy="584775"/>
          </a:xfrm>
          <a:prstGeom prst="rect">
            <a:avLst/>
          </a:prstGeom>
          <a:noFill/>
        </p:spPr>
        <p:txBody>
          <a:bodyPr wrap="square" rtlCol="0">
            <a:spAutoFit/>
          </a:bodyPr>
          <a:lstStyle/>
          <a:p>
            <a:r>
              <a:rPr lang="en-US" altLang="zh-CN" sz="1600" i="1" dirty="0">
                <a:solidFill>
                  <a:schemeClr val="accent3">
                    <a:lumMod val="75000"/>
                  </a:schemeClr>
                </a:solidFill>
                <a:latin typeface="Arial Narrow" panose="020B0606020202030204" pitchFamily="34" charset="0"/>
              </a:rPr>
              <a:t>Contrast the new version with the old version  of Optimus Prime  in </a:t>
            </a:r>
            <a:r>
              <a:rPr lang="en-US" altLang="zh-CN" sz="1600" b="1" i="1" dirty="0">
                <a:solidFill>
                  <a:schemeClr val="accent3">
                    <a:lumMod val="75000"/>
                  </a:schemeClr>
                </a:solidFill>
                <a:latin typeface="Arial Narrow" panose="020B0606020202030204" pitchFamily="34" charset="0"/>
              </a:rPr>
              <a:t>Transformers: Prime</a:t>
            </a:r>
            <a:r>
              <a:rPr lang="en-US" altLang="zh-CN" sz="1600" i="1" dirty="0">
                <a:solidFill>
                  <a:schemeClr val="accent3">
                    <a:lumMod val="75000"/>
                  </a:schemeClr>
                </a:solidFill>
                <a:latin typeface="Arial Narrow" panose="020B0606020202030204" pitchFamily="34" charset="0"/>
              </a:rPr>
              <a:t> in 2010</a:t>
            </a:r>
            <a:endParaRPr lang="zh-CN" altLang="en-US" sz="1600" i="1" dirty="0">
              <a:solidFill>
                <a:schemeClr val="accent3">
                  <a:lumMod val="75000"/>
                </a:schemeClr>
              </a:solidFill>
              <a:latin typeface="Arial Narrow" panose="020B0606020202030204" pitchFamily="34" charset="0"/>
            </a:endParaRPr>
          </a:p>
        </p:txBody>
      </p:sp>
      <p:pic>
        <p:nvPicPr>
          <p:cNvPr id="28" name="图片 27">
            <a:extLst>
              <a:ext uri="{FF2B5EF4-FFF2-40B4-BE49-F238E27FC236}">
                <a16:creationId xmlns:a16="http://schemas.microsoft.com/office/drawing/2014/main" id="{800AD00E-7DC2-4DCD-B79B-43977994A5B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83098" y="348019"/>
            <a:ext cx="1879774" cy="2305613"/>
          </a:xfrm>
          <a:prstGeom prst="rect">
            <a:avLst/>
          </a:prstGeom>
        </p:spPr>
      </p:pic>
    </p:spTree>
    <p:extLst>
      <p:ext uri="{BB962C8B-B14F-4D97-AF65-F5344CB8AC3E}">
        <p14:creationId xmlns:p14="http://schemas.microsoft.com/office/powerpoint/2010/main" val="2759948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文本框 20">
            <a:extLst>
              <a:ext uri="{FF2B5EF4-FFF2-40B4-BE49-F238E27FC236}">
                <a16:creationId xmlns:a16="http://schemas.microsoft.com/office/drawing/2014/main" id="{D498894A-0725-49C9-B840-0BECE75E8678}"/>
              </a:ext>
            </a:extLst>
          </p:cNvPr>
          <p:cNvSpPr txBox="1"/>
          <p:nvPr/>
        </p:nvSpPr>
        <p:spPr>
          <a:xfrm>
            <a:off x="886618" y="704849"/>
            <a:ext cx="7394575" cy="707886"/>
          </a:xfrm>
          <a:prstGeom prst="rect">
            <a:avLst/>
          </a:prstGeom>
          <a:noFill/>
        </p:spPr>
        <p:txBody>
          <a:bodyPr wrap="square" rtlCol="0">
            <a:spAutoFit/>
          </a:bodyPr>
          <a:lstStyle/>
          <a:p>
            <a:r>
              <a:rPr lang="en-US" altLang="zh-CN" sz="4000" b="1" spc="300" dirty="0">
                <a:solidFill>
                  <a:schemeClr val="accent2">
                    <a:lumMod val="75000"/>
                  </a:schemeClr>
                </a:solidFill>
                <a:latin typeface="Arial Black" panose="020B0A04020102020204" pitchFamily="34" charset="0"/>
              </a:rPr>
              <a:t>Character Design</a:t>
            </a:r>
            <a:endParaRPr lang="zh-CN" altLang="en-US" sz="3600" b="1" spc="300" dirty="0">
              <a:solidFill>
                <a:schemeClr val="accent2">
                  <a:lumMod val="75000"/>
                </a:schemeClr>
              </a:solidFill>
              <a:latin typeface="Arial Black" panose="020B0A04020102020204" pitchFamily="34" charset="0"/>
            </a:endParaRPr>
          </a:p>
        </p:txBody>
      </p:sp>
      <p:sp>
        <p:nvSpPr>
          <p:cNvPr id="30" name="文本框 29">
            <a:extLst>
              <a:ext uri="{FF2B5EF4-FFF2-40B4-BE49-F238E27FC236}">
                <a16:creationId xmlns:a16="http://schemas.microsoft.com/office/drawing/2014/main" id="{C7276120-A4C7-479C-8311-BF7CB37DA163}"/>
              </a:ext>
            </a:extLst>
          </p:cNvPr>
          <p:cNvSpPr txBox="1"/>
          <p:nvPr/>
        </p:nvSpPr>
        <p:spPr>
          <a:xfrm>
            <a:off x="886618" y="1529586"/>
            <a:ext cx="9886950" cy="1323439"/>
          </a:xfrm>
          <a:prstGeom prst="rect">
            <a:avLst/>
          </a:prstGeom>
          <a:noFill/>
        </p:spPr>
        <p:txBody>
          <a:bodyPr wrap="square" rtlCol="0">
            <a:spAutoFit/>
          </a:bodyPr>
          <a:lstStyle/>
          <a:p>
            <a:r>
              <a:rPr lang="en-US" altLang="zh-CN" sz="2000" dirty="0">
                <a:solidFill>
                  <a:schemeClr val="accent3">
                    <a:lumMod val="75000"/>
                  </a:schemeClr>
                </a:solidFill>
                <a:latin typeface="Arial Narrow" panose="020B0606020202030204" pitchFamily="34" charset="0"/>
              </a:rPr>
              <a:t>Small hands and feet with stretched arms and legs seem to be the trend of popular aesthetics in current anime. Because with reduced the scale of characters’ hands and feet , elongated characters’  arms and legs can be more convenient to show the character's action in animation. In same way, while the head is enlarged appropriately, it can be convenient to see the character's expression.</a:t>
            </a:r>
            <a:endParaRPr lang="zh-CN" altLang="en-US" sz="2000" dirty="0">
              <a:solidFill>
                <a:schemeClr val="accent3">
                  <a:lumMod val="75000"/>
                </a:schemeClr>
              </a:solidFill>
              <a:latin typeface="Arial Narrow" panose="020B0606020202030204" pitchFamily="34" charset="0"/>
            </a:endParaRPr>
          </a:p>
        </p:txBody>
      </p:sp>
      <p:pic>
        <p:nvPicPr>
          <p:cNvPr id="32" name="图片 31">
            <a:extLst>
              <a:ext uri="{FF2B5EF4-FFF2-40B4-BE49-F238E27FC236}">
                <a16:creationId xmlns:a16="http://schemas.microsoft.com/office/drawing/2014/main" id="{A5C7BAA1-83E1-4C9B-81E2-91C2DC7E54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9785" y="3058842"/>
            <a:ext cx="4027339" cy="3310142"/>
          </a:xfrm>
          <a:prstGeom prst="rect">
            <a:avLst/>
          </a:prstGeom>
        </p:spPr>
      </p:pic>
      <p:pic>
        <p:nvPicPr>
          <p:cNvPr id="34" name="图片 33">
            <a:extLst>
              <a:ext uri="{FF2B5EF4-FFF2-40B4-BE49-F238E27FC236}">
                <a16:creationId xmlns:a16="http://schemas.microsoft.com/office/drawing/2014/main" id="{E677D54F-083E-493D-93BB-C58D2057DD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81193" y="2887392"/>
            <a:ext cx="3946525" cy="3481592"/>
          </a:xfrm>
          <a:prstGeom prst="rect">
            <a:avLst/>
          </a:prstGeom>
        </p:spPr>
      </p:pic>
      <p:pic>
        <p:nvPicPr>
          <p:cNvPr id="36" name="图片 35">
            <a:extLst>
              <a:ext uri="{FF2B5EF4-FFF2-40B4-BE49-F238E27FC236}">
                <a16:creationId xmlns:a16="http://schemas.microsoft.com/office/drawing/2014/main" id="{AC593DB9-43E2-45D7-ACA0-B60E207C0D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18372" y="3058842"/>
            <a:ext cx="2352117" cy="3310142"/>
          </a:xfrm>
          <a:prstGeom prst="rect">
            <a:avLst/>
          </a:prstGeom>
        </p:spPr>
      </p:pic>
      <p:pic>
        <p:nvPicPr>
          <p:cNvPr id="38" name="图片 37">
            <a:extLst>
              <a:ext uri="{FF2B5EF4-FFF2-40B4-BE49-F238E27FC236}">
                <a16:creationId xmlns:a16="http://schemas.microsoft.com/office/drawing/2014/main" id="{48433EEF-DD2A-45F4-9122-76124B10CEB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42950" y="3429000"/>
            <a:ext cx="4283400" cy="2770825"/>
          </a:xfrm>
          <a:prstGeom prst="rect">
            <a:avLst/>
          </a:prstGeom>
        </p:spPr>
      </p:pic>
      <p:sp>
        <p:nvSpPr>
          <p:cNvPr id="39" name="文本框 38">
            <a:extLst>
              <a:ext uri="{FF2B5EF4-FFF2-40B4-BE49-F238E27FC236}">
                <a16:creationId xmlns:a16="http://schemas.microsoft.com/office/drawing/2014/main" id="{835589A3-19AB-47C6-8E93-7A10AB298F2D}"/>
              </a:ext>
            </a:extLst>
          </p:cNvPr>
          <p:cNvSpPr txBox="1"/>
          <p:nvPr/>
        </p:nvSpPr>
        <p:spPr>
          <a:xfrm>
            <a:off x="9001521" y="6294153"/>
            <a:ext cx="2971800" cy="646331"/>
          </a:xfrm>
          <a:prstGeom prst="rect">
            <a:avLst/>
          </a:prstGeom>
          <a:noFill/>
        </p:spPr>
        <p:txBody>
          <a:bodyPr wrap="square" rtlCol="0">
            <a:spAutoFit/>
          </a:bodyPr>
          <a:lstStyle/>
          <a:p>
            <a:r>
              <a:rPr lang="en-US" altLang="zh-CN" i="1" dirty="0">
                <a:solidFill>
                  <a:schemeClr val="accent3">
                    <a:lumMod val="75000"/>
                  </a:schemeClr>
                </a:solidFill>
                <a:hlinkClick r:id="rId6">
                  <a:extLst>
                    <a:ext uri="{A12FA001-AC4F-418D-AE19-62706E023703}">
                      <ahyp:hlinkClr xmlns:ahyp="http://schemas.microsoft.com/office/drawing/2018/hyperlinkcolor" val="tx"/>
                    </a:ext>
                  </a:extLst>
                </a:hlinkClick>
              </a:rPr>
              <a:t> </a:t>
            </a:r>
            <a:r>
              <a:rPr lang="en-US" altLang="zh-CN" i="1" dirty="0">
                <a:solidFill>
                  <a:schemeClr val="accent3">
                    <a:lumMod val="75000"/>
                  </a:schemeClr>
                </a:solidFill>
                <a:hlinkClick r:id="rId6">
                  <a:extLst>
                    <a:ext uri="{A12FA001-AC4F-418D-AE19-62706E023703}">
                      <ahyp:hlinkClr xmlns:ahyp="http://schemas.microsoft.com/office/drawing/2018/hyperlinkcolor" val="tx"/>
                    </a:ext>
                  </a:extLst>
                </a:hlinkClick>
              </a:rPr>
              <a:t>Land of the Lustrous</a:t>
            </a:r>
            <a:r>
              <a:rPr lang="en-US" altLang="zh-CN" i="1" dirty="0">
                <a:solidFill>
                  <a:schemeClr val="accent3">
                    <a:lumMod val="75000"/>
                  </a:schemeClr>
                </a:solidFill>
              </a:rPr>
              <a:t> ,(2017)</a:t>
            </a:r>
            <a:endParaRPr lang="en-US" altLang="zh-CN" i="1" dirty="0">
              <a:solidFill>
                <a:schemeClr val="accent3">
                  <a:lumMod val="75000"/>
                </a:schemeClr>
              </a:solidFill>
              <a:hlinkClick r:id="rId6">
                <a:extLst>
                  <a:ext uri="{A12FA001-AC4F-418D-AE19-62706E023703}">
                    <ahyp:hlinkClr xmlns:ahyp="http://schemas.microsoft.com/office/drawing/2018/hyperlinkcolor" val="tx"/>
                  </a:ext>
                </a:extLst>
              </a:hlinkClick>
            </a:endParaRPr>
          </a:p>
          <a:p>
            <a:endParaRPr lang="zh-CN" altLang="en-US" i="1" dirty="0">
              <a:solidFill>
                <a:schemeClr val="accent3">
                  <a:lumMod val="75000"/>
                </a:schemeClr>
              </a:solidFill>
            </a:endParaRPr>
          </a:p>
        </p:txBody>
      </p:sp>
      <p:sp>
        <p:nvSpPr>
          <p:cNvPr id="40" name="文本框 39">
            <a:extLst>
              <a:ext uri="{FF2B5EF4-FFF2-40B4-BE49-F238E27FC236}">
                <a16:creationId xmlns:a16="http://schemas.microsoft.com/office/drawing/2014/main" id="{2576F32A-C5EA-419A-AD75-94118B41589D}"/>
              </a:ext>
            </a:extLst>
          </p:cNvPr>
          <p:cNvSpPr txBox="1"/>
          <p:nvPr/>
        </p:nvSpPr>
        <p:spPr>
          <a:xfrm>
            <a:off x="5391958" y="6294153"/>
            <a:ext cx="2971800" cy="646331"/>
          </a:xfrm>
          <a:prstGeom prst="rect">
            <a:avLst/>
          </a:prstGeom>
          <a:noFill/>
        </p:spPr>
        <p:txBody>
          <a:bodyPr wrap="square" rtlCol="0">
            <a:spAutoFit/>
          </a:bodyPr>
          <a:lstStyle/>
          <a:p>
            <a:r>
              <a:rPr lang="en-US" altLang="zh-CN" i="1" dirty="0">
                <a:solidFill>
                  <a:schemeClr val="accent3">
                    <a:lumMod val="75000"/>
                  </a:schemeClr>
                </a:solidFill>
                <a:hlinkClick r:id="rId6">
                  <a:extLst>
                    <a:ext uri="{A12FA001-AC4F-418D-AE19-62706E023703}">
                      <ahyp:hlinkClr xmlns:ahyp="http://schemas.microsoft.com/office/drawing/2018/hyperlinkcolor" val="tx"/>
                    </a:ext>
                  </a:extLst>
                </a:hlinkClick>
              </a:rPr>
              <a:t> </a:t>
            </a:r>
            <a:r>
              <a:rPr lang="en-US" altLang="zh-CN" i="1" dirty="0">
                <a:solidFill>
                  <a:schemeClr val="accent3">
                    <a:lumMod val="75000"/>
                  </a:schemeClr>
                </a:solidFill>
              </a:rPr>
              <a:t>The Incredibles ,(2004)</a:t>
            </a:r>
            <a:endParaRPr lang="en-US" altLang="zh-CN" i="1" dirty="0">
              <a:solidFill>
                <a:schemeClr val="accent3">
                  <a:lumMod val="75000"/>
                </a:schemeClr>
              </a:solidFill>
              <a:hlinkClick r:id="rId6">
                <a:extLst>
                  <a:ext uri="{A12FA001-AC4F-418D-AE19-62706E023703}">
                    <ahyp:hlinkClr xmlns:ahyp="http://schemas.microsoft.com/office/drawing/2018/hyperlinkcolor" val="tx"/>
                  </a:ext>
                </a:extLst>
              </a:hlinkClick>
            </a:endParaRPr>
          </a:p>
          <a:p>
            <a:endParaRPr lang="zh-CN" altLang="en-US" i="1" dirty="0">
              <a:solidFill>
                <a:schemeClr val="accent3">
                  <a:lumMod val="75000"/>
                </a:schemeClr>
              </a:solidFill>
            </a:endParaRPr>
          </a:p>
        </p:txBody>
      </p:sp>
      <p:sp>
        <p:nvSpPr>
          <p:cNvPr id="41" name="文本框 40">
            <a:extLst>
              <a:ext uri="{FF2B5EF4-FFF2-40B4-BE49-F238E27FC236}">
                <a16:creationId xmlns:a16="http://schemas.microsoft.com/office/drawing/2014/main" id="{1CA4ECAE-7B46-45D9-A96F-28108707978A}"/>
              </a:ext>
            </a:extLst>
          </p:cNvPr>
          <p:cNvSpPr txBox="1"/>
          <p:nvPr/>
        </p:nvSpPr>
        <p:spPr>
          <a:xfrm>
            <a:off x="1733961" y="6164827"/>
            <a:ext cx="2971800" cy="646331"/>
          </a:xfrm>
          <a:prstGeom prst="rect">
            <a:avLst/>
          </a:prstGeom>
          <a:noFill/>
        </p:spPr>
        <p:txBody>
          <a:bodyPr wrap="square" rtlCol="0">
            <a:spAutoFit/>
          </a:bodyPr>
          <a:lstStyle/>
          <a:p>
            <a:r>
              <a:rPr lang="en-US" altLang="zh-CN" i="1" dirty="0">
                <a:solidFill>
                  <a:schemeClr val="accent3">
                    <a:lumMod val="75000"/>
                  </a:schemeClr>
                </a:solidFill>
                <a:hlinkClick r:id="rId6">
                  <a:extLst>
                    <a:ext uri="{A12FA001-AC4F-418D-AE19-62706E023703}">
                      <ahyp:hlinkClr xmlns:ahyp="http://schemas.microsoft.com/office/drawing/2018/hyperlinkcolor" val="tx"/>
                    </a:ext>
                  </a:extLst>
                </a:hlinkClick>
              </a:rPr>
              <a:t> </a:t>
            </a:r>
            <a:r>
              <a:rPr lang="en-US" altLang="zh-CN" i="1" dirty="0">
                <a:solidFill>
                  <a:schemeClr val="accent3">
                    <a:lumMod val="75000"/>
                  </a:schemeClr>
                </a:solidFill>
              </a:rPr>
              <a:t>Frozen,(2013)</a:t>
            </a:r>
            <a:endParaRPr lang="en-US" altLang="zh-CN" i="1" dirty="0">
              <a:solidFill>
                <a:schemeClr val="accent3">
                  <a:lumMod val="75000"/>
                </a:schemeClr>
              </a:solidFill>
              <a:hlinkClick r:id="rId6">
                <a:extLst>
                  <a:ext uri="{A12FA001-AC4F-418D-AE19-62706E023703}">
                    <ahyp:hlinkClr xmlns:ahyp="http://schemas.microsoft.com/office/drawing/2018/hyperlinkcolor" val="tx"/>
                  </a:ext>
                </a:extLst>
              </a:hlinkClick>
            </a:endParaRPr>
          </a:p>
          <a:p>
            <a:endParaRPr lang="zh-CN" altLang="en-US" i="1" dirty="0">
              <a:solidFill>
                <a:schemeClr val="accent3">
                  <a:lumMod val="75000"/>
                </a:schemeClr>
              </a:solidFill>
            </a:endParaRPr>
          </a:p>
        </p:txBody>
      </p:sp>
    </p:spTree>
    <p:extLst>
      <p:ext uri="{BB962C8B-B14F-4D97-AF65-F5344CB8AC3E}">
        <p14:creationId xmlns:p14="http://schemas.microsoft.com/office/powerpoint/2010/main" val="1925589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文本框 20">
            <a:extLst>
              <a:ext uri="{FF2B5EF4-FFF2-40B4-BE49-F238E27FC236}">
                <a16:creationId xmlns:a16="http://schemas.microsoft.com/office/drawing/2014/main" id="{D498894A-0725-49C9-B840-0BECE75E8678}"/>
              </a:ext>
            </a:extLst>
          </p:cNvPr>
          <p:cNvSpPr txBox="1"/>
          <p:nvPr/>
        </p:nvSpPr>
        <p:spPr>
          <a:xfrm>
            <a:off x="886618" y="704849"/>
            <a:ext cx="7394575" cy="707886"/>
          </a:xfrm>
          <a:prstGeom prst="rect">
            <a:avLst/>
          </a:prstGeom>
          <a:noFill/>
        </p:spPr>
        <p:txBody>
          <a:bodyPr wrap="square" rtlCol="0">
            <a:spAutoFit/>
          </a:bodyPr>
          <a:lstStyle/>
          <a:p>
            <a:r>
              <a:rPr lang="en-US" altLang="zh-CN" sz="4000" b="1" spc="300" dirty="0">
                <a:solidFill>
                  <a:schemeClr val="accent2">
                    <a:lumMod val="75000"/>
                  </a:schemeClr>
                </a:solidFill>
                <a:latin typeface="Arial Black" panose="020B0A04020102020204" pitchFamily="34" charset="0"/>
              </a:rPr>
              <a:t>Character Design</a:t>
            </a:r>
            <a:endParaRPr lang="zh-CN" altLang="en-US" sz="3600" b="1" spc="300" dirty="0">
              <a:solidFill>
                <a:schemeClr val="accent2">
                  <a:lumMod val="75000"/>
                </a:schemeClr>
              </a:solidFill>
              <a:latin typeface="Arial Black" panose="020B0A04020102020204" pitchFamily="34" charset="0"/>
            </a:endParaRPr>
          </a:p>
        </p:txBody>
      </p:sp>
      <p:pic>
        <p:nvPicPr>
          <p:cNvPr id="3" name="图片 2">
            <a:extLst>
              <a:ext uri="{FF2B5EF4-FFF2-40B4-BE49-F238E27FC236}">
                <a16:creationId xmlns:a16="http://schemas.microsoft.com/office/drawing/2014/main" id="{D273FDC0-425E-46B0-8845-D847F8510F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89417" y="1394336"/>
            <a:ext cx="3056809" cy="2290284"/>
          </a:xfrm>
          <a:prstGeom prst="rect">
            <a:avLst/>
          </a:prstGeom>
        </p:spPr>
      </p:pic>
      <p:pic>
        <p:nvPicPr>
          <p:cNvPr id="5" name="图片 4">
            <a:extLst>
              <a:ext uri="{FF2B5EF4-FFF2-40B4-BE49-F238E27FC236}">
                <a16:creationId xmlns:a16="http://schemas.microsoft.com/office/drawing/2014/main" id="{F4DD259B-8175-41BF-9A33-5B7C23D413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9417" y="4025643"/>
            <a:ext cx="3056809" cy="2292607"/>
          </a:xfrm>
          <a:prstGeom prst="rect">
            <a:avLst/>
          </a:prstGeom>
        </p:spPr>
      </p:pic>
      <p:pic>
        <p:nvPicPr>
          <p:cNvPr id="7" name="图片 6">
            <a:extLst>
              <a:ext uri="{FF2B5EF4-FFF2-40B4-BE49-F238E27FC236}">
                <a16:creationId xmlns:a16="http://schemas.microsoft.com/office/drawing/2014/main" id="{6AEC611A-0A13-4FD2-9FDB-1E5F06EDA5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14423" y="1424315"/>
            <a:ext cx="3531476" cy="1983975"/>
          </a:xfrm>
          <a:prstGeom prst="rect">
            <a:avLst/>
          </a:prstGeom>
        </p:spPr>
      </p:pic>
      <p:pic>
        <p:nvPicPr>
          <p:cNvPr id="9" name="图片 8">
            <a:extLst>
              <a:ext uri="{FF2B5EF4-FFF2-40B4-BE49-F238E27FC236}">
                <a16:creationId xmlns:a16="http://schemas.microsoft.com/office/drawing/2014/main" id="{11E248A6-4B51-4424-A489-480721E73893}"/>
              </a:ext>
            </a:extLst>
          </p:cNvPr>
          <p:cNvPicPr>
            <a:picLocks noChangeAspect="1"/>
          </p:cNvPicPr>
          <p:nvPr/>
        </p:nvPicPr>
        <p:blipFill rotWithShape="1">
          <a:blip r:embed="rId5">
            <a:extLst>
              <a:ext uri="{28A0092B-C50C-407E-A947-70E740481C1C}">
                <a14:useLocalDpi xmlns:a14="http://schemas.microsoft.com/office/drawing/2010/main" val="0"/>
              </a:ext>
            </a:extLst>
          </a:blip>
          <a:srcRect l="30439" t="-1111" b="-1"/>
          <a:stretch/>
        </p:blipFill>
        <p:spPr>
          <a:xfrm>
            <a:off x="8114423" y="3429000"/>
            <a:ext cx="3531476" cy="2889250"/>
          </a:xfrm>
          <a:prstGeom prst="rect">
            <a:avLst/>
          </a:prstGeom>
        </p:spPr>
      </p:pic>
      <p:sp>
        <p:nvSpPr>
          <p:cNvPr id="17" name="文本框 16">
            <a:extLst>
              <a:ext uri="{FF2B5EF4-FFF2-40B4-BE49-F238E27FC236}">
                <a16:creationId xmlns:a16="http://schemas.microsoft.com/office/drawing/2014/main" id="{7BBE8CA7-02C9-4AEE-80FA-99DA467D1B46}"/>
              </a:ext>
            </a:extLst>
          </p:cNvPr>
          <p:cNvSpPr txBox="1"/>
          <p:nvPr/>
        </p:nvSpPr>
        <p:spPr>
          <a:xfrm>
            <a:off x="752402" y="1548041"/>
            <a:ext cx="4040993" cy="4647426"/>
          </a:xfrm>
          <a:prstGeom prst="rect">
            <a:avLst/>
          </a:prstGeom>
          <a:noFill/>
        </p:spPr>
        <p:txBody>
          <a:bodyPr wrap="square" rtlCol="0">
            <a:spAutoFit/>
          </a:bodyPr>
          <a:lstStyle/>
          <a:p>
            <a:r>
              <a:rPr lang="en-US" altLang="zh-CN" sz="2000" dirty="0">
                <a:solidFill>
                  <a:schemeClr val="accent3">
                    <a:lumMod val="75000"/>
                  </a:schemeClr>
                </a:solidFill>
                <a:latin typeface="Arial Narrow" panose="020B0606020202030204" pitchFamily="34" charset="0"/>
              </a:rPr>
              <a:t>Nowadays, modern animation use different shape ratio of different characters and unified them in one animated world. </a:t>
            </a:r>
          </a:p>
          <a:p>
            <a:endParaRPr lang="en-US" altLang="zh-CN" sz="2000" dirty="0">
              <a:solidFill>
                <a:schemeClr val="accent3">
                  <a:lumMod val="75000"/>
                </a:schemeClr>
              </a:solidFill>
              <a:latin typeface="Arial Narrow" panose="020B0606020202030204" pitchFamily="34" charset="0"/>
            </a:endParaRPr>
          </a:p>
          <a:p>
            <a:r>
              <a:rPr lang="en-US" altLang="zh-CN" sz="2000" dirty="0">
                <a:solidFill>
                  <a:schemeClr val="accent3">
                    <a:lumMod val="75000"/>
                  </a:schemeClr>
                </a:solidFill>
                <a:latin typeface="Arial Narrow" panose="020B0606020202030204" pitchFamily="34" charset="0"/>
              </a:rPr>
              <a:t>Today's designs pursue a more flexible and harmonious direction to use of different characters’ shape proportions to express different characters . If you want to show a clunky giant, you can enlarge his arm ; if you want to show a flexible elf, just reduce the scale of hands and feet.</a:t>
            </a:r>
          </a:p>
          <a:p>
            <a:endParaRPr lang="en-US" altLang="zh-CN" sz="2000" dirty="0">
              <a:solidFill>
                <a:schemeClr val="accent3">
                  <a:lumMod val="75000"/>
                </a:schemeClr>
              </a:solidFill>
              <a:latin typeface="Arial Narrow" panose="020B0606020202030204" pitchFamily="34" charset="0"/>
            </a:endParaRPr>
          </a:p>
          <a:p>
            <a:br>
              <a:rPr lang="zh-CN" altLang="en-US" dirty="0">
                <a:solidFill>
                  <a:schemeClr val="accent3">
                    <a:lumMod val="75000"/>
                  </a:schemeClr>
                </a:solidFill>
                <a:latin typeface="Arial Narrow" panose="020B0606020202030204" pitchFamily="34" charset="0"/>
              </a:rPr>
            </a:br>
            <a:endParaRPr lang="zh-CN" altLang="en-US" dirty="0">
              <a:solidFill>
                <a:schemeClr val="accent3">
                  <a:lumMod val="75000"/>
                </a:schemeClr>
              </a:solidFill>
              <a:latin typeface="Arial Narrow" panose="020B0606020202030204" pitchFamily="34" charset="0"/>
            </a:endParaRPr>
          </a:p>
        </p:txBody>
      </p:sp>
      <p:sp>
        <p:nvSpPr>
          <p:cNvPr id="11" name="文本框 10">
            <a:extLst>
              <a:ext uri="{FF2B5EF4-FFF2-40B4-BE49-F238E27FC236}">
                <a16:creationId xmlns:a16="http://schemas.microsoft.com/office/drawing/2014/main" id="{529D5C7A-3A35-4B97-B1D8-94122458DB42}"/>
              </a:ext>
            </a:extLst>
          </p:cNvPr>
          <p:cNvSpPr txBox="1"/>
          <p:nvPr/>
        </p:nvSpPr>
        <p:spPr>
          <a:xfrm>
            <a:off x="9095582" y="6256410"/>
            <a:ext cx="2209800" cy="369332"/>
          </a:xfrm>
          <a:prstGeom prst="rect">
            <a:avLst/>
          </a:prstGeom>
          <a:noFill/>
        </p:spPr>
        <p:txBody>
          <a:bodyPr wrap="square" rtlCol="0">
            <a:spAutoFit/>
          </a:bodyPr>
          <a:lstStyle/>
          <a:p>
            <a:r>
              <a:rPr lang="en-US" altLang="zh-CN" b="1" i="1" dirty="0">
                <a:solidFill>
                  <a:schemeClr val="accent3">
                    <a:lumMod val="75000"/>
                  </a:schemeClr>
                </a:solidFill>
              </a:rPr>
              <a:t>Inside Out ,2015</a:t>
            </a:r>
            <a:endParaRPr lang="zh-CN" altLang="en-US" b="1" i="1" dirty="0">
              <a:solidFill>
                <a:schemeClr val="accent3">
                  <a:lumMod val="75000"/>
                </a:schemeClr>
              </a:solidFill>
            </a:endParaRPr>
          </a:p>
        </p:txBody>
      </p:sp>
      <p:sp>
        <p:nvSpPr>
          <p:cNvPr id="19" name="文本框 18">
            <a:extLst>
              <a:ext uri="{FF2B5EF4-FFF2-40B4-BE49-F238E27FC236}">
                <a16:creationId xmlns:a16="http://schemas.microsoft.com/office/drawing/2014/main" id="{C31A2697-CD5D-468D-9F24-C9AC00AB3713}"/>
              </a:ext>
            </a:extLst>
          </p:cNvPr>
          <p:cNvSpPr txBox="1"/>
          <p:nvPr/>
        </p:nvSpPr>
        <p:spPr>
          <a:xfrm>
            <a:off x="5311730" y="3656311"/>
            <a:ext cx="2209800" cy="369332"/>
          </a:xfrm>
          <a:prstGeom prst="rect">
            <a:avLst/>
          </a:prstGeom>
          <a:noFill/>
        </p:spPr>
        <p:txBody>
          <a:bodyPr wrap="square" rtlCol="0">
            <a:spAutoFit/>
          </a:bodyPr>
          <a:lstStyle/>
          <a:p>
            <a:r>
              <a:rPr lang="en-US" altLang="zh-CN" b="1" i="1" dirty="0">
                <a:solidFill>
                  <a:schemeClr val="accent3">
                    <a:lumMod val="75000"/>
                  </a:schemeClr>
                </a:solidFill>
              </a:rPr>
              <a:t>Cat's Eye ,1997</a:t>
            </a:r>
            <a:endParaRPr lang="zh-CN" altLang="en-US" b="1" i="1" dirty="0">
              <a:solidFill>
                <a:schemeClr val="accent3">
                  <a:lumMod val="75000"/>
                </a:schemeClr>
              </a:solidFill>
            </a:endParaRPr>
          </a:p>
        </p:txBody>
      </p:sp>
      <p:sp>
        <p:nvSpPr>
          <p:cNvPr id="20" name="文本框 19">
            <a:extLst>
              <a:ext uri="{FF2B5EF4-FFF2-40B4-BE49-F238E27FC236}">
                <a16:creationId xmlns:a16="http://schemas.microsoft.com/office/drawing/2014/main" id="{031BD766-2CEE-44F2-AA01-FF7AF9E43229}"/>
              </a:ext>
            </a:extLst>
          </p:cNvPr>
          <p:cNvSpPr txBox="1"/>
          <p:nvPr/>
        </p:nvSpPr>
        <p:spPr>
          <a:xfrm>
            <a:off x="4983055" y="6269219"/>
            <a:ext cx="2867149" cy="369332"/>
          </a:xfrm>
          <a:prstGeom prst="rect">
            <a:avLst/>
          </a:prstGeom>
          <a:noFill/>
        </p:spPr>
        <p:txBody>
          <a:bodyPr wrap="square" rtlCol="0">
            <a:spAutoFit/>
          </a:bodyPr>
          <a:lstStyle/>
          <a:p>
            <a:r>
              <a:rPr lang="en-US" altLang="zh-CN" b="1" i="1" dirty="0">
                <a:solidFill>
                  <a:schemeClr val="accent3">
                    <a:lumMod val="75000"/>
                  </a:schemeClr>
                </a:solidFill>
              </a:rPr>
              <a:t>The </a:t>
            </a:r>
            <a:r>
              <a:rPr lang="en-US" altLang="zh-CN" b="1" i="1" dirty="0" err="1">
                <a:solidFill>
                  <a:schemeClr val="accent3">
                    <a:lumMod val="75000"/>
                  </a:schemeClr>
                </a:solidFill>
              </a:rPr>
              <a:t>Powerpuff</a:t>
            </a:r>
            <a:r>
              <a:rPr lang="en-US" altLang="zh-CN" b="1" i="1" dirty="0">
                <a:solidFill>
                  <a:schemeClr val="accent3">
                    <a:lumMod val="75000"/>
                  </a:schemeClr>
                </a:solidFill>
              </a:rPr>
              <a:t>  Girls, 1998</a:t>
            </a:r>
            <a:endParaRPr lang="zh-CN" altLang="en-US" b="1" i="1" dirty="0">
              <a:solidFill>
                <a:schemeClr val="accent3">
                  <a:lumMod val="75000"/>
                </a:schemeClr>
              </a:solidFill>
            </a:endParaRPr>
          </a:p>
        </p:txBody>
      </p:sp>
    </p:spTree>
    <p:extLst>
      <p:ext uri="{BB962C8B-B14F-4D97-AF65-F5344CB8AC3E}">
        <p14:creationId xmlns:p14="http://schemas.microsoft.com/office/powerpoint/2010/main" val="2166794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文本框 38">
            <a:extLst>
              <a:ext uri="{FF2B5EF4-FFF2-40B4-BE49-F238E27FC236}">
                <a16:creationId xmlns:a16="http://schemas.microsoft.com/office/drawing/2014/main" id="{835589A3-19AB-47C6-8E93-7A10AB298F2D}"/>
              </a:ext>
            </a:extLst>
          </p:cNvPr>
          <p:cNvSpPr txBox="1"/>
          <p:nvPr/>
        </p:nvSpPr>
        <p:spPr>
          <a:xfrm>
            <a:off x="9001521" y="5720917"/>
            <a:ext cx="2971800" cy="646331"/>
          </a:xfrm>
          <a:prstGeom prst="rect">
            <a:avLst/>
          </a:prstGeom>
          <a:noFill/>
        </p:spPr>
        <p:txBody>
          <a:bodyPr wrap="square" rtlCol="0">
            <a:spAutoFit/>
          </a:bodyPr>
          <a:lstStyle/>
          <a:p>
            <a:r>
              <a:rPr lang="en-US" altLang="zh-CN" i="1" dirty="0">
                <a:solidFill>
                  <a:schemeClr val="accent3">
                    <a:lumMod val="75000"/>
                  </a:schemeClr>
                </a:solidFill>
                <a:latin typeface="Arial Narrow" panose="020B0606020202030204" pitchFamily="34" charset="0"/>
                <a:hlinkClick r:id="rId2">
                  <a:extLst>
                    <a:ext uri="{A12FA001-AC4F-418D-AE19-62706E023703}">
                      <ahyp:hlinkClr xmlns:ahyp="http://schemas.microsoft.com/office/drawing/2018/hyperlinkcolor" val="tx"/>
                    </a:ext>
                  </a:extLst>
                </a:hlinkClick>
              </a:rPr>
              <a:t> </a:t>
            </a:r>
            <a:r>
              <a:rPr lang="en-US" altLang="zh-CN" i="1" dirty="0">
                <a:solidFill>
                  <a:schemeClr val="accent3">
                    <a:lumMod val="75000"/>
                  </a:schemeClr>
                </a:solidFill>
                <a:latin typeface="Arial Narrow" panose="020B0606020202030204" pitchFamily="34" charset="0"/>
              </a:rPr>
              <a:t>McCloud, S., </a:t>
            </a:r>
            <a:r>
              <a:rPr lang="en-US" altLang="zh-CN" b="1" i="1" dirty="0">
                <a:solidFill>
                  <a:schemeClr val="accent3">
                    <a:lumMod val="75000"/>
                  </a:schemeClr>
                </a:solidFill>
                <a:latin typeface="Arial Narrow" panose="020B0606020202030204" pitchFamily="34" charset="0"/>
              </a:rPr>
              <a:t>Understanding comics: The invisible art </a:t>
            </a:r>
            <a:r>
              <a:rPr lang="en-US" altLang="zh-CN" i="1" dirty="0">
                <a:solidFill>
                  <a:schemeClr val="accent3">
                    <a:lumMod val="75000"/>
                  </a:schemeClr>
                </a:solidFill>
                <a:latin typeface="Arial Narrow" panose="020B0606020202030204" pitchFamily="34" charset="0"/>
              </a:rPr>
              <a:t>, 1993</a:t>
            </a:r>
            <a:endParaRPr lang="zh-CN" altLang="en-US" i="1" dirty="0">
              <a:solidFill>
                <a:schemeClr val="accent3">
                  <a:lumMod val="75000"/>
                </a:schemeClr>
              </a:solidFill>
              <a:latin typeface="Arial Narrow" panose="020B0606020202030204" pitchFamily="34" charset="0"/>
            </a:endParaRPr>
          </a:p>
        </p:txBody>
      </p:sp>
      <p:pic>
        <p:nvPicPr>
          <p:cNvPr id="43" name="图片 42">
            <a:extLst>
              <a:ext uri="{FF2B5EF4-FFF2-40B4-BE49-F238E27FC236}">
                <a16:creationId xmlns:a16="http://schemas.microsoft.com/office/drawing/2014/main" id="{D9127F8F-7C9E-42A4-9AF7-CA07BC3FEA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7406" y="641285"/>
            <a:ext cx="8254115" cy="5725963"/>
          </a:xfrm>
          <a:prstGeom prst="rect">
            <a:avLst/>
          </a:prstGeom>
        </p:spPr>
      </p:pic>
    </p:spTree>
    <p:extLst>
      <p:ext uri="{BB962C8B-B14F-4D97-AF65-F5344CB8AC3E}">
        <p14:creationId xmlns:p14="http://schemas.microsoft.com/office/powerpoint/2010/main" val="3512759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a:extLst>
              <a:ext uri="{FF2B5EF4-FFF2-40B4-BE49-F238E27FC236}">
                <a16:creationId xmlns:a16="http://schemas.microsoft.com/office/drawing/2014/main" id="{018203DE-5369-47E9-B5B2-33430B2771C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56" r="8646" b="3937"/>
          <a:stretch/>
        </p:blipFill>
        <p:spPr>
          <a:xfrm>
            <a:off x="799463" y="4025899"/>
            <a:ext cx="11137900" cy="2552701"/>
          </a:xfrm>
          <a:prstGeom prst="rect">
            <a:avLst/>
          </a:prstGeom>
        </p:spPr>
      </p:pic>
      <p:pic>
        <p:nvPicPr>
          <p:cNvPr id="18" name="图片 17">
            <a:extLst>
              <a:ext uri="{FF2B5EF4-FFF2-40B4-BE49-F238E27FC236}">
                <a16:creationId xmlns:a16="http://schemas.microsoft.com/office/drawing/2014/main" id="{B2FF6AFE-7655-4C71-99E9-E29A27D46FB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61971" y="1629122"/>
            <a:ext cx="1275392" cy="2065412"/>
          </a:xfrm>
          <a:prstGeom prst="rect">
            <a:avLst/>
          </a:prstGeom>
        </p:spPr>
      </p:pic>
      <p:sp>
        <p:nvSpPr>
          <p:cNvPr id="21" name="文本框 20">
            <a:extLst>
              <a:ext uri="{FF2B5EF4-FFF2-40B4-BE49-F238E27FC236}">
                <a16:creationId xmlns:a16="http://schemas.microsoft.com/office/drawing/2014/main" id="{D498894A-0725-49C9-B840-0BECE75E8678}"/>
              </a:ext>
            </a:extLst>
          </p:cNvPr>
          <p:cNvSpPr txBox="1"/>
          <p:nvPr/>
        </p:nvSpPr>
        <p:spPr>
          <a:xfrm>
            <a:off x="5993425" y="393827"/>
            <a:ext cx="7394575" cy="707886"/>
          </a:xfrm>
          <a:prstGeom prst="rect">
            <a:avLst/>
          </a:prstGeom>
          <a:noFill/>
        </p:spPr>
        <p:txBody>
          <a:bodyPr wrap="square" rtlCol="0">
            <a:spAutoFit/>
          </a:bodyPr>
          <a:lstStyle/>
          <a:p>
            <a:r>
              <a:rPr lang="en-US" altLang="zh-CN" sz="4000" b="1" spc="300" dirty="0">
                <a:solidFill>
                  <a:schemeClr val="accent2">
                    <a:lumMod val="75000"/>
                  </a:schemeClr>
                </a:solidFill>
                <a:latin typeface="Arial Black" panose="020B0A04020102020204" pitchFamily="34" charset="0"/>
              </a:rPr>
              <a:t>Character Design</a:t>
            </a:r>
            <a:endParaRPr lang="zh-CN" altLang="en-US" sz="3600" b="1" spc="300" dirty="0">
              <a:solidFill>
                <a:schemeClr val="accent2">
                  <a:lumMod val="75000"/>
                </a:schemeClr>
              </a:solidFill>
              <a:latin typeface="Arial Black" panose="020B0A04020102020204" pitchFamily="34" charset="0"/>
            </a:endParaRPr>
          </a:p>
        </p:txBody>
      </p:sp>
      <p:pic>
        <p:nvPicPr>
          <p:cNvPr id="14" name="图片 13">
            <a:extLst>
              <a:ext uri="{FF2B5EF4-FFF2-40B4-BE49-F238E27FC236}">
                <a16:creationId xmlns:a16="http://schemas.microsoft.com/office/drawing/2014/main" id="{7CC1AC8B-5D02-435A-8059-307B8C2A56F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805012" y="1579998"/>
            <a:ext cx="1974602" cy="2163660"/>
          </a:xfrm>
          <a:prstGeom prst="rect">
            <a:avLst/>
          </a:prstGeom>
        </p:spPr>
      </p:pic>
      <p:pic>
        <p:nvPicPr>
          <p:cNvPr id="23" name="图片 22">
            <a:extLst>
              <a:ext uri="{FF2B5EF4-FFF2-40B4-BE49-F238E27FC236}">
                <a16:creationId xmlns:a16="http://schemas.microsoft.com/office/drawing/2014/main" id="{928BC805-B723-4DF7-A7B7-51E31F994AD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882882" y="4868541"/>
            <a:ext cx="1210556" cy="1315518"/>
          </a:xfrm>
          <a:prstGeom prst="rect">
            <a:avLst/>
          </a:prstGeom>
        </p:spPr>
      </p:pic>
      <p:pic>
        <p:nvPicPr>
          <p:cNvPr id="25" name="图片 24">
            <a:extLst>
              <a:ext uri="{FF2B5EF4-FFF2-40B4-BE49-F238E27FC236}">
                <a16:creationId xmlns:a16="http://schemas.microsoft.com/office/drawing/2014/main" id="{4DDEC731-63C1-45C1-B9DA-27FBB629C67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807217" y="3977617"/>
            <a:ext cx="577202" cy="939205"/>
          </a:xfrm>
          <a:prstGeom prst="rect">
            <a:avLst/>
          </a:prstGeom>
        </p:spPr>
      </p:pic>
      <p:pic>
        <p:nvPicPr>
          <p:cNvPr id="27" name="图片 26">
            <a:extLst>
              <a:ext uri="{FF2B5EF4-FFF2-40B4-BE49-F238E27FC236}">
                <a16:creationId xmlns:a16="http://schemas.microsoft.com/office/drawing/2014/main" id="{1638D90E-46D9-4DD1-B97E-D7A8FE99936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488160" y="4025899"/>
            <a:ext cx="577201" cy="842642"/>
          </a:xfrm>
          <a:prstGeom prst="rect">
            <a:avLst/>
          </a:prstGeom>
        </p:spPr>
      </p:pic>
      <p:pic>
        <p:nvPicPr>
          <p:cNvPr id="12" name="图片 11">
            <a:extLst>
              <a:ext uri="{FF2B5EF4-FFF2-40B4-BE49-F238E27FC236}">
                <a16:creationId xmlns:a16="http://schemas.microsoft.com/office/drawing/2014/main" id="{6E5DCF82-8031-408D-8D83-D435C3AFE49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713053" y="1710541"/>
            <a:ext cx="1486859" cy="2149676"/>
          </a:xfrm>
          <a:prstGeom prst="rect">
            <a:avLst/>
          </a:prstGeom>
        </p:spPr>
      </p:pic>
      <p:pic>
        <p:nvPicPr>
          <p:cNvPr id="16" name="图片 15">
            <a:extLst>
              <a:ext uri="{FF2B5EF4-FFF2-40B4-BE49-F238E27FC236}">
                <a16:creationId xmlns:a16="http://schemas.microsoft.com/office/drawing/2014/main" id="{6168DFFC-9011-4341-AB04-0926F09612C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098370" y="1726408"/>
            <a:ext cx="1023672" cy="2117942"/>
          </a:xfrm>
          <a:prstGeom prst="rect">
            <a:avLst/>
          </a:prstGeom>
        </p:spPr>
      </p:pic>
      <p:sp>
        <p:nvSpPr>
          <p:cNvPr id="30" name="文本框 29">
            <a:extLst>
              <a:ext uri="{FF2B5EF4-FFF2-40B4-BE49-F238E27FC236}">
                <a16:creationId xmlns:a16="http://schemas.microsoft.com/office/drawing/2014/main" id="{C7276120-A4C7-479C-8311-BF7CB37DA163}"/>
              </a:ext>
            </a:extLst>
          </p:cNvPr>
          <p:cNvSpPr txBox="1"/>
          <p:nvPr/>
        </p:nvSpPr>
        <p:spPr>
          <a:xfrm>
            <a:off x="393699" y="1111808"/>
            <a:ext cx="6959601" cy="2677656"/>
          </a:xfrm>
          <a:prstGeom prst="rect">
            <a:avLst/>
          </a:prstGeom>
          <a:noFill/>
        </p:spPr>
        <p:txBody>
          <a:bodyPr wrap="square" rtlCol="0">
            <a:spAutoFit/>
          </a:bodyPr>
          <a:lstStyle/>
          <a:p>
            <a:r>
              <a:rPr lang="en-US" altLang="zh-CN" dirty="0">
                <a:solidFill>
                  <a:schemeClr val="accent3">
                    <a:lumMod val="75000"/>
                  </a:schemeClr>
                </a:solidFill>
                <a:latin typeface="Arial Narrow" panose="020B0606020202030204" pitchFamily="34" charset="0"/>
              </a:rPr>
              <a:t>    </a:t>
            </a:r>
            <a:r>
              <a:rPr lang="en-US" altLang="zh-CN" sz="2400" dirty="0">
                <a:solidFill>
                  <a:schemeClr val="accent3">
                    <a:lumMod val="75000"/>
                  </a:schemeClr>
                </a:solidFill>
                <a:latin typeface="Arial Narrow" panose="020B0606020202030204" pitchFamily="34" charset="0"/>
              </a:rPr>
              <a:t>T</a:t>
            </a:r>
            <a:r>
              <a:rPr lang="en-US" altLang="zh-CN" dirty="0">
                <a:solidFill>
                  <a:schemeClr val="accent3">
                    <a:lumMod val="75000"/>
                  </a:schemeClr>
                </a:solidFill>
                <a:latin typeface="Arial Narrow" panose="020B0606020202030204" pitchFamily="34" charset="0"/>
              </a:rPr>
              <a:t>he heroine in the project </a:t>
            </a:r>
            <a:r>
              <a:rPr lang="en-US" altLang="zh-CN" i="1" dirty="0">
                <a:solidFill>
                  <a:schemeClr val="accent3">
                    <a:lumMod val="75000"/>
                  </a:schemeClr>
                </a:solidFill>
                <a:latin typeface="Arial Narrow" panose="020B0606020202030204" pitchFamily="34" charset="0"/>
              </a:rPr>
              <a:t>Flower face</a:t>
            </a:r>
            <a:r>
              <a:rPr lang="en-US" altLang="zh-CN" dirty="0">
                <a:solidFill>
                  <a:schemeClr val="accent3">
                    <a:lumMod val="75000"/>
                  </a:schemeClr>
                </a:solidFill>
                <a:latin typeface="Arial Narrow" panose="020B0606020202030204" pitchFamily="34" charset="0"/>
              </a:rPr>
              <a:t> is formed by flowers. She is described as "elegant, beautiful, melancholic"</a:t>
            </a:r>
          </a:p>
          <a:p>
            <a:r>
              <a:rPr lang="en-US" altLang="zh-CN" dirty="0">
                <a:solidFill>
                  <a:schemeClr val="accent3">
                    <a:lumMod val="75000"/>
                  </a:schemeClr>
                </a:solidFill>
                <a:latin typeface="Arial Narrow" panose="020B0606020202030204" pitchFamily="34" charset="0"/>
              </a:rPr>
              <a:t>    Therefore, in order to highlight her characteristics, in her character design  enlarged her eyes and narrowed her nose and mouth .In terms of body proportions, the limbs are elongated, and  reduced the scale of shoulders and hands.</a:t>
            </a:r>
          </a:p>
          <a:p>
            <a:r>
              <a:rPr lang="en-US" altLang="zh-CN" dirty="0">
                <a:solidFill>
                  <a:schemeClr val="accent3">
                    <a:lumMod val="75000"/>
                  </a:schemeClr>
                </a:solidFill>
                <a:latin typeface="Arial Narrow" panose="020B0606020202030204" pitchFamily="34" charset="0"/>
              </a:rPr>
              <a:t>    Her hair style is designed with reference by </a:t>
            </a:r>
            <a:r>
              <a:rPr lang="en-US" altLang="zh-CN" dirty="0" err="1">
                <a:solidFill>
                  <a:schemeClr val="accent3">
                    <a:lumMod val="75000"/>
                  </a:schemeClr>
                </a:solidFill>
                <a:latin typeface="Arial Narrow" panose="020B0606020202030204" pitchFamily="34" charset="0"/>
              </a:rPr>
              <a:t>Catrin</a:t>
            </a:r>
            <a:r>
              <a:rPr lang="en-US" altLang="zh-CN" dirty="0">
                <a:solidFill>
                  <a:schemeClr val="accent3">
                    <a:lumMod val="75000"/>
                  </a:schemeClr>
                </a:solidFill>
                <a:latin typeface="Arial Narrow" panose="020B0606020202030204" pitchFamily="34" charset="0"/>
              </a:rPr>
              <a:t> to show traditional wales style. The tattoo on her face is in a state of tears, showing her unhappiness. The ornamentation is also from the wales traditional illustration book.</a:t>
            </a:r>
            <a:endParaRPr lang="zh-CN" altLang="en-US" dirty="0">
              <a:solidFill>
                <a:schemeClr val="accent3">
                  <a:lumMod val="75000"/>
                </a:schemeClr>
              </a:solidFill>
              <a:latin typeface="Arial Narrow" panose="020B0606020202030204" pitchFamily="34" charset="0"/>
            </a:endParaRPr>
          </a:p>
        </p:txBody>
      </p:sp>
    </p:spTree>
    <p:extLst>
      <p:ext uri="{BB962C8B-B14F-4D97-AF65-F5344CB8AC3E}">
        <p14:creationId xmlns:p14="http://schemas.microsoft.com/office/powerpoint/2010/main" val="1343264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A0AF83C9-767C-40CE-AC4F-0C5370633894}"/>
              </a:ext>
            </a:extLst>
          </p:cNvPr>
          <p:cNvSpPr txBox="1"/>
          <p:nvPr/>
        </p:nvSpPr>
        <p:spPr>
          <a:xfrm>
            <a:off x="886618" y="704849"/>
            <a:ext cx="7394575" cy="707886"/>
          </a:xfrm>
          <a:prstGeom prst="rect">
            <a:avLst/>
          </a:prstGeom>
          <a:noFill/>
        </p:spPr>
        <p:txBody>
          <a:bodyPr wrap="square" rtlCol="0">
            <a:spAutoFit/>
          </a:bodyPr>
          <a:lstStyle/>
          <a:p>
            <a:r>
              <a:rPr lang="en-US" altLang="zh-CN" sz="4000" b="1" spc="300" dirty="0">
                <a:solidFill>
                  <a:schemeClr val="accent2">
                    <a:lumMod val="75000"/>
                  </a:schemeClr>
                </a:solidFill>
                <a:latin typeface="Arial Black" panose="020B0A04020102020204" pitchFamily="34" charset="0"/>
              </a:rPr>
              <a:t>About My Shot</a:t>
            </a:r>
            <a:endParaRPr lang="zh-CN" altLang="en-US" sz="3600" b="1" spc="300" dirty="0">
              <a:solidFill>
                <a:schemeClr val="accent2">
                  <a:lumMod val="75000"/>
                </a:schemeClr>
              </a:solidFill>
              <a:latin typeface="Arial Black" panose="020B0A04020102020204" pitchFamily="34" charset="0"/>
            </a:endParaRPr>
          </a:p>
        </p:txBody>
      </p:sp>
      <p:sp>
        <p:nvSpPr>
          <p:cNvPr id="18" name="AutoShape 2" descr="http://mmbiz.qpic.cn/mmbiz/xl95rnQLsWTqG7uK34X1H4rOuv0cVUiafjrruFqqSHedwtKQHiaiaWlBntmb3ZCwhCvxEdv0M0dolDlnzl0QeOVyQ/640?wx_fmt=jpeg&amp;tp=webp&amp;wxfrom=5&amp;wx_lazy=1">
            <a:extLst>
              <a:ext uri="{FF2B5EF4-FFF2-40B4-BE49-F238E27FC236}">
                <a16:creationId xmlns:a16="http://schemas.microsoft.com/office/drawing/2014/main" id="{5A9776B3-2E5C-4B48-8A8B-170DDD47ADE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pic>
        <p:nvPicPr>
          <p:cNvPr id="4" name="图片 3">
            <a:extLst>
              <a:ext uri="{FF2B5EF4-FFF2-40B4-BE49-F238E27FC236}">
                <a16:creationId xmlns:a16="http://schemas.microsoft.com/office/drawing/2014/main" id="{AACE2B32-4D79-4873-8ECF-44AAD06B95ED}"/>
              </a:ext>
            </a:extLst>
          </p:cNvPr>
          <p:cNvPicPr>
            <a:picLocks noChangeAspect="1"/>
          </p:cNvPicPr>
          <p:nvPr/>
        </p:nvPicPr>
        <p:blipFill rotWithShape="1">
          <a:blip r:embed="rId2">
            <a:extLst>
              <a:ext uri="{28A0092B-C50C-407E-A947-70E740481C1C}">
                <a14:useLocalDpi xmlns:a14="http://schemas.microsoft.com/office/drawing/2010/main" val="0"/>
              </a:ext>
            </a:extLst>
          </a:blip>
          <a:srcRect l="8947"/>
          <a:stretch/>
        </p:blipFill>
        <p:spPr>
          <a:xfrm>
            <a:off x="1007288" y="1458777"/>
            <a:ext cx="4499684" cy="924446"/>
          </a:xfrm>
          <a:prstGeom prst="rect">
            <a:avLst/>
          </a:prstGeom>
        </p:spPr>
      </p:pic>
      <p:pic>
        <p:nvPicPr>
          <p:cNvPr id="8" name="图片 7">
            <a:extLst>
              <a:ext uri="{FF2B5EF4-FFF2-40B4-BE49-F238E27FC236}">
                <a16:creationId xmlns:a16="http://schemas.microsoft.com/office/drawing/2014/main" id="{05E18D45-66AE-483A-9C34-036B930F028C}"/>
              </a:ext>
            </a:extLst>
          </p:cNvPr>
          <p:cNvPicPr>
            <a:picLocks noChangeAspect="1"/>
          </p:cNvPicPr>
          <p:nvPr/>
        </p:nvPicPr>
        <p:blipFill rotWithShape="1">
          <a:blip r:embed="rId3">
            <a:extLst>
              <a:ext uri="{28A0092B-C50C-407E-A947-70E740481C1C}">
                <a14:useLocalDpi xmlns:a14="http://schemas.microsoft.com/office/drawing/2010/main" val="0"/>
              </a:ext>
            </a:extLst>
          </a:blip>
          <a:srcRect l="11311" t="-5263"/>
          <a:stretch/>
        </p:blipFill>
        <p:spPr>
          <a:xfrm>
            <a:off x="1041500" y="2352995"/>
            <a:ext cx="3467138" cy="704097"/>
          </a:xfrm>
          <a:prstGeom prst="rect">
            <a:avLst/>
          </a:prstGeom>
        </p:spPr>
      </p:pic>
      <p:pic>
        <p:nvPicPr>
          <p:cNvPr id="10" name="图片 9">
            <a:extLst>
              <a:ext uri="{FF2B5EF4-FFF2-40B4-BE49-F238E27FC236}">
                <a16:creationId xmlns:a16="http://schemas.microsoft.com/office/drawing/2014/main" id="{4B164036-A7C2-4DED-A1E0-50078B500F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7718" y="4942966"/>
            <a:ext cx="3368330" cy="1485015"/>
          </a:xfrm>
          <a:prstGeom prst="rect">
            <a:avLst/>
          </a:prstGeom>
        </p:spPr>
      </p:pic>
      <p:pic>
        <p:nvPicPr>
          <p:cNvPr id="15" name="图片 14">
            <a:extLst>
              <a:ext uri="{FF2B5EF4-FFF2-40B4-BE49-F238E27FC236}">
                <a16:creationId xmlns:a16="http://schemas.microsoft.com/office/drawing/2014/main" id="{AEE7E293-F00B-48C8-A13B-DF813FD211E9}"/>
              </a:ext>
            </a:extLst>
          </p:cNvPr>
          <p:cNvPicPr>
            <a:picLocks noChangeAspect="1"/>
          </p:cNvPicPr>
          <p:nvPr/>
        </p:nvPicPr>
        <p:blipFill rotWithShape="1">
          <a:blip r:embed="rId5">
            <a:extLst>
              <a:ext uri="{28A0092B-C50C-407E-A947-70E740481C1C}">
                <a14:useLocalDpi xmlns:a14="http://schemas.microsoft.com/office/drawing/2010/main" val="0"/>
              </a:ext>
            </a:extLst>
          </a:blip>
          <a:srcRect l="9375" t="1" r="-7291" b="-2686"/>
          <a:stretch/>
        </p:blipFill>
        <p:spPr>
          <a:xfrm>
            <a:off x="1041500" y="3101881"/>
            <a:ext cx="5659449" cy="924446"/>
          </a:xfrm>
          <a:prstGeom prst="rect">
            <a:avLst/>
          </a:prstGeom>
        </p:spPr>
      </p:pic>
      <p:pic>
        <p:nvPicPr>
          <p:cNvPr id="17" name="图片 16">
            <a:extLst>
              <a:ext uri="{FF2B5EF4-FFF2-40B4-BE49-F238E27FC236}">
                <a16:creationId xmlns:a16="http://schemas.microsoft.com/office/drawing/2014/main" id="{6D1A07B1-FED2-4BD9-8D98-E6CF4268417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6618" y="4042370"/>
            <a:ext cx="5133182" cy="730912"/>
          </a:xfrm>
          <a:prstGeom prst="rect">
            <a:avLst/>
          </a:prstGeom>
        </p:spPr>
      </p:pic>
      <p:sp>
        <p:nvSpPr>
          <p:cNvPr id="19" name="矩形 18">
            <a:extLst>
              <a:ext uri="{FF2B5EF4-FFF2-40B4-BE49-F238E27FC236}">
                <a16:creationId xmlns:a16="http://schemas.microsoft.com/office/drawing/2014/main" id="{5858EC3A-FE8F-4E80-8F96-1E8E20DF526F}"/>
              </a:ext>
            </a:extLst>
          </p:cNvPr>
          <p:cNvSpPr/>
          <p:nvPr/>
        </p:nvSpPr>
        <p:spPr>
          <a:xfrm>
            <a:off x="3746500" y="6623065"/>
            <a:ext cx="3200400" cy="2603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26" name="图片 25">
            <a:extLst>
              <a:ext uri="{FF2B5EF4-FFF2-40B4-BE49-F238E27FC236}">
                <a16:creationId xmlns:a16="http://schemas.microsoft.com/office/drawing/2014/main" id="{4F693C4A-CE04-40CD-8635-64E2252B8FF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235630" y="1288976"/>
            <a:ext cx="1599036" cy="912604"/>
          </a:xfrm>
          <a:prstGeom prst="rect">
            <a:avLst/>
          </a:prstGeom>
        </p:spPr>
      </p:pic>
      <p:pic>
        <p:nvPicPr>
          <p:cNvPr id="28" name="图片 27">
            <a:extLst>
              <a:ext uri="{FF2B5EF4-FFF2-40B4-BE49-F238E27FC236}">
                <a16:creationId xmlns:a16="http://schemas.microsoft.com/office/drawing/2014/main" id="{5ED6F05E-5173-418E-AEF4-57DE962758F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410298" y="1307881"/>
            <a:ext cx="1608916" cy="905015"/>
          </a:xfrm>
          <a:prstGeom prst="rect">
            <a:avLst/>
          </a:prstGeom>
        </p:spPr>
      </p:pic>
      <p:pic>
        <p:nvPicPr>
          <p:cNvPr id="30" name="图片 29">
            <a:extLst>
              <a:ext uri="{FF2B5EF4-FFF2-40B4-BE49-F238E27FC236}">
                <a16:creationId xmlns:a16="http://schemas.microsoft.com/office/drawing/2014/main" id="{E490941F-82EC-4631-B741-5B68BC6EF4C4}"/>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633831" y="1304438"/>
            <a:ext cx="1594919" cy="897142"/>
          </a:xfrm>
          <a:prstGeom prst="rect">
            <a:avLst/>
          </a:prstGeom>
        </p:spPr>
      </p:pic>
      <p:pic>
        <p:nvPicPr>
          <p:cNvPr id="32" name="图片 31">
            <a:extLst>
              <a:ext uri="{FF2B5EF4-FFF2-40B4-BE49-F238E27FC236}">
                <a16:creationId xmlns:a16="http://schemas.microsoft.com/office/drawing/2014/main" id="{50D6CD2D-FDDC-4CF4-ACDE-2C3641C2468A}"/>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00533" y="2670806"/>
            <a:ext cx="2502516" cy="1407665"/>
          </a:xfrm>
          <a:prstGeom prst="rect">
            <a:avLst/>
          </a:prstGeom>
        </p:spPr>
      </p:pic>
      <p:pic>
        <p:nvPicPr>
          <p:cNvPr id="34" name="图片 33">
            <a:extLst>
              <a:ext uri="{FF2B5EF4-FFF2-40B4-BE49-F238E27FC236}">
                <a16:creationId xmlns:a16="http://schemas.microsoft.com/office/drawing/2014/main" id="{126D9AA4-CEF8-459F-BBA7-DA025B136236}"/>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768090" y="4773282"/>
            <a:ext cx="2921319" cy="1643242"/>
          </a:xfrm>
          <a:prstGeom prst="rect">
            <a:avLst/>
          </a:prstGeom>
        </p:spPr>
      </p:pic>
      <p:pic>
        <p:nvPicPr>
          <p:cNvPr id="36" name="图片 35">
            <a:extLst>
              <a:ext uri="{FF2B5EF4-FFF2-40B4-BE49-F238E27FC236}">
                <a16:creationId xmlns:a16="http://schemas.microsoft.com/office/drawing/2014/main" id="{C107A40D-7E49-4AFF-A042-3575403D7625}"/>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032032" y="1305135"/>
            <a:ext cx="1594919" cy="897142"/>
          </a:xfrm>
          <a:prstGeom prst="rect">
            <a:avLst/>
          </a:prstGeom>
        </p:spPr>
      </p:pic>
      <p:pic>
        <p:nvPicPr>
          <p:cNvPr id="38" name="图片 37">
            <a:extLst>
              <a:ext uri="{FF2B5EF4-FFF2-40B4-BE49-F238E27FC236}">
                <a16:creationId xmlns:a16="http://schemas.microsoft.com/office/drawing/2014/main" id="{036E7F7D-B75B-4DC0-AFBA-230CDB8DE868}"/>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6454635" y="2670806"/>
            <a:ext cx="2541273" cy="1429466"/>
          </a:xfrm>
          <a:prstGeom prst="rect">
            <a:avLst/>
          </a:prstGeom>
        </p:spPr>
      </p:pic>
      <p:pic>
        <p:nvPicPr>
          <p:cNvPr id="42" name="图片 41">
            <a:extLst>
              <a:ext uri="{FF2B5EF4-FFF2-40B4-BE49-F238E27FC236}">
                <a16:creationId xmlns:a16="http://schemas.microsoft.com/office/drawing/2014/main" id="{19665E58-E614-4A12-B162-6C797517C96C}"/>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5705633" y="4773283"/>
            <a:ext cx="2921318" cy="1643241"/>
          </a:xfrm>
          <a:prstGeom prst="rect">
            <a:avLst/>
          </a:prstGeom>
        </p:spPr>
      </p:pic>
    </p:spTree>
    <p:extLst>
      <p:ext uri="{BB962C8B-B14F-4D97-AF65-F5344CB8AC3E}">
        <p14:creationId xmlns:p14="http://schemas.microsoft.com/office/powerpoint/2010/main" val="3411533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A0AF83C9-767C-40CE-AC4F-0C5370633894}"/>
              </a:ext>
            </a:extLst>
          </p:cNvPr>
          <p:cNvSpPr txBox="1"/>
          <p:nvPr/>
        </p:nvSpPr>
        <p:spPr>
          <a:xfrm>
            <a:off x="886618" y="704849"/>
            <a:ext cx="7394575" cy="707886"/>
          </a:xfrm>
          <a:prstGeom prst="rect">
            <a:avLst/>
          </a:prstGeom>
          <a:noFill/>
        </p:spPr>
        <p:txBody>
          <a:bodyPr wrap="square" rtlCol="0">
            <a:spAutoFit/>
          </a:bodyPr>
          <a:lstStyle/>
          <a:p>
            <a:r>
              <a:rPr lang="en-US" altLang="zh-CN" sz="4000" b="1" spc="300" dirty="0">
                <a:solidFill>
                  <a:schemeClr val="accent2">
                    <a:lumMod val="75000"/>
                  </a:schemeClr>
                </a:solidFill>
                <a:latin typeface="Arial Black" panose="020B0A04020102020204" pitchFamily="34" charset="0"/>
              </a:rPr>
              <a:t>About My Shot</a:t>
            </a:r>
            <a:endParaRPr lang="zh-CN" altLang="en-US" sz="3600" b="1" spc="300" dirty="0">
              <a:solidFill>
                <a:schemeClr val="accent2">
                  <a:lumMod val="75000"/>
                </a:schemeClr>
              </a:solidFill>
              <a:latin typeface="Arial Black" panose="020B0A04020102020204" pitchFamily="34" charset="0"/>
            </a:endParaRPr>
          </a:p>
        </p:txBody>
      </p:sp>
      <p:sp>
        <p:nvSpPr>
          <p:cNvPr id="18" name="AutoShape 2" descr="http://mmbiz.qpic.cn/mmbiz/xl95rnQLsWTqG7uK34X1H4rOuv0cVUiafjrruFqqSHedwtKQHiaiaWlBntmb3ZCwhCvxEdv0M0dolDlnzl0QeOVyQ/640?wx_fmt=jpeg&amp;tp=webp&amp;wxfrom=5&amp;wx_lazy=1">
            <a:extLst>
              <a:ext uri="{FF2B5EF4-FFF2-40B4-BE49-F238E27FC236}">
                <a16:creationId xmlns:a16="http://schemas.microsoft.com/office/drawing/2014/main" id="{5A9776B3-2E5C-4B48-8A8B-170DDD47ADE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sp>
        <p:nvSpPr>
          <p:cNvPr id="19" name="矩形 18">
            <a:extLst>
              <a:ext uri="{FF2B5EF4-FFF2-40B4-BE49-F238E27FC236}">
                <a16:creationId xmlns:a16="http://schemas.microsoft.com/office/drawing/2014/main" id="{5858EC3A-FE8F-4E80-8F96-1E8E20DF526F}"/>
              </a:ext>
            </a:extLst>
          </p:cNvPr>
          <p:cNvSpPr/>
          <p:nvPr/>
        </p:nvSpPr>
        <p:spPr>
          <a:xfrm>
            <a:off x="3746500" y="6623065"/>
            <a:ext cx="3200400" cy="2603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32" name="图片 31">
            <a:extLst>
              <a:ext uri="{FF2B5EF4-FFF2-40B4-BE49-F238E27FC236}">
                <a16:creationId xmlns:a16="http://schemas.microsoft.com/office/drawing/2014/main" id="{50D6CD2D-FDDC-4CF4-ACDE-2C3641C2468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1418" y="1619276"/>
            <a:ext cx="3200400" cy="1800225"/>
          </a:xfrm>
          <a:prstGeom prst="rect">
            <a:avLst/>
          </a:prstGeom>
        </p:spPr>
      </p:pic>
      <p:pic>
        <p:nvPicPr>
          <p:cNvPr id="34" name="图片 33">
            <a:extLst>
              <a:ext uri="{FF2B5EF4-FFF2-40B4-BE49-F238E27FC236}">
                <a16:creationId xmlns:a16="http://schemas.microsoft.com/office/drawing/2014/main" id="{126D9AA4-CEF8-459F-BBA7-DA025B13623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83905" y="1619276"/>
            <a:ext cx="3200398" cy="1800224"/>
          </a:xfrm>
          <a:prstGeom prst="rect">
            <a:avLst/>
          </a:prstGeom>
        </p:spPr>
      </p:pic>
      <p:pic>
        <p:nvPicPr>
          <p:cNvPr id="42" name="图片 41">
            <a:extLst>
              <a:ext uri="{FF2B5EF4-FFF2-40B4-BE49-F238E27FC236}">
                <a16:creationId xmlns:a16="http://schemas.microsoft.com/office/drawing/2014/main" id="{19665E58-E614-4A12-B162-6C797517C96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91417" y="3524803"/>
            <a:ext cx="3200401" cy="1800225"/>
          </a:xfrm>
          <a:prstGeom prst="rect">
            <a:avLst/>
          </a:prstGeom>
        </p:spPr>
      </p:pic>
      <p:pic>
        <p:nvPicPr>
          <p:cNvPr id="5" name="图片 4">
            <a:extLst>
              <a:ext uri="{FF2B5EF4-FFF2-40B4-BE49-F238E27FC236}">
                <a16:creationId xmlns:a16="http://schemas.microsoft.com/office/drawing/2014/main" id="{A6EEC5FD-0BCE-470F-89A5-29855E907F8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5400000">
            <a:off x="8182878" y="1972664"/>
            <a:ext cx="4393690" cy="2471450"/>
          </a:xfrm>
          <a:prstGeom prst="rect">
            <a:avLst/>
          </a:prstGeom>
        </p:spPr>
      </p:pic>
      <p:pic>
        <p:nvPicPr>
          <p:cNvPr id="20" name="图片 19">
            <a:extLst>
              <a:ext uri="{FF2B5EF4-FFF2-40B4-BE49-F238E27FC236}">
                <a16:creationId xmlns:a16="http://schemas.microsoft.com/office/drawing/2014/main" id="{8713E62B-BDEB-48E6-AEA1-718ABAC63CB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583905" y="3591816"/>
            <a:ext cx="3081266" cy="1733212"/>
          </a:xfrm>
          <a:prstGeom prst="rect">
            <a:avLst/>
          </a:prstGeom>
        </p:spPr>
      </p:pic>
      <p:sp>
        <p:nvSpPr>
          <p:cNvPr id="6" name="文本框 5">
            <a:extLst>
              <a:ext uri="{FF2B5EF4-FFF2-40B4-BE49-F238E27FC236}">
                <a16:creationId xmlns:a16="http://schemas.microsoft.com/office/drawing/2014/main" id="{0864C7B2-B95B-4C3B-8B9B-9BC42BD493EF}"/>
              </a:ext>
            </a:extLst>
          </p:cNvPr>
          <p:cNvSpPr txBox="1"/>
          <p:nvPr/>
        </p:nvSpPr>
        <p:spPr>
          <a:xfrm>
            <a:off x="9143998" y="5417934"/>
            <a:ext cx="2979519" cy="923330"/>
          </a:xfrm>
          <a:prstGeom prst="rect">
            <a:avLst/>
          </a:prstGeom>
          <a:noFill/>
        </p:spPr>
        <p:txBody>
          <a:bodyPr wrap="square" rtlCol="0">
            <a:spAutoFit/>
          </a:bodyPr>
          <a:lstStyle/>
          <a:p>
            <a:r>
              <a:rPr lang="en-US" altLang="zh-CN" i="1" dirty="0">
                <a:solidFill>
                  <a:schemeClr val="accent3">
                    <a:lumMod val="75000"/>
                  </a:schemeClr>
                </a:solidFill>
              </a:rPr>
              <a:t>Thomas , Johnston, </a:t>
            </a:r>
            <a:r>
              <a:rPr lang="en-US" altLang="zh-CN" b="1" i="1" dirty="0">
                <a:solidFill>
                  <a:schemeClr val="accent3">
                    <a:lumMod val="75000"/>
                  </a:schemeClr>
                </a:solidFill>
              </a:rPr>
              <a:t>The illusion of life: Disney animation</a:t>
            </a:r>
            <a:r>
              <a:rPr lang="en-US" altLang="zh-CN" b="1" dirty="0">
                <a:solidFill>
                  <a:schemeClr val="accent3">
                    <a:lumMod val="75000"/>
                  </a:schemeClr>
                </a:solidFill>
              </a:rPr>
              <a:t>  </a:t>
            </a:r>
            <a:r>
              <a:rPr lang="en-US" altLang="zh-CN" dirty="0">
                <a:solidFill>
                  <a:schemeClr val="accent3">
                    <a:lumMod val="75000"/>
                  </a:schemeClr>
                </a:solidFill>
              </a:rPr>
              <a:t>, </a:t>
            </a:r>
            <a:r>
              <a:rPr lang="en-US" altLang="zh-CN" i="1" dirty="0">
                <a:solidFill>
                  <a:schemeClr val="accent3">
                    <a:lumMod val="75000"/>
                  </a:schemeClr>
                </a:solidFill>
              </a:rPr>
              <a:t>1981 </a:t>
            </a:r>
            <a:endParaRPr lang="zh-CN" altLang="en-US" dirty="0">
              <a:solidFill>
                <a:schemeClr val="accent3">
                  <a:lumMod val="75000"/>
                </a:schemeClr>
              </a:solidFill>
            </a:endParaRPr>
          </a:p>
        </p:txBody>
      </p:sp>
    </p:spTree>
    <p:extLst>
      <p:ext uri="{BB962C8B-B14F-4D97-AF65-F5344CB8AC3E}">
        <p14:creationId xmlns:p14="http://schemas.microsoft.com/office/powerpoint/2010/main" val="30089496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A0AF83C9-767C-40CE-AC4F-0C5370633894}"/>
              </a:ext>
            </a:extLst>
          </p:cNvPr>
          <p:cNvSpPr txBox="1"/>
          <p:nvPr/>
        </p:nvSpPr>
        <p:spPr>
          <a:xfrm>
            <a:off x="886618" y="704849"/>
            <a:ext cx="7394575" cy="707886"/>
          </a:xfrm>
          <a:prstGeom prst="rect">
            <a:avLst/>
          </a:prstGeom>
          <a:noFill/>
        </p:spPr>
        <p:txBody>
          <a:bodyPr wrap="square" rtlCol="0">
            <a:spAutoFit/>
          </a:bodyPr>
          <a:lstStyle/>
          <a:p>
            <a:r>
              <a:rPr lang="en-US" altLang="zh-CN" sz="4000" b="1" spc="300" dirty="0">
                <a:solidFill>
                  <a:schemeClr val="accent2">
                    <a:lumMod val="75000"/>
                  </a:schemeClr>
                </a:solidFill>
                <a:latin typeface="Arial Black" panose="020B0A04020102020204" pitchFamily="34" charset="0"/>
              </a:rPr>
              <a:t>About My Shot</a:t>
            </a:r>
            <a:endParaRPr lang="zh-CN" altLang="en-US" sz="3600" b="1" spc="300" dirty="0">
              <a:solidFill>
                <a:schemeClr val="accent2">
                  <a:lumMod val="75000"/>
                </a:schemeClr>
              </a:solidFill>
              <a:latin typeface="Arial Black" panose="020B0A04020102020204" pitchFamily="34" charset="0"/>
            </a:endParaRPr>
          </a:p>
        </p:txBody>
      </p:sp>
      <p:sp>
        <p:nvSpPr>
          <p:cNvPr id="18" name="AutoShape 2" descr="http://mmbiz.qpic.cn/mmbiz/xl95rnQLsWTqG7uK34X1H4rOuv0cVUiafjrruFqqSHedwtKQHiaiaWlBntmb3ZCwhCvxEdv0M0dolDlnzl0QeOVyQ/640?wx_fmt=jpeg&amp;tp=webp&amp;wxfrom=5&amp;wx_lazy=1">
            <a:extLst>
              <a:ext uri="{FF2B5EF4-FFF2-40B4-BE49-F238E27FC236}">
                <a16:creationId xmlns:a16="http://schemas.microsoft.com/office/drawing/2014/main" id="{5A9776B3-2E5C-4B48-8A8B-170DDD47ADE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sp>
        <p:nvSpPr>
          <p:cNvPr id="19" name="矩形 18">
            <a:extLst>
              <a:ext uri="{FF2B5EF4-FFF2-40B4-BE49-F238E27FC236}">
                <a16:creationId xmlns:a16="http://schemas.microsoft.com/office/drawing/2014/main" id="{5858EC3A-FE8F-4E80-8F96-1E8E20DF526F}"/>
              </a:ext>
            </a:extLst>
          </p:cNvPr>
          <p:cNvSpPr/>
          <p:nvPr/>
        </p:nvSpPr>
        <p:spPr>
          <a:xfrm>
            <a:off x="3746500" y="6623065"/>
            <a:ext cx="3200400" cy="2603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34" name="图片 33">
            <a:extLst>
              <a:ext uri="{FF2B5EF4-FFF2-40B4-BE49-F238E27FC236}">
                <a16:creationId xmlns:a16="http://schemas.microsoft.com/office/drawing/2014/main" id="{126D9AA4-CEF8-459F-BBA7-DA025B13623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83895" y="4394575"/>
            <a:ext cx="3200398" cy="1800224"/>
          </a:xfrm>
          <a:prstGeom prst="rect">
            <a:avLst/>
          </a:prstGeom>
        </p:spPr>
      </p:pic>
      <p:sp>
        <p:nvSpPr>
          <p:cNvPr id="6" name="文本框 5">
            <a:extLst>
              <a:ext uri="{FF2B5EF4-FFF2-40B4-BE49-F238E27FC236}">
                <a16:creationId xmlns:a16="http://schemas.microsoft.com/office/drawing/2014/main" id="{0864C7B2-B95B-4C3B-8B9B-9BC42BD493EF}"/>
              </a:ext>
            </a:extLst>
          </p:cNvPr>
          <p:cNvSpPr txBox="1"/>
          <p:nvPr/>
        </p:nvSpPr>
        <p:spPr>
          <a:xfrm>
            <a:off x="9096744" y="-1619102"/>
            <a:ext cx="2997200" cy="646331"/>
          </a:xfrm>
          <a:prstGeom prst="rect">
            <a:avLst/>
          </a:prstGeom>
          <a:noFill/>
        </p:spPr>
        <p:txBody>
          <a:bodyPr wrap="square" rtlCol="0">
            <a:spAutoFit/>
          </a:bodyPr>
          <a:lstStyle/>
          <a:p>
            <a:r>
              <a:rPr lang="en-US" altLang="zh-CN" i="1" dirty="0"/>
              <a:t>The illusion of life: Disney animation</a:t>
            </a:r>
            <a:r>
              <a:rPr lang="en-US" altLang="zh-CN" dirty="0"/>
              <a:t> </a:t>
            </a:r>
            <a:endParaRPr lang="zh-CN" altLang="en-US" dirty="0"/>
          </a:p>
        </p:txBody>
      </p:sp>
      <p:sp>
        <p:nvSpPr>
          <p:cNvPr id="12" name="文本框 11">
            <a:extLst>
              <a:ext uri="{FF2B5EF4-FFF2-40B4-BE49-F238E27FC236}">
                <a16:creationId xmlns:a16="http://schemas.microsoft.com/office/drawing/2014/main" id="{59FAB998-B47B-4FC0-BA65-3D7DEF1EB6DC}"/>
              </a:ext>
            </a:extLst>
          </p:cNvPr>
          <p:cNvSpPr txBox="1"/>
          <p:nvPr/>
        </p:nvSpPr>
        <p:spPr>
          <a:xfrm>
            <a:off x="1000673" y="1499760"/>
            <a:ext cx="10190653" cy="1200329"/>
          </a:xfrm>
          <a:prstGeom prst="rect">
            <a:avLst/>
          </a:prstGeom>
          <a:noFill/>
        </p:spPr>
        <p:txBody>
          <a:bodyPr wrap="square" rtlCol="0">
            <a:spAutoFit/>
          </a:bodyPr>
          <a:lstStyle/>
          <a:p>
            <a:r>
              <a:rPr lang="en-US" altLang="zh-CN" dirty="0">
                <a:solidFill>
                  <a:schemeClr val="accent3">
                    <a:lumMod val="75000"/>
                  </a:schemeClr>
                </a:solidFill>
                <a:latin typeface="Arial Narrow" panose="020B0606020202030204" pitchFamily="34" charset="0"/>
              </a:rPr>
              <a:t>Thomas , Johnston talked about</a:t>
            </a:r>
            <a:r>
              <a:rPr lang="zh-CN" altLang="en-US" dirty="0">
                <a:solidFill>
                  <a:schemeClr val="accent3">
                    <a:lumMod val="75000"/>
                  </a:schemeClr>
                </a:solidFill>
                <a:latin typeface="Arial Narrow" panose="020B0606020202030204" pitchFamily="34" charset="0"/>
              </a:rPr>
              <a:t> </a:t>
            </a:r>
            <a:r>
              <a:rPr lang="en-US" altLang="zh-CN" dirty="0">
                <a:solidFill>
                  <a:schemeClr val="accent3">
                    <a:lumMod val="75000"/>
                  </a:schemeClr>
                </a:solidFill>
                <a:latin typeface="Arial Narrow" panose="020B0606020202030204" pitchFamily="34" charset="0"/>
              </a:rPr>
              <a:t>12</a:t>
            </a:r>
            <a:r>
              <a:rPr lang="zh-CN" altLang="en-US" dirty="0">
                <a:solidFill>
                  <a:schemeClr val="accent3">
                    <a:lumMod val="75000"/>
                  </a:schemeClr>
                </a:solidFill>
                <a:latin typeface="Arial Narrow" panose="020B0606020202030204" pitchFamily="34" charset="0"/>
              </a:rPr>
              <a:t> </a:t>
            </a:r>
            <a:r>
              <a:rPr lang="en-US" altLang="zh-CN" dirty="0">
                <a:solidFill>
                  <a:schemeClr val="accent3">
                    <a:lumMod val="75000"/>
                  </a:schemeClr>
                </a:solidFill>
                <a:latin typeface="Arial Narrow" panose="020B0606020202030204" pitchFamily="34" charset="0"/>
              </a:rPr>
              <a:t>fundamental principles of animation in the book, </a:t>
            </a:r>
            <a:r>
              <a:rPr lang="en-US" altLang="zh-CN" b="1" dirty="0">
                <a:solidFill>
                  <a:schemeClr val="accent3">
                    <a:lumMod val="75000"/>
                  </a:schemeClr>
                </a:solidFill>
                <a:latin typeface="Arial Narrow" panose="020B0606020202030204" pitchFamily="34" charset="0"/>
              </a:rPr>
              <a:t>The illusion of life: Disney animation</a:t>
            </a:r>
            <a:r>
              <a:rPr lang="en-US" altLang="zh-CN" dirty="0">
                <a:solidFill>
                  <a:schemeClr val="accent3">
                    <a:lumMod val="75000"/>
                  </a:schemeClr>
                </a:solidFill>
                <a:latin typeface="Arial Narrow" panose="020B0606020202030204" pitchFamily="34" charset="0"/>
              </a:rPr>
              <a:t> (Thomas , Johnston, 1981 ) </a:t>
            </a:r>
          </a:p>
          <a:p>
            <a:r>
              <a:rPr lang="en-US" altLang="zh-CN" dirty="0">
                <a:solidFill>
                  <a:schemeClr val="accent3">
                    <a:lumMod val="75000"/>
                  </a:schemeClr>
                </a:solidFill>
                <a:latin typeface="Arial Narrow" panose="020B0606020202030204" pitchFamily="34" charset="0"/>
              </a:rPr>
              <a:t>1.Squash and Stretch  2. Anticipation  3.staging 4. Straight Ahead and Pose to Pose 5. Follow Through and Overlapping Action. 6. Slow in and slow out  7. Arc 8. Secondary action 9. Timing 10. Exaggeration 11. Solid drawing 12. Appeal </a:t>
            </a:r>
            <a:endParaRPr lang="zh-CN" altLang="en-US" dirty="0">
              <a:solidFill>
                <a:schemeClr val="accent3">
                  <a:lumMod val="75000"/>
                </a:schemeClr>
              </a:solidFill>
              <a:latin typeface="Arial Narrow" panose="020B0606020202030204" pitchFamily="34" charset="0"/>
            </a:endParaRPr>
          </a:p>
        </p:txBody>
      </p:sp>
      <p:pic>
        <p:nvPicPr>
          <p:cNvPr id="13" name="图片 12">
            <a:extLst>
              <a:ext uri="{FF2B5EF4-FFF2-40B4-BE49-F238E27FC236}">
                <a16:creationId xmlns:a16="http://schemas.microsoft.com/office/drawing/2014/main" id="{C2CE7189-9DA0-4C3D-A1AC-6BA7F84F144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53058" y="4394573"/>
            <a:ext cx="3200400" cy="1800225"/>
          </a:xfrm>
          <a:prstGeom prst="rect">
            <a:avLst/>
          </a:prstGeom>
        </p:spPr>
      </p:pic>
      <p:pic>
        <p:nvPicPr>
          <p:cNvPr id="14" name="图片 13">
            <a:extLst>
              <a:ext uri="{FF2B5EF4-FFF2-40B4-BE49-F238E27FC236}">
                <a16:creationId xmlns:a16="http://schemas.microsoft.com/office/drawing/2014/main" id="{E5DF6E6F-54A7-4731-8ED7-5768162501E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14729" y="4394574"/>
            <a:ext cx="3200401" cy="1800225"/>
          </a:xfrm>
          <a:prstGeom prst="rect">
            <a:avLst/>
          </a:prstGeom>
        </p:spPr>
      </p:pic>
      <p:sp>
        <p:nvSpPr>
          <p:cNvPr id="15" name="文本框 14">
            <a:extLst>
              <a:ext uri="{FF2B5EF4-FFF2-40B4-BE49-F238E27FC236}">
                <a16:creationId xmlns:a16="http://schemas.microsoft.com/office/drawing/2014/main" id="{84BAF75E-57DB-40E2-81CD-6BF2385BDD29}"/>
              </a:ext>
            </a:extLst>
          </p:cNvPr>
          <p:cNvSpPr txBox="1"/>
          <p:nvPr/>
        </p:nvSpPr>
        <p:spPr>
          <a:xfrm>
            <a:off x="3046006" y="2914222"/>
            <a:ext cx="5555734" cy="1569660"/>
          </a:xfrm>
          <a:prstGeom prst="rect">
            <a:avLst/>
          </a:prstGeom>
          <a:noFill/>
        </p:spPr>
        <p:txBody>
          <a:bodyPr wrap="square" rtlCol="0">
            <a:spAutoFit/>
          </a:bodyPr>
          <a:lstStyle/>
          <a:p>
            <a:r>
              <a:rPr lang="en-US" altLang="zh-CN" sz="1600" i="1" dirty="0">
                <a:solidFill>
                  <a:schemeClr val="accent3">
                    <a:lumMod val="75000"/>
                  </a:schemeClr>
                </a:solidFill>
                <a:latin typeface="Arial Narrow" panose="020B0606020202030204" pitchFamily="34" charset="0"/>
              </a:rPr>
              <a:t>“People in the audience watching an animated scene will not be able to understand the events on the screen unless there is a planned sequence of actions that leads them clearly from one activity to the next”  </a:t>
            </a:r>
          </a:p>
          <a:p>
            <a:endParaRPr lang="en-US" altLang="zh-CN" sz="1600" i="1" dirty="0">
              <a:solidFill>
                <a:schemeClr val="accent3">
                  <a:lumMod val="75000"/>
                </a:schemeClr>
              </a:solidFill>
              <a:latin typeface="Arial Narrow" panose="020B0606020202030204" pitchFamily="34" charset="0"/>
            </a:endParaRPr>
          </a:p>
          <a:p>
            <a:r>
              <a:rPr lang="en-US" altLang="zh-CN" sz="1600" i="1" dirty="0">
                <a:solidFill>
                  <a:schemeClr val="accent3">
                    <a:lumMod val="75000"/>
                  </a:schemeClr>
                </a:solidFill>
                <a:latin typeface="Arial Narrow" panose="020B0606020202030204" pitchFamily="34" charset="0"/>
              </a:rPr>
              <a:t>                                                                        </a:t>
            </a:r>
            <a:r>
              <a:rPr lang="en-US" altLang="zh-CN" sz="1600" dirty="0">
                <a:solidFill>
                  <a:schemeClr val="accent3">
                    <a:lumMod val="75000"/>
                  </a:schemeClr>
                </a:solidFill>
                <a:latin typeface="Arial Narrow" panose="020B0606020202030204" pitchFamily="34" charset="0"/>
              </a:rPr>
              <a:t> (Thomas , Johnston, 1981 ) </a:t>
            </a:r>
          </a:p>
          <a:p>
            <a:endParaRPr lang="zh-CN" altLang="en-US" sz="1600" dirty="0">
              <a:solidFill>
                <a:schemeClr val="accent3">
                  <a:lumMod val="75000"/>
                </a:schemeClr>
              </a:solidFill>
              <a:latin typeface="Arial Narrow" panose="020B0606020202030204" pitchFamily="34" charset="0"/>
            </a:endParaRPr>
          </a:p>
        </p:txBody>
      </p:sp>
    </p:spTree>
    <p:extLst>
      <p:ext uri="{BB962C8B-B14F-4D97-AF65-F5344CB8AC3E}">
        <p14:creationId xmlns:p14="http://schemas.microsoft.com/office/powerpoint/2010/main" val="1061169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A0AF83C9-767C-40CE-AC4F-0C5370633894}"/>
              </a:ext>
            </a:extLst>
          </p:cNvPr>
          <p:cNvSpPr txBox="1"/>
          <p:nvPr/>
        </p:nvSpPr>
        <p:spPr>
          <a:xfrm>
            <a:off x="886618" y="704849"/>
            <a:ext cx="7394575" cy="707886"/>
          </a:xfrm>
          <a:prstGeom prst="rect">
            <a:avLst/>
          </a:prstGeom>
          <a:noFill/>
        </p:spPr>
        <p:txBody>
          <a:bodyPr wrap="square" rtlCol="0">
            <a:spAutoFit/>
          </a:bodyPr>
          <a:lstStyle/>
          <a:p>
            <a:r>
              <a:rPr lang="en-US" altLang="zh-CN" sz="4000" b="1" spc="300" dirty="0">
                <a:solidFill>
                  <a:schemeClr val="accent2">
                    <a:lumMod val="75000"/>
                  </a:schemeClr>
                </a:solidFill>
                <a:latin typeface="Arial Black" panose="020B0A04020102020204" pitchFamily="34" charset="0"/>
              </a:rPr>
              <a:t>About My Shot</a:t>
            </a:r>
            <a:endParaRPr lang="zh-CN" altLang="en-US" sz="3600" b="1" spc="300" dirty="0">
              <a:solidFill>
                <a:schemeClr val="accent2">
                  <a:lumMod val="75000"/>
                </a:schemeClr>
              </a:solidFill>
              <a:latin typeface="Arial Black" panose="020B0A04020102020204" pitchFamily="34" charset="0"/>
            </a:endParaRPr>
          </a:p>
        </p:txBody>
      </p:sp>
      <p:sp>
        <p:nvSpPr>
          <p:cNvPr id="18" name="AutoShape 2" descr="http://mmbiz.qpic.cn/mmbiz/xl95rnQLsWTqG7uK34X1H4rOuv0cVUiafjrruFqqSHedwtKQHiaiaWlBntmb3ZCwhCvxEdv0M0dolDlnzl0QeOVyQ/640?wx_fmt=jpeg&amp;tp=webp&amp;wxfrom=5&amp;wx_lazy=1">
            <a:extLst>
              <a:ext uri="{FF2B5EF4-FFF2-40B4-BE49-F238E27FC236}">
                <a16:creationId xmlns:a16="http://schemas.microsoft.com/office/drawing/2014/main" id="{5A9776B3-2E5C-4B48-8A8B-170DDD47ADE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sp>
        <p:nvSpPr>
          <p:cNvPr id="19" name="矩形 18">
            <a:extLst>
              <a:ext uri="{FF2B5EF4-FFF2-40B4-BE49-F238E27FC236}">
                <a16:creationId xmlns:a16="http://schemas.microsoft.com/office/drawing/2014/main" id="{5858EC3A-FE8F-4E80-8F96-1E8E20DF526F}"/>
              </a:ext>
            </a:extLst>
          </p:cNvPr>
          <p:cNvSpPr/>
          <p:nvPr/>
        </p:nvSpPr>
        <p:spPr>
          <a:xfrm>
            <a:off x="3746500" y="6623065"/>
            <a:ext cx="3200400" cy="2603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11" name="图片 10">
            <a:extLst>
              <a:ext uri="{FF2B5EF4-FFF2-40B4-BE49-F238E27FC236}">
                <a16:creationId xmlns:a16="http://schemas.microsoft.com/office/drawing/2014/main" id="{EBA1C630-D72C-4232-BCCD-0D74B596756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11940" y="1984175"/>
            <a:ext cx="4169162" cy="2267492"/>
          </a:xfrm>
          <a:prstGeom prst="rect">
            <a:avLst/>
          </a:prstGeom>
        </p:spPr>
      </p:pic>
      <p:pic>
        <p:nvPicPr>
          <p:cNvPr id="12" name="图片 11">
            <a:extLst>
              <a:ext uri="{FF2B5EF4-FFF2-40B4-BE49-F238E27FC236}">
                <a16:creationId xmlns:a16="http://schemas.microsoft.com/office/drawing/2014/main" id="{F032CC66-4ED2-4E45-9179-AE32844B77C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40582" y="4285356"/>
            <a:ext cx="4340520" cy="2143423"/>
          </a:xfrm>
          <a:prstGeom prst="rect">
            <a:avLst/>
          </a:prstGeom>
        </p:spPr>
      </p:pic>
      <p:pic>
        <p:nvPicPr>
          <p:cNvPr id="13" name="图片 12">
            <a:extLst>
              <a:ext uri="{FF2B5EF4-FFF2-40B4-BE49-F238E27FC236}">
                <a16:creationId xmlns:a16="http://schemas.microsoft.com/office/drawing/2014/main" id="{F3A4BAE2-1F8B-49D1-A355-851E25958F1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44580" y="3135112"/>
            <a:ext cx="4851420" cy="3211282"/>
          </a:xfrm>
          <a:prstGeom prst="rect">
            <a:avLst/>
          </a:prstGeom>
        </p:spPr>
      </p:pic>
      <p:pic>
        <p:nvPicPr>
          <p:cNvPr id="4" name="图片 3">
            <a:extLst>
              <a:ext uri="{FF2B5EF4-FFF2-40B4-BE49-F238E27FC236}">
                <a16:creationId xmlns:a16="http://schemas.microsoft.com/office/drawing/2014/main" id="{5591415D-0B63-405C-AD5B-3A9A0847363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057517" y="453120"/>
            <a:ext cx="2623585" cy="1540498"/>
          </a:xfrm>
          <a:prstGeom prst="rect">
            <a:avLst/>
          </a:prstGeom>
        </p:spPr>
      </p:pic>
      <p:sp>
        <p:nvSpPr>
          <p:cNvPr id="7" name="文本框 6">
            <a:extLst>
              <a:ext uri="{FF2B5EF4-FFF2-40B4-BE49-F238E27FC236}">
                <a16:creationId xmlns:a16="http://schemas.microsoft.com/office/drawing/2014/main" id="{3A70C057-CBE0-4D90-8E83-8F48222AD28D}"/>
              </a:ext>
            </a:extLst>
          </p:cNvPr>
          <p:cNvSpPr txBox="1"/>
          <p:nvPr/>
        </p:nvSpPr>
        <p:spPr>
          <a:xfrm>
            <a:off x="7511940" y="520183"/>
            <a:ext cx="1303019" cy="369332"/>
          </a:xfrm>
          <a:prstGeom prst="rect">
            <a:avLst/>
          </a:prstGeom>
          <a:noFill/>
        </p:spPr>
        <p:txBody>
          <a:bodyPr wrap="square" rtlCol="0">
            <a:spAutoFit/>
          </a:bodyPr>
          <a:lstStyle/>
          <a:p>
            <a:r>
              <a:rPr lang="en-US" altLang="zh-CN" dirty="0">
                <a:solidFill>
                  <a:schemeClr val="accent3">
                    <a:lumMod val="75000"/>
                  </a:schemeClr>
                </a:solidFill>
              </a:rPr>
              <a:t>Photoshop</a:t>
            </a:r>
            <a:endParaRPr lang="zh-CN" altLang="en-US" dirty="0">
              <a:solidFill>
                <a:schemeClr val="accent3">
                  <a:lumMod val="75000"/>
                </a:schemeClr>
              </a:solidFill>
            </a:endParaRPr>
          </a:p>
        </p:txBody>
      </p:sp>
      <p:sp>
        <p:nvSpPr>
          <p:cNvPr id="17" name="文本框 16">
            <a:extLst>
              <a:ext uri="{FF2B5EF4-FFF2-40B4-BE49-F238E27FC236}">
                <a16:creationId xmlns:a16="http://schemas.microsoft.com/office/drawing/2014/main" id="{8C323D0F-BD2C-4624-875F-19DB5271026F}"/>
              </a:ext>
            </a:extLst>
          </p:cNvPr>
          <p:cNvSpPr txBox="1"/>
          <p:nvPr/>
        </p:nvSpPr>
        <p:spPr>
          <a:xfrm>
            <a:off x="7885320" y="1464541"/>
            <a:ext cx="1303019" cy="369332"/>
          </a:xfrm>
          <a:prstGeom prst="rect">
            <a:avLst/>
          </a:prstGeom>
          <a:noFill/>
        </p:spPr>
        <p:txBody>
          <a:bodyPr wrap="square" rtlCol="0">
            <a:spAutoFit/>
          </a:bodyPr>
          <a:lstStyle/>
          <a:p>
            <a:r>
              <a:rPr lang="en-US" altLang="zh-CN" dirty="0">
                <a:solidFill>
                  <a:schemeClr val="accent3">
                    <a:lumMod val="75000"/>
                  </a:schemeClr>
                </a:solidFill>
              </a:rPr>
              <a:t>SAI</a:t>
            </a:r>
            <a:endParaRPr lang="zh-CN" altLang="en-US" dirty="0">
              <a:solidFill>
                <a:schemeClr val="accent3">
                  <a:lumMod val="75000"/>
                </a:schemeClr>
              </a:solidFill>
            </a:endParaRPr>
          </a:p>
        </p:txBody>
      </p:sp>
      <p:sp>
        <p:nvSpPr>
          <p:cNvPr id="21" name="文本框 20">
            <a:extLst>
              <a:ext uri="{FF2B5EF4-FFF2-40B4-BE49-F238E27FC236}">
                <a16:creationId xmlns:a16="http://schemas.microsoft.com/office/drawing/2014/main" id="{77E1E806-97DF-4CD4-AF7B-6BA5E3A798B8}"/>
              </a:ext>
            </a:extLst>
          </p:cNvPr>
          <p:cNvSpPr txBox="1"/>
          <p:nvPr/>
        </p:nvSpPr>
        <p:spPr>
          <a:xfrm>
            <a:off x="6096000" y="4749486"/>
            <a:ext cx="1303019" cy="369332"/>
          </a:xfrm>
          <a:prstGeom prst="rect">
            <a:avLst/>
          </a:prstGeom>
          <a:noFill/>
        </p:spPr>
        <p:txBody>
          <a:bodyPr wrap="square" rtlCol="0">
            <a:spAutoFit/>
          </a:bodyPr>
          <a:lstStyle/>
          <a:p>
            <a:r>
              <a:rPr lang="en-US" altLang="zh-CN" dirty="0">
                <a:solidFill>
                  <a:schemeClr val="accent3">
                    <a:lumMod val="75000"/>
                  </a:schemeClr>
                </a:solidFill>
              </a:rPr>
              <a:t>After Effect</a:t>
            </a:r>
            <a:endParaRPr lang="zh-CN" altLang="en-US" dirty="0">
              <a:solidFill>
                <a:schemeClr val="accent3">
                  <a:lumMod val="75000"/>
                </a:schemeClr>
              </a:solidFill>
            </a:endParaRPr>
          </a:p>
        </p:txBody>
      </p:sp>
      <p:sp>
        <p:nvSpPr>
          <p:cNvPr id="22" name="文本框 21">
            <a:extLst>
              <a:ext uri="{FF2B5EF4-FFF2-40B4-BE49-F238E27FC236}">
                <a16:creationId xmlns:a16="http://schemas.microsoft.com/office/drawing/2014/main" id="{6C604C11-9A99-4110-8D98-10FAB6173C23}"/>
              </a:ext>
            </a:extLst>
          </p:cNvPr>
          <p:cNvSpPr txBox="1"/>
          <p:nvPr/>
        </p:nvSpPr>
        <p:spPr>
          <a:xfrm>
            <a:off x="6152460" y="3714514"/>
            <a:ext cx="1303019" cy="369332"/>
          </a:xfrm>
          <a:prstGeom prst="rect">
            <a:avLst/>
          </a:prstGeom>
          <a:noFill/>
        </p:spPr>
        <p:txBody>
          <a:bodyPr wrap="square" rtlCol="0">
            <a:spAutoFit/>
          </a:bodyPr>
          <a:lstStyle/>
          <a:p>
            <a:r>
              <a:rPr lang="en-US" altLang="zh-CN" dirty="0">
                <a:solidFill>
                  <a:schemeClr val="accent3">
                    <a:lumMod val="75000"/>
                  </a:schemeClr>
                </a:solidFill>
              </a:rPr>
              <a:t>MAYA</a:t>
            </a:r>
            <a:endParaRPr lang="zh-CN" altLang="en-US" dirty="0">
              <a:solidFill>
                <a:schemeClr val="accent3">
                  <a:lumMod val="75000"/>
                </a:schemeClr>
              </a:solidFill>
            </a:endParaRPr>
          </a:p>
        </p:txBody>
      </p:sp>
      <p:cxnSp>
        <p:nvCxnSpPr>
          <p:cNvPr id="9" name="连接符: 肘形 8">
            <a:extLst>
              <a:ext uri="{FF2B5EF4-FFF2-40B4-BE49-F238E27FC236}">
                <a16:creationId xmlns:a16="http://schemas.microsoft.com/office/drawing/2014/main" id="{EF4B86F8-1789-4D33-A160-CF39C9525A69}"/>
              </a:ext>
            </a:extLst>
          </p:cNvPr>
          <p:cNvCxnSpPr>
            <a:cxnSpLocks/>
          </p:cNvCxnSpPr>
          <p:nvPr/>
        </p:nvCxnSpPr>
        <p:spPr>
          <a:xfrm flipV="1">
            <a:off x="5742015" y="4031258"/>
            <a:ext cx="860370" cy="201510"/>
          </a:xfrm>
          <a:prstGeom prst="bentConnector2">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29" name="连接符: 肘形 28">
            <a:extLst>
              <a:ext uri="{FF2B5EF4-FFF2-40B4-BE49-F238E27FC236}">
                <a16:creationId xmlns:a16="http://schemas.microsoft.com/office/drawing/2014/main" id="{7C50E429-DFC9-4D8D-8D2D-0F49C257D8BC}"/>
              </a:ext>
            </a:extLst>
          </p:cNvPr>
          <p:cNvCxnSpPr>
            <a:cxnSpLocks/>
            <a:endCxn id="21" idx="2"/>
          </p:cNvCxnSpPr>
          <p:nvPr/>
        </p:nvCxnSpPr>
        <p:spPr>
          <a:xfrm rot="10800000">
            <a:off x="6747510" y="5118818"/>
            <a:ext cx="593072" cy="398062"/>
          </a:xfrm>
          <a:prstGeom prst="bentConnector2">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37" name="连接符: 肘形 36">
            <a:extLst>
              <a:ext uri="{FF2B5EF4-FFF2-40B4-BE49-F238E27FC236}">
                <a16:creationId xmlns:a16="http://schemas.microsoft.com/office/drawing/2014/main" id="{5BEFDC1A-79BB-4313-A7B6-1C8F5D42B79A}"/>
              </a:ext>
            </a:extLst>
          </p:cNvPr>
          <p:cNvCxnSpPr>
            <a:cxnSpLocks/>
          </p:cNvCxnSpPr>
          <p:nvPr/>
        </p:nvCxnSpPr>
        <p:spPr>
          <a:xfrm rot="10800000">
            <a:off x="8464445" y="859761"/>
            <a:ext cx="593072" cy="398062"/>
          </a:xfrm>
          <a:prstGeom prst="bentConnector2">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40" name="连接符: 肘形 39">
            <a:extLst>
              <a:ext uri="{FF2B5EF4-FFF2-40B4-BE49-F238E27FC236}">
                <a16:creationId xmlns:a16="http://schemas.microsoft.com/office/drawing/2014/main" id="{4A2CD838-8865-4E3F-9A0D-2660352E2E56}"/>
              </a:ext>
            </a:extLst>
          </p:cNvPr>
          <p:cNvCxnSpPr>
            <a:cxnSpLocks/>
          </p:cNvCxnSpPr>
          <p:nvPr/>
        </p:nvCxnSpPr>
        <p:spPr>
          <a:xfrm rot="5400000" flipH="1" flipV="1">
            <a:off x="7784568" y="1790526"/>
            <a:ext cx="373422" cy="336799"/>
          </a:xfrm>
          <a:prstGeom prst="bentConnector3">
            <a:avLst>
              <a:gd name="adj1" fmla="val 50000"/>
            </a:avLst>
          </a:prstGeom>
          <a:ln>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3677606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A0AF83C9-767C-40CE-AC4F-0C5370633894}"/>
              </a:ext>
            </a:extLst>
          </p:cNvPr>
          <p:cNvSpPr txBox="1"/>
          <p:nvPr/>
        </p:nvSpPr>
        <p:spPr>
          <a:xfrm>
            <a:off x="923925" y="704850"/>
            <a:ext cx="9210675" cy="707886"/>
          </a:xfrm>
          <a:prstGeom prst="rect">
            <a:avLst/>
          </a:prstGeom>
          <a:noFill/>
        </p:spPr>
        <p:txBody>
          <a:bodyPr wrap="square" rtlCol="0">
            <a:spAutoFit/>
          </a:bodyPr>
          <a:lstStyle/>
          <a:p>
            <a:r>
              <a:rPr lang="en-US" altLang="zh-CN" sz="4000" b="1" dirty="0">
                <a:solidFill>
                  <a:schemeClr val="accent2">
                    <a:lumMod val="75000"/>
                  </a:schemeClr>
                </a:solidFill>
                <a:latin typeface="Arial Black" panose="020B0A04020102020204" pitchFamily="34" charset="0"/>
              </a:rPr>
              <a:t>Simple Modeling and Rigging </a:t>
            </a:r>
          </a:p>
        </p:txBody>
      </p:sp>
      <p:pic>
        <p:nvPicPr>
          <p:cNvPr id="4" name="图片 3">
            <a:extLst>
              <a:ext uri="{FF2B5EF4-FFF2-40B4-BE49-F238E27FC236}">
                <a16:creationId xmlns:a16="http://schemas.microsoft.com/office/drawing/2014/main" id="{4626BCF5-AB8A-4575-84FA-D51B50627A60}"/>
              </a:ext>
            </a:extLst>
          </p:cNvPr>
          <p:cNvPicPr>
            <a:picLocks noChangeAspect="1"/>
          </p:cNvPicPr>
          <p:nvPr/>
        </p:nvPicPr>
        <p:blipFill rotWithShape="1">
          <a:blip r:embed="rId2">
            <a:extLst>
              <a:ext uri="{28A0092B-C50C-407E-A947-70E740481C1C}">
                <a14:useLocalDpi xmlns:a14="http://schemas.microsoft.com/office/drawing/2010/main" val="0"/>
              </a:ext>
            </a:extLst>
          </a:blip>
          <a:srcRect l="32489" t="2916" r="34811" b="611"/>
          <a:stretch/>
        </p:blipFill>
        <p:spPr>
          <a:xfrm>
            <a:off x="9892745" y="3050910"/>
            <a:ext cx="1921799" cy="3004332"/>
          </a:xfrm>
          <a:prstGeom prst="rect">
            <a:avLst/>
          </a:prstGeom>
        </p:spPr>
      </p:pic>
      <p:pic>
        <p:nvPicPr>
          <p:cNvPr id="13" name="图片 12">
            <a:extLst>
              <a:ext uri="{FF2B5EF4-FFF2-40B4-BE49-F238E27FC236}">
                <a16:creationId xmlns:a16="http://schemas.microsoft.com/office/drawing/2014/main" id="{46654D18-6B42-45F8-81D0-D51C3C83915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7457" y="3428264"/>
            <a:ext cx="5569612" cy="2670722"/>
          </a:xfrm>
          <a:prstGeom prst="rect">
            <a:avLst/>
          </a:prstGeom>
        </p:spPr>
      </p:pic>
      <p:sp>
        <p:nvSpPr>
          <p:cNvPr id="14" name="矩形 13">
            <a:extLst>
              <a:ext uri="{FF2B5EF4-FFF2-40B4-BE49-F238E27FC236}">
                <a16:creationId xmlns:a16="http://schemas.microsoft.com/office/drawing/2014/main" id="{97277C47-1CF9-4AF1-B5AA-0E4AF29D3377}"/>
              </a:ext>
            </a:extLst>
          </p:cNvPr>
          <p:cNvSpPr/>
          <p:nvPr/>
        </p:nvSpPr>
        <p:spPr>
          <a:xfrm>
            <a:off x="385347" y="3428264"/>
            <a:ext cx="5561721" cy="2713827"/>
          </a:xfrm>
          <a:prstGeom prst="rect">
            <a:avLst/>
          </a:prstGeom>
          <a:solidFill>
            <a:schemeClr val="accent1">
              <a:alpha val="1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16" name="图片 15">
            <a:extLst>
              <a:ext uri="{FF2B5EF4-FFF2-40B4-BE49-F238E27FC236}">
                <a16:creationId xmlns:a16="http://schemas.microsoft.com/office/drawing/2014/main" id="{42777E52-9F35-45F1-BB0A-337A8BC5AB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1491327"/>
            <a:ext cx="3790247" cy="4611468"/>
          </a:xfrm>
          <a:prstGeom prst="rect">
            <a:avLst/>
          </a:prstGeom>
        </p:spPr>
      </p:pic>
      <p:sp>
        <p:nvSpPr>
          <p:cNvPr id="17" name="矩形 16">
            <a:extLst>
              <a:ext uri="{FF2B5EF4-FFF2-40B4-BE49-F238E27FC236}">
                <a16:creationId xmlns:a16="http://schemas.microsoft.com/office/drawing/2014/main" id="{39445FD4-3753-4315-B974-A012B993CF65}"/>
              </a:ext>
            </a:extLst>
          </p:cNvPr>
          <p:cNvSpPr/>
          <p:nvPr/>
        </p:nvSpPr>
        <p:spPr>
          <a:xfrm>
            <a:off x="6102498" y="1452031"/>
            <a:ext cx="3641316" cy="4690060"/>
          </a:xfrm>
          <a:prstGeom prst="rect">
            <a:avLst/>
          </a:prstGeom>
          <a:solidFill>
            <a:schemeClr val="accent1">
              <a:alpha val="1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19" name="图片 18">
            <a:extLst>
              <a:ext uri="{FF2B5EF4-FFF2-40B4-BE49-F238E27FC236}">
                <a16:creationId xmlns:a16="http://schemas.microsoft.com/office/drawing/2014/main" id="{F44FAB16-AFDC-43B0-8A1C-714F48ADFB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2745" y="1412736"/>
            <a:ext cx="1942270" cy="1404303"/>
          </a:xfrm>
          <a:prstGeom prst="rect">
            <a:avLst/>
          </a:prstGeom>
        </p:spPr>
      </p:pic>
    </p:spTree>
    <p:extLst>
      <p:ext uri="{BB962C8B-B14F-4D97-AF65-F5344CB8AC3E}">
        <p14:creationId xmlns:p14="http://schemas.microsoft.com/office/powerpoint/2010/main" val="1749592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9">
            <a:extLst>
              <a:ext uri="{FF2B5EF4-FFF2-40B4-BE49-F238E27FC236}">
                <a16:creationId xmlns:a16="http://schemas.microsoft.com/office/drawing/2014/main" id="{92AE47DF-AE6B-45DD-82B1-445AB8318AF6}"/>
              </a:ext>
            </a:extLst>
          </p:cNvPr>
          <p:cNvSpPr/>
          <p:nvPr/>
        </p:nvSpPr>
        <p:spPr>
          <a:xfrm>
            <a:off x="1093483" y="2777715"/>
            <a:ext cx="10030046" cy="197345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1" name="Picture 3">
            <a:extLst>
              <a:ext uri="{FF2B5EF4-FFF2-40B4-BE49-F238E27FC236}">
                <a16:creationId xmlns:a16="http://schemas.microsoft.com/office/drawing/2014/main" id="{0FF978EB-4FE3-41A7-B8FB-B3B4E9546EA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51500" y="1748704"/>
            <a:ext cx="3457400" cy="3360592"/>
          </a:xfrm>
          <a:prstGeom prst="rect">
            <a:avLst/>
          </a:prstGeom>
          <a:effectLst>
            <a:glow rad="12700">
              <a:schemeClr val="accent5">
                <a:lumMod val="60000"/>
                <a:lumOff val="40000"/>
                <a:alpha val="60000"/>
              </a:schemeClr>
            </a:glow>
          </a:effectLst>
        </p:spPr>
      </p:pic>
      <p:sp>
        <p:nvSpPr>
          <p:cNvPr id="5" name="文本框 4">
            <a:extLst>
              <a:ext uri="{FF2B5EF4-FFF2-40B4-BE49-F238E27FC236}">
                <a16:creationId xmlns:a16="http://schemas.microsoft.com/office/drawing/2014/main" id="{115F2046-171D-4C95-94C0-FE1F987923D8}"/>
              </a:ext>
            </a:extLst>
          </p:cNvPr>
          <p:cNvSpPr txBox="1"/>
          <p:nvPr/>
        </p:nvSpPr>
        <p:spPr>
          <a:xfrm>
            <a:off x="925235" y="2777715"/>
            <a:ext cx="10366542" cy="1323439"/>
          </a:xfrm>
          <a:prstGeom prst="rect">
            <a:avLst/>
          </a:prstGeom>
          <a:noFill/>
        </p:spPr>
        <p:txBody>
          <a:bodyPr wrap="square" rtlCol="0">
            <a:spAutoFit/>
          </a:bodyPr>
          <a:lstStyle/>
          <a:p>
            <a:r>
              <a:rPr lang="en-US" altLang="zh-CN" sz="4000" dirty="0">
                <a:solidFill>
                  <a:schemeClr val="accent4">
                    <a:lumMod val="40000"/>
                    <a:lumOff val="60000"/>
                  </a:schemeClr>
                </a:solidFill>
                <a:latin typeface="Arial Black" panose="020B0A04020102020204" pitchFamily="34" charset="0"/>
                <a:cs typeface="Arial" panose="020B0604020202020204" pitchFamily="34" charset="0"/>
              </a:rPr>
              <a:t>II</a:t>
            </a:r>
            <a:r>
              <a:rPr lang="zh-CN" altLang="en-US" sz="4000" dirty="0">
                <a:solidFill>
                  <a:schemeClr val="accent4">
                    <a:lumMod val="40000"/>
                    <a:lumOff val="60000"/>
                  </a:schemeClr>
                </a:solidFill>
                <a:latin typeface="Arial Black" panose="020B0A04020102020204" pitchFamily="34" charset="0"/>
                <a:cs typeface="Arial" panose="020B0604020202020204" pitchFamily="34" charset="0"/>
              </a:rPr>
              <a:t> </a:t>
            </a:r>
            <a:r>
              <a:rPr lang="en-US" altLang="zh-CN" sz="4000" dirty="0">
                <a:solidFill>
                  <a:schemeClr val="accent4">
                    <a:lumMod val="40000"/>
                    <a:lumOff val="60000"/>
                  </a:schemeClr>
                </a:solidFill>
                <a:latin typeface="Arial Black" panose="020B0A04020102020204" pitchFamily="34" charset="0"/>
                <a:cs typeface="Arial" panose="020B0604020202020204" pitchFamily="34" charset="0"/>
              </a:rPr>
              <a:t>.</a:t>
            </a:r>
            <a:r>
              <a:rPr lang="zh-CN" altLang="en-US" sz="4000" dirty="0">
                <a:solidFill>
                  <a:schemeClr val="accent4">
                    <a:lumMod val="40000"/>
                    <a:lumOff val="60000"/>
                  </a:schemeClr>
                </a:solidFill>
                <a:latin typeface="Arial Black" panose="020B0A04020102020204" pitchFamily="34" charset="0"/>
                <a:cs typeface="Arial" panose="020B0604020202020204" pitchFamily="34" charset="0"/>
              </a:rPr>
              <a:t> </a:t>
            </a:r>
            <a:r>
              <a:rPr lang="en-US" altLang="zh-CN" sz="4000" dirty="0">
                <a:solidFill>
                  <a:schemeClr val="accent4">
                    <a:lumMod val="40000"/>
                    <a:lumOff val="60000"/>
                  </a:schemeClr>
                </a:solidFill>
                <a:latin typeface="Arial Black" panose="020B0A04020102020204" pitchFamily="34" charset="0"/>
                <a:cs typeface="Arial" panose="020B0604020202020204" pitchFamily="34" charset="0"/>
              </a:rPr>
              <a:t>Current difficulties and problems </a:t>
            </a:r>
          </a:p>
          <a:p>
            <a:r>
              <a:rPr lang="en-US" altLang="zh-CN" sz="4000" dirty="0">
                <a:solidFill>
                  <a:schemeClr val="accent4">
                    <a:lumMod val="40000"/>
                    <a:lumOff val="60000"/>
                  </a:schemeClr>
                </a:solidFill>
                <a:latin typeface="Arial Black" panose="020B0A04020102020204" pitchFamily="34" charset="0"/>
                <a:cs typeface="Arial" panose="020B0604020202020204" pitchFamily="34" charset="0"/>
              </a:rPr>
              <a:t>                  of the project</a:t>
            </a:r>
            <a:endParaRPr lang="zh-CN" altLang="en-US" sz="4000" dirty="0">
              <a:solidFill>
                <a:schemeClr val="accent4">
                  <a:lumMod val="40000"/>
                  <a:lumOff val="60000"/>
                </a:schemeClr>
              </a:solidFill>
              <a:latin typeface="Arial Black" panose="020B0A04020102020204" pitchFamily="34" charset="0"/>
              <a:cs typeface="Arial" panose="020B0604020202020204" pitchFamily="34" charset="0"/>
            </a:endParaRPr>
          </a:p>
        </p:txBody>
      </p:sp>
    </p:spTree>
    <p:extLst>
      <p:ext uri="{BB962C8B-B14F-4D97-AF65-F5344CB8AC3E}">
        <p14:creationId xmlns:p14="http://schemas.microsoft.com/office/powerpoint/2010/main" val="304674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A0AF83C9-767C-40CE-AC4F-0C5370633894}"/>
              </a:ext>
            </a:extLst>
          </p:cNvPr>
          <p:cNvSpPr txBox="1"/>
          <p:nvPr/>
        </p:nvSpPr>
        <p:spPr>
          <a:xfrm>
            <a:off x="886618" y="704849"/>
            <a:ext cx="7394575" cy="707886"/>
          </a:xfrm>
          <a:prstGeom prst="rect">
            <a:avLst/>
          </a:prstGeom>
          <a:noFill/>
        </p:spPr>
        <p:txBody>
          <a:bodyPr wrap="square" rtlCol="0">
            <a:spAutoFit/>
          </a:bodyPr>
          <a:lstStyle/>
          <a:p>
            <a:r>
              <a:rPr lang="en-US" altLang="zh-CN" sz="4000" b="1" spc="300" dirty="0">
                <a:solidFill>
                  <a:schemeClr val="accent2">
                    <a:lumMod val="75000"/>
                  </a:schemeClr>
                </a:solidFill>
                <a:latin typeface="Arial Black" panose="020B0A04020102020204" pitchFamily="34" charset="0"/>
              </a:rPr>
              <a:t>Difficulties</a:t>
            </a:r>
            <a:endParaRPr lang="zh-CN" altLang="en-US" sz="3600" b="1" spc="300" dirty="0">
              <a:solidFill>
                <a:schemeClr val="accent2">
                  <a:lumMod val="75000"/>
                </a:schemeClr>
              </a:solidFill>
              <a:latin typeface="Arial Black" panose="020B0A04020102020204" pitchFamily="34" charset="0"/>
            </a:endParaRPr>
          </a:p>
        </p:txBody>
      </p:sp>
      <p:sp>
        <p:nvSpPr>
          <p:cNvPr id="7" name="文本框 6">
            <a:extLst>
              <a:ext uri="{FF2B5EF4-FFF2-40B4-BE49-F238E27FC236}">
                <a16:creationId xmlns:a16="http://schemas.microsoft.com/office/drawing/2014/main" id="{A24C9B81-A1EF-4C74-8B51-BC56BE3DE2CD}"/>
              </a:ext>
            </a:extLst>
          </p:cNvPr>
          <p:cNvSpPr txBox="1"/>
          <p:nvPr/>
        </p:nvSpPr>
        <p:spPr>
          <a:xfrm>
            <a:off x="1416730" y="1379259"/>
            <a:ext cx="8343958" cy="1701941"/>
          </a:xfrm>
          <a:prstGeom prst="rect">
            <a:avLst/>
          </a:prstGeom>
          <a:noFill/>
        </p:spPr>
        <p:txBody>
          <a:bodyPr wrap="square" rtlCol="0">
            <a:spAutoFit/>
          </a:bodyPr>
          <a:lstStyle/>
          <a:p>
            <a:pPr>
              <a:lnSpc>
                <a:spcPct val="150000"/>
              </a:lnSpc>
            </a:pPr>
            <a:r>
              <a:rPr lang="en-US" altLang="zh-CN" dirty="0">
                <a:solidFill>
                  <a:schemeClr val="accent3">
                    <a:lumMod val="75000"/>
                  </a:schemeClr>
                </a:solidFill>
                <a:latin typeface="Arial Narrow" panose="020B0606020202030204" pitchFamily="34" charset="0"/>
              </a:rPr>
              <a:t>1. There are still a lot of things need to model, but the time and people may not be enough. </a:t>
            </a:r>
          </a:p>
          <a:p>
            <a:pPr>
              <a:lnSpc>
                <a:spcPct val="150000"/>
              </a:lnSpc>
            </a:pPr>
            <a:r>
              <a:rPr lang="en-US" altLang="zh-CN" dirty="0">
                <a:solidFill>
                  <a:schemeClr val="accent3">
                    <a:lumMod val="75000"/>
                  </a:schemeClr>
                </a:solidFill>
                <a:latin typeface="Arial Narrow" panose="020B0606020202030204" pitchFamily="34" charset="0"/>
              </a:rPr>
              <a:t>2. No one knows how to rig.</a:t>
            </a:r>
          </a:p>
          <a:p>
            <a:pPr>
              <a:lnSpc>
                <a:spcPct val="150000"/>
              </a:lnSpc>
            </a:pPr>
            <a:r>
              <a:rPr lang="en-US" altLang="zh-CN" dirty="0">
                <a:solidFill>
                  <a:schemeClr val="accent3">
                    <a:lumMod val="75000"/>
                  </a:schemeClr>
                </a:solidFill>
                <a:latin typeface="Arial Narrow" panose="020B0606020202030204" pitchFamily="34" charset="0"/>
              </a:rPr>
              <a:t>3. Nobody knows how to make the suitable background scenes.</a:t>
            </a:r>
          </a:p>
          <a:p>
            <a:pPr>
              <a:lnSpc>
                <a:spcPct val="150000"/>
              </a:lnSpc>
            </a:pPr>
            <a:r>
              <a:rPr lang="en-US" altLang="zh-CN" dirty="0">
                <a:solidFill>
                  <a:schemeClr val="accent3">
                    <a:lumMod val="75000"/>
                  </a:schemeClr>
                </a:solidFill>
                <a:latin typeface="Arial Narrow" panose="020B0606020202030204" pitchFamily="34" charset="0"/>
              </a:rPr>
              <a:t>4.The music we use now need copyright. We need to make sure what we need and we can buy it.</a:t>
            </a:r>
            <a:endParaRPr lang="zh-CN" altLang="en-US" dirty="0">
              <a:solidFill>
                <a:schemeClr val="accent3">
                  <a:lumMod val="75000"/>
                </a:schemeClr>
              </a:solidFill>
              <a:latin typeface="Arial Narrow" panose="020B0606020202030204" pitchFamily="34" charset="0"/>
            </a:endParaRPr>
          </a:p>
        </p:txBody>
      </p:sp>
      <p:sp>
        <p:nvSpPr>
          <p:cNvPr id="10" name="文本框 9">
            <a:extLst>
              <a:ext uri="{FF2B5EF4-FFF2-40B4-BE49-F238E27FC236}">
                <a16:creationId xmlns:a16="http://schemas.microsoft.com/office/drawing/2014/main" id="{6F84FF17-AB62-4263-A154-1F7B2CED7F5A}"/>
              </a:ext>
            </a:extLst>
          </p:cNvPr>
          <p:cNvSpPr txBox="1"/>
          <p:nvPr/>
        </p:nvSpPr>
        <p:spPr>
          <a:xfrm>
            <a:off x="939345" y="3356815"/>
            <a:ext cx="9927129" cy="2339102"/>
          </a:xfrm>
          <a:prstGeom prst="rect">
            <a:avLst/>
          </a:prstGeom>
          <a:noFill/>
        </p:spPr>
        <p:txBody>
          <a:bodyPr wrap="square" rtlCol="0">
            <a:spAutoFit/>
          </a:bodyPr>
          <a:lstStyle/>
          <a:p>
            <a:r>
              <a:rPr lang="en-US" altLang="zh-CN" sz="2800" b="1" dirty="0">
                <a:solidFill>
                  <a:schemeClr val="accent3">
                    <a:lumMod val="75000"/>
                  </a:schemeClr>
                </a:solidFill>
                <a:latin typeface="Arial Narrow" panose="020B0606020202030204" pitchFamily="34" charset="0"/>
              </a:rPr>
              <a:t>What I Need to Improve</a:t>
            </a:r>
          </a:p>
          <a:p>
            <a:r>
              <a:rPr lang="en-US" altLang="zh-CN" sz="2000" b="1" dirty="0">
                <a:solidFill>
                  <a:schemeClr val="accent3">
                    <a:lumMod val="75000"/>
                  </a:schemeClr>
                </a:solidFill>
                <a:latin typeface="Arial Narrow" panose="020B0606020202030204" pitchFamily="34" charset="0"/>
              </a:rPr>
              <a:t>       </a:t>
            </a:r>
            <a:r>
              <a:rPr lang="en-US" altLang="zh-CN" sz="2000" b="1" dirty="0">
                <a:solidFill>
                  <a:srgbClr val="22B5BC"/>
                </a:solidFill>
                <a:latin typeface="Arial Narrow" panose="020B0606020202030204" pitchFamily="34" charset="0"/>
              </a:rPr>
              <a:t>1. For Animate.</a:t>
            </a:r>
          </a:p>
          <a:p>
            <a:r>
              <a:rPr lang="en-US" altLang="zh-CN" sz="2400" dirty="0">
                <a:solidFill>
                  <a:srgbClr val="22B5BC"/>
                </a:solidFill>
                <a:latin typeface="Arial Narrow" panose="020B0606020202030204" pitchFamily="34" charset="0"/>
              </a:rPr>
              <a:t>        </a:t>
            </a:r>
            <a:r>
              <a:rPr lang="en-US" altLang="zh-CN" dirty="0">
                <a:solidFill>
                  <a:srgbClr val="22B5BC"/>
                </a:solidFill>
                <a:latin typeface="Arial Narrow" panose="020B0606020202030204" pitchFamily="34" charset="0"/>
              </a:rPr>
              <a:t>The timing of Girls falling down to the ground too slow. If you want to make the characters on your computer lively, you need to pay attention on many small details. We need a lot of patience to make characters move naturally.</a:t>
            </a:r>
          </a:p>
          <a:p>
            <a:r>
              <a:rPr lang="en-US" altLang="zh-CN" sz="2000" b="1" dirty="0">
                <a:solidFill>
                  <a:srgbClr val="22B5BC"/>
                </a:solidFill>
                <a:latin typeface="Arial Narrow" panose="020B0606020202030204" pitchFamily="34" charset="0"/>
              </a:rPr>
              <a:t>        2. For Character Design</a:t>
            </a:r>
          </a:p>
          <a:p>
            <a:r>
              <a:rPr lang="en-US" altLang="zh-CN" dirty="0">
                <a:solidFill>
                  <a:srgbClr val="22B5BC"/>
                </a:solidFill>
                <a:latin typeface="Arial Narrow" panose="020B0606020202030204" pitchFamily="34" charset="0"/>
              </a:rPr>
              <a:t>           If I need to model this design, I need to draw more pictures from different perspectives. My drawing is too slow and needs to be more efficient.</a:t>
            </a:r>
          </a:p>
        </p:txBody>
      </p:sp>
    </p:spTree>
    <p:extLst>
      <p:ext uri="{BB962C8B-B14F-4D97-AF65-F5344CB8AC3E}">
        <p14:creationId xmlns:p14="http://schemas.microsoft.com/office/powerpoint/2010/main" val="3791811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A0AF83C9-767C-40CE-AC4F-0C5370633894}"/>
              </a:ext>
            </a:extLst>
          </p:cNvPr>
          <p:cNvSpPr txBox="1"/>
          <p:nvPr/>
        </p:nvSpPr>
        <p:spPr>
          <a:xfrm>
            <a:off x="886618" y="704849"/>
            <a:ext cx="7394575" cy="707886"/>
          </a:xfrm>
          <a:prstGeom prst="rect">
            <a:avLst/>
          </a:prstGeom>
          <a:noFill/>
        </p:spPr>
        <p:txBody>
          <a:bodyPr wrap="square" rtlCol="0">
            <a:spAutoFit/>
          </a:bodyPr>
          <a:lstStyle/>
          <a:p>
            <a:r>
              <a:rPr lang="en-US" altLang="zh-CN" sz="4000" b="1" spc="300" dirty="0">
                <a:solidFill>
                  <a:schemeClr val="accent2">
                    <a:lumMod val="75000"/>
                  </a:schemeClr>
                </a:solidFill>
                <a:latin typeface="Arial Black" panose="020B0A04020102020204" pitchFamily="34" charset="0"/>
              </a:rPr>
              <a:t>Reference</a:t>
            </a:r>
            <a:endParaRPr lang="zh-CN" altLang="en-US" sz="3600" b="1" spc="300" dirty="0">
              <a:solidFill>
                <a:schemeClr val="accent2">
                  <a:lumMod val="75000"/>
                </a:schemeClr>
              </a:solidFill>
              <a:latin typeface="Arial Black" panose="020B0A04020102020204" pitchFamily="34" charset="0"/>
            </a:endParaRPr>
          </a:p>
        </p:txBody>
      </p:sp>
      <p:sp>
        <p:nvSpPr>
          <p:cNvPr id="7" name="文本框 6">
            <a:extLst>
              <a:ext uri="{FF2B5EF4-FFF2-40B4-BE49-F238E27FC236}">
                <a16:creationId xmlns:a16="http://schemas.microsoft.com/office/drawing/2014/main" id="{A24C9B81-A1EF-4C74-8B51-BC56BE3DE2CD}"/>
              </a:ext>
            </a:extLst>
          </p:cNvPr>
          <p:cNvSpPr txBox="1"/>
          <p:nvPr/>
        </p:nvSpPr>
        <p:spPr>
          <a:xfrm>
            <a:off x="782910" y="1412735"/>
            <a:ext cx="11199983" cy="7109639"/>
          </a:xfrm>
          <a:prstGeom prst="rect">
            <a:avLst/>
          </a:prstGeom>
          <a:noFill/>
        </p:spPr>
        <p:txBody>
          <a:bodyPr wrap="square" rtlCol="0">
            <a:spAutoFit/>
          </a:bodyPr>
          <a:lstStyle/>
          <a:p>
            <a:pPr>
              <a:lnSpc>
                <a:spcPct val="150000"/>
              </a:lnSpc>
            </a:pPr>
            <a:r>
              <a:rPr lang="en-US" altLang="zh-CN" dirty="0">
                <a:solidFill>
                  <a:srgbClr val="22B5BC"/>
                </a:solidFill>
                <a:latin typeface="Arial Narrow" panose="020B0606020202030204" pitchFamily="34" charset="0"/>
              </a:rPr>
              <a:t>1. Thomas, F., Johnston, O. and Thomas, F., 1995. </a:t>
            </a:r>
            <a:r>
              <a:rPr lang="en-US" altLang="zh-CN" b="1" i="1" dirty="0">
                <a:solidFill>
                  <a:srgbClr val="22B5BC"/>
                </a:solidFill>
                <a:latin typeface="Arial Narrow" panose="020B0606020202030204" pitchFamily="34" charset="0"/>
              </a:rPr>
              <a:t>The illusion of life: Disney animation</a:t>
            </a:r>
            <a:r>
              <a:rPr lang="en-US" altLang="zh-CN" dirty="0">
                <a:solidFill>
                  <a:srgbClr val="22B5BC"/>
                </a:solidFill>
                <a:latin typeface="Arial Narrow" panose="020B0606020202030204" pitchFamily="34" charset="0"/>
              </a:rPr>
              <a:t> (pp. 306-312). New York: Hyperion.</a:t>
            </a:r>
          </a:p>
          <a:p>
            <a:pPr>
              <a:lnSpc>
                <a:spcPct val="150000"/>
              </a:lnSpc>
            </a:pPr>
            <a:r>
              <a:rPr lang="en-US" altLang="zh-CN" dirty="0">
                <a:solidFill>
                  <a:srgbClr val="22B5BC"/>
                </a:solidFill>
                <a:latin typeface="Arial Narrow" panose="020B0606020202030204" pitchFamily="34" charset="0"/>
              </a:rPr>
              <a:t>2. McCloud, S., 1993. </a:t>
            </a:r>
            <a:r>
              <a:rPr lang="en-US" altLang="zh-CN" b="1" i="1" dirty="0">
                <a:solidFill>
                  <a:srgbClr val="22B5BC"/>
                </a:solidFill>
                <a:latin typeface="Arial Narrow" panose="020B0606020202030204" pitchFamily="34" charset="0"/>
              </a:rPr>
              <a:t>Understanding comics: The invisible art</a:t>
            </a:r>
            <a:r>
              <a:rPr lang="en-US" altLang="zh-CN" dirty="0">
                <a:solidFill>
                  <a:srgbClr val="22B5BC"/>
                </a:solidFill>
                <a:latin typeface="Arial Narrow" panose="020B0606020202030204" pitchFamily="34" charset="0"/>
              </a:rPr>
              <a:t>. </a:t>
            </a:r>
            <a:r>
              <a:rPr lang="en-US" altLang="zh-CN" i="1" dirty="0">
                <a:solidFill>
                  <a:srgbClr val="22B5BC"/>
                </a:solidFill>
                <a:latin typeface="Arial Narrow" panose="020B0606020202030204" pitchFamily="34" charset="0"/>
              </a:rPr>
              <a:t>Northampton, Mass</a:t>
            </a:r>
            <a:r>
              <a:rPr lang="en-US" altLang="zh-CN" dirty="0">
                <a:solidFill>
                  <a:srgbClr val="22B5BC"/>
                </a:solidFill>
                <a:latin typeface="Arial Narrow" panose="020B0606020202030204" pitchFamily="34" charset="0"/>
              </a:rPr>
              <a:t>.</a:t>
            </a:r>
          </a:p>
          <a:p>
            <a:pPr>
              <a:lnSpc>
                <a:spcPct val="150000"/>
              </a:lnSpc>
            </a:pPr>
            <a:r>
              <a:rPr lang="en-US" altLang="zh-CN" dirty="0">
                <a:solidFill>
                  <a:srgbClr val="22B5BC"/>
                </a:solidFill>
                <a:latin typeface="Arial Narrow" panose="020B0606020202030204" pitchFamily="34" charset="0"/>
              </a:rPr>
              <a:t>3. Song , L. ,  2015. </a:t>
            </a:r>
            <a:r>
              <a:rPr lang="en-US" altLang="zh-CN" b="1" i="1" dirty="0">
                <a:solidFill>
                  <a:srgbClr val="22B5BC"/>
                </a:solidFill>
                <a:latin typeface="Arial Narrow" panose="020B0606020202030204" pitchFamily="34" charset="0"/>
              </a:rPr>
              <a:t>Evolution of Proportion in the Design of Animation Character Modeling . </a:t>
            </a:r>
            <a:r>
              <a:rPr lang="en-US" altLang="zh-CN" dirty="0">
                <a:solidFill>
                  <a:srgbClr val="22B5BC"/>
                </a:solidFill>
                <a:latin typeface="Arial Narrow" panose="020B0606020202030204" pitchFamily="34" charset="0"/>
              </a:rPr>
              <a:t>Chinese Art Education.2015.11</a:t>
            </a:r>
          </a:p>
          <a:p>
            <a:pPr>
              <a:lnSpc>
                <a:spcPct val="150000"/>
              </a:lnSpc>
            </a:pPr>
            <a:r>
              <a:rPr lang="en-US" altLang="zh-CN" dirty="0">
                <a:solidFill>
                  <a:srgbClr val="22B5BC"/>
                </a:solidFill>
                <a:latin typeface="Arial Narrow" panose="020B0606020202030204" pitchFamily="34" charset="0"/>
              </a:rPr>
              <a:t>4. </a:t>
            </a:r>
            <a:r>
              <a:rPr lang="en-US" altLang="zh-CN" b="1" i="1" dirty="0">
                <a:solidFill>
                  <a:srgbClr val="22B5BC"/>
                </a:solidFill>
                <a:latin typeface="Arial Narrow" panose="020B0606020202030204" pitchFamily="34" charset="0"/>
              </a:rPr>
              <a:t>The Rose of Versailles </a:t>
            </a:r>
            <a:r>
              <a:rPr lang="en-US" altLang="zh-CN" dirty="0">
                <a:solidFill>
                  <a:srgbClr val="22B5BC"/>
                </a:solidFill>
                <a:latin typeface="Arial Narrow" panose="020B0606020202030204" pitchFamily="34" charset="0"/>
              </a:rPr>
              <a:t>, 1979. [Anime television series] Directed by </a:t>
            </a:r>
            <a:r>
              <a:rPr lang="en-US" altLang="zh-CN" dirty="0" err="1">
                <a:solidFill>
                  <a:srgbClr val="22B5BC"/>
                </a:solidFill>
                <a:latin typeface="Arial Narrow" panose="020B0606020202030204" pitchFamily="34" charset="0"/>
              </a:rPr>
              <a:t>Tadao</a:t>
            </a:r>
            <a:r>
              <a:rPr lang="en-US" altLang="zh-CN" dirty="0">
                <a:solidFill>
                  <a:srgbClr val="22B5BC"/>
                </a:solidFill>
                <a:latin typeface="Arial Narrow" panose="020B0606020202030204" pitchFamily="34" charset="0"/>
              </a:rPr>
              <a:t> </a:t>
            </a:r>
            <a:r>
              <a:rPr lang="en-US" altLang="zh-CN" dirty="0" err="1">
                <a:solidFill>
                  <a:srgbClr val="22B5BC"/>
                </a:solidFill>
                <a:latin typeface="Arial Narrow" panose="020B0606020202030204" pitchFamily="34" charset="0"/>
              </a:rPr>
              <a:t>Nagahama</a:t>
            </a:r>
            <a:r>
              <a:rPr lang="en-US" altLang="zh-CN" dirty="0">
                <a:solidFill>
                  <a:srgbClr val="22B5BC"/>
                </a:solidFill>
                <a:latin typeface="Arial Narrow" panose="020B0606020202030204" pitchFamily="34" charset="0"/>
              </a:rPr>
              <a:t> and Osamu </a:t>
            </a:r>
            <a:r>
              <a:rPr lang="en-US" altLang="zh-CN" dirty="0" err="1">
                <a:solidFill>
                  <a:srgbClr val="22B5BC"/>
                </a:solidFill>
                <a:latin typeface="Arial Narrow" panose="020B0606020202030204" pitchFamily="34" charset="0"/>
              </a:rPr>
              <a:t>Dezaki</a:t>
            </a:r>
            <a:r>
              <a:rPr lang="en-US" altLang="zh-CN" dirty="0">
                <a:solidFill>
                  <a:srgbClr val="22B5BC"/>
                </a:solidFill>
                <a:latin typeface="Arial Narrow" panose="020B0606020202030204" pitchFamily="34" charset="0"/>
              </a:rPr>
              <a:t>. Tokyo Movie </a:t>
            </a:r>
            <a:r>
              <a:rPr lang="en-US" altLang="zh-CN" dirty="0" err="1">
                <a:solidFill>
                  <a:srgbClr val="22B5BC"/>
                </a:solidFill>
                <a:latin typeface="Arial Narrow" panose="020B0606020202030204" pitchFamily="34" charset="0"/>
              </a:rPr>
              <a:t>Shinsha</a:t>
            </a:r>
            <a:endParaRPr lang="en-US" altLang="zh-CN" dirty="0">
              <a:solidFill>
                <a:srgbClr val="22B5BC"/>
              </a:solidFill>
              <a:latin typeface="Arial Narrow" panose="020B0606020202030204" pitchFamily="34" charset="0"/>
            </a:endParaRPr>
          </a:p>
          <a:p>
            <a:pPr>
              <a:lnSpc>
                <a:spcPct val="150000"/>
              </a:lnSpc>
            </a:pPr>
            <a:r>
              <a:rPr lang="en-US" altLang="zh-CN" dirty="0">
                <a:solidFill>
                  <a:srgbClr val="22B5BC"/>
                </a:solidFill>
                <a:latin typeface="Arial Narrow" panose="020B0606020202030204" pitchFamily="34" charset="0"/>
              </a:rPr>
              <a:t>5. </a:t>
            </a:r>
            <a:r>
              <a:rPr lang="en-US" altLang="zh-CN" b="1" i="1" dirty="0">
                <a:solidFill>
                  <a:srgbClr val="22B5BC"/>
                </a:solidFill>
                <a:latin typeface="Arial Narrow" panose="020B0606020202030204" pitchFamily="34" charset="0"/>
              </a:rPr>
              <a:t>Revolutionary Girl </a:t>
            </a:r>
            <a:r>
              <a:rPr lang="en-US" altLang="zh-CN" b="1" i="1" dirty="0" err="1">
                <a:solidFill>
                  <a:srgbClr val="22B5BC"/>
                </a:solidFill>
                <a:latin typeface="Arial Narrow" panose="020B0606020202030204" pitchFamily="34" charset="0"/>
              </a:rPr>
              <a:t>Utena</a:t>
            </a:r>
            <a:r>
              <a:rPr lang="en-US" altLang="zh-CN" b="1" i="1" dirty="0">
                <a:solidFill>
                  <a:srgbClr val="22B5BC"/>
                </a:solidFill>
                <a:latin typeface="Arial Narrow" panose="020B0606020202030204" pitchFamily="34" charset="0"/>
              </a:rPr>
              <a:t> </a:t>
            </a:r>
            <a:r>
              <a:rPr lang="en-US" altLang="zh-CN" dirty="0">
                <a:solidFill>
                  <a:srgbClr val="22B5BC"/>
                </a:solidFill>
                <a:latin typeface="Arial Narrow" panose="020B0606020202030204" pitchFamily="34" charset="0"/>
              </a:rPr>
              <a:t>, 1997. [Anime television series] Directed by </a:t>
            </a:r>
            <a:r>
              <a:rPr lang="en-US" altLang="zh-CN" dirty="0" err="1">
                <a:solidFill>
                  <a:srgbClr val="22B5BC"/>
                </a:solidFill>
                <a:latin typeface="Arial Narrow" panose="020B0606020202030204" pitchFamily="34" charset="0"/>
              </a:rPr>
              <a:t>Kunihiko</a:t>
            </a:r>
            <a:r>
              <a:rPr lang="en-US" altLang="zh-CN" dirty="0">
                <a:solidFill>
                  <a:srgbClr val="22B5BC"/>
                </a:solidFill>
                <a:latin typeface="Arial Narrow" panose="020B0606020202030204" pitchFamily="34" charset="0"/>
              </a:rPr>
              <a:t> </a:t>
            </a:r>
            <a:r>
              <a:rPr lang="en-US" altLang="zh-CN" dirty="0" err="1">
                <a:solidFill>
                  <a:srgbClr val="22B5BC"/>
                </a:solidFill>
                <a:latin typeface="Arial Narrow" panose="020B0606020202030204" pitchFamily="34" charset="0"/>
              </a:rPr>
              <a:t>Ikuhara</a:t>
            </a:r>
            <a:r>
              <a:rPr lang="en-US" altLang="zh-CN" dirty="0">
                <a:solidFill>
                  <a:srgbClr val="22B5BC"/>
                </a:solidFill>
                <a:latin typeface="Arial Narrow" panose="020B0606020202030204" pitchFamily="34" charset="0"/>
              </a:rPr>
              <a:t>. </a:t>
            </a:r>
            <a:r>
              <a:rPr lang="en-US" altLang="zh-CN" dirty="0" err="1">
                <a:solidFill>
                  <a:srgbClr val="22B5BC"/>
                </a:solidFill>
                <a:latin typeface="Arial Narrow" panose="020B0606020202030204" pitchFamily="34" charset="0"/>
              </a:rPr>
              <a:t>J.C.Staff</a:t>
            </a:r>
            <a:endParaRPr lang="en-US" altLang="zh-CN" dirty="0">
              <a:solidFill>
                <a:srgbClr val="22B5BC"/>
              </a:solidFill>
              <a:latin typeface="Arial Narrow" panose="020B0606020202030204" pitchFamily="34" charset="0"/>
            </a:endParaRPr>
          </a:p>
          <a:p>
            <a:pPr>
              <a:lnSpc>
                <a:spcPct val="150000"/>
              </a:lnSpc>
            </a:pPr>
            <a:r>
              <a:rPr lang="en-US" altLang="zh-CN" dirty="0">
                <a:solidFill>
                  <a:srgbClr val="22B5BC"/>
                </a:solidFill>
                <a:latin typeface="Arial Narrow" panose="020B0606020202030204" pitchFamily="34" charset="0"/>
              </a:rPr>
              <a:t>6. </a:t>
            </a:r>
            <a:r>
              <a:rPr lang="en-US" altLang="zh-CN" b="1" i="1" dirty="0">
                <a:solidFill>
                  <a:srgbClr val="22B5BC"/>
                </a:solidFill>
                <a:latin typeface="Arial Narrow" panose="020B0606020202030204" pitchFamily="34" charset="0"/>
              </a:rPr>
              <a:t> Frozen</a:t>
            </a:r>
            <a:r>
              <a:rPr lang="en-US" altLang="zh-CN" dirty="0">
                <a:solidFill>
                  <a:srgbClr val="22B5BC"/>
                </a:solidFill>
                <a:latin typeface="Arial Narrow" panose="020B0606020202030204" pitchFamily="34" charset="0"/>
              </a:rPr>
              <a:t>, 2013 . [Film] Directed by Chris Buck and Jennifer Lee. Walt Disney Pictures</a:t>
            </a:r>
          </a:p>
          <a:p>
            <a:pPr>
              <a:lnSpc>
                <a:spcPct val="150000"/>
              </a:lnSpc>
            </a:pPr>
            <a:r>
              <a:rPr lang="en-US" altLang="zh-CN" dirty="0">
                <a:solidFill>
                  <a:srgbClr val="22B5BC"/>
                </a:solidFill>
                <a:latin typeface="Arial Narrow" panose="020B0606020202030204" pitchFamily="34" charset="0"/>
              </a:rPr>
              <a:t>7. </a:t>
            </a:r>
            <a:r>
              <a:rPr lang="en-US" altLang="zh-CN" b="1" i="1" dirty="0">
                <a:solidFill>
                  <a:srgbClr val="22B5BC"/>
                </a:solidFill>
                <a:latin typeface="Arial Narrow" panose="020B0606020202030204" pitchFamily="34" charset="0"/>
              </a:rPr>
              <a:t>  The Incredibles </a:t>
            </a:r>
            <a:r>
              <a:rPr lang="en-US" altLang="zh-CN" dirty="0">
                <a:solidFill>
                  <a:srgbClr val="22B5BC"/>
                </a:solidFill>
                <a:latin typeface="Arial Narrow" panose="020B0606020202030204" pitchFamily="34" charset="0"/>
              </a:rPr>
              <a:t>, 2004 . [Film] Directed by Brad Bird. Walt Disney Pictures</a:t>
            </a:r>
          </a:p>
          <a:p>
            <a:pPr>
              <a:lnSpc>
                <a:spcPct val="150000"/>
              </a:lnSpc>
            </a:pPr>
            <a:r>
              <a:rPr lang="en-US" altLang="zh-CN" dirty="0">
                <a:solidFill>
                  <a:srgbClr val="22B5BC"/>
                </a:solidFill>
                <a:latin typeface="Arial Narrow" panose="020B0606020202030204" pitchFamily="34" charset="0"/>
              </a:rPr>
              <a:t>8. </a:t>
            </a:r>
            <a:r>
              <a:rPr lang="en-US" altLang="zh-CN" b="1" i="1" dirty="0">
                <a:solidFill>
                  <a:srgbClr val="22B5BC"/>
                </a:solidFill>
                <a:latin typeface="Arial Narrow" panose="020B0606020202030204" pitchFamily="34" charset="0"/>
              </a:rPr>
              <a:t>Land of the Lustrous </a:t>
            </a:r>
            <a:r>
              <a:rPr lang="en-US" altLang="zh-CN" dirty="0">
                <a:solidFill>
                  <a:srgbClr val="22B5BC"/>
                </a:solidFill>
                <a:latin typeface="Arial Narrow" panose="020B0606020202030204" pitchFamily="34" charset="0"/>
              </a:rPr>
              <a:t>, 2017. [Anime television series] Directed by Takahiko </a:t>
            </a:r>
            <a:r>
              <a:rPr lang="en-US" altLang="zh-CN" dirty="0" err="1">
                <a:solidFill>
                  <a:srgbClr val="22B5BC"/>
                </a:solidFill>
                <a:latin typeface="Arial Narrow" panose="020B0606020202030204" pitchFamily="34" charset="0"/>
              </a:rPr>
              <a:t>Kyōgoku</a:t>
            </a:r>
            <a:r>
              <a:rPr lang="en-US" altLang="zh-CN" dirty="0">
                <a:solidFill>
                  <a:srgbClr val="22B5BC"/>
                </a:solidFill>
                <a:latin typeface="Arial Narrow" panose="020B0606020202030204" pitchFamily="34" charset="0"/>
              </a:rPr>
              <a:t>. Orange</a:t>
            </a:r>
          </a:p>
          <a:p>
            <a:pPr>
              <a:lnSpc>
                <a:spcPct val="150000"/>
              </a:lnSpc>
            </a:pPr>
            <a:r>
              <a:rPr lang="en-US" altLang="zh-CN" dirty="0">
                <a:solidFill>
                  <a:srgbClr val="22B5BC"/>
                </a:solidFill>
                <a:latin typeface="Arial Narrow" panose="020B0606020202030204" pitchFamily="34" charset="0"/>
              </a:rPr>
              <a:t>9. </a:t>
            </a:r>
            <a:r>
              <a:rPr lang="en-US" altLang="zh-CN" b="1" i="1" dirty="0">
                <a:solidFill>
                  <a:srgbClr val="22B5BC"/>
                </a:solidFill>
                <a:latin typeface="Arial Narrow" panose="020B0606020202030204" pitchFamily="34" charset="0"/>
              </a:rPr>
              <a:t>Cat's Eye </a:t>
            </a:r>
            <a:r>
              <a:rPr lang="en-US" altLang="zh-CN" dirty="0">
                <a:solidFill>
                  <a:srgbClr val="22B5BC"/>
                </a:solidFill>
                <a:latin typeface="Arial Narrow" panose="020B0606020202030204" pitchFamily="34" charset="0"/>
              </a:rPr>
              <a:t>, 1997. [Anime television series] Directed by Yoshio Takeuchi. Tokyo Movie </a:t>
            </a:r>
            <a:r>
              <a:rPr lang="en-US" altLang="zh-CN" dirty="0" err="1">
                <a:solidFill>
                  <a:srgbClr val="22B5BC"/>
                </a:solidFill>
                <a:latin typeface="Arial Narrow" panose="020B0606020202030204" pitchFamily="34" charset="0"/>
              </a:rPr>
              <a:t>Shinsha</a:t>
            </a:r>
            <a:endParaRPr lang="en-US" altLang="zh-CN" dirty="0">
              <a:solidFill>
                <a:srgbClr val="22B5BC"/>
              </a:solidFill>
              <a:latin typeface="Arial Narrow" panose="020B0606020202030204" pitchFamily="34" charset="0"/>
            </a:endParaRPr>
          </a:p>
          <a:p>
            <a:pPr>
              <a:lnSpc>
                <a:spcPct val="150000"/>
              </a:lnSpc>
            </a:pPr>
            <a:r>
              <a:rPr lang="en-US" altLang="zh-CN" dirty="0">
                <a:solidFill>
                  <a:srgbClr val="22B5BC"/>
                </a:solidFill>
                <a:latin typeface="Arial Narrow" panose="020B0606020202030204" pitchFamily="34" charset="0"/>
              </a:rPr>
              <a:t>10.</a:t>
            </a:r>
            <a:r>
              <a:rPr lang="en-US" altLang="zh-CN" b="1" i="1" dirty="0">
                <a:solidFill>
                  <a:srgbClr val="22B5BC"/>
                </a:solidFill>
                <a:latin typeface="Arial Narrow" panose="020B0606020202030204" pitchFamily="34" charset="0"/>
              </a:rPr>
              <a:t> The </a:t>
            </a:r>
            <a:r>
              <a:rPr lang="en-US" altLang="zh-CN" b="1" i="1" dirty="0" err="1">
                <a:solidFill>
                  <a:srgbClr val="22B5BC"/>
                </a:solidFill>
                <a:latin typeface="Arial Narrow" panose="020B0606020202030204" pitchFamily="34" charset="0"/>
              </a:rPr>
              <a:t>Powerpuff</a:t>
            </a:r>
            <a:r>
              <a:rPr lang="en-US" altLang="zh-CN" b="1" i="1" dirty="0">
                <a:solidFill>
                  <a:srgbClr val="22B5BC"/>
                </a:solidFill>
                <a:latin typeface="Arial Narrow" panose="020B0606020202030204" pitchFamily="34" charset="0"/>
              </a:rPr>
              <a:t> Girls</a:t>
            </a:r>
            <a:r>
              <a:rPr lang="en-US" altLang="zh-CN" dirty="0">
                <a:solidFill>
                  <a:srgbClr val="22B5BC"/>
                </a:solidFill>
                <a:latin typeface="Arial Narrow" panose="020B0606020202030204" pitchFamily="34" charset="0"/>
              </a:rPr>
              <a:t>, 1998. [Anime television series] Directed by Craig McCracken. Hanna-Barbera Cartoons</a:t>
            </a:r>
            <a:endParaRPr lang="en-US" altLang="zh-CN" b="1" i="1" dirty="0">
              <a:solidFill>
                <a:schemeClr val="accent3">
                  <a:lumMod val="75000"/>
                </a:schemeClr>
              </a:solidFill>
            </a:endParaRPr>
          </a:p>
          <a:p>
            <a:pPr>
              <a:lnSpc>
                <a:spcPct val="150000"/>
              </a:lnSpc>
            </a:pPr>
            <a:r>
              <a:rPr lang="en-US" altLang="zh-CN" dirty="0">
                <a:solidFill>
                  <a:srgbClr val="22B5BC"/>
                </a:solidFill>
                <a:latin typeface="Arial Narrow" panose="020B0606020202030204" pitchFamily="34" charset="0"/>
              </a:rPr>
              <a:t>11. </a:t>
            </a:r>
            <a:r>
              <a:rPr lang="en-US" altLang="zh-CN" b="1" i="1" dirty="0">
                <a:solidFill>
                  <a:srgbClr val="22B5BC"/>
                </a:solidFill>
                <a:latin typeface="Arial Narrow" panose="020B0606020202030204" pitchFamily="34" charset="0"/>
              </a:rPr>
              <a:t> Inside Out </a:t>
            </a:r>
            <a:r>
              <a:rPr lang="en-US" altLang="zh-CN" dirty="0">
                <a:solidFill>
                  <a:srgbClr val="22B5BC"/>
                </a:solidFill>
                <a:latin typeface="Arial Narrow" panose="020B0606020202030204" pitchFamily="34" charset="0"/>
              </a:rPr>
              <a:t>, 2015 . [Film] Directed by Pete </a:t>
            </a:r>
            <a:r>
              <a:rPr lang="en-US" altLang="zh-CN" dirty="0" err="1">
                <a:solidFill>
                  <a:srgbClr val="22B5BC"/>
                </a:solidFill>
                <a:latin typeface="Arial Narrow" panose="020B0606020202030204" pitchFamily="34" charset="0"/>
              </a:rPr>
              <a:t>Docter</a:t>
            </a:r>
            <a:r>
              <a:rPr lang="en-US" altLang="zh-CN" dirty="0">
                <a:solidFill>
                  <a:srgbClr val="22B5BC"/>
                </a:solidFill>
                <a:latin typeface="Arial Narrow" panose="020B0606020202030204" pitchFamily="34" charset="0"/>
              </a:rPr>
              <a:t>. Walt Disney Pictures</a:t>
            </a:r>
          </a:p>
          <a:p>
            <a:pPr>
              <a:lnSpc>
                <a:spcPct val="150000"/>
              </a:lnSpc>
            </a:pPr>
            <a:endParaRPr lang="en-US" altLang="zh-CN" dirty="0">
              <a:solidFill>
                <a:srgbClr val="22B5BC"/>
              </a:solidFill>
              <a:latin typeface="Arial Narrow" panose="020B0606020202030204" pitchFamily="34" charset="0"/>
            </a:endParaRPr>
          </a:p>
          <a:p>
            <a:pPr>
              <a:lnSpc>
                <a:spcPct val="150000"/>
              </a:lnSpc>
            </a:pPr>
            <a:endParaRPr lang="en-US" altLang="zh-CN" dirty="0">
              <a:solidFill>
                <a:srgbClr val="22B5BC"/>
              </a:solidFill>
              <a:latin typeface="Arial Narrow" panose="020B0606020202030204" pitchFamily="34" charset="0"/>
            </a:endParaRPr>
          </a:p>
          <a:p>
            <a:pPr>
              <a:lnSpc>
                <a:spcPct val="150000"/>
              </a:lnSpc>
            </a:pPr>
            <a:endParaRPr lang="en-US" altLang="zh-CN" dirty="0">
              <a:solidFill>
                <a:srgbClr val="22B5BC"/>
              </a:solidFill>
              <a:latin typeface="Arial Narrow" panose="020B0606020202030204" pitchFamily="34" charset="0"/>
            </a:endParaRPr>
          </a:p>
          <a:p>
            <a:pPr>
              <a:lnSpc>
                <a:spcPct val="150000"/>
              </a:lnSpc>
            </a:pPr>
            <a:endParaRPr lang="en-US" altLang="zh-CN" dirty="0">
              <a:solidFill>
                <a:srgbClr val="22B5BC"/>
              </a:solidFill>
              <a:latin typeface="Arial Narrow" panose="020B0606020202030204" pitchFamily="34" charset="0"/>
            </a:endParaRPr>
          </a:p>
          <a:p>
            <a:pPr>
              <a:lnSpc>
                <a:spcPct val="150000"/>
              </a:lnSpc>
            </a:pPr>
            <a:endParaRPr lang="en-US" altLang="zh-CN" dirty="0">
              <a:solidFill>
                <a:srgbClr val="22B5BC"/>
              </a:solidFill>
              <a:latin typeface="Arial Narrow" panose="020B0606020202030204" pitchFamily="34" charset="0"/>
            </a:endParaRPr>
          </a:p>
          <a:p>
            <a:endParaRPr lang="zh-CN" altLang="en-US" sz="2400" dirty="0">
              <a:solidFill>
                <a:srgbClr val="22B5BC"/>
              </a:solidFill>
              <a:latin typeface="Arial Narrow" panose="020B0606020202030204" pitchFamily="34" charset="0"/>
            </a:endParaRPr>
          </a:p>
        </p:txBody>
      </p:sp>
    </p:spTree>
    <p:extLst>
      <p:ext uri="{BB962C8B-B14F-4D97-AF65-F5344CB8AC3E}">
        <p14:creationId xmlns:p14="http://schemas.microsoft.com/office/powerpoint/2010/main" val="33428798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9">
            <a:extLst>
              <a:ext uri="{FF2B5EF4-FFF2-40B4-BE49-F238E27FC236}">
                <a16:creationId xmlns:a16="http://schemas.microsoft.com/office/drawing/2014/main" id="{92AE47DF-AE6B-45DD-82B1-445AB8318AF6}"/>
              </a:ext>
            </a:extLst>
          </p:cNvPr>
          <p:cNvSpPr/>
          <p:nvPr/>
        </p:nvSpPr>
        <p:spPr>
          <a:xfrm>
            <a:off x="1093483" y="2777715"/>
            <a:ext cx="10030046" cy="197345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1" name="Picture 3">
            <a:extLst>
              <a:ext uri="{FF2B5EF4-FFF2-40B4-BE49-F238E27FC236}">
                <a16:creationId xmlns:a16="http://schemas.microsoft.com/office/drawing/2014/main" id="{0FF978EB-4FE3-41A7-B8FB-B3B4E9546EA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06597" y="912101"/>
            <a:ext cx="5178806" cy="5033798"/>
          </a:xfrm>
          <a:prstGeom prst="rect">
            <a:avLst/>
          </a:prstGeom>
          <a:effectLst>
            <a:glow rad="12700">
              <a:schemeClr val="accent5">
                <a:lumMod val="60000"/>
                <a:lumOff val="40000"/>
                <a:alpha val="60000"/>
              </a:schemeClr>
            </a:glow>
          </a:effectLst>
        </p:spPr>
      </p:pic>
      <p:sp>
        <p:nvSpPr>
          <p:cNvPr id="5" name="文本框 4">
            <a:extLst>
              <a:ext uri="{FF2B5EF4-FFF2-40B4-BE49-F238E27FC236}">
                <a16:creationId xmlns:a16="http://schemas.microsoft.com/office/drawing/2014/main" id="{115F2046-171D-4C95-94C0-FE1F987923D8}"/>
              </a:ext>
            </a:extLst>
          </p:cNvPr>
          <p:cNvSpPr txBox="1"/>
          <p:nvPr/>
        </p:nvSpPr>
        <p:spPr>
          <a:xfrm>
            <a:off x="4969775" y="3014702"/>
            <a:ext cx="2243825" cy="1107996"/>
          </a:xfrm>
          <a:prstGeom prst="rect">
            <a:avLst/>
          </a:prstGeom>
          <a:noFill/>
        </p:spPr>
        <p:txBody>
          <a:bodyPr wrap="square" rtlCol="0">
            <a:spAutoFit/>
          </a:bodyPr>
          <a:lstStyle/>
          <a:p>
            <a:r>
              <a:rPr lang="en-US" altLang="zh-CN" sz="6600" dirty="0">
                <a:solidFill>
                  <a:schemeClr val="accent4">
                    <a:lumMod val="40000"/>
                    <a:lumOff val="60000"/>
                  </a:schemeClr>
                </a:solidFill>
                <a:latin typeface="Arial Black" panose="020B0A04020102020204" pitchFamily="34" charset="0"/>
                <a:cs typeface="Arial" panose="020B0604020202020204" pitchFamily="34" charset="0"/>
              </a:rPr>
              <a:t>END</a:t>
            </a:r>
            <a:endParaRPr lang="zh-CN" altLang="en-US" sz="4000" dirty="0">
              <a:solidFill>
                <a:schemeClr val="accent4">
                  <a:lumMod val="40000"/>
                  <a:lumOff val="60000"/>
                </a:schemeClr>
              </a:solidFill>
              <a:latin typeface="Arial Black" panose="020B0A04020102020204" pitchFamily="34" charset="0"/>
              <a:cs typeface="Arial" panose="020B0604020202020204" pitchFamily="34" charset="0"/>
            </a:endParaRPr>
          </a:p>
        </p:txBody>
      </p:sp>
    </p:spTree>
    <p:extLst>
      <p:ext uri="{BB962C8B-B14F-4D97-AF65-F5344CB8AC3E}">
        <p14:creationId xmlns:p14="http://schemas.microsoft.com/office/powerpoint/2010/main" val="292952849"/>
      </p:ext>
    </p:extLst>
  </p:cSld>
  <p:clrMapOvr>
    <a:masterClrMapping/>
  </p:clrMapOvr>
</p:sld>
</file>

<file path=ppt/theme/theme1.xml><?xml version="1.0" encoding="utf-8"?>
<a:theme xmlns:a="http://schemas.openxmlformats.org/drawingml/2006/main" name="基础">
  <a:themeElements>
    <a:clrScheme name="自定义 1">
      <a:dk1>
        <a:sysClr val="windowText" lastClr="000000"/>
      </a:dk1>
      <a:lt1>
        <a:sysClr val="window" lastClr="FFFFFF"/>
      </a:lt1>
      <a:dk2>
        <a:srgbClr val="335B74"/>
      </a:dk2>
      <a:lt2>
        <a:srgbClr val="DFE3E5"/>
      </a:lt2>
      <a:accent1>
        <a:srgbClr val="13676B"/>
      </a:accent1>
      <a:accent2>
        <a:srgbClr val="1D9AA1"/>
      </a:accent2>
      <a:accent3>
        <a:srgbClr val="27CED7"/>
      </a:accent3>
      <a:accent4>
        <a:srgbClr val="42BA97"/>
      </a:accent4>
      <a:accent5>
        <a:srgbClr val="3E8853"/>
      </a:accent5>
      <a:accent6>
        <a:srgbClr val="62A39F"/>
      </a:accent6>
      <a:hlink>
        <a:srgbClr val="6EAC1C"/>
      </a:hlink>
      <a:folHlink>
        <a:srgbClr val="B26B02"/>
      </a:folHlink>
    </a:clrScheme>
    <a:fontScheme name="基础">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基础">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8" ma:contentTypeDescription="Create a new document." ma:contentTypeScope="" ma:versionID="ba64d0c0d163f60c1aebc5132d61a85c">
  <xsd:schema xmlns:xsd="http://www.w3.org/2001/XMLSchema" xmlns:xs="http://www.w3.org/2001/XMLSchema" xmlns:p="http://schemas.microsoft.com/office/2006/metadata/properties" xmlns:ns2="2e89cfda-a374-4413-9f0d-8b601eddeb70" targetNamespace="http://schemas.microsoft.com/office/2006/metadata/properties" ma:root="true" ma:fieldsID="5755609fc223e24160282a9f9bcbe18b" ns2:_="">
    <xsd:import namespace="2e89cfda-a374-4413-9f0d-8b601eddeb70"/>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DateTaken" minOccurs="0"/>
                <xsd:element ref="ns2:MediaServiceLocatio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DateTaken" ma:index="11" nillable="true" ma:displayName="MediaServiceDateTaken" ma:hidden="true" ma:internalName="MediaServiceDateTaken"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3F9EF29-BBA2-44E4-9B69-5E862A92D553}">
  <ds:schemaRefs>
    <ds:schemaRef ds:uri="http://schemas.microsoft.com/office/2006/metadata/properties"/>
    <ds:schemaRef ds:uri="2e89cfda-a374-4413-9f0d-8b601eddeb70"/>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21E2F786-3E08-4DAB-943D-A0F6E05C9603}">
  <ds:schemaRefs>
    <ds:schemaRef ds:uri="http://schemas.microsoft.com/sharepoint/v3/contenttype/forms"/>
  </ds:schemaRefs>
</ds:datastoreItem>
</file>

<file path=customXml/itemProps3.xml><?xml version="1.0" encoding="utf-8"?>
<ds:datastoreItem xmlns:ds="http://schemas.openxmlformats.org/officeDocument/2006/customXml" ds:itemID="{ADD9B2BC-6902-475E-9034-525E91E8C9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TM03457444[[fn=基础]]</Template>
  <TotalTime>2122</TotalTime>
  <Words>928</Words>
  <Application>Microsoft Office PowerPoint</Application>
  <PresentationFormat>宽屏</PresentationFormat>
  <Paragraphs>93</Paragraphs>
  <Slides>17</Slides>
  <Notes>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17</vt:i4>
      </vt:variant>
    </vt:vector>
  </HeadingPairs>
  <TitlesOfParts>
    <vt:vector size="22" baseType="lpstr">
      <vt:lpstr>Arial</vt:lpstr>
      <vt:lpstr>Arial Black</vt:lpstr>
      <vt:lpstr>Arial Narrow</vt:lpstr>
      <vt:lpstr>Corbel</vt:lpstr>
      <vt:lpstr>基础</vt:lpstr>
      <vt:lpstr>FLOWERFACE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FLOWERFACE</dc:title>
  <dc:creator>Catrin</dc:creator>
  <cp:lastModifiedBy> </cp:lastModifiedBy>
  <cp:revision>71</cp:revision>
  <dcterms:created xsi:type="dcterms:W3CDTF">2019-05-01T07:42:40Z</dcterms:created>
  <dcterms:modified xsi:type="dcterms:W3CDTF">2019-05-06T22:51:07Z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ies>
</file>