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0" r:id="rId4"/>
    <p:sldId id="259" r:id="rId5"/>
    <p:sldId id="258" r:id="rId6"/>
    <p:sldId id="261" r:id="rId7"/>
    <p:sldId id="262" r:id="rId8"/>
    <p:sldId id="263" r:id="rId9"/>
    <p:sldId id="264" r:id="rId10"/>
    <p:sldId id="265" r:id="rId11"/>
    <p:sldId id="266" r:id="rId12"/>
    <p:sldId id="272" r:id="rId13"/>
    <p:sldId id="270" r:id="rId14"/>
    <p:sldId id="267" r:id="rId15"/>
    <p:sldId id="268" r:id="rId16"/>
    <p:sldId id="269" r:id="rId17"/>
    <p:sldId id="271" r:id="rId18"/>
    <p:sldId id="273" r:id="rId1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ADE5EC4-099E-486E-B43E-E1ADC9C91731}" v="9" dt="2023-09-18T09:06:39.76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0"/>
    <p:restoredTop sz="94660"/>
  </p:normalViewPr>
  <p:slideViewPr>
    <p:cSldViewPr snapToGrid="0">
      <p:cViewPr>
        <p:scale>
          <a:sx n="77" d="100"/>
          <a:sy n="77" d="100"/>
        </p:scale>
        <p:origin x="96" y="9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microsoft.com/office/2015/10/relationships/revisionInfo" Target="revisionInfo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16913E-039A-2149-4741-B8591ED769B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894EEC8-388A-33B4-D4FD-E68E26E6763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4C0FFCB-93C8-78A4-51B8-70D9BE5297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4154B-04FC-4633-BD43-0C1D80178E1C}" type="datetimeFigureOut">
              <a:rPr lang="en-GB" smtClean="0"/>
              <a:t>07/02/2024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4F19CCF-22B5-9389-7D85-A8C4450D8D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7244A5F-0355-1676-A299-B7A6B663CE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61792D-5A63-4B20-B82F-9B479457EE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54272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57886B-9B0D-1A77-0296-5455790C21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019E5A6-9E91-D89D-3300-FF8D6E300C5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A8477B7-42D1-33DE-684E-926CCDB851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4154B-04FC-4633-BD43-0C1D80178E1C}" type="datetimeFigureOut">
              <a:rPr lang="en-GB" smtClean="0"/>
              <a:t>07/02/2024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F9508F3-BB50-296B-CF0D-F5D6859B90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89153CC-E956-C64F-05BE-4B14DD3B15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61792D-5A63-4B20-B82F-9B479457EE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07002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70B797-2F89-538A-09EE-F4BDD73174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F5E09BD-D78A-2378-07C8-9AB84D3635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DC7E176-E036-9671-426F-CE83CA66C5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4154B-04FC-4633-BD43-0C1D80178E1C}" type="datetimeFigureOut">
              <a:rPr lang="en-GB" smtClean="0"/>
              <a:t>07/02/2024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CFDA4D1-10E6-21F0-16E5-881F0276DD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2204284-2F6A-A66A-1A8F-FAFDD175F7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61792D-5A63-4B20-B82F-9B479457EE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63233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83B3DE-13A1-616E-84B5-E77D2F1CC3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9E62F8-256C-A05F-D248-9CF8A7A5300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6E8BDD5-29BB-7699-AF0F-AF4E0AF9E62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36ED8E4-A071-C229-257A-6D417B5C1F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4154B-04FC-4633-BD43-0C1D80178E1C}" type="datetimeFigureOut">
              <a:rPr lang="en-GB" smtClean="0"/>
              <a:t>07/02/2024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B5521AD-5538-0356-7AB4-2EC179D614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6168449-7CA2-A451-81F2-C2C145E7E3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61792D-5A63-4B20-B82F-9B479457EE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14334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901E71-70B2-C517-BBD6-ACDF425034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115786F-C830-06A1-FA7D-29AC8E4DD5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0D3140-0917-924C-547C-187B1366A3D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F9A0479-196A-8FAE-8FF8-06A56A821FD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C33F88A-AD85-CC52-41FF-A5BD38315A0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FC93942-43D4-BB2A-22FE-D13B8CE082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4154B-04FC-4633-BD43-0C1D80178E1C}" type="datetimeFigureOut">
              <a:rPr lang="en-GB" smtClean="0"/>
              <a:t>07/02/2024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881C794-C4BF-BF49-C827-7B521D8229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2C5924B-ED7E-9756-41FA-1436448F4E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61792D-5A63-4B20-B82F-9B479457EE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67993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2453D4-0FAB-6F25-0558-6A8A3D96FA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13F6A44-C593-6A7A-99AC-E1A0BCD3CF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4154B-04FC-4633-BD43-0C1D80178E1C}" type="datetimeFigureOut">
              <a:rPr lang="en-GB" smtClean="0"/>
              <a:t>07/02/2024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464AE85-DDE8-BBC6-A4B2-63B9433E71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AB8D453-EBBA-EE30-A8AA-740FE2D6F4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61792D-5A63-4B20-B82F-9B479457EE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55262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18E7434-FCF2-E50C-C4A2-6FCE02C291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4154B-04FC-4633-BD43-0C1D80178E1C}" type="datetimeFigureOut">
              <a:rPr lang="en-GB" smtClean="0"/>
              <a:t>07/02/2024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A03123-9034-D97D-3C7F-4132DCEEA1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2D13E24-275A-537F-4BBD-8212CB34AE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61792D-5A63-4B20-B82F-9B479457EE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14480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8B0D98-2B82-E6D9-4987-2C7C08EB0C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CDD6CF0-8985-AC41-2ACF-9458ED04C26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E6B9C27-51D5-2A7D-CF4C-1AEF5DB37B9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373B1F9-11EB-8313-B676-3A7F29A582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4154B-04FC-4633-BD43-0C1D80178E1C}" type="datetimeFigureOut">
              <a:rPr lang="en-GB" smtClean="0"/>
              <a:t>07/02/2024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8F40189-76F9-E972-B702-D33B90C574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3C6D6C0-5728-92A2-BDA5-D01EC15C26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61792D-5A63-4B20-B82F-9B479457EE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55003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7EEF05-2E80-0AD1-0CB1-3D92CB358F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E333B6C-74FE-596F-A71F-77ABE0C4706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1F7B152-36E0-B77F-CB19-A0DB35B31D7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F242735-B875-F255-92F6-F3E3625472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4154B-04FC-4633-BD43-0C1D80178E1C}" type="datetimeFigureOut">
              <a:rPr lang="en-GB" smtClean="0"/>
              <a:t>07/02/2024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D198C3B-9D87-E657-06D4-C178BCFB45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0E4894E-DC66-2E1B-C5D9-232D3DA54D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61792D-5A63-4B20-B82F-9B479457EE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18676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1EBDD1-AB72-F52D-B626-CD67303A04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BDFE925-6C37-A8D7-0449-EA91459AC68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D471EA7-C4CC-7E3B-2180-FCBCA02142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4154B-04FC-4633-BD43-0C1D80178E1C}" type="datetimeFigureOut">
              <a:rPr lang="en-GB" smtClean="0"/>
              <a:t>07/02/2024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BD1488E-0259-6321-8D9D-96EB13D74B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4219974-3295-4978-072C-0E729FBD1A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61792D-5A63-4B20-B82F-9B479457EE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1568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7ACA418-0C41-46E3-3D9C-291B397D98A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C138515-1189-1376-3018-AC7BDB35C62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0369115-C55B-CE6A-097F-3EF8503A39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4154B-04FC-4633-BD43-0C1D80178E1C}" type="datetimeFigureOut">
              <a:rPr lang="en-GB" smtClean="0"/>
              <a:t>07/02/2024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11705DE-ACC3-1B62-BACC-DC7C234357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80F0302-09E5-FA73-3194-C14DE02911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61792D-5A63-4B20-B82F-9B479457EE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32766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98BCAE4-E4DF-56DA-A567-0D05449D4D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CFC735F-9803-259C-18EA-C03700DE63D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30C043A-F9F6-2403-EEB1-C6BC3D5A436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C4154B-04FC-4633-BD43-0C1D80178E1C}" type="datetimeFigureOut">
              <a:rPr lang="en-GB" smtClean="0"/>
              <a:t>07/02/2024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ACEE623-190A-71D3-79DE-892556427F7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AD25559-A655-D606-8FC4-CBEFF924C2A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61792D-5A63-4B20-B82F-9B479457EE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08494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F87B34D3-CF74-F251-B88E-14F79E250091}"/>
              </a:ext>
            </a:extLst>
          </p:cNvPr>
          <p:cNvSpPr txBox="1"/>
          <p:nvPr/>
        </p:nvSpPr>
        <p:spPr>
          <a:xfrm>
            <a:off x="386350" y="784690"/>
            <a:ext cx="3647152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5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BMTP6003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66E66B9-5E97-9ABB-EF4B-9D37D0CF9BE5}"/>
              </a:ext>
            </a:extLst>
          </p:cNvPr>
          <p:cNvSpPr txBox="1"/>
          <p:nvPr/>
        </p:nvSpPr>
        <p:spPr>
          <a:xfrm>
            <a:off x="386350" y="1634872"/>
            <a:ext cx="6647974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5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Global Destination &amp;</a:t>
            </a:r>
          </a:p>
          <a:p>
            <a:r>
              <a:rPr lang="en-GB" sz="5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Resort Management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DDBD4A8-0007-5EFA-628C-3A9FCA50BB6B}"/>
              </a:ext>
            </a:extLst>
          </p:cNvPr>
          <p:cNvSpPr txBox="1"/>
          <p:nvPr/>
        </p:nvSpPr>
        <p:spPr>
          <a:xfrm>
            <a:off x="386350" y="3495612"/>
            <a:ext cx="8071440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GB" sz="5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5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Destination Management</a:t>
            </a:r>
          </a:p>
        </p:txBody>
      </p:sp>
    </p:spTree>
    <p:extLst>
      <p:ext uri="{BB962C8B-B14F-4D97-AF65-F5344CB8AC3E}">
        <p14:creationId xmlns:p14="http://schemas.microsoft.com/office/powerpoint/2010/main" val="93130118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3AFE8227-C443-417B-BA91-520EB1EF45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"/>
            <a:ext cx="12192000" cy="685799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B1F507D-8A4B-086B-A694-E2CEDBE1B9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643193" y="489507"/>
            <a:ext cx="3091607" cy="1655483"/>
          </a:xfrm>
        </p:spPr>
        <p:txBody>
          <a:bodyPr anchor="b">
            <a:normAutofit/>
          </a:bodyPr>
          <a:lstStyle/>
          <a:p>
            <a:r>
              <a:rPr lang="en-GB" sz="4000"/>
              <a:t> </a:t>
            </a:r>
            <a:r>
              <a:rPr lang="en-GB" sz="4000" b="1"/>
              <a:t>Today’s Session</a:t>
            </a:r>
          </a:p>
        </p:txBody>
      </p:sp>
      <p:pic>
        <p:nvPicPr>
          <p:cNvPr id="5" name="Picture 4" descr="Pins in a map">
            <a:extLst>
              <a:ext uri="{FF2B5EF4-FFF2-40B4-BE49-F238E27FC236}">
                <a16:creationId xmlns:a16="http://schemas.microsoft.com/office/drawing/2014/main" id="{A8EF9989-0769-22D7-741B-A3DB79BEF61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8673" r="6797" b="-1"/>
          <a:stretch/>
        </p:blipFill>
        <p:spPr>
          <a:xfrm>
            <a:off x="20" y="431"/>
            <a:ext cx="8115280" cy="6408311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54364A6-FC1D-934F-E094-A04E48A8C5E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643193" y="2418408"/>
            <a:ext cx="2942813" cy="3540265"/>
          </a:xfrm>
        </p:spPr>
        <p:txBody>
          <a:bodyPr>
            <a:normAutofit/>
          </a:bodyPr>
          <a:lstStyle/>
          <a:p>
            <a:r>
              <a:rPr lang="en-GB" sz="1900"/>
              <a:t>Destination Management</a:t>
            </a:r>
          </a:p>
          <a:p>
            <a:r>
              <a:rPr lang="en-GB" sz="1900"/>
              <a:t>Responsibilities </a:t>
            </a:r>
          </a:p>
          <a:p>
            <a:r>
              <a:rPr lang="en-GB" sz="1900"/>
              <a:t>Destination Management Organisations</a:t>
            </a:r>
          </a:p>
          <a:p>
            <a:r>
              <a:rPr lang="en-GB" sz="1900"/>
              <a:t>Introduction to Strategic Destination Management</a:t>
            </a:r>
          </a:p>
          <a:p>
            <a:r>
              <a:rPr lang="en-GB" sz="1900"/>
              <a:t>Introduction to Destination Marketing</a:t>
            </a:r>
          </a:p>
          <a:p>
            <a:r>
              <a:rPr lang="en-GB" sz="1900"/>
              <a:t>Looking to the future……</a:t>
            </a:r>
          </a:p>
          <a:p>
            <a:endParaRPr lang="en-GB" sz="1900"/>
          </a:p>
          <a:p>
            <a:endParaRPr lang="en-GB" sz="1900"/>
          </a:p>
          <a:p>
            <a:endParaRPr lang="en-GB" sz="1900"/>
          </a:p>
          <a:p>
            <a:endParaRPr lang="en-GB" sz="190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907741FC-B544-4A6E-B831-6789D04233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-1" y="6408741"/>
            <a:ext cx="12191998" cy="457202"/>
          </a:xfrm>
          <a:prstGeom prst="rect">
            <a:avLst/>
          </a:prstGeom>
          <a:gradFill>
            <a:gsLst>
              <a:gs pos="34000">
                <a:srgbClr val="000000">
                  <a:alpha val="96000"/>
                </a:srgbClr>
              </a:gs>
              <a:gs pos="100000">
                <a:schemeClr val="accent1"/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F0BE7ED-7814-4273-B18A-F26CC038038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-4" y="6408742"/>
            <a:ext cx="8115300" cy="449258"/>
          </a:xfrm>
          <a:prstGeom prst="rect">
            <a:avLst/>
          </a:prstGeom>
          <a:gradFill>
            <a:gsLst>
              <a:gs pos="28000">
                <a:schemeClr val="accent1">
                  <a:lumMod val="75000"/>
                  <a:alpha val="59000"/>
                </a:schemeClr>
              </a:gs>
              <a:gs pos="100000">
                <a:srgbClr val="000000">
                  <a:alpha val="70000"/>
                </a:srgbClr>
              </a:gs>
            </a:gsLst>
            <a:lin ang="11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20583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7F0030-BA20-7338-2586-4CB85314B2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Destination Management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99E9AB1-8A28-9B2C-01E5-ADE9E0FB353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Proactive Visitor Centred Approach to the Economic and Cultural Development of a Destination that balances and integrates the interests of visitors, service providers and the community</a:t>
            </a:r>
          </a:p>
          <a:p>
            <a:r>
              <a:rPr lang="en-GB" dirty="0"/>
              <a:t>(DMAI 2008)</a:t>
            </a:r>
          </a:p>
          <a:p>
            <a:endParaRPr lang="en-GB" dirty="0"/>
          </a:p>
          <a:p>
            <a:r>
              <a:rPr lang="en-GB" dirty="0"/>
              <a:t>Visitor Economy</a:t>
            </a:r>
          </a:p>
          <a:p>
            <a:r>
              <a:rPr lang="en-GB" dirty="0"/>
              <a:t>Destination Management</a:t>
            </a:r>
          </a:p>
          <a:p>
            <a:r>
              <a:rPr lang="en-GB" dirty="0"/>
              <a:t>Destination Marketing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7100903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30DF98-61E2-A207-A521-2644980495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08316" y="90833"/>
            <a:ext cx="10515600" cy="1180408"/>
          </a:xfrm>
        </p:spPr>
        <p:txBody>
          <a:bodyPr/>
          <a:lstStyle/>
          <a:p>
            <a:r>
              <a:rPr lang="en-GB" dirty="0"/>
              <a:t>Destination Concepts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62637AB7-77E4-6A89-CDF1-D67060804DD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609810" y="1122218"/>
            <a:ext cx="6972379" cy="4605251"/>
          </a:xfrm>
        </p:spPr>
      </p:pic>
    </p:spTree>
    <p:extLst>
      <p:ext uri="{BB962C8B-B14F-4D97-AF65-F5344CB8AC3E}">
        <p14:creationId xmlns:p14="http://schemas.microsoft.com/office/powerpoint/2010/main" val="20781632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A8384FB5-9ADC-4DDC-881B-597D56F5B1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91E5A9A7-95C6-4F4F-B00E-C82E07FE62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7539" y="1417538"/>
            <a:ext cx="6875818" cy="4040744"/>
          </a:xfrm>
          <a:prstGeom prst="rect">
            <a:avLst/>
          </a:prstGeom>
          <a:gradFill>
            <a:gsLst>
              <a:gs pos="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18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D07DD2DE-F619-49DD-B5E7-03A290FF4E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-158495" y="2660473"/>
            <a:ext cx="4355594" cy="4038603"/>
          </a:xfrm>
          <a:prstGeom prst="rect">
            <a:avLst/>
          </a:prstGeom>
          <a:gradFill>
            <a:gsLst>
              <a:gs pos="0">
                <a:schemeClr val="accent1">
                  <a:alpha val="50000"/>
                </a:schemeClr>
              </a:gs>
              <a:gs pos="100000">
                <a:schemeClr val="accent1">
                  <a:lumMod val="50000"/>
                  <a:alpha val="0"/>
                </a:schemeClr>
              </a:gs>
            </a:gsLst>
            <a:lin ang="11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85149191-5F60-4A28-AAFF-039F96B0F3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-1180882" y="1638085"/>
            <a:ext cx="6857572" cy="3581401"/>
          </a:xfrm>
          <a:prstGeom prst="rect">
            <a:avLst/>
          </a:prstGeom>
          <a:gradFill>
            <a:gsLst>
              <a:gs pos="0">
                <a:srgbClr val="000000">
                  <a:alpha val="59000"/>
                </a:srgbClr>
              </a:gs>
              <a:gs pos="69000">
                <a:schemeClr val="accent1">
                  <a:alpha val="0"/>
                </a:schemeClr>
              </a:gs>
            </a:gsLst>
            <a:lin ang="13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F8260ED5-17F7-4158-B241-D51DD4CF1B7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6097846">
            <a:off x="-747355" y="1201312"/>
            <a:ext cx="4808302" cy="4088666"/>
          </a:xfrm>
          <a:custGeom>
            <a:avLst/>
            <a:gdLst>
              <a:gd name="connsiteX0" fmla="*/ 48844 w 4808302"/>
              <a:gd name="connsiteY0" fmla="*/ 2888671 h 4088666"/>
              <a:gd name="connsiteX1" fmla="*/ 0 w 4808302"/>
              <a:gd name="connsiteY1" fmla="*/ 2404151 h 4088666"/>
              <a:gd name="connsiteX2" fmla="*/ 2404151 w 4808302"/>
              <a:gd name="connsiteY2" fmla="*/ 0 h 4088666"/>
              <a:gd name="connsiteX3" fmla="*/ 4808302 w 4808302"/>
              <a:gd name="connsiteY3" fmla="*/ 2404151 h 4088666"/>
              <a:gd name="connsiteX4" fmla="*/ 4700216 w 4808302"/>
              <a:gd name="connsiteY4" fmla="*/ 3119072 h 4088666"/>
              <a:gd name="connsiteX5" fmla="*/ 4643143 w 4808302"/>
              <a:gd name="connsiteY5" fmla="*/ 3275009 h 4088666"/>
              <a:gd name="connsiteX6" fmla="*/ 690093 w 4808302"/>
              <a:gd name="connsiteY6" fmla="*/ 4088666 h 4088666"/>
              <a:gd name="connsiteX7" fmla="*/ 548991 w 4808302"/>
              <a:gd name="connsiteY7" fmla="*/ 3933414 h 4088666"/>
              <a:gd name="connsiteX8" fmla="*/ 48844 w 4808302"/>
              <a:gd name="connsiteY8" fmla="*/ 2888671 h 40886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808302" h="4088666">
                <a:moveTo>
                  <a:pt x="48844" y="2888671"/>
                </a:moveTo>
                <a:cubicBezTo>
                  <a:pt x="16818" y="2732167"/>
                  <a:pt x="0" y="2570123"/>
                  <a:pt x="0" y="2404151"/>
                </a:cubicBezTo>
                <a:cubicBezTo>
                  <a:pt x="0" y="1076375"/>
                  <a:pt x="1076375" y="0"/>
                  <a:pt x="2404151" y="0"/>
                </a:cubicBezTo>
                <a:cubicBezTo>
                  <a:pt x="3731927" y="0"/>
                  <a:pt x="4808302" y="1076375"/>
                  <a:pt x="4808302" y="2404151"/>
                </a:cubicBezTo>
                <a:cubicBezTo>
                  <a:pt x="4808302" y="2653109"/>
                  <a:pt x="4770461" y="2893229"/>
                  <a:pt x="4700216" y="3119072"/>
                </a:cubicBezTo>
                <a:lnTo>
                  <a:pt x="4643143" y="3275009"/>
                </a:lnTo>
                <a:lnTo>
                  <a:pt x="690093" y="4088666"/>
                </a:lnTo>
                <a:lnTo>
                  <a:pt x="548991" y="3933414"/>
                </a:lnTo>
                <a:cubicBezTo>
                  <a:pt x="304015" y="3636572"/>
                  <a:pt x="128908" y="3279932"/>
                  <a:pt x="48844" y="2888671"/>
                </a:cubicBezTo>
                <a:close/>
              </a:path>
            </a:pathLst>
          </a:custGeom>
          <a:gradFill>
            <a:gsLst>
              <a:gs pos="39000">
                <a:schemeClr val="accent1">
                  <a:lumMod val="60000"/>
                  <a:lumOff val="40000"/>
                  <a:alpha val="0"/>
                </a:schemeClr>
              </a:gs>
              <a:gs pos="100000">
                <a:schemeClr val="accent1">
                  <a:lumMod val="75000"/>
                  <a:alpha val="26000"/>
                </a:schemeClr>
              </a:gs>
            </a:gsLst>
            <a:lin ang="18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20F2AE0-1A6B-DD90-846A-A41CB00FF0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0041" y="2767106"/>
            <a:ext cx="2880828" cy="3071906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37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Wang (2018) Destination  Marketing &amp; Management </a:t>
            </a:r>
          </a:p>
        </p:txBody>
      </p:sp>
      <p:pic>
        <p:nvPicPr>
          <p:cNvPr id="4" name="IMG_0104.jpeg">
            <a:extLst>
              <a:ext uri="{FF2B5EF4-FFF2-40B4-BE49-F238E27FC236}">
                <a16:creationId xmlns:a16="http://schemas.microsoft.com/office/drawing/2014/main" id="{3DE4ACCF-A556-7028-A47E-FB3712CD664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502428" y="854827"/>
            <a:ext cx="7225748" cy="51483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198515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A8384FB5-9ADC-4DDC-881B-597D56F5B1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91E5A9A7-95C6-4F4F-B00E-C82E07FE62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7539" y="1417538"/>
            <a:ext cx="6875818" cy="4040744"/>
          </a:xfrm>
          <a:prstGeom prst="rect">
            <a:avLst/>
          </a:prstGeom>
          <a:gradFill>
            <a:gsLst>
              <a:gs pos="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18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D07DD2DE-F619-49DD-B5E7-03A290FF4E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-158495" y="2660473"/>
            <a:ext cx="4355594" cy="4038603"/>
          </a:xfrm>
          <a:prstGeom prst="rect">
            <a:avLst/>
          </a:prstGeom>
          <a:gradFill>
            <a:gsLst>
              <a:gs pos="0">
                <a:schemeClr val="accent1">
                  <a:alpha val="50000"/>
                </a:schemeClr>
              </a:gs>
              <a:gs pos="100000">
                <a:schemeClr val="accent1">
                  <a:lumMod val="50000"/>
                  <a:alpha val="0"/>
                </a:schemeClr>
              </a:gs>
            </a:gsLst>
            <a:lin ang="11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85149191-5F60-4A28-AAFF-039F96B0F3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-1180882" y="1638085"/>
            <a:ext cx="6857572" cy="3581401"/>
          </a:xfrm>
          <a:prstGeom prst="rect">
            <a:avLst/>
          </a:prstGeom>
          <a:gradFill>
            <a:gsLst>
              <a:gs pos="0">
                <a:srgbClr val="000000">
                  <a:alpha val="59000"/>
                </a:srgbClr>
              </a:gs>
              <a:gs pos="69000">
                <a:schemeClr val="accent1">
                  <a:alpha val="0"/>
                </a:schemeClr>
              </a:gs>
            </a:gsLst>
            <a:lin ang="13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F8260ED5-17F7-4158-B241-D51DD4CF1B7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6097846">
            <a:off x="-747355" y="1201312"/>
            <a:ext cx="4808302" cy="4088666"/>
          </a:xfrm>
          <a:custGeom>
            <a:avLst/>
            <a:gdLst>
              <a:gd name="connsiteX0" fmla="*/ 48844 w 4808302"/>
              <a:gd name="connsiteY0" fmla="*/ 2888671 h 4088666"/>
              <a:gd name="connsiteX1" fmla="*/ 0 w 4808302"/>
              <a:gd name="connsiteY1" fmla="*/ 2404151 h 4088666"/>
              <a:gd name="connsiteX2" fmla="*/ 2404151 w 4808302"/>
              <a:gd name="connsiteY2" fmla="*/ 0 h 4088666"/>
              <a:gd name="connsiteX3" fmla="*/ 4808302 w 4808302"/>
              <a:gd name="connsiteY3" fmla="*/ 2404151 h 4088666"/>
              <a:gd name="connsiteX4" fmla="*/ 4700216 w 4808302"/>
              <a:gd name="connsiteY4" fmla="*/ 3119072 h 4088666"/>
              <a:gd name="connsiteX5" fmla="*/ 4643143 w 4808302"/>
              <a:gd name="connsiteY5" fmla="*/ 3275009 h 4088666"/>
              <a:gd name="connsiteX6" fmla="*/ 690093 w 4808302"/>
              <a:gd name="connsiteY6" fmla="*/ 4088666 h 4088666"/>
              <a:gd name="connsiteX7" fmla="*/ 548991 w 4808302"/>
              <a:gd name="connsiteY7" fmla="*/ 3933414 h 4088666"/>
              <a:gd name="connsiteX8" fmla="*/ 48844 w 4808302"/>
              <a:gd name="connsiteY8" fmla="*/ 2888671 h 40886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808302" h="4088666">
                <a:moveTo>
                  <a:pt x="48844" y="2888671"/>
                </a:moveTo>
                <a:cubicBezTo>
                  <a:pt x="16818" y="2732167"/>
                  <a:pt x="0" y="2570123"/>
                  <a:pt x="0" y="2404151"/>
                </a:cubicBezTo>
                <a:cubicBezTo>
                  <a:pt x="0" y="1076375"/>
                  <a:pt x="1076375" y="0"/>
                  <a:pt x="2404151" y="0"/>
                </a:cubicBezTo>
                <a:cubicBezTo>
                  <a:pt x="3731927" y="0"/>
                  <a:pt x="4808302" y="1076375"/>
                  <a:pt x="4808302" y="2404151"/>
                </a:cubicBezTo>
                <a:cubicBezTo>
                  <a:pt x="4808302" y="2653109"/>
                  <a:pt x="4770461" y="2893229"/>
                  <a:pt x="4700216" y="3119072"/>
                </a:cubicBezTo>
                <a:lnTo>
                  <a:pt x="4643143" y="3275009"/>
                </a:lnTo>
                <a:lnTo>
                  <a:pt x="690093" y="4088666"/>
                </a:lnTo>
                <a:lnTo>
                  <a:pt x="548991" y="3933414"/>
                </a:lnTo>
                <a:cubicBezTo>
                  <a:pt x="304015" y="3636572"/>
                  <a:pt x="128908" y="3279932"/>
                  <a:pt x="48844" y="2888671"/>
                </a:cubicBezTo>
                <a:close/>
              </a:path>
            </a:pathLst>
          </a:custGeom>
          <a:gradFill>
            <a:gsLst>
              <a:gs pos="39000">
                <a:schemeClr val="accent1">
                  <a:lumMod val="60000"/>
                  <a:lumOff val="40000"/>
                  <a:alpha val="0"/>
                </a:schemeClr>
              </a:gs>
              <a:gs pos="100000">
                <a:schemeClr val="accent1">
                  <a:lumMod val="75000"/>
                  <a:alpha val="26000"/>
                </a:schemeClr>
              </a:gs>
            </a:gsLst>
            <a:lin ang="18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0715C4B-FA12-F3C1-BDB4-BA3CD4C37C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0041" y="2767106"/>
            <a:ext cx="2880828" cy="3071906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40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Managing Destinations &amp; Resorts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6C392AE0-7935-4D64-BA01-A38262CDF38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552589" y="467208"/>
            <a:ext cx="5125425" cy="59235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89429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1BC6B6-A440-B416-78C9-87EBF7808F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"/>
            <a:ext cx="10515600" cy="1690688"/>
          </a:xfrm>
        </p:spPr>
        <p:txBody>
          <a:bodyPr/>
          <a:lstStyle/>
          <a:p>
            <a:r>
              <a:rPr lang="en-GB"/>
              <a:t>Destination Structures &amp; Responsibilities</a:t>
            </a:r>
            <a:endParaRPr lang="en-GB" dirty="0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EE522AE-14AA-D328-81CF-D06A503869A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/>
              <a:t>Destination Management Organisations (DMO’s)</a:t>
            </a:r>
          </a:p>
          <a:p>
            <a:r>
              <a:rPr lang="en-GB"/>
              <a:t>Responsible for </a:t>
            </a:r>
          </a:p>
          <a:p>
            <a:r>
              <a:rPr lang="en-GB"/>
              <a:t>Promotion &amp; responsible for Marketing</a:t>
            </a:r>
          </a:p>
          <a:p>
            <a:r>
              <a:rPr lang="en-GB"/>
              <a:t>Govt Agency providing policy advice to Govt </a:t>
            </a:r>
          </a:p>
          <a:p>
            <a:r>
              <a:rPr lang="en-GB"/>
              <a:t>Private sector umbrella industry organisation championing members causes</a:t>
            </a:r>
          </a:p>
          <a:p>
            <a:endParaRPr lang="en-GB"/>
          </a:p>
          <a:p>
            <a:r>
              <a:rPr lang="en-GB"/>
              <a:t>Pike (2008)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1218129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E81BF4F6-F2CF-4984-9D14-D6966D92F9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358256" y="-358254"/>
            <a:ext cx="6858000" cy="7574507"/>
          </a:xfrm>
          <a:prstGeom prst="rect">
            <a:avLst/>
          </a:prstGeom>
          <a:ln>
            <a:noFill/>
          </a:ln>
          <a:effectLst>
            <a:outerShdw blurRad="457200" dist="63500" sx="99000" sy="99000" algn="l" rotWithShape="0">
              <a:prstClr val="black">
                <a:alpha val="19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CD5DC55-A978-0CC5-716E-2E851BA4B2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3845" y="5546162"/>
            <a:ext cx="6661702" cy="953611"/>
          </a:xfrm>
        </p:spPr>
        <p:txBody>
          <a:bodyPr anchor="ctr">
            <a:normAutofit/>
          </a:bodyPr>
          <a:lstStyle/>
          <a:p>
            <a:r>
              <a:rPr lang="en-GB" sz="3100"/>
              <a:t>Destination Management Organisations DMO’s</a:t>
            </a:r>
          </a:p>
        </p:txBody>
      </p:sp>
      <p:pic>
        <p:nvPicPr>
          <p:cNvPr id="5" name="Picture 4" descr="Low angle view of modern skyscrapers rising straight up against a dramatic sky">
            <a:extLst>
              <a:ext uri="{FF2B5EF4-FFF2-40B4-BE49-F238E27FC236}">
                <a16:creationId xmlns:a16="http://schemas.microsoft.com/office/drawing/2014/main" id="{C99B2216-0006-3C8E-AF21-895F0741F90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2047" b="1"/>
          <a:stretch/>
        </p:blipFill>
        <p:spPr>
          <a:xfrm>
            <a:off x="20" y="-1"/>
            <a:ext cx="7574488" cy="5161587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E062BCB-84CB-2788-E13B-AD9B4C575A0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709390" y="157942"/>
            <a:ext cx="4482610" cy="6700058"/>
          </a:xfrm>
        </p:spPr>
        <p:txBody>
          <a:bodyPr anchor="ctr">
            <a:normAutofit/>
          </a:bodyPr>
          <a:lstStyle/>
          <a:p>
            <a:r>
              <a:rPr lang="en-GB" sz="2000" dirty="0"/>
              <a:t>National Tourism Office / Board / Administration - In charge of Tourism Development at National Level usually NTA in charge of Tourism Development &amp; NTO is responsible for overall marketing nationally</a:t>
            </a:r>
          </a:p>
          <a:p>
            <a:r>
              <a:rPr lang="en-GB" sz="2000" dirty="0"/>
              <a:t>State Tourism Office - Marketing role at federal level EG Andalusia Tourism</a:t>
            </a:r>
          </a:p>
          <a:p>
            <a:r>
              <a:rPr lang="en-GB" sz="2000" dirty="0"/>
              <a:t>Regional Tourism Organisation - Represents concentrated Tourism Area Cities, Coastal Tourism Areas or Island &amp; may be linked to Convention Bureaus responsible for marketing EG Costa Del Sol Tourism / Wales</a:t>
            </a:r>
          </a:p>
          <a:p>
            <a:r>
              <a:rPr lang="en-GB" sz="2000" dirty="0"/>
              <a:t>Local Tourism Office / TIC can represent local tourism and local tourism association or be separate. May be linked to local authority of run by a cooperative or</a:t>
            </a:r>
          </a:p>
          <a:p>
            <a:r>
              <a:rPr lang="en-GB" sz="2000" dirty="0"/>
              <a:t> Tourism association </a:t>
            </a:r>
          </a:p>
          <a:p>
            <a:endParaRPr lang="en-GB" sz="1400" dirty="0"/>
          </a:p>
        </p:txBody>
      </p:sp>
    </p:spTree>
    <p:extLst>
      <p:ext uri="{BB962C8B-B14F-4D97-AF65-F5344CB8AC3E}">
        <p14:creationId xmlns:p14="http://schemas.microsoft.com/office/powerpoint/2010/main" val="370961435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A8384FB5-9ADC-4DDC-881B-597D56F5B1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91E5A9A7-95C6-4F4F-B00E-C82E07FE62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7539" y="1417538"/>
            <a:ext cx="6875818" cy="4040744"/>
          </a:xfrm>
          <a:prstGeom prst="rect">
            <a:avLst/>
          </a:prstGeom>
          <a:gradFill>
            <a:gsLst>
              <a:gs pos="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18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D07DD2DE-F619-49DD-B5E7-03A290FF4E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-158495" y="2660473"/>
            <a:ext cx="4355594" cy="4038603"/>
          </a:xfrm>
          <a:prstGeom prst="rect">
            <a:avLst/>
          </a:prstGeom>
          <a:gradFill>
            <a:gsLst>
              <a:gs pos="0">
                <a:schemeClr val="accent1">
                  <a:alpha val="50000"/>
                </a:schemeClr>
              </a:gs>
              <a:gs pos="100000">
                <a:schemeClr val="accent1">
                  <a:lumMod val="50000"/>
                  <a:alpha val="0"/>
                </a:schemeClr>
              </a:gs>
            </a:gsLst>
            <a:lin ang="11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85149191-5F60-4A28-AAFF-039F96B0F3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-1180882" y="1638085"/>
            <a:ext cx="6857572" cy="3581401"/>
          </a:xfrm>
          <a:prstGeom prst="rect">
            <a:avLst/>
          </a:prstGeom>
          <a:gradFill>
            <a:gsLst>
              <a:gs pos="0">
                <a:srgbClr val="000000">
                  <a:alpha val="59000"/>
                </a:srgbClr>
              </a:gs>
              <a:gs pos="69000">
                <a:schemeClr val="accent1">
                  <a:alpha val="0"/>
                </a:schemeClr>
              </a:gs>
            </a:gsLst>
            <a:lin ang="13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F8260ED5-17F7-4158-B241-D51DD4CF1B7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6097846">
            <a:off x="-747355" y="1201312"/>
            <a:ext cx="4808302" cy="4088666"/>
          </a:xfrm>
          <a:custGeom>
            <a:avLst/>
            <a:gdLst>
              <a:gd name="connsiteX0" fmla="*/ 48844 w 4808302"/>
              <a:gd name="connsiteY0" fmla="*/ 2888671 h 4088666"/>
              <a:gd name="connsiteX1" fmla="*/ 0 w 4808302"/>
              <a:gd name="connsiteY1" fmla="*/ 2404151 h 4088666"/>
              <a:gd name="connsiteX2" fmla="*/ 2404151 w 4808302"/>
              <a:gd name="connsiteY2" fmla="*/ 0 h 4088666"/>
              <a:gd name="connsiteX3" fmla="*/ 4808302 w 4808302"/>
              <a:gd name="connsiteY3" fmla="*/ 2404151 h 4088666"/>
              <a:gd name="connsiteX4" fmla="*/ 4700216 w 4808302"/>
              <a:gd name="connsiteY4" fmla="*/ 3119072 h 4088666"/>
              <a:gd name="connsiteX5" fmla="*/ 4643143 w 4808302"/>
              <a:gd name="connsiteY5" fmla="*/ 3275009 h 4088666"/>
              <a:gd name="connsiteX6" fmla="*/ 690093 w 4808302"/>
              <a:gd name="connsiteY6" fmla="*/ 4088666 h 4088666"/>
              <a:gd name="connsiteX7" fmla="*/ 548991 w 4808302"/>
              <a:gd name="connsiteY7" fmla="*/ 3933414 h 4088666"/>
              <a:gd name="connsiteX8" fmla="*/ 48844 w 4808302"/>
              <a:gd name="connsiteY8" fmla="*/ 2888671 h 40886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808302" h="4088666">
                <a:moveTo>
                  <a:pt x="48844" y="2888671"/>
                </a:moveTo>
                <a:cubicBezTo>
                  <a:pt x="16818" y="2732167"/>
                  <a:pt x="0" y="2570123"/>
                  <a:pt x="0" y="2404151"/>
                </a:cubicBezTo>
                <a:cubicBezTo>
                  <a:pt x="0" y="1076375"/>
                  <a:pt x="1076375" y="0"/>
                  <a:pt x="2404151" y="0"/>
                </a:cubicBezTo>
                <a:cubicBezTo>
                  <a:pt x="3731927" y="0"/>
                  <a:pt x="4808302" y="1076375"/>
                  <a:pt x="4808302" y="2404151"/>
                </a:cubicBezTo>
                <a:cubicBezTo>
                  <a:pt x="4808302" y="2653109"/>
                  <a:pt x="4770461" y="2893229"/>
                  <a:pt x="4700216" y="3119072"/>
                </a:cubicBezTo>
                <a:lnTo>
                  <a:pt x="4643143" y="3275009"/>
                </a:lnTo>
                <a:lnTo>
                  <a:pt x="690093" y="4088666"/>
                </a:lnTo>
                <a:lnTo>
                  <a:pt x="548991" y="3933414"/>
                </a:lnTo>
                <a:cubicBezTo>
                  <a:pt x="304015" y="3636572"/>
                  <a:pt x="128908" y="3279932"/>
                  <a:pt x="48844" y="2888671"/>
                </a:cubicBezTo>
                <a:close/>
              </a:path>
            </a:pathLst>
          </a:custGeom>
          <a:gradFill>
            <a:gsLst>
              <a:gs pos="39000">
                <a:schemeClr val="accent1">
                  <a:lumMod val="60000"/>
                  <a:lumOff val="40000"/>
                  <a:alpha val="0"/>
                </a:schemeClr>
              </a:gs>
              <a:gs pos="100000">
                <a:schemeClr val="accent1">
                  <a:lumMod val="75000"/>
                  <a:alpha val="26000"/>
                </a:schemeClr>
              </a:gs>
            </a:gsLst>
            <a:lin ang="18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3EE635F-E4BD-F713-DB54-5276B7A74F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0041" y="2767106"/>
            <a:ext cx="2880828" cy="3071906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37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Destination Management Wang (2018)</a:t>
            </a:r>
          </a:p>
        </p:txBody>
      </p:sp>
      <p:pic>
        <p:nvPicPr>
          <p:cNvPr id="4" name="IMG_0105.jpeg">
            <a:extLst>
              <a:ext uri="{FF2B5EF4-FFF2-40B4-BE49-F238E27FC236}">
                <a16:creationId xmlns:a16="http://schemas.microsoft.com/office/drawing/2014/main" id="{3583998C-1403-FEE0-C55A-E52738300E3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502428" y="927085"/>
            <a:ext cx="7225748" cy="50038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607409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D62838-8942-D516-D112-DDD39A7210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6693" y="741392"/>
            <a:ext cx="4355265" cy="779838"/>
          </a:xfrm>
        </p:spPr>
        <p:txBody>
          <a:bodyPr anchor="b">
            <a:normAutofit/>
          </a:bodyPr>
          <a:lstStyle/>
          <a:p>
            <a:r>
              <a:rPr lang="en-GB" sz="4800" b="1" dirty="0"/>
              <a:t>DMO Structures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29ED04D-6FEC-EBA6-9BDD-CEACAE3FD7C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99258" y="1853737"/>
            <a:ext cx="4932700" cy="4605251"/>
          </a:xfrm>
        </p:spPr>
        <p:txBody>
          <a:bodyPr anchor="t">
            <a:normAutofit/>
          </a:bodyPr>
          <a:lstStyle/>
          <a:p>
            <a:r>
              <a:rPr lang="en-GB" dirty="0"/>
              <a:t>Reflects funding, roles, responsibilities</a:t>
            </a:r>
          </a:p>
          <a:p>
            <a:r>
              <a:rPr lang="en-GB" dirty="0"/>
              <a:t>Government Agencies</a:t>
            </a:r>
          </a:p>
          <a:p>
            <a:r>
              <a:rPr lang="en-GB" dirty="0"/>
              <a:t>Quasi Autonomous Non Government Agencies</a:t>
            </a:r>
          </a:p>
          <a:p>
            <a:r>
              <a:rPr lang="en-GB" dirty="0"/>
              <a:t>Dual Funded Non Profit Organisations</a:t>
            </a:r>
          </a:p>
          <a:p>
            <a:r>
              <a:rPr lang="en-GB" dirty="0"/>
              <a:t>Members Trade Associations</a:t>
            </a:r>
          </a:p>
          <a:p>
            <a:r>
              <a:rPr lang="en-GB" dirty="0"/>
              <a:t>Hybrids</a:t>
            </a:r>
          </a:p>
          <a:p>
            <a:endParaRPr lang="en-GB" sz="2000" dirty="0"/>
          </a:p>
        </p:txBody>
      </p:sp>
      <p:pic>
        <p:nvPicPr>
          <p:cNvPr id="5" name="Picture 4" descr="Illuminated San Francisco City Hall">
            <a:extLst>
              <a:ext uri="{FF2B5EF4-FFF2-40B4-BE49-F238E27FC236}">
                <a16:creationId xmlns:a16="http://schemas.microsoft.com/office/drawing/2014/main" id="{9D064D68-F345-C830-3703-36EF5E40967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7878" r="22787" b="-1"/>
          <a:stretch/>
        </p:blipFill>
        <p:spPr>
          <a:xfrm>
            <a:off x="6096000" y="10"/>
            <a:ext cx="6095999" cy="6857990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AE3A741D-C19B-960A-5803-1C588714782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8369424" y="3028872"/>
            <a:ext cx="1559464" cy="6106313"/>
          </a:xfrm>
          <a:prstGeom prst="rect">
            <a:avLst/>
          </a:prstGeom>
          <a:gradFill>
            <a:gsLst>
              <a:gs pos="0">
                <a:schemeClr val="accent5">
                  <a:alpha val="77000"/>
                </a:schemeClr>
              </a:gs>
              <a:gs pos="57000">
                <a:schemeClr val="accent5">
                  <a:lumMod val="60000"/>
                  <a:lumOff val="40000"/>
                  <a:alpha val="0"/>
                </a:schemeClr>
              </a:gs>
            </a:gsLst>
            <a:lin ang="111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9C3A50E9-9119-7BC3-083B-2D84CCC78E4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015441" y="-3760"/>
            <a:ext cx="2176557" cy="6857999"/>
          </a:xfrm>
          <a:prstGeom prst="rect">
            <a:avLst/>
          </a:prstGeom>
          <a:gradFill flip="none" rotWithShape="1">
            <a:gsLst>
              <a:gs pos="0">
                <a:schemeClr val="accent2"/>
              </a:gs>
              <a:gs pos="40000">
                <a:schemeClr val="accent2">
                  <a:alpha val="0"/>
                </a:schemeClr>
              </a:gs>
            </a:gsLst>
            <a:lin ang="11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DC39DE25-0E4E-0AA7-0932-1D78C237278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6096000" y="5502302"/>
            <a:ext cx="6106314" cy="1359456"/>
          </a:xfrm>
          <a:prstGeom prst="rect">
            <a:avLst/>
          </a:prstGeom>
          <a:gradFill flip="none" rotWithShape="1">
            <a:gsLst>
              <a:gs pos="0">
                <a:schemeClr val="accent2">
                  <a:alpha val="89000"/>
                </a:schemeClr>
              </a:gs>
              <a:gs pos="38000">
                <a:schemeClr val="accent5">
                  <a:lumMod val="60000"/>
                  <a:lumOff val="40000"/>
                  <a:alpha val="0"/>
                </a:schemeClr>
              </a:gs>
            </a:gsLst>
            <a:lin ang="4200000" scaled="0"/>
            <a:tileRect/>
          </a:gra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8D6EA299-0840-6DEA-E670-C49AEBC87E8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9026892" y="2939627"/>
            <a:ext cx="3162908" cy="3914612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60000"/>
                  <a:lumOff val="40000"/>
                </a:schemeClr>
              </a:gs>
              <a:gs pos="51000">
                <a:schemeClr val="accent5">
                  <a:lumMod val="60000"/>
                  <a:lumOff val="40000"/>
                  <a:alpha val="0"/>
                </a:schemeClr>
              </a:gs>
            </a:gsLst>
            <a:path path="circle">
              <a:fillToRect r="100000" b="100000"/>
            </a:path>
            <a:tileRect l="-100000" t="-100000"/>
          </a:gra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216243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A8384FB5-9ADC-4DDC-881B-597D56F5B1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91E5A9A7-95C6-4F4F-B00E-C82E07FE62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7539" y="1417538"/>
            <a:ext cx="6875818" cy="4040744"/>
          </a:xfrm>
          <a:prstGeom prst="rect">
            <a:avLst/>
          </a:prstGeom>
          <a:gradFill>
            <a:gsLst>
              <a:gs pos="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18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D07DD2DE-F619-49DD-B5E7-03A290FF4E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-158495" y="2660473"/>
            <a:ext cx="4355594" cy="4038603"/>
          </a:xfrm>
          <a:prstGeom prst="rect">
            <a:avLst/>
          </a:prstGeom>
          <a:gradFill>
            <a:gsLst>
              <a:gs pos="0">
                <a:schemeClr val="accent1">
                  <a:alpha val="50000"/>
                </a:schemeClr>
              </a:gs>
              <a:gs pos="100000">
                <a:schemeClr val="accent1">
                  <a:lumMod val="50000"/>
                  <a:alpha val="0"/>
                </a:schemeClr>
              </a:gs>
            </a:gsLst>
            <a:lin ang="11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85149191-5F60-4A28-AAFF-039F96B0F3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-1180882" y="1638085"/>
            <a:ext cx="6857572" cy="3581401"/>
          </a:xfrm>
          <a:prstGeom prst="rect">
            <a:avLst/>
          </a:prstGeom>
          <a:gradFill>
            <a:gsLst>
              <a:gs pos="0">
                <a:srgbClr val="000000">
                  <a:alpha val="59000"/>
                </a:srgbClr>
              </a:gs>
              <a:gs pos="69000">
                <a:schemeClr val="accent1">
                  <a:alpha val="0"/>
                </a:schemeClr>
              </a:gs>
            </a:gsLst>
            <a:lin ang="13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F8260ED5-17F7-4158-B241-D51DD4CF1B7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6097846">
            <a:off x="-747355" y="1201312"/>
            <a:ext cx="4808302" cy="4088666"/>
          </a:xfrm>
          <a:custGeom>
            <a:avLst/>
            <a:gdLst>
              <a:gd name="connsiteX0" fmla="*/ 48844 w 4808302"/>
              <a:gd name="connsiteY0" fmla="*/ 2888671 h 4088666"/>
              <a:gd name="connsiteX1" fmla="*/ 0 w 4808302"/>
              <a:gd name="connsiteY1" fmla="*/ 2404151 h 4088666"/>
              <a:gd name="connsiteX2" fmla="*/ 2404151 w 4808302"/>
              <a:gd name="connsiteY2" fmla="*/ 0 h 4088666"/>
              <a:gd name="connsiteX3" fmla="*/ 4808302 w 4808302"/>
              <a:gd name="connsiteY3" fmla="*/ 2404151 h 4088666"/>
              <a:gd name="connsiteX4" fmla="*/ 4700216 w 4808302"/>
              <a:gd name="connsiteY4" fmla="*/ 3119072 h 4088666"/>
              <a:gd name="connsiteX5" fmla="*/ 4643143 w 4808302"/>
              <a:gd name="connsiteY5" fmla="*/ 3275009 h 4088666"/>
              <a:gd name="connsiteX6" fmla="*/ 690093 w 4808302"/>
              <a:gd name="connsiteY6" fmla="*/ 4088666 h 4088666"/>
              <a:gd name="connsiteX7" fmla="*/ 548991 w 4808302"/>
              <a:gd name="connsiteY7" fmla="*/ 3933414 h 4088666"/>
              <a:gd name="connsiteX8" fmla="*/ 48844 w 4808302"/>
              <a:gd name="connsiteY8" fmla="*/ 2888671 h 40886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808302" h="4088666">
                <a:moveTo>
                  <a:pt x="48844" y="2888671"/>
                </a:moveTo>
                <a:cubicBezTo>
                  <a:pt x="16818" y="2732167"/>
                  <a:pt x="0" y="2570123"/>
                  <a:pt x="0" y="2404151"/>
                </a:cubicBezTo>
                <a:cubicBezTo>
                  <a:pt x="0" y="1076375"/>
                  <a:pt x="1076375" y="0"/>
                  <a:pt x="2404151" y="0"/>
                </a:cubicBezTo>
                <a:cubicBezTo>
                  <a:pt x="3731927" y="0"/>
                  <a:pt x="4808302" y="1076375"/>
                  <a:pt x="4808302" y="2404151"/>
                </a:cubicBezTo>
                <a:cubicBezTo>
                  <a:pt x="4808302" y="2653109"/>
                  <a:pt x="4770461" y="2893229"/>
                  <a:pt x="4700216" y="3119072"/>
                </a:cubicBezTo>
                <a:lnTo>
                  <a:pt x="4643143" y="3275009"/>
                </a:lnTo>
                <a:lnTo>
                  <a:pt x="690093" y="4088666"/>
                </a:lnTo>
                <a:lnTo>
                  <a:pt x="548991" y="3933414"/>
                </a:lnTo>
                <a:cubicBezTo>
                  <a:pt x="304015" y="3636572"/>
                  <a:pt x="128908" y="3279932"/>
                  <a:pt x="48844" y="2888671"/>
                </a:cubicBezTo>
                <a:close/>
              </a:path>
            </a:pathLst>
          </a:custGeom>
          <a:gradFill>
            <a:gsLst>
              <a:gs pos="39000">
                <a:schemeClr val="accent1">
                  <a:lumMod val="60000"/>
                  <a:lumOff val="40000"/>
                  <a:alpha val="0"/>
                </a:schemeClr>
              </a:gs>
              <a:gs pos="100000">
                <a:schemeClr val="accent1">
                  <a:lumMod val="75000"/>
                  <a:alpha val="26000"/>
                </a:schemeClr>
              </a:gs>
            </a:gsLst>
            <a:lin ang="18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C4CE4F5-781B-4500-2B38-DB41DCCF7F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0041" y="2767106"/>
            <a:ext cx="2880828" cy="3071906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34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DMO Strategic Roles &amp; Responsibilities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EFA8DEE2-DCD6-73F5-4182-7EA5F2CE6AA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319306" y="467208"/>
            <a:ext cx="3591992" cy="59235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166728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A8384FB5-9ADC-4DDC-881B-597D56F5B1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91E5A9A7-95C6-4F4F-B00E-C82E07FE62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7539" y="1417538"/>
            <a:ext cx="6875818" cy="4040744"/>
          </a:xfrm>
          <a:prstGeom prst="rect">
            <a:avLst/>
          </a:prstGeom>
          <a:gradFill>
            <a:gsLst>
              <a:gs pos="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18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D07DD2DE-F619-49DD-B5E7-03A290FF4E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-158495" y="2660473"/>
            <a:ext cx="4355594" cy="4038603"/>
          </a:xfrm>
          <a:prstGeom prst="rect">
            <a:avLst/>
          </a:prstGeom>
          <a:gradFill>
            <a:gsLst>
              <a:gs pos="0">
                <a:schemeClr val="accent1">
                  <a:alpha val="50000"/>
                </a:schemeClr>
              </a:gs>
              <a:gs pos="100000">
                <a:schemeClr val="accent1">
                  <a:lumMod val="50000"/>
                  <a:alpha val="0"/>
                </a:schemeClr>
              </a:gs>
            </a:gsLst>
            <a:lin ang="11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85149191-5F60-4A28-AAFF-039F96B0F3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-1180882" y="1638085"/>
            <a:ext cx="6857572" cy="3581401"/>
          </a:xfrm>
          <a:prstGeom prst="rect">
            <a:avLst/>
          </a:prstGeom>
          <a:gradFill>
            <a:gsLst>
              <a:gs pos="0">
                <a:srgbClr val="000000">
                  <a:alpha val="59000"/>
                </a:srgbClr>
              </a:gs>
              <a:gs pos="69000">
                <a:schemeClr val="accent1">
                  <a:alpha val="0"/>
                </a:schemeClr>
              </a:gs>
            </a:gsLst>
            <a:lin ang="13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F8260ED5-17F7-4158-B241-D51DD4CF1B7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6097846">
            <a:off x="-747355" y="1201312"/>
            <a:ext cx="4808302" cy="4088666"/>
          </a:xfrm>
          <a:custGeom>
            <a:avLst/>
            <a:gdLst>
              <a:gd name="connsiteX0" fmla="*/ 48844 w 4808302"/>
              <a:gd name="connsiteY0" fmla="*/ 2888671 h 4088666"/>
              <a:gd name="connsiteX1" fmla="*/ 0 w 4808302"/>
              <a:gd name="connsiteY1" fmla="*/ 2404151 h 4088666"/>
              <a:gd name="connsiteX2" fmla="*/ 2404151 w 4808302"/>
              <a:gd name="connsiteY2" fmla="*/ 0 h 4088666"/>
              <a:gd name="connsiteX3" fmla="*/ 4808302 w 4808302"/>
              <a:gd name="connsiteY3" fmla="*/ 2404151 h 4088666"/>
              <a:gd name="connsiteX4" fmla="*/ 4700216 w 4808302"/>
              <a:gd name="connsiteY4" fmla="*/ 3119072 h 4088666"/>
              <a:gd name="connsiteX5" fmla="*/ 4643143 w 4808302"/>
              <a:gd name="connsiteY5" fmla="*/ 3275009 h 4088666"/>
              <a:gd name="connsiteX6" fmla="*/ 690093 w 4808302"/>
              <a:gd name="connsiteY6" fmla="*/ 4088666 h 4088666"/>
              <a:gd name="connsiteX7" fmla="*/ 548991 w 4808302"/>
              <a:gd name="connsiteY7" fmla="*/ 3933414 h 4088666"/>
              <a:gd name="connsiteX8" fmla="*/ 48844 w 4808302"/>
              <a:gd name="connsiteY8" fmla="*/ 2888671 h 40886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808302" h="4088666">
                <a:moveTo>
                  <a:pt x="48844" y="2888671"/>
                </a:moveTo>
                <a:cubicBezTo>
                  <a:pt x="16818" y="2732167"/>
                  <a:pt x="0" y="2570123"/>
                  <a:pt x="0" y="2404151"/>
                </a:cubicBezTo>
                <a:cubicBezTo>
                  <a:pt x="0" y="1076375"/>
                  <a:pt x="1076375" y="0"/>
                  <a:pt x="2404151" y="0"/>
                </a:cubicBezTo>
                <a:cubicBezTo>
                  <a:pt x="3731927" y="0"/>
                  <a:pt x="4808302" y="1076375"/>
                  <a:pt x="4808302" y="2404151"/>
                </a:cubicBezTo>
                <a:cubicBezTo>
                  <a:pt x="4808302" y="2653109"/>
                  <a:pt x="4770461" y="2893229"/>
                  <a:pt x="4700216" y="3119072"/>
                </a:cubicBezTo>
                <a:lnTo>
                  <a:pt x="4643143" y="3275009"/>
                </a:lnTo>
                <a:lnTo>
                  <a:pt x="690093" y="4088666"/>
                </a:lnTo>
                <a:lnTo>
                  <a:pt x="548991" y="3933414"/>
                </a:lnTo>
                <a:cubicBezTo>
                  <a:pt x="304015" y="3636572"/>
                  <a:pt x="128908" y="3279932"/>
                  <a:pt x="48844" y="2888671"/>
                </a:cubicBezTo>
                <a:close/>
              </a:path>
            </a:pathLst>
          </a:custGeom>
          <a:gradFill>
            <a:gsLst>
              <a:gs pos="39000">
                <a:schemeClr val="accent1">
                  <a:lumMod val="60000"/>
                  <a:lumOff val="40000"/>
                  <a:alpha val="0"/>
                </a:schemeClr>
              </a:gs>
              <a:gs pos="100000">
                <a:schemeClr val="accent1">
                  <a:lumMod val="75000"/>
                  <a:alpha val="26000"/>
                </a:schemeClr>
              </a:gs>
            </a:gsLst>
            <a:lin ang="18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1B81F28-9723-A294-B9A2-4528166509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0041" y="2767106"/>
            <a:ext cx="2880828" cy="3071906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34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Wang (2018) Strategic Map of DMO</a:t>
            </a:r>
            <a:br>
              <a:rPr lang="en-US" sz="34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</a:br>
            <a:r>
              <a:rPr lang="en-US" sz="34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          Marketing &amp; Management</a:t>
            </a:r>
          </a:p>
        </p:txBody>
      </p:sp>
      <p:pic>
        <p:nvPicPr>
          <p:cNvPr id="4" name="IMG_0109.jpeg">
            <a:extLst>
              <a:ext uri="{FF2B5EF4-FFF2-40B4-BE49-F238E27FC236}">
                <a16:creationId xmlns:a16="http://schemas.microsoft.com/office/drawing/2014/main" id="{D34CC479-CE21-695B-6D02-D01AF153C93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502428" y="1432886"/>
            <a:ext cx="7225748" cy="39922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172178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13750B-F506-58FA-C83E-14C56AA2A3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68557" y="1138036"/>
            <a:ext cx="5444382" cy="1402470"/>
          </a:xfrm>
        </p:spPr>
        <p:txBody>
          <a:bodyPr anchor="t">
            <a:normAutofit/>
          </a:bodyPr>
          <a:lstStyle/>
          <a:p>
            <a:r>
              <a:rPr lang="en-GB" b="1" dirty="0"/>
              <a:t>Management Functions</a:t>
            </a:r>
          </a:p>
        </p:txBody>
      </p:sp>
      <p:pic>
        <p:nvPicPr>
          <p:cNvPr id="5" name="Picture 4" descr="Person writing on a notepad">
            <a:extLst>
              <a:ext uri="{FF2B5EF4-FFF2-40B4-BE49-F238E27FC236}">
                <a16:creationId xmlns:a16="http://schemas.microsoft.com/office/drawing/2014/main" id="{1846421C-00B1-3802-0E70-3E477FD607F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3929" r="16544"/>
          <a:stretch/>
        </p:blipFill>
        <p:spPr>
          <a:xfrm>
            <a:off x="-1" y="10"/>
            <a:ext cx="5151179" cy="6857990"/>
          </a:xfrm>
          <a:prstGeom prst="rect">
            <a:avLst/>
          </a:prstGeom>
        </p:spPr>
      </p:pic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1503BFE4-729B-D9D0-C17B-501E6AF112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971697" y="871146"/>
            <a:ext cx="736939" cy="0"/>
          </a:xfrm>
          <a:prstGeom prst="line">
            <a:avLst/>
          </a:prstGeom>
          <a:ln w="5715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7FB9E74-0C44-E08D-A34C-8CD67F050C6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68557" y="2551176"/>
            <a:ext cx="5444382" cy="3591207"/>
          </a:xfrm>
        </p:spPr>
        <p:txBody>
          <a:bodyPr>
            <a:noAutofit/>
          </a:bodyPr>
          <a:lstStyle/>
          <a:p>
            <a:r>
              <a:rPr lang="en-GB" sz="4000" dirty="0"/>
              <a:t>Planning </a:t>
            </a:r>
          </a:p>
          <a:p>
            <a:r>
              <a:rPr lang="en-GB" sz="4000" dirty="0"/>
              <a:t>Product Development</a:t>
            </a:r>
          </a:p>
          <a:p>
            <a:r>
              <a:rPr lang="en-GB" sz="4000" dirty="0"/>
              <a:t>Support local industry</a:t>
            </a:r>
          </a:p>
          <a:p>
            <a:r>
              <a:rPr lang="en-GB" sz="4000" dirty="0"/>
              <a:t>Develop links</a:t>
            </a:r>
          </a:p>
          <a:p>
            <a:r>
              <a:rPr lang="en-GB" sz="4000" dirty="0"/>
              <a:t>Events</a:t>
            </a:r>
          </a:p>
          <a:p>
            <a:r>
              <a:rPr lang="en-GB" sz="4000" dirty="0"/>
              <a:t>Bidding</a:t>
            </a:r>
          </a:p>
        </p:txBody>
      </p:sp>
    </p:spTree>
    <p:extLst>
      <p:ext uri="{BB962C8B-B14F-4D97-AF65-F5344CB8AC3E}">
        <p14:creationId xmlns:p14="http://schemas.microsoft.com/office/powerpoint/2010/main" val="354742824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A8384FB5-9ADC-4DDC-881B-597D56F5B1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91E5A9A7-95C6-4F4F-B00E-C82E07FE62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7539" y="1417538"/>
            <a:ext cx="6875818" cy="4040744"/>
          </a:xfrm>
          <a:prstGeom prst="rect">
            <a:avLst/>
          </a:prstGeom>
          <a:gradFill>
            <a:gsLst>
              <a:gs pos="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18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D07DD2DE-F619-49DD-B5E7-03A290FF4E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-158495" y="2660473"/>
            <a:ext cx="4355594" cy="4038603"/>
          </a:xfrm>
          <a:prstGeom prst="rect">
            <a:avLst/>
          </a:prstGeom>
          <a:gradFill>
            <a:gsLst>
              <a:gs pos="0">
                <a:schemeClr val="accent1">
                  <a:alpha val="50000"/>
                </a:schemeClr>
              </a:gs>
              <a:gs pos="100000">
                <a:schemeClr val="accent1">
                  <a:lumMod val="50000"/>
                  <a:alpha val="0"/>
                </a:schemeClr>
              </a:gs>
            </a:gsLst>
            <a:lin ang="11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85149191-5F60-4A28-AAFF-039F96B0F3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-1180882" y="1638085"/>
            <a:ext cx="6857572" cy="3581401"/>
          </a:xfrm>
          <a:prstGeom prst="rect">
            <a:avLst/>
          </a:prstGeom>
          <a:gradFill>
            <a:gsLst>
              <a:gs pos="0">
                <a:srgbClr val="000000">
                  <a:alpha val="59000"/>
                </a:srgbClr>
              </a:gs>
              <a:gs pos="69000">
                <a:schemeClr val="accent1">
                  <a:alpha val="0"/>
                </a:schemeClr>
              </a:gs>
            </a:gsLst>
            <a:lin ang="13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F8260ED5-17F7-4158-B241-D51DD4CF1B7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6097846">
            <a:off x="-747355" y="1201312"/>
            <a:ext cx="4808302" cy="4088666"/>
          </a:xfrm>
          <a:custGeom>
            <a:avLst/>
            <a:gdLst>
              <a:gd name="connsiteX0" fmla="*/ 48844 w 4808302"/>
              <a:gd name="connsiteY0" fmla="*/ 2888671 h 4088666"/>
              <a:gd name="connsiteX1" fmla="*/ 0 w 4808302"/>
              <a:gd name="connsiteY1" fmla="*/ 2404151 h 4088666"/>
              <a:gd name="connsiteX2" fmla="*/ 2404151 w 4808302"/>
              <a:gd name="connsiteY2" fmla="*/ 0 h 4088666"/>
              <a:gd name="connsiteX3" fmla="*/ 4808302 w 4808302"/>
              <a:gd name="connsiteY3" fmla="*/ 2404151 h 4088666"/>
              <a:gd name="connsiteX4" fmla="*/ 4700216 w 4808302"/>
              <a:gd name="connsiteY4" fmla="*/ 3119072 h 4088666"/>
              <a:gd name="connsiteX5" fmla="*/ 4643143 w 4808302"/>
              <a:gd name="connsiteY5" fmla="*/ 3275009 h 4088666"/>
              <a:gd name="connsiteX6" fmla="*/ 690093 w 4808302"/>
              <a:gd name="connsiteY6" fmla="*/ 4088666 h 4088666"/>
              <a:gd name="connsiteX7" fmla="*/ 548991 w 4808302"/>
              <a:gd name="connsiteY7" fmla="*/ 3933414 h 4088666"/>
              <a:gd name="connsiteX8" fmla="*/ 48844 w 4808302"/>
              <a:gd name="connsiteY8" fmla="*/ 2888671 h 40886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808302" h="4088666">
                <a:moveTo>
                  <a:pt x="48844" y="2888671"/>
                </a:moveTo>
                <a:cubicBezTo>
                  <a:pt x="16818" y="2732167"/>
                  <a:pt x="0" y="2570123"/>
                  <a:pt x="0" y="2404151"/>
                </a:cubicBezTo>
                <a:cubicBezTo>
                  <a:pt x="0" y="1076375"/>
                  <a:pt x="1076375" y="0"/>
                  <a:pt x="2404151" y="0"/>
                </a:cubicBezTo>
                <a:cubicBezTo>
                  <a:pt x="3731927" y="0"/>
                  <a:pt x="4808302" y="1076375"/>
                  <a:pt x="4808302" y="2404151"/>
                </a:cubicBezTo>
                <a:cubicBezTo>
                  <a:pt x="4808302" y="2653109"/>
                  <a:pt x="4770461" y="2893229"/>
                  <a:pt x="4700216" y="3119072"/>
                </a:cubicBezTo>
                <a:lnTo>
                  <a:pt x="4643143" y="3275009"/>
                </a:lnTo>
                <a:lnTo>
                  <a:pt x="690093" y="4088666"/>
                </a:lnTo>
                <a:lnTo>
                  <a:pt x="548991" y="3933414"/>
                </a:lnTo>
                <a:cubicBezTo>
                  <a:pt x="304015" y="3636572"/>
                  <a:pt x="128908" y="3279932"/>
                  <a:pt x="48844" y="2888671"/>
                </a:cubicBezTo>
                <a:close/>
              </a:path>
            </a:pathLst>
          </a:custGeom>
          <a:gradFill>
            <a:gsLst>
              <a:gs pos="39000">
                <a:schemeClr val="accent1">
                  <a:lumMod val="60000"/>
                  <a:lumOff val="40000"/>
                  <a:alpha val="0"/>
                </a:schemeClr>
              </a:gs>
              <a:gs pos="100000">
                <a:schemeClr val="accent1">
                  <a:lumMod val="75000"/>
                  <a:alpha val="26000"/>
                </a:schemeClr>
              </a:gs>
            </a:gsLst>
            <a:lin ang="18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3DABC89-7CAD-A935-7BD5-7787776CD4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0041" y="2767106"/>
            <a:ext cx="2880828" cy="3071906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34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Marketing Roles &amp; Responsibilities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84C2279C-7956-A0EA-D493-E5AFB4BC204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360876" y="467208"/>
            <a:ext cx="3508852" cy="59235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225868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A8384FB5-9ADC-4DDC-881B-597D56F5B1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91E5A9A7-95C6-4F4F-B00E-C82E07FE62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7539" y="1417538"/>
            <a:ext cx="6875818" cy="4040744"/>
          </a:xfrm>
          <a:prstGeom prst="rect">
            <a:avLst/>
          </a:prstGeom>
          <a:gradFill>
            <a:gsLst>
              <a:gs pos="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18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07DD2DE-F619-49DD-B5E7-03A290FF4E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-158495" y="2660473"/>
            <a:ext cx="4355594" cy="4038603"/>
          </a:xfrm>
          <a:prstGeom prst="rect">
            <a:avLst/>
          </a:prstGeom>
          <a:gradFill>
            <a:gsLst>
              <a:gs pos="0">
                <a:schemeClr val="accent1">
                  <a:alpha val="50000"/>
                </a:schemeClr>
              </a:gs>
              <a:gs pos="100000">
                <a:schemeClr val="accent1">
                  <a:lumMod val="50000"/>
                  <a:alpha val="0"/>
                </a:schemeClr>
              </a:gs>
            </a:gsLst>
            <a:lin ang="11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85149191-5F60-4A28-AAFF-039F96B0F3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-1180882" y="1638085"/>
            <a:ext cx="6857572" cy="3581401"/>
          </a:xfrm>
          <a:prstGeom prst="rect">
            <a:avLst/>
          </a:prstGeom>
          <a:gradFill>
            <a:gsLst>
              <a:gs pos="0">
                <a:srgbClr val="000000">
                  <a:alpha val="59000"/>
                </a:srgbClr>
              </a:gs>
              <a:gs pos="69000">
                <a:schemeClr val="accent1">
                  <a:alpha val="0"/>
                </a:schemeClr>
              </a:gs>
            </a:gsLst>
            <a:lin ang="13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0" name="Freeform: Shape 19">
            <a:extLst>
              <a:ext uri="{FF2B5EF4-FFF2-40B4-BE49-F238E27FC236}">
                <a16:creationId xmlns:a16="http://schemas.microsoft.com/office/drawing/2014/main" id="{F8260ED5-17F7-4158-B241-D51DD4CF1B7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6097846">
            <a:off x="-747355" y="1201312"/>
            <a:ext cx="4808302" cy="4088666"/>
          </a:xfrm>
          <a:custGeom>
            <a:avLst/>
            <a:gdLst>
              <a:gd name="connsiteX0" fmla="*/ 48844 w 4808302"/>
              <a:gd name="connsiteY0" fmla="*/ 2888671 h 4088666"/>
              <a:gd name="connsiteX1" fmla="*/ 0 w 4808302"/>
              <a:gd name="connsiteY1" fmla="*/ 2404151 h 4088666"/>
              <a:gd name="connsiteX2" fmla="*/ 2404151 w 4808302"/>
              <a:gd name="connsiteY2" fmla="*/ 0 h 4088666"/>
              <a:gd name="connsiteX3" fmla="*/ 4808302 w 4808302"/>
              <a:gd name="connsiteY3" fmla="*/ 2404151 h 4088666"/>
              <a:gd name="connsiteX4" fmla="*/ 4700216 w 4808302"/>
              <a:gd name="connsiteY4" fmla="*/ 3119072 h 4088666"/>
              <a:gd name="connsiteX5" fmla="*/ 4643143 w 4808302"/>
              <a:gd name="connsiteY5" fmla="*/ 3275009 h 4088666"/>
              <a:gd name="connsiteX6" fmla="*/ 690093 w 4808302"/>
              <a:gd name="connsiteY6" fmla="*/ 4088666 h 4088666"/>
              <a:gd name="connsiteX7" fmla="*/ 548991 w 4808302"/>
              <a:gd name="connsiteY7" fmla="*/ 3933414 h 4088666"/>
              <a:gd name="connsiteX8" fmla="*/ 48844 w 4808302"/>
              <a:gd name="connsiteY8" fmla="*/ 2888671 h 40886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808302" h="4088666">
                <a:moveTo>
                  <a:pt x="48844" y="2888671"/>
                </a:moveTo>
                <a:cubicBezTo>
                  <a:pt x="16818" y="2732167"/>
                  <a:pt x="0" y="2570123"/>
                  <a:pt x="0" y="2404151"/>
                </a:cubicBezTo>
                <a:cubicBezTo>
                  <a:pt x="0" y="1076375"/>
                  <a:pt x="1076375" y="0"/>
                  <a:pt x="2404151" y="0"/>
                </a:cubicBezTo>
                <a:cubicBezTo>
                  <a:pt x="3731927" y="0"/>
                  <a:pt x="4808302" y="1076375"/>
                  <a:pt x="4808302" y="2404151"/>
                </a:cubicBezTo>
                <a:cubicBezTo>
                  <a:pt x="4808302" y="2653109"/>
                  <a:pt x="4770461" y="2893229"/>
                  <a:pt x="4700216" y="3119072"/>
                </a:cubicBezTo>
                <a:lnTo>
                  <a:pt x="4643143" y="3275009"/>
                </a:lnTo>
                <a:lnTo>
                  <a:pt x="690093" y="4088666"/>
                </a:lnTo>
                <a:lnTo>
                  <a:pt x="548991" y="3933414"/>
                </a:lnTo>
                <a:cubicBezTo>
                  <a:pt x="304015" y="3636572"/>
                  <a:pt x="128908" y="3279932"/>
                  <a:pt x="48844" y="2888671"/>
                </a:cubicBezTo>
                <a:close/>
              </a:path>
            </a:pathLst>
          </a:custGeom>
          <a:gradFill>
            <a:gsLst>
              <a:gs pos="39000">
                <a:schemeClr val="accent1">
                  <a:lumMod val="60000"/>
                  <a:lumOff val="40000"/>
                  <a:alpha val="0"/>
                </a:schemeClr>
              </a:gs>
              <a:gs pos="100000">
                <a:schemeClr val="accent1">
                  <a:lumMod val="75000"/>
                  <a:alpha val="26000"/>
                </a:schemeClr>
              </a:gs>
            </a:gsLst>
            <a:lin ang="18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5C9820A-79FA-412C-9FEA-169A54F0C2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0041" y="2767106"/>
            <a:ext cx="2880828" cy="3071906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40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Marketing Functions</a:t>
            </a:r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B739418A-67F9-F101-C0A1-F198B0CFDD7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502428" y="741845"/>
            <a:ext cx="7225748" cy="53743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911953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A8384FB5-9ADC-4DDC-881B-597D56F5B1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91E5A9A7-95C6-4F4F-B00E-C82E07FE62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7539" y="1417538"/>
            <a:ext cx="6875818" cy="4040744"/>
          </a:xfrm>
          <a:prstGeom prst="rect">
            <a:avLst/>
          </a:prstGeom>
          <a:gradFill>
            <a:gsLst>
              <a:gs pos="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18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D07DD2DE-F619-49DD-B5E7-03A290FF4E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-158495" y="2660473"/>
            <a:ext cx="4355594" cy="4038603"/>
          </a:xfrm>
          <a:prstGeom prst="rect">
            <a:avLst/>
          </a:prstGeom>
          <a:gradFill>
            <a:gsLst>
              <a:gs pos="0">
                <a:schemeClr val="accent1">
                  <a:alpha val="50000"/>
                </a:schemeClr>
              </a:gs>
              <a:gs pos="100000">
                <a:schemeClr val="accent1">
                  <a:lumMod val="50000"/>
                  <a:alpha val="0"/>
                </a:schemeClr>
              </a:gs>
            </a:gsLst>
            <a:lin ang="11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85149191-5F60-4A28-AAFF-039F96B0F3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-1180882" y="1638085"/>
            <a:ext cx="6857572" cy="3581401"/>
          </a:xfrm>
          <a:prstGeom prst="rect">
            <a:avLst/>
          </a:prstGeom>
          <a:gradFill>
            <a:gsLst>
              <a:gs pos="0">
                <a:srgbClr val="000000">
                  <a:alpha val="59000"/>
                </a:srgbClr>
              </a:gs>
              <a:gs pos="69000">
                <a:schemeClr val="accent1">
                  <a:alpha val="0"/>
                </a:schemeClr>
              </a:gs>
            </a:gsLst>
            <a:lin ang="13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F8260ED5-17F7-4158-B241-D51DD4CF1B7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6097846">
            <a:off x="-747355" y="1201312"/>
            <a:ext cx="4808302" cy="4088666"/>
          </a:xfrm>
          <a:custGeom>
            <a:avLst/>
            <a:gdLst>
              <a:gd name="connsiteX0" fmla="*/ 48844 w 4808302"/>
              <a:gd name="connsiteY0" fmla="*/ 2888671 h 4088666"/>
              <a:gd name="connsiteX1" fmla="*/ 0 w 4808302"/>
              <a:gd name="connsiteY1" fmla="*/ 2404151 h 4088666"/>
              <a:gd name="connsiteX2" fmla="*/ 2404151 w 4808302"/>
              <a:gd name="connsiteY2" fmla="*/ 0 h 4088666"/>
              <a:gd name="connsiteX3" fmla="*/ 4808302 w 4808302"/>
              <a:gd name="connsiteY3" fmla="*/ 2404151 h 4088666"/>
              <a:gd name="connsiteX4" fmla="*/ 4700216 w 4808302"/>
              <a:gd name="connsiteY4" fmla="*/ 3119072 h 4088666"/>
              <a:gd name="connsiteX5" fmla="*/ 4643143 w 4808302"/>
              <a:gd name="connsiteY5" fmla="*/ 3275009 h 4088666"/>
              <a:gd name="connsiteX6" fmla="*/ 690093 w 4808302"/>
              <a:gd name="connsiteY6" fmla="*/ 4088666 h 4088666"/>
              <a:gd name="connsiteX7" fmla="*/ 548991 w 4808302"/>
              <a:gd name="connsiteY7" fmla="*/ 3933414 h 4088666"/>
              <a:gd name="connsiteX8" fmla="*/ 48844 w 4808302"/>
              <a:gd name="connsiteY8" fmla="*/ 2888671 h 40886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808302" h="4088666">
                <a:moveTo>
                  <a:pt x="48844" y="2888671"/>
                </a:moveTo>
                <a:cubicBezTo>
                  <a:pt x="16818" y="2732167"/>
                  <a:pt x="0" y="2570123"/>
                  <a:pt x="0" y="2404151"/>
                </a:cubicBezTo>
                <a:cubicBezTo>
                  <a:pt x="0" y="1076375"/>
                  <a:pt x="1076375" y="0"/>
                  <a:pt x="2404151" y="0"/>
                </a:cubicBezTo>
                <a:cubicBezTo>
                  <a:pt x="3731927" y="0"/>
                  <a:pt x="4808302" y="1076375"/>
                  <a:pt x="4808302" y="2404151"/>
                </a:cubicBezTo>
                <a:cubicBezTo>
                  <a:pt x="4808302" y="2653109"/>
                  <a:pt x="4770461" y="2893229"/>
                  <a:pt x="4700216" y="3119072"/>
                </a:cubicBezTo>
                <a:lnTo>
                  <a:pt x="4643143" y="3275009"/>
                </a:lnTo>
                <a:lnTo>
                  <a:pt x="690093" y="4088666"/>
                </a:lnTo>
                <a:lnTo>
                  <a:pt x="548991" y="3933414"/>
                </a:lnTo>
                <a:cubicBezTo>
                  <a:pt x="304015" y="3636572"/>
                  <a:pt x="128908" y="3279932"/>
                  <a:pt x="48844" y="2888671"/>
                </a:cubicBezTo>
                <a:close/>
              </a:path>
            </a:pathLst>
          </a:custGeom>
          <a:gradFill>
            <a:gsLst>
              <a:gs pos="39000">
                <a:schemeClr val="accent1">
                  <a:lumMod val="60000"/>
                  <a:lumOff val="40000"/>
                  <a:alpha val="0"/>
                </a:schemeClr>
              </a:gs>
              <a:gs pos="100000">
                <a:schemeClr val="accent1">
                  <a:lumMod val="75000"/>
                  <a:alpha val="26000"/>
                </a:schemeClr>
              </a:gs>
            </a:gsLst>
            <a:lin ang="18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25B432D-4244-5913-3A9B-8EF76E9DE9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0041" y="2767106"/>
            <a:ext cx="2880828" cy="3071906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40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Evolution of Convention Bureaus Wang (2018)</a:t>
            </a:r>
          </a:p>
        </p:txBody>
      </p:sp>
      <p:pic>
        <p:nvPicPr>
          <p:cNvPr id="4" name="IMG_0108.jpeg">
            <a:extLst>
              <a:ext uri="{FF2B5EF4-FFF2-40B4-BE49-F238E27FC236}">
                <a16:creationId xmlns:a16="http://schemas.microsoft.com/office/drawing/2014/main" id="{B7F06A91-0F94-2548-059C-96667633D03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789121" y="-17819"/>
            <a:ext cx="6499563" cy="67352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299253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A8384FB5-9ADC-4DDC-881B-597D56F5B1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91E5A9A7-95C6-4F4F-B00E-C82E07FE62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7539" y="1417538"/>
            <a:ext cx="6875818" cy="4040744"/>
          </a:xfrm>
          <a:prstGeom prst="rect">
            <a:avLst/>
          </a:prstGeom>
          <a:gradFill>
            <a:gsLst>
              <a:gs pos="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18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D07DD2DE-F619-49DD-B5E7-03A290FF4E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-158495" y="2660473"/>
            <a:ext cx="4355594" cy="4038603"/>
          </a:xfrm>
          <a:prstGeom prst="rect">
            <a:avLst/>
          </a:prstGeom>
          <a:gradFill>
            <a:gsLst>
              <a:gs pos="0">
                <a:schemeClr val="accent1">
                  <a:alpha val="50000"/>
                </a:schemeClr>
              </a:gs>
              <a:gs pos="100000">
                <a:schemeClr val="accent1">
                  <a:lumMod val="50000"/>
                  <a:alpha val="0"/>
                </a:schemeClr>
              </a:gs>
            </a:gsLst>
            <a:lin ang="11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85149191-5F60-4A28-AAFF-039F96B0F3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-1180882" y="1638085"/>
            <a:ext cx="6857572" cy="3581401"/>
          </a:xfrm>
          <a:prstGeom prst="rect">
            <a:avLst/>
          </a:prstGeom>
          <a:gradFill>
            <a:gsLst>
              <a:gs pos="0">
                <a:srgbClr val="000000">
                  <a:alpha val="59000"/>
                </a:srgbClr>
              </a:gs>
              <a:gs pos="69000">
                <a:schemeClr val="accent1">
                  <a:alpha val="0"/>
                </a:schemeClr>
              </a:gs>
            </a:gsLst>
            <a:lin ang="13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F8260ED5-17F7-4158-B241-D51DD4CF1B7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6097846">
            <a:off x="-747355" y="1201312"/>
            <a:ext cx="4808302" cy="4088666"/>
          </a:xfrm>
          <a:custGeom>
            <a:avLst/>
            <a:gdLst>
              <a:gd name="connsiteX0" fmla="*/ 48844 w 4808302"/>
              <a:gd name="connsiteY0" fmla="*/ 2888671 h 4088666"/>
              <a:gd name="connsiteX1" fmla="*/ 0 w 4808302"/>
              <a:gd name="connsiteY1" fmla="*/ 2404151 h 4088666"/>
              <a:gd name="connsiteX2" fmla="*/ 2404151 w 4808302"/>
              <a:gd name="connsiteY2" fmla="*/ 0 h 4088666"/>
              <a:gd name="connsiteX3" fmla="*/ 4808302 w 4808302"/>
              <a:gd name="connsiteY3" fmla="*/ 2404151 h 4088666"/>
              <a:gd name="connsiteX4" fmla="*/ 4700216 w 4808302"/>
              <a:gd name="connsiteY4" fmla="*/ 3119072 h 4088666"/>
              <a:gd name="connsiteX5" fmla="*/ 4643143 w 4808302"/>
              <a:gd name="connsiteY5" fmla="*/ 3275009 h 4088666"/>
              <a:gd name="connsiteX6" fmla="*/ 690093 w 4808302"/>
              <a:gd name="connsiteY6" fmla="*/ 4088666 h 4088666"/>
              <a:gd name="connsiteX7" fmla="*/ 548991 w 4808302"/>
              <a:gd name="connsiteY7" fmla="*/ 3933414 h 4088666"/>
              <a:gd name="connsiteX8" fmla="*/ 48844 w 4808302"/>
              <a:gd name="connsiteY8" fmla="*/ 2888671 h 40886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808302" h="4088666">
                <a:moveTo>
                  <a:pt x="48844" y="2888671"/>
                </a:moveTo>
                <a:cubicBezTo>
                  <a:pt x="16818" y="2732167"/>
                  <a:pt x="0" y="2570123"/>
                  <a:pt x="0" y="2404151"/>
                </a:cubicBezTo>
                <a:cubicBezTo>
                  <a:pt x="0" y="1076375"/>
                  <a:pt x="1076375" y="0"/>
                  <a:pt x="2404151" y="0"/>
                </a:cubicBezTo>
                <a:cubicBezTo>
                  <a:pt x="3731927" y="0"/>
                  <a:pt x="4808302" y="1076375"/>
                  <a:pt x="4808302" y="2404151"/>
                </a:cubicBezTo>
                <a:cubicBezTo>
                  <a:pt x="4808302" y="2653109"/>
                  <a:pt x="4770461" y="2893229"/>
                  <a:pt x="4700216" y="3119072"/>
                </a:cubicBezTo>
                <a:lnTo>
                  <a:pt x="4643143" y="3275009"/>
                </a:lnTo>
                <a:lnTo>
                  <a:pt x="690093" y="4088666"/>
                </a:lnTo>
                <a:lnTo>
                  <a:pt x="548991" y="3933414"/>
                </a:lnTo>
                <a:cubicBezTo>
                  <a:pt x="304015" y="3636572"/>
                  <a:pt x="128908" y="3279932"/>
                  <a:pt x="48844" y="2888671"/>
                </a:cubicBezTo>
                <a:close/>
              </a:path>
            </a:pathLst>
          </a:custGeom>
          <a:gradFill>
            <a:gsLst>
              <a:gs pos="39000">
                <a:schemeClr val="accent1">
                  <a:lumMod val="60000"/>
                  <a:lumOff val="40000"/>
                  <a:alpha val="0"/>
                </a:schemeClr>
              </a:gs>
              <a:gs pos="100000">
                <a:schemeClr val="accent1">
                  <a:lumMod val="75000"/>
                  <a:alpha val="26000"/>
                </a:schemeClr>
              </a:gs>
            </a:gsLst>
            <a:lin ang="18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B930114-E156-D801-F892-7290453919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0041" y="2767106"/>
            <a:ext cx="2880828" cy="3071906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40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Strategic Marketing 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BB688449-ED25-BCAE-A36D-1842662C0AD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502428" y="1094652"/>
            <a:ext cx="7225748" cy="46686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146966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2CE68C-76B3-C4CE-DC23-21917F32EF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Future …….Re-launch, Recovery, Take off!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1867C5F-8097-39E9-AB50-003E35A944F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161309"/>
            <a:ext cx="10515600" cy="4015654"/>
          </a:xfrm>
        </p:spPr>
        <p:txBody>
          <a:bodyPr/>
          <a:lstStyle/>
          <a:p>
            <a:r>
              <a:rPr lang="en-GB" dirty="0"/>
              <a:t>BUILDING COALITIONS</a:t>
            </a:r>
          </a:p>
          <a:p>
            <a:r>
              <a:rPr lang="en-GB" dirty="0"/>
              <a:t>BUILDING COMMITMENTS</a:t>
            </a:r>
          </a:p>
          <a:p>
            <a:r>
              <a:rPr lang="en-GB" dirty="0"/>
              <a:t>BUILDING VISION &amp; LEADERSHIP</a:t>
            </a:r>
          </a:p>
          <a:p>
            <a:r>
              <a:rPr lang="en-GB" dirty="0"/>
              <a:t>BRAND BUILDER, RELEVANCE, VALUE PROPOSITION &amp; VISIBILITY</a:t>
            </a:r>
          </a:p>
          <a:p>
            <a:r>
              <a:rPr lang="en-GB" dirty="0"/>
              <a:t>WANG, Y (2018)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5875045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339</Words>
  <Application>Microsoft Office PowerPoint</Application>
  <PresentationFormat>Widescreen</PresentationFormat>
  <Paragraphs>65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2" baseType="lpstr">
      <vt:lpstr>Arial</vt:lpstr>
      <vt:lpstr>Calibri</vt:lpstr>
      <vt:lpstr>Calibri Light</vt:lpstr>
      <vt:lpstr>Office Theme</vt:lpstr>
      <vt:lpstr>PowerPoint Presentation</vt:lpstr>
      <vt:lpstr> Today’s Session</vt:lpstr>
      <vt:lpstr>Destination Management</vt:lpstr>
      <vt:lpstr>Destination Concepts</vt:lpstr>
      <vt:lpstr>Wang (2018) Destination  Marketing &amp; Management </vt:lpstr>
      <vt:lpstr>Managing Destinations &amp; Resorts</vt:lpstr>
      <vt:lpstr>Destination Structures &amp; Responsibilities</vt:lpstr>
      <vt:lpstr>Destination Management Organisations DMO’s</vt:lpstr>
      <vt:lpstr>Destination Management Wang (2018)</vt:lpstr>
      <vt:lpstr>DMO Structures</vt:lpstr>
      <vt:lpstr>DMO Strategic Roles &amp; Responsibilities</vt:lpstr>
      <vt:lpstr>Wang (2018) Strategic Map of DMO           Marketing &amp; Management</vt:lpstr>
      <vt:lpstr>Management Functions</vt:lpstr>
      <vt:lpstr>Marketing Roles &amp; Responsibilities</vt:lpstr>
      <vt:lpstr>Marketing Functions</vt:lpstr>
      <vt:lpstr>Evolution of Convention Bureaus Wang (2018)</vt:lpstr>
      <vt:lpstr>Strategic Marketing </vt:lpstr>
      <vt:lpstr>Future …….Re-launch, Recovery, Take off!</vt:lpstr>
    </vt:vector>
  </TitlesOfParts>
  <Company>University of Wales 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Robyn Griffiths</dc:creator>
  <cp:lastModifiedBy>Jacqui Jones</cp:lastModifiedBy>
  <cp:revision>7</cp:revision>
  <dcterms:created xsi:type="dcterms:W3CDTF">2023-09-15T09:31:09Z</dcterms:created>
  <dcterms:modified xsi:type="dcterms:W3CDTF">2024-02-07T23:40:14Z</dcterms:modified>
</cp:coreProperties>
</file>