
<file path=[Content_Types].xml><?xml version="1.0" encoding="utf-8"?>
<Types xmlns="http://schemas.openxmlformats.org/package/2006/content-types"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handoutMasterIdLst>
    <p:handoutMasterId r:id="rId33"/>
  </p:handoutMasterIdLst>
  <p:sldIdLst>
    <p:sldId id="257" r:id="rId2"/>
    <p:sldId id="269" r:id="rId3"/>
    <p:sldId id="280" r:id="rId4"/>
    <p:sldId id="281" r:id="rId5"/>
    <p:sldId id="284" r:id="rId6"/>
    <p:sldId id="287" r:id="rId7"/>
    <p:sldId id="288" r:id="rId8"/>
    <p:sldId id="289" r:id="rId9"/>
    <p:sldId id="270" r:id="rId10"/>
    <p:sldId id="285" r:id="rId11"/>
    <p:sldId id="271" r:id="rId12"/>
    <p:sldId id="286" r:id="rId13"/>
    <p:sldId id="290" r:id="rId14"/>
    <p:sldId id="291" r:id="rId15"/>
    <p:sldId id="292" r:id="rId16"/>
    <p:sldId id="293" r:id="rId17"/>
    <p:sldId id="294" r:id="rId18"/>
    <p:sldId id="273" r:id="rId19"/>
    <p:sldId id="263" r:id="rId20"/>
    <p:sldId id="264" r:id="rId21"/>
    <p:sldId id="295" r:id="rId22"/>
    <p:sldId id="296" r:id="rId23"/>
    <p:sldId id="297" r:id="rId24"/>
    <p:sldId id="298" r:id="rId25"/>
    <p:sldId id="299" r:id="rId26"/>
    <p:sldId id="300" r:id="rId27"/>
    <p:sldId id="265" r:id="rId28"/>
    <p:sldId id="279" r:id="rId29"/>
    <p:sldId id="266" r:id="rId30"/>
    <p:sldId id="274" r:id="rId31"/>
    <p:sldId id="267" r:id="rId32"/>
  </p:sldIdLst>
  <p:sldSz cx="9144000" cy="6858000" type="screen4x3"/>
  <p:notesSz cx="6858000" cy="97234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1608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482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482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398BBE8D-703A-4265-B13B-BD22D10F1E73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8763" cy="6851650"/>
            <a:chOff x="1" y="0"/>
            <a:chExt cx="5763" cy="4316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5045" y="2626"/>
              <a:ext cx="719" cy="1690"/>
            </a:xfrm>
            <a:custGeom>
              <a:avLst/>
              <a:gdLst/>
              <a:ahLst/>
              <a:cxnLst>
                <a:cxn ang="0">
                  <a:pos x="717" y="72"/>
                </a:cxn>
                <a:cxn ang="0">
                  <a:pos x="717" y="0"/>
                </a:cxn>
                <a:cxn ang="0">
                  <a:pos x="699" y="101"/>
                </a:cxn>
                <a:cxn ang="0">
                  <a:pos x="675" y="209"/>
                </a:cxn>
                <a:cxn ang="0">
                  <a:pos x="627" y="389"/>
                </a:cxn>
                <a:cxn ang="0">
                  <a:pos x="574" y="569"/>
                </a:cxn>
                <a:cxn ang="0">
                  <a:pos x="502" y="749"/>
                </a:cxn>
                <a:cxn ang="0">
                  <a:pos x="424" y="935"/>
                </a:cxn>
                <a:cxn ang="0">
                  <a:pos x="334" y="1121"/>
                </a:cxn>
                <a:cxn ang="0">
                  <a:pos x="233" y="1312"/>
                </a:cxn>
                <a:cxn ang="0">
                  <a:pos x="125" y="1498"/>
                </a:cxn>
                <a:cxn ang="0">
                  <a:pos x="0" y="1690"/>
                </a:cxn>
                <a:cxn ang="0">
                  <a:pos x="11" y="1690"/>
                </a:cxn>
                <a:cxn ang="0">
                  <a:pos x="137" y="1498"/>
                </a:cxn>
                <a:cxn ang="0">
                  <a:pos x="245" y="1312"/>
                </a:cxn>
                <a:cxn ang="0">
                  <a:pos x="346" y="1121"/>
                </a:cxn>
                <a:cxn ang="0">
                  <a:pos x="436" y="935"/>
                </a:cxn>
                <a:cxn ang="0">
                  <a:pos x="514" y="749"/>
                </a:cxn>
                <a:cxn ang="0">
                  <a:pos x="585" y="569"/>
                </a:cxn>
                <a:cxn ang="0">
                  <a:pos x="639" y="389"/>
                </a:cxn>
                <a:cxn ang="0">
                  <a:pos x="687" y="209"/>
                </a:cxn>
                <a:cxn ang="0">
                  <a:pos x="705" y="143"/>
                </a:cxn>
                <a:cxn ang="0">
                  <a:pos x="717" y="72"/>
                </a:cxn>
                <a:cxn ang="0">
                  <a:pos x="717" y="72"/>
                </a:cxn>
              </a:cxnLst>
              <a:rect l="0" t="0" r="r" b="b"/>
              <a:pathLst>
                <a:path w="717" h="1690">
                  <a:moveTo>
                    <a:pt x="717" y="72"/>
                  </a:moveTo>
                  <a:lnTo>
                    <a:pt x="717" y="0"/>
                  </a:lnTo>
                  <a:lnTo>
                    <a:pt x="699" y="101"/>
                  </a:lnTo>
                  <a:lnTo>
                    <a:pt x="675" y="209"/>
                  </a:lnTo>
                  <a:lnTo>
                    <a:pt x="627" y="389"/>
                  </a:lnTo>
                  <a:lnTo>
                    <a:pt x="574" y="569"/>
                  </a:lnTo>
                  <a:lnTo>
                    <a:pt x="502" y="749"/>
                  </a:lnTo>
                  <a:lnTo>
                    <a:pt x="424" y="935"/>
                  </a:lnTo>
                  <a:lnTo>
                    <a:pt x="334" y="1121"/>
                  </a:lnTo>
                  <a:lnTo>
                    <a:pt x="233" y="1312"/>
                  </a:lnTo>
                  <a:lnTo>
                    <a:pt x="125" y="1498"/>
                  </a:lnTo>
                  <a:lnTo>
                    <a:pt x="0" y="1690"/>
                  </a:lnTo>
                  <a:lnTo>
                    <a:pt x="11" y="1690"/>
                  </a:lnTo>
                  <a:lnTo>
                    <a:pt x="137" y="1498"/>
                  </a:lnTo>
                  <a:lnTo>
                    <a:pt x="245" y="1312"/>
                  </a:lnTo>
                  <a:lnTo>
                    <a:pt x="346" y="1121"/>
                  </a:lnTo>
                  <a:lnTo>
                    <a:pt x="436" y="935"/>
                  </a:lnTo>
                  <a:lnTo>
                    <a:pt x="514" y="749"/>
                  </a:lnTo>
                  <a:lnTo>
                    <a:pt x="585" y="569"/>
                  </a:lnTo>
                  <a:lnTo>
                    <a:pt x="639" y="389"/>
                  </a:lnTo>
                  <a:lnTo>
                    <a:pt x="687" y="209"/>
                  </a:lnTo>
                  <a:lnTo>
                    <a:pt x="705" y="143"/>
                  </a:lnTo>
                  <a:lnTo>
                    <a:pt x="717" y="72"/>
                  </a:lnTo>
                  <a:lnTo>
                    <a:pt x="717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5386" y="3794"/>
              <a:ext cx="378" cy="522"/>
            </a:xfrm>
            <a:custGeom>
              <a:avLst/>
              <a:gdLst/>
              <a:ahLst/>
              <a:cxnLst>
                <a:cxn ang="0">
                  <a:pos x="377" y="0"/>
                </a:cxn>
                <a:cxn ang="0">
                  <a:pos x="293" y="132"/>
                </a:cxn>
                <a:cxn ang="0">
                  <a:pos x="204" y="264"/>
                </a:cxn>
                <a:cxn ang="0">
                  <a:pos x="102" y="396"/>
                </a:cxn>
                <a:cxn ang="0">
                  <a:pos x="0" y="522"/>
                </a:cxn>
                <a:cxn ang="0">
                  <a:pos x="12" y="522"/>
                </a:cxn>
                <a:cxn ang="0">
                  <a:pos x="114" y="402"/>
                </a:cxn>
                <a:cxn ang="0">
                  <a:pos x="204" y="282"/>
                </a:cxn>
                <a:cxn ang="0">
                  <a:pos x="377" y="24"/>
                </a:cxn>
                <a:cxn ang="0">
                  <a:pos x="377" y="0"/>
                </a:cxn>
                <a:cxn ang="0">
                  <a:pos x="377" y="0"/>
                </a:cxn>
              </a:cxnLst>
              <a:rect l="0" t="0" r="r" b="b"/>
              <a:pathLst>
                <a:path w="377" h="522">
                  <a:moveTo>
                    <a:pt x="377" y="0"/>
                  </a:moveTo>
                  <a:lnTo>
                    <a:pt x="293" y="132"/>
                  </a:lnTo>
                  <a:lnTo>
                    <a:pt x="204" y="264"/>
                  </a:lnTo>
                  <a:lnTo>
                    <a:pt x="102" y="396"/>
                  </a:lnTo>
                  <a:lnTo>
                    <a:pt x="0" y="522"/>
                  </a:lnTo>
                  <a:lnTo>
                    <a:pt x="12" y="522"/>
                  </a:lnTo>
                  <a:lnTo>
                    <a:pt x="114" y="402"/>
                  </a:lnTo>
                  <a:lnTo>
                    <a:pt x="204" y="282"/>
                  </a:lnTo>
                  <a:lnTo>
                    <a:pt x="377" y="24"/>
                  </a:lnTo>
                  <a:lnTo>
                    <a:pt x="377" y="0"/>
                  </a:lnTo>
                  <a:lnTo>
                    <a:pt x="3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5680" y="4214"/>
              <a:ext cx="84" cy="102"/>
            </a:xfrm>
            <a:custGeom>
              <a:avLst/>
              <a:gdLst/>
              <a:ahLst/>
              <a:cxnLst>
                <a:cxn ang="0">
                  <a:pos x="0" y="102"/>
                </a:cxn>
                <a:cxn ang="0">
                  <a:pos x="18" y="102"/>
                </a:cxn>
                <a:cxn ang="0">
                  <a:pos x="48" y="60"/>
                </a:cxn>
                <a:cxn ang="0">
                  <a:pos x="84" y="24"/>
                </a:cxn>
                <a:cxn ang="0">
                  <a:pos x="84" y="0"/>
                </a:cxn>
                <a:cxn ang="0">
                  <a:pos x="42" y="54"/>
                </a:cxn>
                <a:cxn ang="0">
                  <a:pos x="0" y="102"/>
                </a:cxn>
                <a:cxn ang="0">
                  <a:pos x="0" y="102"/>
                </a:cxn>
              </a:cxnLst>
              <a:rect l="0" t="0" r="r" b="b"/>
              <a:pathLst>
                <a:path w="84" h="102">
                  <a:moveTo>
                    <a:pt x="0" y="102"/>
                  </a:moveTo>
                  <a:lnTo>
                    <a:pt x="18" y="102"/>
                  </a:lnTo>
                  <a:lnTo>
                    <a:pt x="48" y="60"/>
                  </a:lnTo>
                  <a:lnTo>
                    <a:pt x="84" y="24"/>
                  </a:lnTo>
                  <a:lnTo>
                    <a:pt x="84" y="0"/>
                  </a:lnTo>
                  <a:lnTo>
                    <a:pt x="42" y="54"/>
                  </a:lnTo>
                  <a:lnTo>
                    <a:pt x="0" y="102"/>
                  </a:lnTo>
                  <a:lnTo>
                    <a:pt x="0" y="10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grpSp>
          <p:nvGrpSpPr>
            <p:cNvPr id="8" name="Group 6"/>
            <p:cNvGrpSpPr>
              <a:grpSpLocks/>
            </p:cNvGrpSpPr>
            <p:nvPr/>
          </p:nvGrpSpPr>
          <p:grpSpPr bwMode="auto">
            <a:xfrm>
              <a:off x="288" y="0"/>
              <a:ext cx="5098" cy="4316"/>
              <a:chOff x="288" y="0"/>
              <a:chExt cx="5098" cy="4316"/>
            </a:xfrm>
          </p:grpSpPr>
          <p:sp>
            <p:nvSpPr>
              <p:cNvPr id="28" name="Freeform 7"/>
              <p:cNvSpPr>
                <a:spLocks/>
              </p:cNvSpPr>
              <p:nvPr userDrawn="1"/>
            </p:nvSpPr>
            <p:spPr bwMode="hidden">
              <a:xfrm>
                <a:off x="2789" y="0"/>
                <a:ext cx="72" cy="431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0" y="4316"/>
                  </a:cxn>
                  <a:cxn ang="0">
                    <a:pos x="72" y="4316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72" h="4316">
                    <a:moveTo>
                      <a:pt x="0" y="0"/>
                    </a:moveTo>
                    <a:lnTo>
                      <a:pt x="60" y="4316"/>
                    </a:lnTo>
                    <a:lnTo>
                      <a:pt x="72" y="4316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29" name="Freeform 8"/>
              <p:cNvSpPr>
                <a:spLocks/>
              </p:cNvSpPr>
              <p:nvPr userDrawn="1"/>
            </p:nvSpPr>
            <p:spPr bwMode="hidden">
              <a:xfrm>
                <a:off x="3089" y="0"/>
                <a:ext cx="174" cy="4316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12" y="0"/>
                  </a:cxn>
                  <a:cxn ang="0">
                    <a:pos x="42" y="216"/>
                  </a:cxn>
                  <a:cxn ang="0">
                    <a:pos x="72" y="444"/>
                  </a:cxn>
                  <a:cxn ang="0">
                    <a:pos x="96" y="689"/>
                  </a:cxn>
                  <a:cxn ang="0">
                    <a:pos x="120" y="947"/>
                  </a:cxn>
                  <a:cxn ang="0">
                    <a:pos x="132" y="1211"/>
                  </a:cxn>
                  <a:cxn ang="0">
                    <a:pos x="150" y="1487"/>
                  </a:cxn>
                  <a:cxn ang="0">
                    <a:pos x="156" y="1768"/>
                  </a:cxn>
                  <a:cxn ang="0">
                    <a:pos x="162" y="2062"/>
                  </a:cxn>
                  <a:cxn ang="0">
                    <a:pos x="156" y="2644"/>
                  </a:cxn>
                  <a:cxn ang="0">
                    <a:pos x="126" y="3225"/>
                  </a:cxn>
                  <a:cxn ang="0">
                    <a:pos x="108" y="3507"/>
                  </a:cxn>
                  <a:cxn ang="0">
                    <a:pos x="78" y="3788"/>
                  </a:cxn>
                  <a:cxn ang="0">
                    <a:pos x="42" y="4058"/>
                  </a:cxn>
                  <a:cxn ang="0">
                    <a:pos x="0" y="4316"/>
                  </a:cxn>
                  <a:cxn ang="0">
                    <a:pos x="12" y="4316"/>
                  </a:cxn>
                  <a:cxn ang="0">
                    <a:pos x="54" y="4058"/>
                  </a:cxn>
                  <a:cxn ang="0">
                    <a:pos x="90" y="3782"/>
                  </a:cxn>
                  <a:cxn ang="0">
                    <a:pos x="120" y="3507"/>
                  </a:cxn>
                  <a:cxn ang="0">
                    <a:pos x="138" y="3219"/>
                  </a:cxn>
                  <a:cxn ang="0">
                    <a:pos x="168" y="2638"/>
                  </a:cxn>
                  <a:cxn ang="0">
                    <a:pos x="174" y="2056"/>
                  </a:cxn>
                  <a:cxn ang="0">
                    <a:pos x="168" y="1768"/>
                  </a:cxn>
                  <a:cxn ang="0">
                    <a:pos x="162" y="1487"/>
                  </a:cxn>
                  <a:cxn ang="0">
                    <a:pos x="144" y="1211"/>
                  </a:cxn>
                  <a:cxn ang="0">
                    <a:pos x="132" y="941"/>
                  </a:cxn>
                  <a:cxn ang="0">
                    <a:pos x="108" y="689"/>
                  </a:cxn>
                  <a:cxn ang="0">
                    <a:pos x="84" y="444"/>
                  </a:cxn>
                  <a:cxn ang="0">
                    <a:pos x="54" y="216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174" h="4316">
                    <a:moveTo>
                      <a:pt x="24" y="0"/>
                    </a:moveTo>
                    <a:lnTo>
                      <a:pt x="12" y="0"/>
                    </a:lnTo>
                    <a:lnTo>
                      <a:pt x="42" y="216"/>
                    </a:lnTo>
                    <a:lnTo>
                      <a:pt x="72" y="444"/>
                    </a:lnTo>
                    <a:lnTo>
                      <a:pt x="96" y="689"/>
                    </a:lnTo>
                    <a:lnTo>
                      <a:pt x="120" y="947"/>
                    </a:lnTo>
                    <a:lnTo>
                      <a:pt x="132" y="1211"/>
                    </a:lnTo>
                    <a:lnTo>
                      <a:pt x="150" y="1487"/>
                    </a:lnTo>
                    <a:lnTo>
                      <a:pt x="156" y="1768"/>
                    </a:lnTo>
                    <a:lnTo>
                      <a:pt x="162" y="2062"/>
                    </a:lnTo>
                    <a:lnTo>
                      <a:pt x="156" y="2644"/>
                    </a:lnTo>
                    <a:lnTo>
                      <a:pt x="126" y="3225"/>
                    </a:lnTo>
                    <a:lnTo>
                      <a:pt x="108" y="3507"/>
                    </a:lnTo>
                    <a:lnTo>
                      <a:pt x="78" y="3788"/>
                    </a:lnTo>
                    <a:lnTo>
                      <a:pt x="42" y="4058"/>
                    </a:lnTo>
                    <a:lnTo>
                      <a:pt x="0" y="4316"/>
                    </a:lnTo>
                    <a:lnTo>
                      <a:pt x="12" y="4316"/>
                    </a:lnTo>
                    <a:lnTo>
                      <a:pt x="54" y="4058"/>
                    </a:lnTo>
                    <a:lnTo>
                      <a:pt x="90" y="3782"/>
                    </a:lnTo>
                    <a:lnTo>
                      <a:pt x="120" y="3507"/>
                    </a:lnTo>
                    <a:lnTo>
                      <a:pt x="138" y="3219"/>
                    </a:lnTo>
                    <a:lnTo>
                      <a:pt x="168" y="2638"/>
                    </a:lnTo>
                    <a:lnTo>
                      <a:pt x="174" y="2056"/>
                    </a:lnTo>
                    <a:lnTo>
                      <a:pt x="168" y="1768"/>
                    </a:lnTo>
                    <a:lnTo>
                      <a:pt x="162" y="1487"/>
                    </a:lnTo>
                    <a:lnTo>
                      <a:pt x="144" y="1211"/>
                    </a:lnTo>
                    <a:lnTo>
                      <a:pt x="132" y="941"/>
                    </a:lnTo>
                    <a:lnTo>
                      <a:pt x="108" y="689"/>
                    </a:lnTo>
                    <a:lnTo>
                      <a:pt x="84" y="444"/>
                    </a:lnTo>
                    <a:lnTo>
                      <a:pt x="54" y="216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30" name="Freeform 9"/>
              <p:cNvSpPr>
                <a:spLocks/>
              </p:cNvSpPr>
              <p:nvPr userDrawn="1"/>
            </p:nvSpPr>
            <p:spPr bwMode="hidden">
              <a:xfrm>
                <a:off x="3358" y="0"/>
                <a:ext cx="337" cy="4316"/>
              </a:xfrm>
              <a:custGeom>
                <a:avLst/>
                <a:gdLst/>
                <a:ahLst/>
                <a:cxnLst>
                  <a:cxn ang="0">
                    <a:pos x="329" y="2014"/>
                  </a:cxn>
                  <a:cxn ang="0">
                    <a:pos x="317" y="1726"/>
                  </a:cxn>
                  <a:cxn ang="0">
                    <a:pos x="293" y="1445"/>
                  </a:cxn>
                  <a:cxn ang="0">
                    <a:pos x="263" y="1175"/>
                  </a:cxn>
                  <a:cxn ang="0">
                    <a:pos x="228" y="917"/>
                  </a:cxn>
                  <a:cxn ang="0">
                    <a:pos x="186" y="665"/>
                  </a:cxn>
                  <a:cxn ang="0">
                    <a:pos x="132" y="432"/>
                  </a:cxn>
                  <a:cxn ang="0">
                    <a:pos x="78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66" y="204"/>
                  </a:cxn>
                  <a:cxn ang="0">
                    <a:pos x="120" y="432"/>
                  </a:cxn>
                  <a:cxn ang="0">
                    <a:pos x="174" y="665"/>
                  </a:cxn>
                  <a:cxn ang="0">
                    <a:pos x="216" y="917"/>
                  </a:cxn>
                  <a:cxn ang="0">
                    <a:pos x="251" y="1175"/>
                  </a:cxn>
                  <a:cxn ang="0">
                    <a:pos x="281" y="1445"/>
                  </a:cxn>
                  <a:cxn ang="0">
                    <a:pos x="305" y="1726"/>
                  </a:cxn>
                  <a:cxn ang="0">
                    <a:pos x="317" y="2014"/>
                  </a:cxn>
                  <a:cxn ang="0">
                    <a:pos x="323" y="2314"/>
                  </a:cxn>
                  <a:cxn ang="0">
                    <a:pos x="317" y="2608"/>
                  </a:cxn>
                  <a:cxn ang="0">
                    <a:pos x="305" y="2907"/>
                  </a:cxn>
                  <a:cxn ang="0">
                    <a:pos x="281" y="3201"/>
                  </a:cxn>
                  <a:cxn ang="0">
                    <a:pos x="257" y="3489"/>
                  </a:cxn>
                  <a:cxn ang="0">
                    <a:pos x="216" y="3777"/>
                  </a:cxn>
                  <a:cxn ang="0">
                    <a:pos x="174" y="4052"/>
                  </a:cxn>
                  <a:cxn ang="0">
                    <a:pos x="120" y="4316"/>
                  </a:cxn>
                  <a:cxn ang="0">
                    <a:pos x="132" y="4316"/>
                  </a:cxn>
                  <a:cxn ang="0">
                    <a:pos x="186" y="4052"/>
                  </a:cxn>
                  <a:cxn ang="0">
                    <a:pos x="228" y="3777"/>
                  </a:cxn>
                  <a:cxn ang="0">
                    <a:pos x="269" y="3489"/>
                  </a:cxn>
                  <a:cxn ang="0">
                    <a:pos x="293" y="3201"/>
                  </a:cxn>
                  <a:cxn ang="0">
                    <a:pos x="317" y="2907"/>
                  </a:cxn>
                  <a:cxn ang="0">
                    <a:pos x="329" y="2608"/>
                  </a:cxn>
                  <a:cxn ang="0">
                    <a:pos x="335" y="2314"/>
                  </a:cxn>
                  <a:cxn ang="0">
                    <a:pos x="329" y="2014"/>
                  </a:cxn>
                  <a:cxn ang="0">
                    <a:pos x="329" y="2014"/>
                  </a:cxn>
                </a:cxnLst>
                <a:rect l="0" t="0" r="r" b="b"/>
                <a:pathLst>
                  <a:path w="335" h="4316">
                    <a:moveTo>
                      <a:pt x="329" y="2014"/>
                    </a:moveTo>
                    <a:lnTo>
                      <a:pt x="317" y="1726"/>
                    </a:lnTo>
                    <a:lnTo>
                      <a:pt x="293" y="1445"/>
                    </a:lnTo>
                    <a:lnTo>
                      <a:pt x="263" y="1175"/>
                    </a:lnTo>
                    <a:lnTo>
                      <a:pt x="228" y="917"/>
                    </a:lnTo>
                    <a:lnTo>
                      <a:pt x="186" y="665"/>
                    </a:lnTo>
                    <a:lnTo>
                      <a:pt x="132" y="432"/>
                    </a:lnTo>
                    <a:lnTo>
                      <a:pt x="78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66" y="204"/>
                    </a:lnTo>
                    <a:lnTo>
                      <a:pt x="120" y="432"/>
                    </a:lnTo>
                    <a:lnTo>
                      <a:pt x="174" y="665"/>
                    </a:lnTo>
                    <a:lnTo>
                      <a:pt x="216" y="917"/>
                    </a:lnTo>
                    <a:lnTo>
                      <a:pt x="251" y="1175"/>
                    </a:lnTo>
                    <a:lnTo>
                      <a:pt x="281" y="1445"/>
                    </a:lnTo>
                    <a:lnTo>
                      <a:pt x="305" y="1726"/>
                    </a:lnTo>
                    <a:lnTo>
                      <a:pt x="317" y="2014"/>
                    </a:lnTo>
                    <a:lnTo>
                      <a:pt x="323" y="2314"/>
                    </a:lnTo>
                    <a:lnTo>
                      <a:pt x="317" y="2608"/>
                    </a:lnTo>
                    <a:lnTo>
                      <a:pt x="305" y="2907"/>
                    </a:lnTo>
                    <a:lnTo>
                      <a:pt x="281" y="3201"/>
                    </a:lnTo>
                    <a:lnTo>
                      <a:pt x="257" y="3489"/>
                    </a:lnTo>
                    <a:lnTo>
                      <a:pt x="216" y="3777"/>
                    </a:lnTo>
                    <a:lnTo>
                      <a:pt x="174" y="4052"/>
                    </a:lnTo>
                    <a:lnTo>
                      <a:pt x="120" y="4316"/>
                    </a:lnTo>
                    <a:lnTo>
                      <a:pt x="132" y="4316"/>
                    </a:lnTo>
                    <a:lnTo>
                      <a:pt x="186" y="4052"/>
                    </a:lnTo>
                    <a:lnTo>
                      <a:pt x="228" y="3777"/>
                    </a:lnTo>
                    <a:lnTo>
                      <a:pt x="269" y="3489"/>
                    </a:lnTo>
                    <a:lnTo>
                      <a:pt x="293" y="3201"/>
                    </a:lnTo>
                    <a:lnTo>
                      <a:pt x="317" y="2907"/>
                    </a:lnTo>
                    <a:lnTo>
                      <a:pt x="329" y="2608"/>
                    </a:lnTo>
                    <a:lnTo>
                      <a:pt x="335" y="2314"/>
                    </a:lnTo>
                    <a:lnTo>
                      <a:pt x="329" y="2014"/>
                    </a:lnTo>
                    <a:lnTo>
                      <a:pt x="329" y="20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31" name="Freeform 10"/>
              <p:cNvSpPr>
                <a:spLocks/>
              </p:cNvSpPr>
              <p:nvPr userDrawn="1"/>
            </p:nvSpPr>
            <p:spPr bwMode="hidden">
              <a:xfrm>
                <a:off x="3676" y="0"/>
                <a:ext cx="427" cy="4316"/>
              </a:xfrm>
              <a:custGeom>
                <a:avLst/>
                <a:gdLst/>
                <a:ahLst/>
                <a:cxnLst>
                  <a:cxn ang="0">
                    <a:pos x="413" y="1924"/>
                  </a:cxn>
                  <a:cxn ang="0">
                    <a:pos x="395" y="1690"/>
                  </a:cxn>
                  <a:cxn ang="0">
                    <a:pos x="365" y="1457"/>
                  </a:cxn>
                  <a:cxn ang="0">
                    <a:pos x="329" y="1229"/>
                  </a:cxn>
                  <a:cxn ang="0">
                    <a:pos x="281" y="1001"/>
                  </a:cxn>
                  <a:cxn ang="0">
                    <a:pos x="227" y="761"/>
                  </a:cxn>
                  <a:cxn ang="0">
                    <a:pos x="162" y="522"/>
                  </a:cxn>
                  <a:cxn ang="0">
                    <a:pos x="90" y="27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84" y="270"/>
                  </a:cxn>
                  <a:cxn ang="0">
                    <a:pos x="156" y="522"/>
                  </a:cxn>
                  <a:cxn ang="0">
                    <a:pos x="216" y="767"/>
                  </a:cxn>
                  <a:cxn ang="0">
                    <a:pos x="275" y="1001"/>
                  </a:cxn>
                  <a:cxn ang="0">
                    <a:pos x="317" y="1235"/>
                  </a:cxn>
                  <a:cxn ang="0">
                    <a:pos x="353" y="1463"/>
                  </a:cxn>
                  <a:cxn ang="0">
                    <a:pos x="383" y="1690"/>
                  </a:cxn>
                  <a:cxn ang="0">
                    <a:pos x="401" y="1924"/>
                  </a:cxn>
                  <a:cxn ang="0">
                    <a:pos x="413" y="2188"/>
                  </a:cxn>
                  <a:cxn ang="0">
                    <a:pos x="407" y="2458"/>
                  </a:cxn>
                  <a:cxn ang="0">
                    <a:pos x="395" y="2733"/>
                  </a:cxn>
                  <a:cxn ang="0">
                    <a:pos x="365" y="3021"/>
                  </a:cxn>
                  <a:cxn ang="0">
                    <a:pos x="329" y="3321"/>
                  </a:cxn>
                  <a:cxn ang="0">
                    <a:pos x="275" y="3639"/>
                  </a:cxn>
                  <a:cxn ang="0">
                    <a:pos x="204" y="3968"/>
                  </a:cxn>
                  <a:cxn ang="0">
                    <a:pos x="126" y="4316"/>
                  </a:cxn>
                  <a:cxn ang="0">
                    <a:pos x="138" y="4316"/>
                  </a:cxn>
                  <a:cxn ang="0">
                    <a:pos x="216" y="3968"/>
                  </a:cxn>
                  <a:cxn ang="0">
                    <a:pos x="287" y="3639"/>
                  </a:cxn>
                  <a:cxn ang="0">
                    <a:pos x="341" y="3321"/>
                  </a:cxn>
                  <a:cxn ang="0">
                    <a:pos x="377" y="3021"/>
                  </a:cxn>
                  <a:cxn ang="0">
                    <a:pos x="407" y="2733"/>
                  </a:cxn>
                  <a:cxn ang="0">
                    <a:pos x="419" y="2458"/>
                  </a:cxn>
                  <a:cxn ang="0">
                    <a:pos x="425" y="2188"/>
                  </a:cxn>
                  <a:cxn ang="0">
                    <a:pos x="413" y="1924"/>
                  </a:cxn>
                  <a:cxn ang="0">
                    <a:pos x="413" y="1924"/>
                  </a:cxn>
                </a:cxnLst>
                <a:rect l="0" t="0" r="r" b="b"/>
                <a:pathLst>
                  <a:path w="425" h="4316">
                    <a:moveTo>
                      <a:pt x="413" y="1924"/>
                    </a:moveTo>
                    <a:lnTo>
                      <a:pt x="395" y="1690"/>
                    </a:lnTo>
                    <a:lnTo>
                      <a:pt x="365" y="1457"/>
                    </a:lnTo>
                    <a:lnTo>
                      <a:pt x="329" y="1229"/>
                    </a:lnTo>
                    <a:lnTo>
                      <a:pt x="281" y="1001"/>
                    </a:lnTo>
                    <a:lnTo>
                      <a:pt x="227" y="761"/>
                    </a:lnTo>
                    <a:lnTo>
                      <a:pt x="162" y="522"/>
                    </a:lnTo>
                    <a:lnTo>
                      <a:pt x="90" y="27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84" y="270"/>
                    </a:lnTo>
                    <a:lnTo>
                      <a:pt x="156" y="522"/>
                    </a:lnTo>
                    <a:lnTo>
                      <a:pt x="216" y="767"/>
                    </a:lnTo>
                    <a:lnTo>
                      <a:pt x="275" y="1001"/>
                    </a:lnTo>
                    <a:lnTo>
                      <a:pt x="317" y="1235"/>
                    </a:lnTo>
                    <a:lnTo>
                      <a:pt x="353" y="1463"/>
                    </a:lnTo>
                    <a:lnTo>
                      <a:pt x="383" y="1690"/>
                    </a:lnTo>
                    <a:lnTo>
                      <a:pt x="401" y="1924"/>
                    </a:lnTo>
                    <a:lnTo>
                      <a:pt x="413" y="2188"/>
                    </a:lnTo>
                    <a:lnTo>
                      <a:pt x="407" y="2458"/>
                    </a:lnTo>
                    <a:lnTo>
                      <a:pt x="395" y="2733"/>
                    </a:lnTo>
                    <a:lnTo>
                      <a:pt x="365" y="3021"/>
                    </a:lnTo>
                    <a:lnTo>
                      <a:pt x="329" y="3321"/>
                    </a:lnTo>
                    <a:lnTo>
                      <a:pt x="275" y="3639"/>
                    </a:lnTo>
                    <a:lnTo>
                      <a:pt x="204" y="3968"/>
                    </a:lnTo>
                    <a:lnTo>
                      <a:pt x="126" y="4316"/>
                    </a:lnTo>
                    <a:lnTo>
                      <a:pt x="138" y="4316"/>
                    </a:lnTo>
                    <a:lnTo>
                      <a:pt x="216" y="3968"/>
                    </a:lnTo>
                    <a:lnTo>
                      <a:pt x="287" y="3639"/>
                    </a:lnTo>
                    <a:lnTo>
                      <a:pt x="341" y="3321"/>
                    </a:lnTo>
                    <a:lnTo>
                      <a:pt x="377" y="3021"/>
                    </a:lnTo>
                    <a:lnTo>
                      <a:pt x="407" y="2733"/>
                    </a:lnTo>
                    <a:lnTo>
                      <a:pt x="419" y="2458"/>
                    </a:lnTo>
                    <a:lnTo>
                      <a:pt x="425" y="2188"/>
                    </a:lnTo>
                    <a:lnTo>
                      <a:pt x="413" y="1924"/>
                    </a:lnTo>
                    <a:lnTo>
                      <a:pt x="413" y="19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32" name="Freeform 11"/>
              <p:cNvSpPr>
                <a:spLocks/>
              </p:cNvSpPr>
              <p:nvPr userDrawn="1"/>
            </p:nvSpPr>
            <p:spPr bwMode="hidden">
              <a:xfrm>
                <a:off x="3946" y="0"/>
                <a:ext cx="558" cy="4316"/>
              </a:xfrm>
              <a:custGeom>
                <a:avLst/>
                <a:gdLst/>
                <a:ahLst/>
                <a:cxnLst>
                  <a:cxn ang="0">
                    <a:pos x="556" y="2020"/>
                  </a:cxn>
                  <a:cxn ang="0">
                    <a:pos x="538" y="1732"/>
                  </a:cxn>
                  <a:cxn ang="0">
                    <a:pos x="503" y="1445"/>
                  </a:cxn>
                  <a:cxn ang="0">
                    <a:pos x="455" y="1175"/>
                  </a:cxn>
                  <a:cxn ang="0">
                    <a:pos x="395" y="911"/>
                  </a:cxn>
                  <a:cxn ang="0">
                    <a:pos x="317" y="659"/>
                  </a:cxn>
                  <a:cxn ang="0">
                    <a:pos x="228" y="426"/>
                  </a:cxn>
                  <a:cxn ang="0">
                    <a:pos x="126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14" y="204"/>
                  </a:cxn>
                  <a:cxn ang="0">
                    <a:pos x="216" y="426"/>
                  </a:cxn>
                  <a:cxn ang="0">
                    <a:pos x="305" y="659"/>
                  </a:cxn>
                  <a:cxn ang="0">
                    <a:pos x="383" y="911"/>
                  </a:cxn>
                  <a:cxn ang="0">
                    <a:pos x="443" y="1175"/>
                  </a:cxn>
                  <a:cxn ang="0">
                    <a:pos x="491" y="1445"/>
                  </a:cxn>
                  <a:cxn ang="0">
                    <a:pos x="526" y="1732"/>
                  </a:cxn>
                  <a:cxn ang="0">
                    <a:pos x="544" y="2020"/>
                  </a:cxn>
                  <a:cxn ang="0">
                    <a:pos x="544" y="2326"/>
                  </a:cxn>
                  <a:cxn ang="0">
                    <a:pos x="532" y="2632"/>
                  </a:cxn>
                  <a:cxn ang="0">
                    <a:pos x="503" y="2931"/>
                  </a:cxn>
                  <a:cxn ang="0">
                    <a:pos x="455" y="3225"/>
                  </a:cxn>
                  <a:cxn ang="0">
                    <a:pos x="389" y="3513"/>
                  </a:cxn>
                  <a:cxn ang="0">
                    <a:pos x="311" y="3788"/>
                  </a:cxn>
                  <a:cxn ang="0">
                    <a:pos x="216" y="4058"/>
                  </a:cxn>
                  <a:cxn ang="0">
                    <a:pos x="102" y="4316"/>
                  </a:cxn>
                  <a:cxn ang="0">
                    <a:pos x="114" y="4316"/>
                  </a:cxn>
                  <a:cxn ang="0">
                    <a:pos x="228" y="4058"/>
                  </a:cxn>
                  <a:cxn ang="0">
                    <a:pos x="323" y="3788"/>
                  </a:cxn>
                  <a:cxn ang="0">
                    <a:pos x="401" y="3513"/>
                  </a:cxn>
                  <a:cxn ang="0">
                    <a:pos x="467" y="3225"/>
                  </a:cxn>
                  <a:cxn ang="0">
                    <a:pos x="515" y="2931"/>
                  </a:cxn>
                  <a:cxn ang="0">
                    <a:pos x="544" y="2632"/>
                  </a:cxn>
                  <a:cxn ang="0">
                    <a:pos x="556" y="2326"/>
                  </a:cxn>
                  <a:cxn ang="0">
                    <a:pos x="556" y="2020"/>
                  </a:cxn>
                  <a:cxn ang="0">
                    <a:pos x="556" y="2020"/>
                  </a:cxn>
                </a:cxnLst>
                <a:rect l="0" t="0" r="r" b="b"/>
                <a:pathLst>
                  <a:path w="556" h="4316">
                    <a:moveTo>
                      <a:pt x="556" y="2020"/>
                    </a:moveTo>
                    <a:lnTo>
                      <a:pt x="538" y="1732"/>
                    </a:lnTo>
                    <a:lnTo>
                      <a:pt x="503" y="1445"/>
                    </a:lnTo>
                    <a:lnTo>
                      <a:pt x="455" y="1175"/>
                    </a:lnTo>
                    <a:lnTo>
                      <a:pt x="395" y="911"/>
                    </a:lnTo>
                    <a:lnTo>
                      <a:pt x="317" y="659"/>
                    </a:lnTo>
                    <a:lnTo>
                      <a:pt x="228" y="426"/>
                    </a:lnTo>
                    <a:lnTo>
                      <a:pt x="126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14" y="204"/>
                    </a:lnTo>
                    <a:lnTo>
                      <a:pt x="216" y="426"/>
                    </a:lnTo>
                    <a:lnTo>
                      <a:pt x="305" y="659"/>
                    </a:lnTo>
                    <a:lnTo>
                      <a:pt x="383" y="911"/>
                    </a:lnTo>
                    <a:lnTo>
                      <a:pt x="443" y="1175"/>
                    </a:lnTo>
                    <a:lnTo>
                      <a:pt x="491" y="1445"/>
                    </a:lnTo>
                    <a:lnTo>
                      <a:pt x="526" y="1732"/>
                    </a:lnTo>
                    <a:lnTo>
                      <a:pt x="544" y="2020"/>
                    </a:lnTo>
                    <a:lnTo>
                      <a:pt x="544" y="2326"/>
                    </a:lnTo>
                    <a:lnTo>
                      <a:pt x="532" y="2632"/>
                    </a:lnTo>
                    <a:lnTo>
                      <a:pt x="503" y="2931"/>
                    </a:lnTo>
                    <a:lnTo>
                      <a:pt x="455" y="3225"/>
                    </a:lnTo>
                    <a:lnTo>
                      <a:pt x="389" y="3513"/>
                    </a:lnTo>
                    <a:lnTo>
                      <a:pt x="311" y="3788"/>
                    </a:lnTo>
                    <a:lnTo>
                      <a:pt x="216" y="4058"/>
                    </a:lnTo>
                    <a:lnTo>
                      <a:pt x="102" y="4316"/>
                    </a:lnTo>
                    <a:lnTo>
                      <a:pt x="114" y="4316"/>
                    </a:lnTo>
                    <a:lnTo>
                      <a:pt x="228" y="4058"/>
                    </a:lnTo>
                    <a:lnTo>
                      <a:pt x="323" y="3788"/>
                    </a:lnTo>
                    <a:lnTo>
                      <a:pt x="401" y="3513"/>
                    </a:lnTo>
                    <a:lnTo>
                      <a:pt x="467" y="3225"/>
                    </a:lnTo>
                    <a:lnTo>
                      <a:pt x="515" y="2931"/>
                    </a:lnTo>
                    <a:lnTo>
                      <a:pt x="544" y="2632"/>
                    </a:lnTo>
                    <a:lnTo>
                      <a:pt x="556" y="2326"/>
                    </a:lnTo>
                    <a:lnTo>
                      <a:pt x="556" y="2020"/>
                    </a:lnTo>
                    <a:lnTo>
                      <a:pt x="556" y="202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33" name="Freeform 12"/>
              <p:cNvSpPr>
                <a:spLocks/>
              </p:cNvSpPr>
              <p:nvPr userDrawn="1"/>
            </p:nvSpPr>
            <p:spPr bwMode="hidden">
              <a:xfrm>
                <a:off x="4246" y="0"/>
                <a:ext cx="690" cy="4316"/>
              </a:xfrm>
              <a:custGeom>
                <a:avLst/>
                <a:gdLst/>
                <a:ahLst/>
                <a:cxnLst>
                  <a:cxn ang="0">
                    <a:pos x="688" y="2086"/>
                  </a:cxn>
                  <a:cxn ang="0">
                    <a:pos x="670" y="1810"/>
                  </a:cxn>
                  <a:cxn ang="0">
                    <a:pos x="634" y="1541"/>
                  </a:cxn>
                  <a:cxn ang="0">
                    <a:pos x="574" y="1271"/>
                  </a:cxn>
                  <a:cxn ang="0">
                    <a:pos x="497" y="1007"/>
                  </a:cxn>
                  <a:cxn ang="0">
                    <a:pos x="401" y="749"/>
                  </a:cxn>
                  <a:cxn ang="0">
                    <a:pos x="293" y="492"/>
                  </a:cxn>
                  <a:cxn ang="0">
                    <a:pos x="162" y="24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50" y="240"/>
                  </a:cxn>
                  <a:cxn ang="0">
                    <a:pos x="281" y="492"/>
                  </a:cxn>
                  <a:cxn ang="0">
                    <a:pos x="389" y="749"/>
                  </a:cxn>
                  <a:cxn ang="0">
                    <a:pos x="485" y="1007"/>
                  </a:cxn>
                  <a:cxn ang="0">
                    <a:pos x="562" y="1271"/>
                  </a:cxn>
                  <a:cxn ang="0">
                    <a:pos x="622" y="1541"/>
                  </a:cxn>
                  <a:cxn ang="0">
                    <a:pos x="658" y="1810"/>
                  </a:cxn>
                  <a:cxn ang="0">
                    <a:pos x="676" y="2086"/>
                  </a:cxn>
                  <a:cxn ang="0">
                    <a:pos x="676" y="2368"/>
                  </a:cxn>
                  <a:cxn ang="0">
                    <a:pos x="658" y="2650"/>
                  </a:cxn>
                  <a:cxn ang="0">
                    <a:pos x="616" y="2931"/>
                  </a:cxn>
                  <a:cxn ang="0">
                    <a:pos x="556" y="3213"/>
                  </a:cxn>
                  <a:cxn ang="0">
                    <a:pos x="473" y="3495"/>
                  </a:cxn>
                  <a:cxn ang="0">
                    <a:pos x="371" y="3777"/>
                  </a:cxn>
                  <a:cxn ang="0">
                    <a:pos x="251" y="4046"/>
                  </a:cxn>
                  <a:cxn ang="0">
                    <a:pos x="114" y="4316"/>
                  </a:cxn>
                  <a:cxn ang="0">
                    <a:pos x="126" y="4316"/>
                  </a:cxn>
                  <a:cxn ang="0">
                    <a:pos x="263" y="4046"/>
                  </a:cxn>
                  <a:cxn ang="0">
                    <a:pos x="383" y="3777"/>
                  </a:cxn>
                  <a:cxn ang="0">
                    <a:pos x="485" y="3495"/>
                  </a:cxn>
                  <a:cxn ang="0">
                    <a:pos x="568" y="3219"/>
                  </a:cxn>
                  <a:cxn ang="0">
                    <a:pos x="628" y="2937"/>
                  </a:cxn>
                  <a:cxn ang="0">
                    <a:pos x="670" y="2656"/>
                  </a:cxn>
                  <a:cxn ang="0">
                    <a:pos x="688" y="2368"/>
                  </a:cxn>
                  <a:cxn ang="0">
                    <a:pos x="688" y="2086"/>
                  </a:cxn>
                  <a:cxn ang="0">
                    <a:pos x="688" y="2086"/>
                  </a:cxn>
                </a:cxnLst>
                <a:rect l="0" t="0" r="r" b="b"/>
                <a:pathLst>
                  <a:path w="688" h="4316">
                    <a:moveTo>
                      <a:pt x="688" y="2086"/>
                    </a:moveTo>
                    <a:lnTo>
                      <a:pt x="670" y="1810"/>
                    </a:lnTo>
                    <a:lnTo>
                      <a:pt x="634" y="1541"/>
                    </a:lnTo>
                    <a:lnTo>
                      <a:pt x="574" y="1271"/>
                    </a:lnTo>
                    <a:lnTo>
                      <a:pt x="497" y="1007"/>
                    </a:lnTo>
                    <a:lnTo>
                      <a:pt x="401" y="749"/>
                    </a:lnTo>
                    <a:lnTo>
                      <a:pt x="293" y="492"/>
                    </a:lnTo>
                    <a:lnTo>
                      <a:pt x="162" y="24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50" y="240"/>
                    </a:lnTo>
                    <a:lnTo>
                      <a:pt x="281" y="492"/>
                    </a:lnTo>
                    <a:lnTo>
                      <a:pt x="389" y="749"/>
                    </a:lnTo>
                    <a:lnTo>
                      <a:pt x="485" y="1007"/>
                    </a:lnTo>
                    <a:lnTo>
                      <a:pt x="562" y="1271"/>
                    </a:lnTo>
                    <a:lnTo>
                      <a:pt x="622" y="1541"/>
                    </a:lnTo>
                    <a:lnTo>
                      <a:pt x="658" y="1810"/>
                    </a:lnTo>
                    <a:lnTo>
                      <a:pt x="676" y="2086"/>
                    </a:lnTo>
                    <a:lnTo>
                      <a:pt x="676" y="2368"/>
                    </a:lnTo>
                    <a:lnTo>
                      <a:pt x="658" y="2650"/>
                    </a:lnTo>
                    <a:lnTo>
                      <a:pt x="616" y="2931"/>
                    </a:lnTo>
                    <a:lnTo>
                      <a:pt x="556" y="3213"/>
                    </a:lnTo>
                    <a:lnTo>
                      <a:pt x="473" y="3495"/>
                    </a:lnTo>
                    <a:lnTo>
                      <a:pt x="371" y="3777"/>
                    </a:lnTo>
                    <a:lnTo>
                      <a:pt x="251" y="4046"/>
                    </a:lnTo>
                    <a:lnTo>
                      <a:pt x="114" y="4316"/>
                    </a:lnTo>
                    <a:lnTo>
                      <a:pt x="126" y="4316"/>
                    </a:lnTo>
                    <a:lnTo>
                      <a:pt x="263" y="4046"/>
                    </a:lnTo>
                    <a:lnTo>
                      <a:pt x="383" y="3777"/>
                    </a:lnTo>
                    <a:lnTo>
                      <a:pt x="485" y="3495"/>
                    </a:lnTo>
                    <a:lnTo>
                      <a:pt x="568" y="3219"/>
                    </a:lnTo>
                    <a:lnTo>
                      <a:pt x="628" y="2937"/>
                    </a:lnTo>
                    <a:lnTo>
                      <a:pt x="670" y="2656"/>
                    </a:lnTo>
                    <a:lnTo>
                      <a:pt x="688" y="2368"/>
                    </a:lnTo>
                    <a:lnTo>
                      <a:pt x="688" y="2086"/>
                    </a:lnTo>
                    <a:lnTo>
                      <a:pt x="688" y="208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34" name="Freeform 13"/>
              <p:cNvSpPr>
                <a:spLocks/>
              </p:cNvSpPr>
              <p:nvPr userDrawn="1"/>
            </p:nvSpPr>
            <p:spPr bwMode="hidden">
              <a:xfrm>
                <a:off x="4522" y="0"/>
                <a:ext cx="864" cy="4316"/>
              </a:xfrm>
              <a:custGeom>
                <a:avLst/>
                <a:gdLst/>
                <a:ahLst/>
                <a:cxnLst>
                  <a:cxn ang="0">
                    <a:pos x="855" y="2128"/>
                  </a:cxn>
                  <a:cxn ang="0">
                    <a:pos x="831" y="1834"/>
                  </a:cxn>
                  <a:cxn ang="0">
                    <a:pos x="808" y="1684"/>
                  </a:cxn>
                  <a:cxn ang="0">
                    <a:pos x="784" y="1541"/>
                  </a:cxn>
                  <a:cxn ang="0">
                    <a:pos x="748" y="1397"/>
                  </a:cxn>
                  <a:cxn ang="0">
                    <a:pos x="712" y="1253"/>
                  </a:cxn>
                  <a:cxn ang="0">
                    <a:pos x="664" y="1115"/>
                  </a:cxn>
                  <a:cxn ang="0">
                    <a:pos x="610" y="977"/>
                  </a:cxn>
                  <a:cxn ang="0">
                    <a:pos x="491" y="719"/>
                  </a:cxn>
                  <a:cxn ang="0">
                    <a:pos x="353" y="468"/>
                  </a:cxn>
                  <a:cxn ang="0">
                    <a:pos x="192" y="228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80" y="228"/>
                  </a:cxn>
                  <a:cxn ang="0">
                    <a:pos x="341" y="468"/>
                  </a:cxn>
                  <a:cxn ang="0">
                    <a:pos x="479" y="719"/>
                  </a:cxn>
                  <a:cxn ang="0">
                    <a:pos x="598" y="983"/>
                  </a:cxn>
                  <a:cxn ang="0">
                    <a:pos x="652" y="1121"/>
                  </a:cxn>
                  <a:cxn ang="0">
                    <a:pos x="700" y="1259"/>
                  </a:cxn>
                  <a:cxn ang="0">
                    <a:pos x="736" y="1403"/>
                  </a:cxn>
                  <a:cxn ang="0">
                    <a:pos x="772" y="1547"/>
                  </a:cxn>
                  <a:cxn ang="0">
                    <a:pos x="802" y="1690"/>
                  </a:cxn>
                  <a:cxn ang="0">
                    <a:pos x="819" y="1834"/>
                  </a:cxn>
                  <a:cxn ang="0">
                    <a:pos x="837" y="1984"/>
                  </a:cxn>
                  <a:cxn ang="0">
                    <a:pos x="843" y="2128"/>
                  </a:cxn>
                  <a:cxn ang="0">
                    <a:pos x="849" y="2278"/>
                  </a:cxn>
                  <a:cxn ang="0">
                    <a:pos x="843" y="2428"/>
                  </a:cxn>
                  <a:cxn ang="0">
                    <a:pos x="831" y="2572"/>
                  </a:cxn>
                  <a:cxn ang="0">
                    <a:pos x="819" y="2721"/>
                  </a:cxn>
                  <a:cxn ang="0">
                    <a:pos x="796" y="2865"/>
                  </a:cxn>
                  <a:cxn ang="0">
                    <a:pos x="766" y="3015"/>
                  </a:cxn>
                  <a:cxn ang="0">
                    <a:pos x="724" y="3159"/>
                  </a:cxn>
                  <a:cxn ang="0">
                    <a:pos x="682" y="3303"/>
                  </a:cxn>
                  <a:cxn ang="0">
                    <a:pos x="586" y="3567"/>
                  </a:cxn>
                  <a:cxn ang="0">
                    <a:pos x="473" y="3824"/>
                  </a:cxn>
                  <a:cxn ang="0">
                    <a:pos x="335" y="4076"/>
                  </a:cxn>
                  <a:cxn ang="0">
                    <a:pos x="180" y="4316"/>
                  </a:cxn>
                  <a:cxn ang="0">
                    <a:pos x="192" y="4316"/>
                  </a:cxn>
                  <a:cxn ang="0">
                    <a:pos x="347" y="4076"/>
                  </a:cxn>
                  <a:cxn ang="0">
                    <a:pos x="485" y="3824"/>
                  </a:cxn>
                  <a:cxn ang="0">
                    <a:pos x="598" y="3573"/>
                  </a:cxn>
                  <a:cxn ang="0">
                    <a:pos x="694" y="3309"/>
                  </a:cxn>
                  <a:cxn ang="0">
                    <a:pos x="736" y="3165"/>
                  </a:cxn>
                  <a:cxn ang="0">
                    <a:pos x="778" y="3021"/>
                  </a:cxn>
                  <a:cxn ang="0">
                    <a:pos x="808" y="2871"/>
                  </a:cxn>
                  <a:cxn ang="0">
                    <a:pos x="831" y="2727"/>
                  </a:cxn>
                  <a:cxn ang="0">
                    <a:pos x="843" y="2578"/>
                  </a:cxn>
                  <a:cxn ang="0">
                    <a:pos x="855" y="2428"/>
                  </a:cxn>
                  <a:cxn ang="0">
                    <a:pos x="861" y="2278"/>
                  </a:cxn>
                  <a:cxn ang="0">
                    <a:pos x="855" y="2128"/>
                  </a:cxn>
                  <a:cxn ang="0">
                    <a:pos x="855" y="2128"/>
                  </a:cxn>
                </a:cxnLst>
                <a:rect l="0" t="0" r="r" b="b"/>
                <a:pathLst>
                  <a:path w="861" h="4316">
                    <a:moveTo>
                      <a:pt x="855" y="2128"/>
                    </a:moveTo>
                    <a:lnTo>
                      <a:pt x="831" y="1834"/>
                    </a:lnTo>
                    <a:lnTo>
                      <a:pt x="808" y="1684"/>
                    </a:lnTo>
                    <a:lnTo>
                      <a:pt x="784" y="1541"/>
                    </a:lnTo>
                    <a:lnTo>
                      <a:pt x="748" y="1397"/>
                    </a:lnTo>
                    <a:lnTo>
                      <a:pt x="712" y="1253"/>
                    </a:lnTo>
                    <a:lnTo>
                      <a:pt x="664" y="1115"/>
                    </a:lnTo>
                    <a:lnTo>
                      <a:pt x="610" y="977"/>
                    </a:lnTo>
                    <a:lnTo>
                      <a:pt x="491" y="719"/>
                    </a:lnTo>
                    <a:lnTo>
                      <a:pt x="353" y="468"/>
                    </a:lnTo>
                    <a:lnTo>
                      <a:pt x="192" y="228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80" y="228"/>
                    </a:lnTo>
                    <a:lnTo>
                      <a:pt x="341" y="468"/>
                    </a:lnTo>
                    <a:lnTo>
                      <a:pt x="479" y="719"/>
                    </a:lnTo>
                    <a:lnTo>
                      <a:pt x="598" y="983"/>
                    </a:lnTo>
                    <a:lnTo>
                      <a:pt x="652" y="1121"/>
                    </a:lnTo>
                    <a:lnTo>
                      <a:pt x="700" y="1259"/>
                    </a:lnTo>
                    <a:lnTo>
                      <a:pt x="736" y="1403"/>
                    </a:lnTo>
                    <a:lnTo>
                      <a:pt x="772" y="1547"/>
                    </a:lnTo>
                    <a:lnTo>
                      <a:pt x="802" y="1690"/>
                    </a:lnTo>
                    <a:lnTo>
                      <a:pt x="819" y="1834"/>
                    </a:lnTo>
                    <a:lnTo>
                      <a:pt x="837" y="1984"/>
                    </a:lnTo>
                    <a:lnTo>
                      <a:pt x="843" y="2128"/>
                    </a:lnTo>
                    <a:lnTo>
                      <a:pt x="849" y="2278"/>
                    </a:lnTo>
                    <a:lnTo>
                      <a:pt x="843" y="2428"/>
                    </a:lnTo>
                    <a:lnTo>
                      <a:pt x="831" y="2572"/>
                    </a:lnTo>
                    <a:lnTo>
                      <a:pt x="819" y="2721"/>
                    </a:lnTo>
                    <a:lnTo>
                      <a:pt x="796" y="2865"/>
                    </a:lnTo>
                    <a:lnTo>
                      <a:pt x="766" y="3015"/>
                    </a:lnTo>
                    <a:lnTo>
                      <a:pt x="724" y="3159"/>
                    </a:lnTo>
                    <a:lnTo>
                      <a:pt x="682" y="3303"/>
                    </a:lnTo>
                    <a:lnTo>
                      <a:pt x="586" y="3567"/>
                    </a:lnTo>
                    <a:lnTo>
                      <a:pt x="473" y="3824"/>
                    </a:lnTo>
                    <a:lnTo>
                      <a:pt x="335" y="4076"/>
                    </a:lnTo>
                    <a:lnTo>
                      <a:pt x="180" y="4316"/>
                    </a:lnTo>
                    <a:lnTo>
                      <a:pt x="192" y="4316"/>
                    </a:lnTo>
                    <a:lnTo>
                      <a:pt x="347" y="4076"/>
                    </a:lnTo>
                    <a:lnTo>
                      <a:pt x="485" y="3824"/>
                    </a:lnTo>
                    <a:lnTo>
                      <a:pt x="598" y="3573"/>
                    </a:lnTo>
                    <a:lnTo>
                      <a:pt x="694" y="3309"/>
                    </a:lnTo>
                    <a:lnTo>
                      <a:pt x="736" y="3165"/>
                    </a:lnTo>
                    <a:lnTo>
                      <a:pt x="778" y="3021"/>
                    </a:lnTo>
                    <a:lnTo>
                      <a:pt x="808" y="2871"/>
                    </a:lnTo>
                    <a:lnTo>
                      <a:pt x="831" y="2727"/>
                    </a:lnTo>
                    <a:lnTo>
                      <a:pt x="843" y="2578"/>
                    </a:lnTo>
                    <a:lnTo>
                      <a:pt x="855" y="2428"/>
                    </a:lnTo>
                    <a:lnTo>
                      <a:pt x="861" y="2278"/>
                    </a:lnTo>
                    <a:lnTo>
                      <a:pt x="855" y="2128"/>
                    </a:lnTo>
                    <a:lnTo>
                      <a:pt x="855" y="212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35" name="Freeform 14"/>
              <p:cNvSpPr>
                <a:spLocks/>
              </p:cNvSpPr>
              <p:nvPr userDrawn="1"/>
            </p:nvSpPr>
            <p:spPr bwMode="hidden">
              <a:xfrm>
                <a:off x="2399" y="0"/>
                <a:ext cx="150" cy="4316"/>
              </a:xfrm>
              <a:custGeom>
                <a:avLst/>
                <a:gdLst/>
                <a:ahLst/>
                <a:cxnLst>
                  <a:cxn ang="0">
                    <a:pos x="18" y="1942"/>
                  </a:cxn>
                  <a:cxn ang="0">
                    <a:pos x="30" y="1630"/>
                  </a:cxn>
                  <a:cxn ang="0">
                    <a:pos x="42" y="1331"/>
                  </a:cxn>
                  <a:cxn ang="0">
                    <a:pos x="59" y="1055"/>
                  </a:cxn>
                  <a:cxn ang="0">
                    <a:pos x="77" y="791"/>
                  </a:cxn>
                  <a:cxn ang="0">
                    <a:pos x="83" y="671"/>
                  </a:cxn>
                  <a:cxn ang="0">
                    <a:pos x="95" y="557"/>
                  </a:cxn>
                  <a:cxn ang="0">
                    <a:pos x="107" y="444"/>
                  </a:cxn>
                  <a:cxn ang="0">
                    <a:pos x="113" y="342"/>
                  </a:cxn>
                  <a:cxn ang="0">
                    <a:pos x="125" y="246"/>
                  </a:cxn>
                  <a:cxn ang="0">
                    <a:pos x="131" y="156"/>
                  </a:cxn>
                  <a:cxn ang="0">
                    <a:pos x="143" y="72"/>
                  </a:cxn>
                  <a:cxn ang="0">
                    <a:pos x="149" y="0"/>
                  </a:cxn>
                  <a:cxn ang="0">
                    <a:pos x="137" y="0"/>
                  </a:cxn>
                  <a:cxn ang="0">
                    <a:pos x="131" y="72"/>
                  </a:cxn>
                  <a:cxn ang="0">
                    <a:pos x="119" y="156"/>
                  </a:cxn>
                  <a:cxn ang="0">
                    <a:pos x="113" y="246"/>
                  </a:cxn>
                  <a:cxn ang="0">
                    <a:pos x="101" y="342"/>
                  </a:cxn>
                  <a:cxn ang="0">
                    <a:pos x="95" y="444"/>
                  </a:cxn>
                  <a:cxn ang="0">
                    <a:pos x="83" y="557"/>
                  </a:cxn>
                  <a:cxn ang="0">
                    <a:pos x="71" y="671"/>
                  </a:cxn>
                  <a:cxn ang="0">
                    <a:pos x="65" y="791"/>
                  </a:cxn>
                  <a:cxn ang="0">
                    <a:pos x="48" y="1055"/>
                  </a:cxn>
                  <a:cxn ang="0">
                    <a:pos x="30" y="1331"/>
                  </a:cxn>
                  <a:cxn ang="0">
                    <a:pos x="18" y="1630"/>
                  </a:cxn>
                  <a:cxn ang="0">
                    <a:pos x="6" y="1942"/>
                  </a:cxn>
                  <a:cxn ang="0">
                    <a:pos x="0" y="2278"/>
                  </a:cxn>
                  <a:cxn ang="0">
                    <a:pos x="6" y="2602"/>
                  </a:cxn>
                  <a:cxn ang="0">
                    <a:pos x="12" y="2919"/>
                  </a:cxn>
                  <a:cxn ang="0">
                    <a:pos x="24" y="3219"/>
                  </a:cxn>
                  <a:cxn ang="0">
                    <a:pos x="36" y="3513"/>
                  </a:cxn>
                  <a:cxn ang="0">
                    <a:pos x="59" y="3794"/>
                  </a:cxn>
                  <a:cxn ang="0">
                    <a:pos x="89" y="4058"/>
                  </a:cxn>
                  <a:cxn ang="0">
                    <a:pos x="125" y="4316"/>
                  </a:cxn>
                  <a:cxn ang="0">
                    <a:pos x="137" y="4316"/>
                  </a:cxn>
                  <a:cxn ang="0">
                    <a:pos x="101" y="4058"/>
                  </a:cxn>
                  <a:cxn ang="0">
                    <a:pos x="71" y="3794"/>
                  </a:cxn>
                  <a:cxn ang="0">
                    <a:pos x="48" y="3513"/>
                  </a:cxn>
                  <a:cxn ang="0">
                    <a:pos x="36" y="3225"/>
                  </a:cxn>
                  <a:cxn ang="0">
                    <a:pos x="24" y="2919"/>
                  </a:cxn>
                  <a:cxn ang="0">
                    <a:pos x="18" y="2608"/>
                  </a:cxn>
                  <a:cxn ang="0">
                    <a:pos x="12" y="2278"/>
                  </a:cxn>
                  <a:cxn ang="0">
                    <a:pos x="18" y="1942"/>
                  </a:cxn>
                  <a:cxn ang="0">
                    <a:pos x="18" y="1942"/>
                  </a:cxn>
                </a:cxnLst>
                <a:rect l="0" t="0" r="r" b="b"/>
                <a:pathLst>
                  <a:path w="149" h="4316">
                    <a:moveTo>
                      <a:pt x="18" y="1942"/>
                    </a:moveTo>
                    <a:lnTo>
                      <a:pt x="30" y="1630"/>
                    </a:lnTo>
                    <a:lnTo>
                      <a:pt x="42" y="1331"/>
                    </a:lnTo>
                    <a:lnTo>
                      <a:pt x="59" y="1055"/>
                    </a:lnTo>
                    <a:lnTo>
                      <a:pt x="77" y="791"/>
                    </a:lnTo>
                    <a:lnTo>
                      <a:pt x="83" y="671"/>
                    </a:lnTo>
                    <a:lnTo>
                      <a:pt x="95" y="557"/>
                    </a:lnTo>
                    <a:lnTo>
                      <a:pt x="107" y="444"/>
                    </a:lnTo>
                    <a:lnTo>
                      <a:pt x="113" y="342"/>
                    </a:lnTo>
                    <a:lnTo>
                      <a:pt x="125" y="246"/>
                    </a:lnTo>
                    <a:lnTo>
                      <a:pt x="131" y="156"/>
                    </a:lnTo>
                    <a:lnTo>
                      <a:pt x="143" y="72"/>
                    </a:lnTo>
                    <a:lnTo>
                      <a:pt x="149" y="0"/>
                    </a:lnTo>
                    <a:lnTo>
                      <a:pt x="137" y="0"/>
                    </a:lnTo>
                    <a:lnTo>
                      <a:pt x="131" y="72"/>
                    </a:lnTo>
                    <a:lnTo>
                      <a:pt x="119" y="156"/>
                    </a:lnTo>
                    <a:lnTo>
                      <a:pt x="113" y="246"/>
                    </a:lnTo>
                    <a:lnTo>
                      <a:pt x="101" y="342"/>
                    </a:lnTo>
                    <a:lnTo>
                      <a:pt x="95" y="444"/>
                    </a:lnTo>
                    <a:lnTo>
                      <a:pt x="83" y="557"/>
                    </a:lnTo>
                    <a:lnTo>
                      <a:pt x="71" y="671"/>
                    </a:lnTo>
                    <a:lnTo>
                      <a:pt x="65" y="791"/>
                    </a:lnTo>
                    <a:lnTo>
                      <a:pt x="48" y="1055"/>
                    </a:lnTo>
                    <a:lnTo>
                      <a:pt x="30" y="1331"/>
                    </a:lnTo>
                    <a:lnTo>
                      <a:pt x="18" y="1630"/>
                    </a:lnTo>
                    <a:lnTo>
                      <a:pt x="6" y="1942"/>
                    </a:lnTo>
                    <a:lnTo>
                      <a:pt x="0" y="2278"/>
                    </a:lnTo>
                    <a:lnTo>
                      <a:pt x="6" y="2602"/>
                    </a:lnTo>
                    <a:lnTo>
                      <a:pt x="12" y="2919"/>
                    </a:lnTo>
                    <a:lnTo>
                      <a:pt x="24" y="3219"/>
                    </a:lnTo>
                    <a:lnTo>
                      <a:pt x="36" y="3513"/>
                    </a:lnTo>
                    <a:lnTo>
                      <a:pt x="59" y="3794"/>
                    </a:lnTo>
                    <a:lnTo>
                      <a:pt x="89" y="4058"/>
                    </a:lnTo>
                    <a:lnTo>
                      <a:pt x="125" y="4316"/>
                    </a:lnTo>
                    <a:lnTo>
                      <a:pt x="137" y="4316"/>
                    </a:lnTo>
                    <a:lnTo>
                      <a:pt x="101" y="4058"/>
                    </a:lnTo>
                    <a:lnTo>
                      <a:pt x="71" y="3794"/>
                    </a:lnTo>
                    <a:lnTo>
                      <a:pt x="48" y="3513"/>
                    </a:lnTo>
                    <a:lnTo>
                      <a:pt x="36" y="3225"/>
                    </a:lnTo>
                    <a:lnTo>
                      <a:pt x="24" y="2919"/>
                    </a:lnTo>
                    <a:lnTo>
                      <a:pt x="18" y="2608"/>
                    </a:lnTo>
                    <a:lnTo>
                      <a:pt x="12" y="2278"/>
                    </a:lnTo>
                    <a:lnTo>
                      <a:pt x="18" y="1942"/>
                    </a:lnTo>
                    <a:lnTo>
                      <a:pt x="18" y="19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36" name="Freeform 15"/>
              <p:cNvSpPr>
                <a:spLocks/>
              </p:cNvSpPr>
              <p:nvPr userDrawn="1"/>
            </p:nvSpPr>
            <p:spPr bwMode="hidden">
              <a:xfrm>
                <a:off x="1967" y="0"/>
                <a:ext cx="300" cy="4316"/>
              </a:xfrm>
              <a:custGeom>
                <a:avLst/>
                <a:gdLst/>
                <a:ahLst/>
                <a:cxnLst>
                  <a:cxn ang="0">
                    <a:pos x="18" y="2062"/>
                  </a:cxn>
                  <a:cxn ang="0">
                    <a:pos x="30" y="1750"/>
                  </a:cxn>
                  <a:cxn ang="0">
                    <a:pos x="54" y="1451"/>
                  </a:cxn>
                  <a:cxn ang="0">
                    <a:pos x="84" y="1169"/>
                  </a:cxn>
                  <a:cxn ang="0">
                    <a:pos x="126" y="899"/>
                  </a:cxn>
                  <a:cxn ang="0">
                    <a:pos x="162" y="641"/>
                  </a:cxn>
                  <a:cxn ang="0">
                    <a:pos x="209" y="408"/>
                  </a:cxn>
                  <a:cxn ang="0">
                    <a:pos x="251" y="192"/>
                  </a:cxn>
                  <a:cxn ang="0">
                    <a:pos x="299" y="0"/>
                  </a:cxn>
                  <a:cxn ang="0">
                    <a:pos x="287" y="0"/>
                  </a:cxn>
                  <a:cxn ang="0">
                    <a:pos x="239" y="192"/>
                  </a:cxn>
                  <a:cxn ang="0">
                    <a:pos x="198" y="408"/>
                  </a:cxn>
                  <a:cxn ang="0">
                    <a:pos x="156" y="641"/>
                  </a:cxn>
                  <a:cxn ang="0">
                    <a:pos x="114" y="899"/>
                  </a:cxn>
                  <a:cxn ang="0">
                    <a:pos x="78" y="1169"/>
                  </a:cxn>
                  <a:cxn ang="0">
                    <a:pos x="48" y="1451"/>
                  </a:cxn>
                  <a:cxn ang="0">
                    <a:pos x="24" y="1750"/>
                  </a:cxn>
                  <a:cxn ang="0">
                    <a:pos x="6" y="2062"/>
                  </a:cxn>
                  <a:cxn ang="0">
                    <a:pos x="0" y="2374"/>
                  </a:cxn>
                  <a:cxn ang="0">
                    <a:pos x="12" y="2674"/>
                  </a:cxn>
                  <a:cxn ang="0">
                    <a:pos x="30" y="2973"/>
                  </a:cxn>
                  <a:cxn ang="0">
                    <a:pos x="54" y="3255"/>
                  </a:cxn>
                  <a:cxn ang="0">
                    <a:pos x="96" y="3537"/>
                  </a:cxn>
                  <a:cxn ang="0">
                    <a:pos x="144" y="3806"/>
                  </a:cxn>
                  <a:cxn ang="0">
                    <a:pos x="203" y="4064"/>
                  </a:cxn>
                  <a:cxn ang="0">
                    <a:pos x="275" y="4316"/>
                  </a:cxn>
                  <a:cxn ang="0">
                    <a:pos x="287" y="4316"/>
                  </a:cxn>
                  <a:cxn ang="0">
                    <a:pos x="215" y="4064"/>
                  </a:cxn>
                  <a:cxn ang="0">
                    <a:pos x="156" y="3806"/>
                  </a:cxn>
                  <a:cxn ang="0">
                    <a:pos x="108" y="3537"/>
                  </a:cxn>
                  <a:cxn ang="0">
                    <a:pos x="66" y="3261"/>
                  </a:cxn>
                  <a:cxn ang="0">
                    <a:pos x="42" y="2973"/>
                  </a:cxn>
                  <a:cxn ang="0">
                    <a:pos x="24" y="2680"/>
                  </a:cxn>
                  <a:cxn ang="0">
                    <a:pos x="12" y="2374"/>
                  </a:cxn>
                  <a:cxn ang="0">
                    <a:pos x="18" y="2062"/>
                  </a:cxn>
                  <a:cxn ang="0">
                    <a:pos x="18" y="2062"/>
                  </a:cxn>
                </a:cxnLst>
                <a:rect l="0" t="0" r="r" b="b"/>
                <a:pathLst>
                  <a:path w="299" h="4316">
                    <a:moveTo>
                      <a:pt x="18" y="2062"/>
                    </a:moveTo>
                    <a:lnTo>
                      <a:pt x="30" y="1750"/>
                    </a:lnTo>
                    <a:lnTo>
                      <a:pt x="54" y="1451"/>
                    </a:lnTo>
                    <a:lnTo>
                      <a:pt x="84" y="1169"/>
                    </a:lnTo>
                    <a:lnTo>
                      <a:pt x="126" y="899"/>
                    </a:lnTo>
                    <a:lnTo>
                      <a:pt x="162" y="641"/>
                    </a:lnTo>
                    <a:lnTo>
                      <a:pt x="209" y="408"/>
                    </a:lnTo>
                    <a:lnTo>
                      <a:pt x="251" y="192"/>
                    </a:lnTo>
                    <a:lnTo>
                      <a:pt x="299" y="0"/>
                    </a:lnTo>
                    <a:lnTo>
                      <a:pt x="287" y="0"/>
                    </a:lnTo>
                    <a:lnTo>
                      <a:pt x="239" y="192"/>
                    </a:lnTo>
                    <a:lnTo>
                      <a:pt x="198" y="408"/>
                    </a:lnTo>
                    <a:lnTo>
                      <a:pt x="156" y="641"/>
                    </a:lnTo>
                    <a:lnTo>
                      <a:pt x="114" y="899"/>
                    </a:lnTo>
                    <a:lnTo>
                      <a:pt x="78" y="1169"/>
                    </a:lnTo>
                    <a:lnTo>
                      <a:pt x="48" y="1451"/>
                    </a:lnTo>
                    <a:lnTo>
                      <a:pt x="24" y="1750"/>
                    </a:lnTo>
                    <a:lnTo>
                      <a:pt x="6" y="2062"/>
                    </a:lnTo>
                    <a:lnTo>
                      <a:pt x="0" y="2374"/>
                    </a:lnTo>
                    <a:lnTo>
                      <a:pt x="12" y="2674"/>
                    </a:lnTo>
                    <a:lnTo>
                      <a:pt x="30" y="2973"/>
                    </a:lnTo>
                    <a:lnTo>
                      <a:pt x="54" y="3255"/>
                    </a:lnTo>
                    <a:lnTo>
                      <a:pt x="96" y="3537"/>
                    </a:lnTo>
                    <a:lnTo>
                      <a:pt x="144" y="3806"/>
                    </a:lnTo>
                    <a:lnTo>
                      <a:pt x="203" y="4064"/>
                    </a:lnTo>
                    <a:lnTo>
                      <a:pt x="275" y="4316"/>
                    </a:lnTo>
                    <a:lnTo>
                      <a:pt x="287" y="4316"/>
                    </a:lnTo>
                    <a:lnTo>
                      <a:pt x="215" y="4064"/>
                    </a:lnTo>
                    <a:lnTo>
                      <a:pt x="156" y="3806"/>
                    </a:lnTo>
                    <a:lnTo>
                      <a:pt x="108" y="3537"/>
                    </a:lnTo>
                    <a:lnTo>
                      <a:pt x="66" y="3261"/>
                    </a:lnTo>
                    <a:lnTo>
                      <a:pt x="42" y="2973"/>
                    </a:lnTo>
                    <a:lnTo>
                      <a:pt x="24" y="2680"/>
                    </a:lnTo>
                    <a:lnTo>
                      <a:pt x="12" y="2374"/>
                    </a:lnTo>
                    <a:lnTo>
                      <a:pt x="18" y="2062"/>
                    </a:lnTo>
                    <a:lnTo>
                      <a:pt x="18" y="206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37" name="Freeform 16"/>
              <p:cNvSpPr>
                <a:spLocks/>
              </p:cNvSpPr>
              <p:nvPr userDrawn="1"/>
            </p:nvSpPr>
            <p:spPr bwMode="hidden">
              <a:xfrm>
                <a:off x="1566" y="0"/>
                <a:ext cx="425" cy="4316"/>
              </a:xfrm>
              <a:custGeom>
                <a:avLst/>
                <a:gdLst/>
                <a:ahLst/>
                <a:cxnLst>
                  <a:cxn ang="0">
                    <a:pos x="424" y="0"/>
                  </a:cxn>
                  <a:cxn ang="0">
                    <a:pos x="412" y="0"/>
                  </a:cxn>
                  <a:cxn ang="0">
                    <a:pos x="316" y="222"/>
                  </a:cxn>
                  <a:cxn ang="0">
                    <a:pos x="239" y="462"/>
                  </a:cxn>
                  <a:cxn ang="0">
                    <a:pos x="167" y="707"/>
                  </a:cxn>
                  <a:cxn ang="0">
                    <a:pos x="107" y="971"/>
                  </a:cxn>
                  <a:cxn ang="0">
                    <a:pos x="65" y="1247"/>
                  </a:cxn>
                  <a:cxn ang="0">
                    <a:pos x="29" y="1529"/>
                  </a:cxn>
                  <a:cxn ang="0">
                    <a:pos x="6" y="1822"/>
                  </a:cxn>
                  <a:cxn ang="0">
                    <a:pos x="0" y="2122"/>
                  </a:cxn>
                  <a:cxn ang="0">
                    <a:pos x="6" y="2404"/>
                  </a:cxn>
                  <a:cxn ang="0">
                    <a:pos x="24" y="2686"/>
                  </a:cxn>
                  <a:cxn ang="0">
                    <a:pos x="47" y="2961"/>
                  </a:cxn>
                  <a:cxn ang="0">
                    <a:pos x="89" y="3243"/>
                  </a:cxn>
                  <a:cxn ang="0">
                    <a:pos x="137" y="3519"/>
                  </a:cxn>
                  <a:cxn ang="0">
                    <a:pos x="197" y="3788"/>
                  </a:cxn>
                  <a:cxn ang="0">
                    <a:pos x="269" y="4058"/>
                  </a:cxn>
                  <a:cxn ang="0">
                    <a:pos x="346" y="4316"/>
                  </a:cxn>
                  <a:cxn ang="0">
                    <a:pos x="358" y="4316"/>
                  </a:cxn>
                  <a:cxn ang="0">
                    <a:pos x="281" y="4058"/>
                  </a:cxn>
                  <a:cxn ang="0">
                    <a:pos x="209" y="3788"/>
                  </a:cxn>
                  <a:cxn ang="0">
                    <a:pos x="149" y="3519"/>
                  </a:cxn>
                  <a:cxn ang="0">
                    <a:pos x="101" y="3243"/>
                  </a:cxn>
                  <a:cxn ang="0">
                    <a:pos x="59" y="2961"/>
                  </a:cxn>
                  <a:cxn ang="0">
                    <a:pos x="35" y="2686"/>
                  </a:cxn>
                  <a:cxn ang="0">
                    <a:pos x="18" y="2404"/>
                  </a:cxn>
                  <a:cxn ang="0">
                    <a:pos x="12" y="2122"/>
                  </a:cxn>
                  <a:cxn ang="0">
                    <a:pos x="18" y="1822"/>
                  </a:cxn>
                  <a:cxn ang="0">
                    <a:pos x="41" y="1529"/>
                  </a:cxn>
                  <a:cxn ang="0">
                    <a:pos x="71" y="1247"/>
                  </a:cxn>
                  <a:cxn ang="0">
                    <a:pos x="119" y="971"/>
                  </a:cxn>
                  <a:cxn ang="0">
                    <a:pos x="179" y="707"/>
                  </a:cxn>
                  <a:cxn ang="0">
                    <a:pos x="245" y="462"/>
                  </a:cxn>
                  <a:cxn ang="0">
                    <a:pos x="328" y="222"/>
                  </a:cxn>
                  <a:cxn ang="0">
                    <a:pos x="424" y="0"/>
                  </a:cxn>
                  <a:cxn ang="0">
                    <a:pos x="424" y="0"/>
                  </a:cxn>
                </a:cxnLst>
                <a:rect l="0" t="0" r="r" b="b"/>
                <a:pathLst>
                  <a:path w="424" h="4316">
                    <a:moveTo>
                      <a:pt x="424" y="0"/>
                    </a:moveTo>
                    <a:lnTo>
                      <a:pt x="412" y="0"/>
                    </a:lnTo>
                    <a:lnTo>
                      <a:pt x="316" y="222"/>
                    </a:lnTo>
                    <a:lnTo>
                      <a:pt x="239" y="462"/>
                    </a:lnTo>
                    <a:lnTo>
                      <a:pt x="167" y="707"/>
                    </a:lnTo>
                    <a:lnTo>
                      <a:pt x="107" y="971"/>
                    </a:lnTo>
                    <a:lnTo>
                      <a:pt x="65" y="1247"/>
                    </a:lnTo>
                    <a:lnTo>
                      <a:pt x="29" y="1529"/>
                    </a:lnTo>
                    <a:lnTo>
                      <a:pt x="6" y="1822"/>
                    </a:lnTo>
                    <a:lnTo>
                      <a:pt x="0" y="2122"/>
                    </a:lnTo>
                    <a:lnTo>
                      <a:pt x="6" y="2404"/>
                    </a:lnTo>
                    <a:lnTo>
                      <a:pt x="24" y="2686"/>
                    </a:lnTo>
                    <a:lnTo>
                      <a:pt x="47" y="2961"/>
                    </a:lnTo>
                    <a:lnTo>
                      <a:pt x="89" y="3243"/>
                    </a:lnTo>
                    <a:lnTo>
                      <a:pt x="137" y="3519"/>
                    </a:lnTo>
                    <a:lnTo>
                      <a:pt x="197" y="3788"/>
                    </a:lnTo>
                    <a:lnTo>
                      <a:pt x="269" y="4058"/>
                    </a:lnTo>
                    <a:lnTo>
                      <a:pt x="346" y="4316"/>
                    </a:lnTo>
                    <a:lnTo>
                      <a:pt x="358" y="4316"/>
                    </a:lnTo>
                    <a:lnTo>
                      <a:pt x="281" y="4058"/>
                    </a:lnTo>
                    <a:lnTo>
                      <a:pt x="209" y="3788"/>
                    </a:lnTo>
                    <a:lnTo>
                      <a:pt x="149" y="3519"/>
                    </a:lnTo>
                    <a:lnTo>
                      <a:pt x="101" y="3243"/>
                    </a:lnTo>
                    <a:lnTo>
                      <a:pt x="59" y="2961"/>
                    </a:lnTo>
                    <a:lnTo>
                      <a:pt x="35" y="2686"/>
                    </a:lnTo>
                    <a:lnTo>
                      <a:pt x="18" y="2404"/>
                    </a:lnTo>
                    <a:lnTo>
                      <a:pt x="12" y="2122"/>
                    </a:lnTo>
                    <a:lnTo>
                      <a:pt x="18" y="1822"/>
                    </a:lnTo>
                    <a:lnTo>
                      <a:pt x="41" y="1529"/>
                    </a:lnTo>
                    <a:lnTo>
                      <a:pt x="71" y="1247"/>
                    </a:lnTo>
                    <a:lnTo>
                      <a:pt x="119" y="971"/>
                    </a:lnTo>
                    <a:lnTo>
                      <a:pt x="179" y="707"/>
                    </a:lnTo>
                    <a:lnTo>
                      <a:pt x="245" y="462"/>
                    </a:lnTo>
                    <a:lnTo>
                      <a:pt x="328" y="222"/>
                    </a:lnTo>
                    <a:lnTo>
                      <a:pt x="424" y="0"/>
                    </a:lnTo>
                    <a:lnTo>
                      <a:pt x="4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38" name="Freeform 17"/>
              <p:cNvSpPr>
                <a:spLocks/>
              </p:cNvSpPr>
              <p:nvPr userDrawn="1"/>
            </p:nvSpPr>
            <p:spPr bwMode="hidden">
              <a:xfrm>
                <a:off x="1128" y="0"/>
                <a:ext cx="575" cy="4316"/>
              </a:xfrm>
              <a:custGeom>
                <a:avLst/>
                <a:gdLst/>
                <a:ahLst/>
                <a:cxnLst>
                  <a:cxn ang="0">
                    <a:pos x="12" y="2146"/>
                  </a:cxn>
                  <a:cxn ang="0">
                    <a:pos x="24" y="1846"/>
                  </a:cxn>
                  <a:cxn ang="0">
                    <a:pos x="54" y="1559"/>
                  </a:cxn>
                  <a:cxn ang="0">
                    <a:pos x="96" y="1277"/>
                  </a:cxn>
                  <a:cxn ang="0">
                    <a:pos x="162" y="1001"/>
                  </a:cxn>
                  <a:cxn ang="0">
                    <a:pos x="239" y="731"/>
                  </a:cxn>
                  <a:cxn ang="0">
                    <a:pos x="335" y="480"/>
                  </a:cxn>
                  <a:cxn ang="0">
                    <a:pos x="449" y="234"/>
                  </a:cxn>
                  <a:cxn ang="0">
                    <a:pos x="574" y="0"/>
                  </a:cxn>
                  <a:cxn ang="0">
                    <a:pos x="562" y="0"/>
                  </a:cxn>
                  <a:cxn ang="0">
                    <a:pos x="437" y="234"/>
                  </a:cxn>
                  <a:cxn ang="0">
                    <a:pos x="323" y="480"/>
                  </a:cxn>
                  <a:cxn ang="0">
                    <a:pos x="227" y="737"/>
                  </a:cxn>
                  <a:cxn ang="0">
                    <a:pos x="150" y="1001"/>
                  </a:cxn>
                  <a:cxn ang="0">
                    <a:pos x="84" y="1277"/>
                  </a:cxn>
                  <a:cxn ang="0">
                    <a:pos x="42" y="1559"/>
                  </a:cxn>
                  <a:cxn ang="0">
                    <a:pos x="12" y="1852"/>
                  </a:cxn>
                  <a:cxn ang="0">
                    <a:pos x="0" y="2146"/>
                  </a:cxn>
                  <a:cxn ang="0">
                    <a:pos x="6" y="2434"/>
                  </a:cxn>
                  <a:cxn ang="0">
                    <a:pos x="30" y="2715"/>
                  </a:cxn>
                  <a:cxn ang="0">
                    <a:pos x="66" y="2997"/>
                  </a:cxn>
                  <a:cxn ang="0">
                    <a:pos x="120" y="3273"/>
                  </a:cxn>
                  <a:cxn ang="0">
                    <a:pos x="191" y="3549"/>
                  </a:cxn>
                  <a:cxn ang="0">
                    <a:pos x="275" y="3812"/>
                  </a:cxn>
                  <a:cxn ang="0">
                    <a:pos x="371" y="4070"/>
                  </a:cxn>
                  <a:cxn ang="0">
                    <a:pos x="484" y="4316"/>
                  </a:cxn>
                  <a:cxn ang="0">
                    <a:pos x="496" y="4316"/>
                  </a:cxn>
                  <a:cxn ang="0">
                    <a:pos x="383" y="4070"/>
                  </a:cxn>
                  <a:cxn ang="0">
                    <a:pos x="287" y="3812"/>
                  </a:cxn>
                  <a:cxn ang="0">
                    <a:pos x="203" y="3549"/>
                  </a:cxn>
                  <a:cxn ang="0">
                    <a:pos x="132" y="3273"/>
                  </a:cxn>
                  <a:cxn ang="0">
                    <a:pos x="78" y="2997"/>
                  </a:cxn>
                  <a:cxn ang="0">
                    <a:pos x="42" y="2715"/>
                  </a:cxn>
                  <a:cxn ang="0">
                    <a:pos x="18" y="2434"/>
                  </a:cxn>
                  <a:cxn ang="0">
                    <a:pos x="12" y="2146"/>
                  </a:cxn>
                  <a:cxn ang="0">
                    <a:pos x="12" y="2146"/>
                  </a:cxn>
                </a:cxnLst>
                <a:rect l="0" t="0" r="r" b="b"/>
                <a:pathLst>
                  <a:path w="574" h="4316">
                    <a:moveTo>
                      <a:pt x="12" y="2146"/>
                    </a:moveTo>
                    <a:lnTo>
                      <a:pt x="24" y="1846"/>
                    </a:lnTo>
                    <a:lnTo>
                      <a:pt x="54" y="1559"/>
                    </a:lnTo>
                    <a:lnTo>
                      <a:pt x="96" y="1277"/>
                    </a:lnTo>
                    <a:lnTo>
                      <a:pt x="162" y="1001"/>
                    </a:lnTo>
                    <a:lnTo>
                      <a:pt x="239" y="731"/>
                    </a:lnTo>
                    <a:lnTo>
                      <a:pt x="335" y="480"/>
                    </a:lnTo>
                    <a:lnTo>
                      <a:pt x="449" y="234"/>
                    </a:lnTo>
                    <a:lnTo>
                      <a:pt x="574" y="0"/>
                    </a:lnTo>
                    <a:lnTo>
                      <a:pt x="562" y="0"/>
                    </a:lnTo>
                    <a:lnTo>
                      <a:pt x="437" y="234"/>
                    </a:lnTo>
                    <a:lnTo>
                      <a:pt x="323" y="480"/>
                    </a:lnTo>
                    <a:lnTo>
                      <a:pt x="227" y="737"/>
                    </a:lnTo>
                    <a:lnTo>
                      <a:pt x="150" y="1001"/>
                    </a:lnTo>
                    <a:lnTo>
                      <a:pt x="84" y="1277"/>
                    </a:lnTo>
                    <a:lnTo>
                      <a:pt x="42" y="1559"/>
                    </a:lnTo>
                    <a:lnTo>
                      <a:pt x="12" y="1852"/>
                    </a:lnTo>
                    <a:lnTo>
                      <a:pt x="0" y="2146"/>
                    </a:lnTo>
                    <a:lnTo>
                      <a:pt x="6" y="2434"/>
                    </a:lnTo>
                    <a:lnTo>
                      <a:pt x="30" y="2715"/>
                    </a:lnTo>
                    <a:lnTo>
                      <a:pt x="66" y="2997"/>
                    </a:lnTo>
                    <a:lnTo>
                      <a:pt x="120" y="3273"/>
                    </a:lnTo>
                    <a:lnTo>
                      <a:pt x="191" y="3549"/>
                    </a:lnTo>
                    <a:lnTo>
                      <a:pt x="275" y="3812"/>
                    </a:lnTo>
                    <a:lnTo>
                      <a:pt x="371" y="4070"/>
                    </a:lnTo>
                    <a:lnTo>
                      <a:pt x="484" y="4316"/>
                    </a:lnTo>
                    <a:lnTo>
                      <a:pt x="496" y="4316"/>
                    </a:lnTo>
                    <a:lnTo>
                      <a:pt x="383" y="4070"/>
                    </a:lnTo>
                    <a:lnTo>
                      <a:pt x="287" y="3812"/>
                    </a:lnTo>
                    <a:lnTo>
                      <a:pt x="203" y="3549"/>
                    </a:lnTo>
                    <a:lnTo>
                      <a:pt x="132" y="3273"/>
                    </a:lnTo>
                    <a:lnTo>
                      <a:pt x="78" y="2997"/>
                    </a:lnTo>
                    <a:lnTo>
                      <a:pt x="42" y="2715"/>
                    </a:lnTo>
                    <a:lnTo>
                      <a:pt x="18" y="2434"/>
                    </a:lnTo>
                    <a:lnTo>
                      <a:pt x="12" y="2146"/>
                    </a:lnTo>
                    <a:lnTo>
                      <a:pt x="12" y="214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39" name="Freeform 18"/>
              <p:cNvSpPr>
                <a:spLocks/>
              </p:cNvSpPr>
              <p:nvPr userDrawn="1"/>
            </p:nvSpPr>
            <p:spPr bwMode="hidden">
              <a:xfrm>
                <a:off x="702" y="0"/>
                <a:ext cx="737" cy="4316"/>
              </a:xfrm>
              <a:custGeom>
                <a:avLst/>
                <a:gdLst/>
                <a:ahLst/>
                <a:cxnLst>
                  <a:cxn ang="0">
                    <a:pos x="12" y="2098"/>
                  </a:cxn>
                  <a:cxn ang="0">
                    <a:pos x="29" y="1798"/>
                  </a:cxn>
                  <a:cxn ang="0">
                    <a:pos x="71" y="1505"/>
                  </a:cxn>
                  <a:cxn ang="0">
                    <a:pos x="131" y="1223"/>
                  </a:cxn>
                  <a:cxn ang="0">
                    <a:pos x="215" y="941"/>
                  </a:cxn>
                  <a:cxn ang="0">
                    <a:pos x="316" y="689"/>
                  </a:cxn>
                  <a:cxn ang="0">
                    <a:pos x="442" y="444"/>
                  </a:cxn>
                  <a:cxn ang="0">
                    <a:pos x="580" y="216"/>
                  </a:cxn>
                  <a:cxn ang="0">
                    <a:pos x="735" y="0"/>
                  </a:cxn>
                  <a:cxn ang="0">
                    <a:pos x="723" y="0"/>
                  </a:cxn>
                  <a:cxn ang="0">
                    <a:pos x="568" y="210"/>
                  </a:cxn>
                  <a:cxn ang="0">
                    <a:pos x="430" y="438"/>
                  </a:cxn>
                  <a:cxn ang="0">
                    <a:pos x="311" y="683"/>
                  </a:cxn>
                  <a:cxn ang="0">
                    <a:pos x="209" y="941"/>
                  </a:cxn>
                  <a:cxn ang="0">
                    <a:pos x="125" y="1217"/>
                  </a:cxn>
                  <a:cxn ang="0">
                    <a:pos x="59" y="1505"/>
                  </a:cxn>
                  <a:cxn ang="0">
                    <a:pos x="18" y="1798"/>
                  </a:cxn>
                  <a:cxn ang="0">
                    <a:pos x="0" y="2098"/>
                  </a:cxn>
                  <a:cxn ang="0">
                    <a:pos x="6" y="2404"/>
                  </a:cxn>
                  <a:cxn ang="0">
                    <a:pos x="29" y="2709"/>
                  </a:cxn>
                  <a:cxn ang="0">
                    <a:pos x="77" y="3015"/>
                  </a:cxn>
                  <a:cxn ang="0">
                    <a:pos x="149" y="3315"/>
                  </a:cxn>
                  <a:cxn ang="0">
                    <a:pos x="227" y="3573"/>
                  </a:cxn>
                  <a:cxn ang="0">
                    <a:pos x="316" y="3824"/>
                  </a:cxn>
                  <a:cxn ang="0">
                    <a:pos x="424" y="4076"/>
                  </a:cxn>
                  <a:cxn ang="0">
                    <a:pos x="544" y="4316"/>
                  </a:cxn>
                  <a:cxn ang="0">
                    <a:pos x="556" y="4316"/>
                  </a:cxn>
                  <a:cxn ang="0">
                    <a:pos x="436" y="4076"/>
                  </a:cxn>
                  <a:cxn ang="0">
                    <a:pos x="328" y="3824"/>
                  </a:cxn>
                  <a:cxn ang="0">
                    <a:pos x="239" y="3573"/>
                  </a:cxn>
                  <a:cxn ang="0">
                    <a:pos x="161" y="3315"/>
                  </a:cxn>
                  <a:cxn ang="0">
                    <a:pos x="89" y="3015"/>
                  </a:cxn>
                  <a:cxn ang="0">
                    <a:pos x="41" y="2709"/>
                  </a:cxn>
                  <a:cxn ang="0">
                    <a:pos x="18" y="2404"/>
                  </a:cxn>
                  <a:cxn ang="0">
                    <a:pos x="12" y="2098"/>
                  </a:cxn>
                  <a:cxn ang="0">
                    <a:pos x="12" y="2098"/>
                  </a:cxn>
                </a:cxnLst>
                <a:rect l="0" t="0" r="r" b="b"/>
                <a:pathLst>
                  <a:path w="735" h="4316">
                    <a:moveTo>
                      <a:pt x="12" y="2098"/>
                    </a:moveTo>
                    <a:lnTo>
                      <a:pt x="29" y="1798"/>
                    </a:lnTo>
                    <a:lnTo>
                      <a:pt x="71" y="1505"/>
                    </a:lnTo>
                    <a:lnTo>
                      <a:pt x="131" y="1223"/>
                    </a:lnTo>
                    <a:lnTo>
                      <a:pt x="215" y="941"/>
                    </a:lnTo>
                    <a:lnTo>
                      <a:pt x="316" y="689"/>
                    </a:lnTo>
                    <a:lnTo>
                      <a:pt x="442" y="444"/>
                    </a:lnTo>
                    <a:lnTo>
                      <a:pt x="580" y="216"/>
                    </a:lnTo>
                    <a:lnTo>
                      <a:pt x="735" y="0"/>
                    </a:lnTo>
                    <a:lnTo>
                      <a:pt x="723" y="0"/>
                    </a:lnTo>
                    <a:lnTo>
                      <a:pt x="568" y="210"/>
                    </a:lnTo>
                    <a:lnTo>
                      <a:pt x="430" y="438"/>
                    </a:lnTo>
                    <a:lnTo>
                      <a:pt x="311" y="683"/>
                    </a:lnTo>
                    <a:lnTo>
                      <a:pt x="209" y="941"/>
                    </a:lnTo>
                    <a:lnTo>
                      <a:pt x="125" y="1217"/>
                    </a:lnTo>
                    <a:lnTo>
                      <a:pt x="59" y="1505"/>
                    </a:lnTo>
                    <a:lnTo>
                      <a:pt x="18" y="1798"/>
                    </a:lnTo>
                    <a:lnTo>
                      <a:pt x="0" y="2098"/>
                    </a:lnTo>
                    <a:lnTo>
                      <a:pt x="6" y="2404"/>
                    </a:lnTo>
                    <a:lnTo>
                      <a:pt x="29" y="2709"/>
                    </a:lnTo>
                    <a:lnTo>
                      <a:pt x="77" y="3015"/>
                    </a:lnTo>
                    <a:lnTo>
                      <a:pt x="149" y="3315"/>
                    </a:lnTo>
                    <a:lnTo>
                      <a:pt x="227" y="3573"/>
                    </a:lnTo>
                    <a:lnTo>
                      <a:pt x="316" y="3824"/>
                    </a:lnTo>
                    <a:lnTo>
                      <a:pt x="424" y="4076"/>
                    </a:lnTo>
                    <a:lnTo>
                      <a:pt x="544" y="4316"/>
                    </a:lnTo>
                    <a:lnTo>
                      <a:pt x="556" y="4316"/>
                    </a:lnTo>
                    <a:lnTo>
                      <a:pt x="436" y="4076"/>
                    </a:lnTo>
                    <a:lnTo>
                      <a:pt x="328" y="3824"/>
                    </a:lnTo>
                    <a:lnTo>
                      <a:pt x="239" y="3573"/>
                    </a:lnTo>
                    <a:lnTo>
                      <a:pt x="161" y="3315"/>
                    </a:lnTo>
                    <a:lnTo>
                      <a:pt x="89" y="3015"/>
                    </a:lnTo>
                    <a:lnTo>
                      <a:pt x="41" y="2709"/>
                    </a:lnTo>
                    <a:lnTo>
                      <a:pt x="18" y="2404"/>
                    </a:lnTo>
                    <a:lnTo>
                      <a:pt x="12" y="2098"/>
                    </a:lnTo>
                    <a:lnTo>
                      <a:pt x="12" y="209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40" name="Freeform 19"/>
              <p:cNvSpPr>
                <a:spLocks/>
              </p:cNvSpPr>
              <p:nvPr userDrawn="1"/>
            </p:nvSpPr>
            <p:spPr bwMode="hidden">
              <a:xfrm>
                <a:off x="288" y="0"/>
                <a:ext cx="840" cy="4316"/>
              </a:xfrm>
              <a:custGeom>
                <a:avLst/>
                <a:gdLst/>
                <a:ahLst/>
                <a:cxnLst>
                  <a:cxn ang="0">
                    <a:pos x="18" y="1948"/>
                  </a:cxn>
                  <a:cxn ang="0">
                    <a:pos x="48" y="1708"/>
                  </a:cxn>
                  <a:cxn ang="0">
                    <a:pos x="96" y="1475"/>
                  </a:cxn>
                  <a:cxn ang="0">
                    <a:pos x="161" y="1235"/>
                  </a:cxn>
                  <a:cxn ang="0">
                    <a:pos x="251" y="995"/>
                  </a:cxn>
                  <a:cxn ang="0">
                    <a:pos x="365" y="755"/>
                  </a:cxn>
                  <a:cxn ang="0">
                    <a:pos x="496" y="510"/>
                  </a:cxn>
                  <a:cxn ang="0">
                    <a:pos x="658" y="258"/>
                  </a:cxn>
                  <a:cxn ang="0">
                    <a:pos x="741" y="132"/>
                  </a:cxn>
                  <a:cxn ang="0">
                    <a:pos x="837" y="0"/>
                  </a:cxn>
                  <a:cxn ang="0">
                    <a:pos x="825" y="0"/>
                  </a:cxn>
                  <a:cxn ang="0">
                    <a:pos x="729" y="132"/>
                  </a:cxn>
                  <a:cxn ang="0">
                    <a:pos x="640" y="258"/>
                  </a:cxn>
                  <a:cxn ang="0">
                    <a:pos x="562" y="384"/>
                  </a:cxn>
                  <a:cxn ang="0">
                    <a:pos x="484" y="510"/>
                  </a:cxn>
                  <a:cxn ang="0">
                    <a:pos x="353" y="755"/>
                  </a:cxn>
                  <a:cxn ang="0">
                    <a:pos x="239" y="995"/>
                  </a:cxn>
                  <a:cxn ang="0">
                    <a:pos x="150" y="1235"/>
                  </a:cxn>
                  <a:cxn ang="0">
                    <a:pos x="84" y="1469"/>
                  </a:cxn>
                  <a:cxn ang="0">
                    <a:pos x="36" y="1702"/>
                  </a:cxn>
                  <a:cxn ang="0">
                    <a:pos x="6" y="1942"/>
                  </a:cxn>
                  <a:cxn ang="0">
                    <a:pos x="0" y="2200"/>
                  </a:cxn>
                  <a:cxn ang="0">
                    <a:pos x="12" y="2470"/>
                  </a:cxn>
                  <a:cxn ang="0">
                    <a:pos x="48" y="2739"/>
                  </a:cxn>
                  <a:cxn ang="0">
                    <a:pos x="114" y="3027"/>
                  </a:cxn>
                  <a:cxn ang="0">
                    <a:pos x="150" y="3171"/>
                  </a:cxn>
                  <a:cxn ang="0">
                    <a:pos x="197" y="3321"/>
                  </a:cxn>
                  <a:cxn ang="0">
                    <a:pos x="245" y="3477"/>
                  </a:cxn>
                  <a:cxn ang="0">
                    <a:pos x="305" y="3639"/>
                  </a:cxn>
                  <a:cxn ang="0">
                    <a:pos x="365" y="3800"/>
                  </a:cxn>
                  <a:cxn ang="0">
                    <a:pos x="437" y="3968"/>
                  </a:cxn>
                  <a:cxn ang="0">
                    <a:pos x="508" y="4136"/>
                  </a:cxn>
                  <a:cxn ang="0">
                    <a:pos x="592" y="4316"/>
                  </a:cxn>
                  <a:cxn ang="0">
                    <a:pos x="604" y="4316"/>
                  </a:cxn>
                  <a:cxn ang="0">
                    <a:pos x="520" y="4136"/>
                  </a:cxn>
                  <a:cxn ang="0">
                    <a:pos x="448" y="3968"/>
                  </a:cxn>
                  <a:cxn ang="0">
                    <a:pos x="377" y="3800"/>
                  </a:cxn>
                  <a:cxn ang="0">
                    <a:pos x="317" y="3639"/>
                  </a:cxn>
                  <a:cxn ang="0">
                    <a:pos x="257" y="3477"/>
                  </a:cxn>
                  <a:cxn ang="0">
                    <a:pos x="209" y="3327"/>
                  </a:cxn>
                  <a:cxn ang="0">
                    <a:pos x="161" y="3171"/>
                  </a:cxn>
                  <a:cxn ang="0">
                    <a:pos x="126" y="3027"/>
                  </a:cxn>
                  <a:cxn ang="0">
                    <a:pos x="60" y="2739"/>
                  </a:cxn>
                  <a:cxn ang="0">
                    <a:pos x="24" y="2470"/>
                  </a:cxn>
                  <a:cxn ang="0">
                    <a:pos x="12" y="2206"/>
                  </a:cxn>
                  <a:cxn ang="0">
                    <a:pos x="18" y="1948"/>
                  </a:cxn>
                  <a:cxn ang="0">
                    <a:pos x="18" y="1948"/>
                  </a:cxn>
                </a:cxnLst>
                <a:rect l="0" t="0" r="r" b="b"/>
                <a:pathLst>
                  <a:path w="837" h="4316">
                    <a:moveTo>
                      <a:pt x="18" y="1948"/>
                    </a:moveTo>
                    <a:lnTo>
                      <a:pt x="48" y="1708"/>
                    </a:lnTo>
                    <a:lnTo>
                      <a:pt x="96" y="1475"/>
                    </a:lnTo>
                    <a:lnTo>
                      <a:pt x="161" y="1235"/>
                    </a:lnTo>
                    <a:lnTo>
                      <a:pt x="251" y="995"/>
                    </a:lnTo>
                    <a:lnTo>
                      <a:pt x="365" y="755"/>
                    </a:lnTo>
                    <a:lnTo>
                      <a:pt x="496" y="510"/>
                    </a:lnTo>
                    <a:lnTo>
                      <a:pt x="658" y="258"/>
                    </a:lnTo>
                    <a:lnTo>
                      <a:pt x="741" y="132"/>
                    </a:lnTo>
                    <a:lnTo>
                      <a:pt x="837" y="0"/>
                    </a:lnTo>
                    <a:lnTo>
                      <a:pt x="825" y="0"/>
                    </a:lnTo>
                    <a:lnTo>
                      <a:pt x="729" y="132"/>
                    </a:lnTo>
                    <a:lnTo>
                      <a:pt x="640" y="258"/>
                    </a:lnTo>
                    <a:lnTo>
                      <a:pt x="562" y="384"/>
                    </a:lnTo>
                    <a:lnTo>
                      <a:pt x="484" y="510"/>
                    </a:lnTo>
                    <a:lnTo>
                      <a:pt x="353" y="755"/>
                    </a:lnTo>
                    <a:lnTo>
                      <a:pt x="239" y="995"/>
                    </a:lnTo>
                    <a:lnTo>
                      <a:pt x="150" y="1235"/>
                    </a:lnTo>
                    <a:lnTo>
                      <a:pt x="84" y="1469"/>
                    </a:lnTo>
                    <a:lnTo>
                      <a:pt x="36" y="1702"/>
                    </a:lnTo>
                    <a:lnTo>
                      <a:pt x="6" y="1942"/>
                    </a:lnTo>
                    <a:lnTo>
                      <a:pt x="0" y="2200"/>
                    </a:lnTo>
                    <a:lnTo>
                      <a:pt x="12" y="2470"/>
                    </a:lnTo>
                    <a:lnTo>
                      <a:pt x="48" y="2739"/>
                    </a:lnTo>
                    <a:lnTo>
                      <a:pt x="114" y="3027"/>
                    </a:lnTo>
                    <a:lnTo>
                      <a:pt x="150" y="3171"/>
                    </a:lnTo>
                    <a:lnTo>
                      <a:pt x="197" y="3321"/>
                    </a:lnTo>
                    <a:lnTo>
                      <a:pt x="245" y="3477"/>
                    </a:lnTo>
                    <a:lnTo>
                      <a:pt x="305" y="3639"/>
                    </a:lnTo>
                    <a:lnTo>
                      <a:pt x="365" y="3800"/>
                    </a:lnTo>
                    <a:lnTo>
                      <a:pt x="437" y="3968"/>
                    </a:lnTo>
                    <a:lnTo>
                      <a:pt x="508" y="4136"/>
                    </a:lnTo>
                    <a:lnTo>
                      <a:pt x="592" y="4316"/>
                    </a:lnTo>
                    <a:lnTo>
                      <a:pt x="604" y="4316"/>
                    </a:lnTo>
                    <a:lnTo>
                      <a:pt x="520" y="4136"/>
                    </a:lnTo>
                    <a:lnTo>
                      <a:pt x="448" y="3968"/>
                    </a:lnTo>
                    <a:lnTo>
                      <a:pt x="377" y="3800"/>
                    </a:lnTo>
                    <a:lnTo>
                      <a:pt x="317" y="3639"/>
                    </a:lnTo>
                    <a:lnTo>
                      <a:pt x="257" y="3477"/>
                    </a:lnTo>
                    <a:lnTo>
                      <a:pt x="209" y="3327"/>
                    </a:lnTo>
                    <a:lnTo>
                      <a:pt x="161" y="3171"/>
                    </a:lnTo>
                    <a:lnTo>
                      <a:pt x="126" y="3027"/>
                    </a:lnTo>
                    <a:lnTo>
                      <a:pt x="60" y="2739"/>
                    </a:lnTo>
                    <a:lnTo>
                      <a:pt x="24" y="2470"/>
                    </a:lnTo>
                    <a:lnTo>
                      <a:pt x="12" y="2206"/>
                    </a:lnTo>
                    <a:lnTo>
                      <a:pt x="18" y="1948"/>
                    </a:lnTo>
                    <a:lnTo>
                      <a:pt x="18" y="194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</p:grpSp>
        <p:sp>
          <p:nvSpPr>
            <p:cNvPr id="9" name="Freeform 20"/>
            <p:cNvSpPr>
              <a:spLocks/>
            </p:cNvSpPr>
            <p:nvPr/>
          </p:nvSpPr>
          <p:spPr bwMode="hidden">
            <a:xfrm>
              <a:off x="6" y="2901"/>
              <a:ext cx="606" cy="1415"/>
            </a:xfrm>
            <a:custGeom>
              <a:avLst/>
              <a:gdLst/>
              <a:ahLst/>
              <a:cxnLst>
                <a:cxn ang="0">
                  <a:pos x="0" y="54"/>
                </a:cxn>
                <a:cxn ang="0">
                  <a:pos x="42" y="228"/>
                </a:cxn>
                <a:cxn ang="0">
                  <a:pos x="96" y="402"/>
                </a:cxn>
                <a:cxn ang="0">
                  <a:pos x="161" y="576"/>
                </a:cxn>
                <a:cxn ang="0">
                  <a:pos x="227" y="744"/>
                </a:cxn>
                <a:cxn ang="0">
                  <a:pos x="305" y="917"/>
                </a:cxn>
                <a:cxn ang="0">
                  <a:pos x="389" y="1085"/>
                </a:cxn>
                <a:cxn ang="0">
                  <a:pos x="484" y="1253"/>
                </a:cxn>
                <a:cxn ang="0">
                  <a:pos x="586" y="1415"/>
                </a:cxn>
                <a:cxn ang="0">
                  <a:pos x="604" y="1415"/>
                </a:cxn>
                <a:cxn ang="0">
                  <a:pos x="496" y="1247"/>
                </a:cxn>
                <a:cxn ang="0">
                  <a:pos x="401" y="1073"/>
                </a:cxn>
                <a:cxn ang="0">
                  <a:pos x="311" y="899"/>
                </a:cxn>
                <a:cxn ang="0">
                  <a:pos x="233" y="720"/>
                </a:cxn>
                <a:cxn ang="0">
                  <a:pos x="161" y="546"/>
                </a:cxn>
                <a:cxn ang="0">
                  <a:pos x="102" y="366"/>
                </a:cxn>
                <a:cxn ang="0">
                  <a:pos x="48" y="180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0" y="54"/>
                </a:cxn>
              </a:cxnLst>
              <a:rect l="0" t="0" r="r" b="b"/>
              <a:pathLst>
                <a:path w="604" h="1415">
                  <a:moveTo>
                    <a:pt x="0" y="54"/>
                  </a:moveTo>
                  <a:lnTo>
                    <a:pt x="42" y="228"/>
                  </a:lnTo>
                  <a:lnTo>
                    <a:pt x="96" y="402"/>
                  </a:lnTo>
                  <a:lnTo>
                    <a:pt x="161" y="576"/>
                  </a:lnTo>
                  <a:lnTo>
                    <a:pt x="227" y="744"/>
                  </a:lnTo>
                  <a:lnTo>
                    <a:pt x="305" y="917"/>
                  </a:lnTo>
                  <a:lnTo>
                    <a:pt x="389" y="1085"/>
                  </a:lnTo>
                  <a:lnTo>
                    <a:pt x="484" y="1253"/>
                  </a:lnTo>
                  <a:lnTo>
                    <a:pt x="586" y="1415"/>
                  </a:lnTo>
                  <a:lnTo>
                    <a:pt x="604" y="1415"/>
                  </a:lnTo>
                  <a:lnTo>
                    <a:pt x="496" y="1247"/>
                  </a:lnTo>
                  <a:lnTo>
                    <a:pt x="401" y="1073"/>
                  </a:lnTo>
                  <a:lnTo>
                    <a:pt x="311" y="899"/>
                  </a:lnTo>
                  <a:lnTo>
                    <a:pt x="233" y="720"/>
                  </a:lnTo>
                  <a:lnTo>
                    <a:pt x="161" y="546"/>
                  </a:lnTo>
                  <a:lnTo>
                    <a:pt x="102" y="366"/>
                  </a:lnTo>
                  <a:lnTo>
                    <a:pt x="48" y="180"/>
                  </a:lnTo>
                  <a:lnTo>
                    <a:pt x="0" y="0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0" name="Freeform 21"/>
            <p:cNvSpPr>
              <a:spLocks/>
            </p:cNvSpPr>
            <p:nvPr/>
          </p:nvSpPr>
          <p:spPr bwMode="hidden">
            <a:xfrm>
              <a:off x="6" y="3890"/>
              <a:ext cx="228" cy="426"/>
            </a:xfrm>
            <a:custGeom>
              <a:avLst/>
              <a:gdLst/>
              <a:ahLst/>
              <a:cxnLst>
                <a:cxn ang="0">
                  <a:pos x="0" y="30"/>
                </a:cxn>
                <a:cxn ang="0">
                  <a:pos x="108" y="240"/>
                </a:cxn>
                <a:cxn ang="0">
                  <a:pos x="215" y="426"/>
                </a:cxn>
                <a:cxn ang="0">
                  <a:pos x="227" y="426"/>
                </a:cxn>
                <a:cxn ang="0">
                  <a:pos x="167" y="330"/>
                </a:cxn>
                <a:cxn ang="0">
                  <a:pos x="114" y="222"/>
                </a:cxn>
                <a:cxn ang="0">
                  <a:pos x="0" y="0"/>
                </a:cxn>
                <a:cxn ang="0">
                  <a:pos x="0" y="30"/>
                </a:cxn>
                <a:cxn ang="0">
                  <a:pos x="0" y="30"/>
                </a:cxn>
              </a:cxnLst>
              <a:rect l="0" t="0" r="r" b="b"/>
              <a:pathLst>
                <a:path w="227" h="426">
                  <a:moveTo>
                    <a:pt x="0" y="30"/>
                  </a:moveTo>
                  <a:lnTo>
                    <a:pt x="108" y="240"/>
                  </a:lnTo>
                  <a:lnTo>
                    <a:pt x="215" y="426"/>
                  </a:lnTo>
                  <a:lnTo>
                    <a:pt x="227" y="426"/>
                  </a:lnTo>
                  <a:lnTo>
                    <a:pt x="167" y="330"/>
                  </a:lnTo>
                  <a:lnTo>
                    <a:pt x="114" y="222"/>
                  </a:lnTo>
                  <a:lnTo>
                    <a:pt x="0" y="0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1" name="Freeform 22"/>
            <p:cNvSpPr>
              <a:spLocks/>
            </p:cNvSpPr>
            <p:nvPr/>
          </p:nvSpPr>
          <p:spPr bwMode="hidden">
            <a:xfrm>
              <a:off x="4776" y="0"/>
              <a:ext cx="984" cy="1786"/>
            </a:xfrm>
            <a:custGeom>
              <a:avLst/>
              <a:gdLst/>
              <a:ahLst/>
              <a:cxnLst>
                <a:cxn ang="0">
                  <a:pos x="981" y="1786"/>
                </a:cxn>
                <a:cxn ang="0">
                  <a:pos x="981" y="1720"/>
                </a:cxn>
                <a:cxn ang="0">
                  <a:pos x="969" y="1666"/>
                </a:cxn>
                <a:cxn ang="0">
                  <a:pos x="957" y="1613"/>
                </a:cxn>
                <a:cxn ang="0">
                  <a:pos x="921" y="1487"/>
                </a:cxn>
                <a:cxn ang="0">
                  <a:pos x="885" y="1361"/>
                </a:cxn>
                <a:cxn ang="0">
                  <a:pos x="796" y="1121"/>
                </a:cxn>
                <a:cxn ang="0">
                  <a:pos x="682" y="899"/>
                </a:cxn>
                <a:cxn ang="0">
                  <a:pos x="562" y="689"/>
                </a:cxn>
                <a:cxn ang="0">
                  <a:pos x="431" y="498"/>
                </a:cxn>
                <a:cxn ang="0">
                  <a:pos x="293" y="318"/>
                </a:cxn>
                <a:cxn ang="0">
                  <a:pos x="150" y="15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38" y="150"/>
                </a:cxn>
                <a:cxn ang="0">
                  <a:pos x="275" y="318"/>
                </a:cxn>
                <a:cxn ang="0">
                  <a:pos x="413" y="498"/>
                </a:cxn>
                <a:cxn ang="0">
                  <a:pos x="545" y="689"/>
                </a:cxn>
                <a:cxn ang="0">
                  <a:pos x="670" y="899"/>
                </a:cxn>
                <a:cxn ang="0">
                  <a:pos x="778" y="1121"/>
                </a:cxn>
                <a:cxn ang="0">
                  <a:pos x="873" y="1361"/>
                </a:cxn>
                <a:cxn ang="0">
                  <a:pos x="909" y="1487"/>
                </a:cxn>
                <a:cxn ang="0">
                  <a:pos x="945" y="1619"/>
                </a:cxn>
                <a:cxn ang="0">
                  <a:pos x="963" y="1702"/>
                </a:cxn>
                <a:cxn ang="0">
                  <a:pos x="981" y="1786"/>
                </a:cxn>
                <a:cxn ang="0">
                  <a:pos x="981" y="1786"/>
                </a:cxn>
              </a:cxnLst>
              <a:rect l="0" t="0" r="r" b="b"/>
              <a:pathLst>
                <a:path w="981" h="1786">
                  <a:moveTo>
                    <a:pt x="981" y="1786"/>
                  </a:moveTo>
                  <a:lnTo>
                    <a:pt x="981" y="1720"/>
                  </a:lnTo>
                  <a:lnTo>
                    <a:pt x="969" y="1666"/>
                  </a:lnTo>
                  <a:lnTo>
                    <a:pt x="957" y="1613"/>
                  </a:lnTo>
                  <a:lnTo>
                    <a:pt x="921" y="1487"/>
                  </a:lnTo>
                  <a:lnTo>
                    <a:pt x="885" y="1361"/>
                  </a:lnTo>
                  <a:lnTo>
                    <a:pt x="796" y="1121"/>
                  </a:lnTo>
                  <a:lnTo>
                    <a:pt x="682" y="899"/>
                  </a:lnTo>
                  <a:lnTo>
                    <a:pt x="562" y="689"/>
                  </a:lnTo>
                  <a:lnTo>
                    <a:pt x="431" y="498"/>
                  </a:lnTo>
                  <a:lnTo>
                    <a:pt x="293" y="318"/>
                  </a:lnTo>
                  <a:lnTo>
                    <a:pt x="150" y="15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38" y="150"/>
                  </a:lnTo>
                  <a:lnTo>
                    <a:pt x="275" y="318"/>
                  </a:lnTo>
                  <a:lnTo>
                    <a:pt x="413" y="498"/>
                  </a:lnTo>
                  <a:lnTo>
                    <a:pt x="545" y="689"/>
                  </a:lnTo>
                  <a:lnTo>
                    <a:pt x="670" y="899"/>
                  </a:lnTo>
                  <a:lnTo>
                    <a:pt x="778" y="1121"/>
                  </a:lnTo>
                  <a:lnTo>
                    <a:pt x="873" y="1361"/>
                  </a:lnTo>
                  <a:lnTo>
                    <a:pt x="909" y="1487"/>
                  </a:lnTo>
                  <a:lnTo>
                    <a:pt x="945" y="1619"/>
                  </a:lnTo>
                  <a:lnTo>
                    <a:pt x="963" y="1702"/>
                  </a:lnTo>
                  <a:lnTo>
                    <a:pt x="981" y="1786"/>
                  </a:lnTo>
                  <a:lnTo>
                    <a:pt x="981" y="178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2" name="Freeform 23"/>
            <p:cNvSpPr>
              <a:spLocks/>
            </p:cNvSpPr>
            <p:nvPr/>
          </p:nvSpPr>
          <p:spPr bwMode="hidden">
            <a:xfrm>
              <a:off x="5041" y="0"/>
              <a:ext cx="719" cy="845"/>
            </a:xfrm>
            <a:custGeom>
              <a:avLst/>
              <a:gdLst>
                <a:gd name="T0" fmla="*/ 717 w 717"/>
                <a:gd name="T1" fmla="*/ 845 h 845"/>
                <a:gd name="T2" fmla="*/ 717 w 717"/>
                <a:gd name="T3" fmla="*/ 821 h 845"/>
                <a:gd name="T4" fmla="*/ 574 w 717"/>
                <a:gd name="T5" fmla="*/ 605 h 845"/>
                <a:gd name="T6" fmla="*/ 406 w 717"/>
                <a:gd name="T7" fmla="*/ 396 h 845"/>
                <a:gd name="T8" fmla="*/ 221 w 717"/>
                <a:gd name="T9" fmla="*/ 192 h 845"/>
                <a:gd name="T10" fmla="*/ 17 w 717"/>
                <a:gd name="T11" fmla="*/ 0 h 845"/>
                <a:gd name="T12" fmla="*/ 0 w 717"/>
                <a:gd name="T13" fmla="*/ 0 h 845"/>
                <a:gd name="T14" fmla="*/ 209 w 717"/>
                <a:gd name="T15" fmla="*/ 198 h 845"/>
                <a:gd name="T16" fmla="*/ 400 w 717"/>
                <a:gd name="T17" fmla="*/ 408 h 845"/>
                <a:gd name="T18" fmla="*/ 568 w 717"/>
                <a:gd name="T19" fmla="*/ 623 h 845"/>
                <a:gd name="T20" fmla="*/ 717 w 717"/>
                <a:gd name="T21" fmla="*/ 845 h 845"/>
                <a:gd name="T22" fmla="*/ 717 w 717"/>
                <a:gd name="T23" fmla="*/ 845 h 845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17" h="845">
                  <a:moveTo>
                    <a:pt x="717" y="845"/>
                  </a:moveTo>
                  <a:lnTo>
                    <a:pt x="717" y="821"/>
                  </a:lnTo>
                  <a:lnTo>
                    <a:pt x="574" y="605"/>
                  </a:lnTo>
                  <a:lnTo>
                    <a:pt x="406" y="396"/>
                  </a:lnTo>
                  <a:lnTo>
                    <a:pt x="221" y="192"/>
                  </a:lnTo>
                  <a:lnTo>
                    <a:pt x="17" y="0"/>
                  </a:lnTo>
                  <a:lnTo>
                    <a:pt x="0" y="0"/>
                  </a:lnTo>
                  <a:lnTo>
                    <a:pt x="209" y="198"/>
                  </a:lnTo>
                  <a:lnTo>
                    <a:pt x="400" y="408"/>
                  </a:lnTo>
                  <a:lnTo>
                    <a:pt x="568" y="623"/>
                  </a:lnTo>
                  <a:lnTo>
                    <a:pt x="717" y="84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4"/>
            <p:cNvSpPr>
              <a:spLocks/>
            </p:cNvSpPr>
            <p:nvPr/>
          </p:nvSpPr>
          <p:spPr bwMode="hidden">
            <a:xfrm>
              <a:off x="5352" y="0"/>
              <a:ext cx="408" cy="414"/>
            </a:xfrm>
            <a:custGeom>
              <a:avLst/>
              <a:gdLst>
                <a:gd name="T0" fmla="*/ 407 w 407"/>
                <a:gd name="T1" fmla="*/ 414 h 414"/>
                <a:gd name="T2" fmla="*/ 407 w 407"/>
                <a:gd name="T3" fmla="*/ 396 h 414"/>
                <a:gd name="T4" fmla="*/ 222 w 407"/>
                <a:gd name="T5" fmla="*/ 192 h 414"/>
                <a:gd name="T6" fmla="*/ 12 w 407"/>
                <a:gd name="T7" fmla="*/ 0 h 414"/>
                <a:gd name="T8" fmla="*/ 0 w 407"/>
                <a:gd name="T9" fmla="*/ 0 h 414"/>
                <a:gd name="T10" fmla="*/ 108 w 407"/>
                <a:gd name="T11" fmla="*/ 102 h 414"/>
                <a:gd name="T12" fmla="*/ 216 w 407"/>
                <a:gd name="T13" fmla="*/ 204 h 414"/>
                <a:gd name="T14" fmla="*/ 407 w 407"/>
                <a:gd name="T15" fmla="*/ 414 h 414"/>
                <a:gd name="T16" fmla="*/ 407 w 407"/>
                <a:gd name="T17" fmla="*/ 414 h 414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407" h="414">
                  <a:moveTo>
                    <a:pt x="407" y="414"/>
                  </a:moveTo>
                  <a:lnTo>
                    <a:pt x="407" y="396"/>
                  </a:lnTo>
                  <a:lnTo>
                    <a:pt x="222" y="19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08" y="102"/>
                  </a:lnTo>
                  <a:lnTo>
                    <a:pt x="216" y="204"/>
                  </a:lnTo>
                  <a:lnTo>
                    <a:pt x="407" y="414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25"/>
            <p:cNvSpPr>
              <a:spLocks/>
            </p:cNvSpPr>
            <p:nvPr/>
          </p:nvSpPr>
          <p:spPr bwMode="hidden">
            <a:xfrm>
              <a:off x="6" y="0"/>
              <a:ext cx="858" cy="1409"/>
            </a:xfrm>
            <a:custGeom>
              <a:avLst/>
              <a:gdLst/>
              <a:ahLst/>
              <a:cxnLst>
                <a:cxn ang="0">
                  <a:pos x="0" y="1361"/>
                </a:cxn>
                <a:cxn ang="0">
                  <a:pos x="0" y="1409"/>
                </a:cxn>
                <a:cxn ang="0">
                  <a:pos x="54" y="1211"/>
                </a:cxn>
                <a:cxn ang="0">
                  <a:pos x="126" y="1013"/>
                </a:cxn>
                <a:cxn ang="0">
                  <a:pos x="215" y="827"/>
                </a:cxn>
                <a:cxn ang="0">
                  <a:pos x="311" y="647"/>
                </a:cxn>
                <a:cxn ang="0">
                  <a:pos x="431" y="474"/>
                </a:cxn>
                <a:cxn ang="0">
                  <a:pos x="556" y="312"/>
                </a:cxn>
                <a:cxn ang="0">
                  <a:pos x="700" y="150"/>
                </a:cxn>
                <a:cxn ang="0">
                  <a:pos x="855" y="0"/>
                </a:cxn>
                <a:cxn ang="0">
                  <a:pos x="837" y="0"/>
                </a:cxn>
                <a:cxn ang="0">
                  <a:pos x="688" y="144"/>
                </a:cxn>
                <a:cxn ang="0">
                  <a:pos x="550" y="300"/>
                </a:cxn>
                <a:cxn ang="0">
                  <a:pos x="425" y="462"/>
                </a:cxn>
                <a:cxn ang="0">
                  <a:pos x="311" y="629"/>
                </a:cxn>
                <a:cxn ang="0">
                  <a:pos x="215" y="803"/>
                </a:cxn>
                <a:cxn ang="0">
                  <a:pos x="132" y="983"/>
                </a:cxn>
                <a:cxn ang="0">
                  <a:pos x="60" y="1169"/>
                </a:cxn>
                <a:cxn ang="0">
                  <a:pos x="0" y="1361"/>
                </a:cxn>
                <a:cxn ang="0">
                  <a:pos x="0" y="1361"/>
                </a:cxn>
              </a:cxnLst>
              <a:rect l="0" t="0" r="r" b="b"/>
              <a:pathLst>
                <a:path w="855" h="1409">
                  <a:moveTo>
                    <a:pt x="0" y="1361"/>
                  </a:moveTo>
                  <a:lnTo>
                    <a:pt x="0" y="1409"/>
                  </a:lnTo>
                  <a:lnTo>
                    <a:pt x="54" y="1211"/>
                  </a:lnTo>
                  <a:lnTo>
                    <a:pt x="126" y="1013"/>
                  </a:lnTo>
                  <a:lnTo>
                    <a:pt x="215" y="827"/>
                  </a:lnTo>
                  <a:lnTo>
                    <a:pt x="311" y="647"/>
                  </a:lnTo>
                  <a:lnTo>
                    <a:pt x="431" y="474"/>
                  </a:lnTo>
                  <a:lnTo>
                    <a:pt x="556" y="312"/>
                  </a:lnTo>
                  <a:lnTo>
                    <a:pt x="700" y="150"/>
                  </a:lnTo>
                  <a:lnTo>
                    <a:pt x="855" y="0"/>
                  </a:lnTo>
                  <a:lnTo>
                    <a:pt x="837" y="0"/>
                  </a:lnTo>
                  <a:lnTo>
                    <a:pt x="688" y="144"/>
                  </a:lnTo>
                  <a:lnTo>
                    <a:pt x="550" y="300"/>
                  </a:lnTo>
                  <a:lnTo>
                    <a:pt x="425" y="462"/>
                  </a:lnTo>
                  <a:lnTo>
                    <a:pt x="311" y="629"/>
                  </a:lnTo>
                  <a:lnTo>
                    <a:pt x="215" y="803"/>
                  </a:lnTo>
                  <a:lnTo>
                    <a:pt x="132" y="983"/>
                  </a:lnTo>
                  <a:lnTo>
                    <a:pt x="60" y="1169"/>
                  </a:lnTo>
                  <a:lnTo>
                    <a:pt x="0" y="1361"/>
                  </a:lnTo>
                  <a:lnTo>
                    <a:pt x="0" y="1361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5" name="Freeform 26"/>
            <p:cNvSpPr>
              <a:spLocks/>
            </p:cNvSpPr>
            <p:nvPr/>
          </p:nvSpPr>
          <p:spPr bwMode="hidden">
            <a:xfrm>
              <a:off x="6" y="0"/>
              <a:ext cx="588" cy="599"/>
            </a:xfrm>
            <a:custGeom>
              <a:avLst/>
              <a:gdLst>
                <a:gd name="T0" fmla="*/ 586 w 586"/>
                <a:gd name="T1" fmla="*/ 0 h 599"/>
                <a:gd name="T2" fmla="*/ 568 w 586"/>
                <a:gd name="T3" fmla="*/ 0 h 599"/>
                <a:gd name="T4" fmla="*/ 407 w 586"/>
                <a:gd name="T5" fmla="*/ 132 h 599"/>
                <a:gd name="T6" fmla="*/ 257 w 586"/>
                <a:gd name="T7" fmla="*/ 270 h 599"/>
                <a:gd name="T8" fmla="*/ 120 w 586"/>
                <a:gd name="T9" fmla="*/ 420 h 599"/>
                <a:gd name="T10" fmla="*/ 0 w 586"/>
                <a:gd name="T11" fmla="*/ 575 h 599"/>
                <a:gd name="T12" fmla="*/ 0 w 586"/>
                <a:gd name="T13" fmla="*/ 599 h 599"/>
                <a:gd name="T14" fmla="*/ 120 w 586"/>
                <a:gd name="T15" fmla="*/ 432 h 599"/>
                <a:gd name="T16" fmla="*/ 257 w 586"/>
                <a:gd name="T17" fmla="*/ 282 h 599"/>
                <a:gd name="T18" fmla="*/ 413 w 586"/>
                <a:gd name="T19" fmla="*/ 138 h 599"/>
                <a:gd name="T20" fmla="*/ 586 w 586"/>
                <a:gd name="T21" fmla="*/ 0 h 599"/>
                <a:gd name="T22" fmla="*/ 586 w 586"/>
                <a:gd name="T23" fmla="*/ 0 h 599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586" h="599">
                  <a:moveTo>
                    <a:pt x="586" y="0"/>
                  </a:moveTo>
                  <a:lnTo>
                    <a:pt x="568" y="0"/>
                  </a:lnTo>
                  <a:lnTo>
                    <a:pt x="407" y="132"/>
                  </a:lnTo>
                  <a:lnTo>
                    <a:pt x="257" y="270"/>
                  </a:lnTo>
                  <a:lnTo>
                    <a:pt x="120" y="420"/>
                  </a:lnTo>
                  <a:lnTo>
                    <a:pt x="0" y="575"/>
                  </a:lnTo>
                  <a:lnTo>
                    <a:pt x="0" y="599"/>
                  </a:lnTo>
                  <a:lnTo>
                    <a:pt x="120" y="432"/>
                  </a:lnTo>
                  <a:lnTo>
                    <a:pt x="257" y="282"/>
                  </a:lnTo>
                  <a:lnTo>
                    <a:pt x="413" y="138"/>
                  </a:lnTo>
                  <a:lnTo>
                    <a:pt x="586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27"/>
            <p:cNvSpPr>
              <a:spLocks/>
            </p:cNvSpPr>
            <p:nvPr/>
          </p:nvSpPr>
          <p:spPr bwMode="hidden">
            <a:xfrm>
              <a:off x="6" y="0"/>
              <a:ext cx="270" cy="252"/>
            </a:xfrm>
            <a:custGeom>
              <a:avLst/>
              <a:gdLst>
                <a:gd name="T0" fmla="*/ 269 w 269"/>
                <a:gd name="T1" fmla="*/ 0 h 252"/>
                <a:gd name="T2" fmla="*/ 251 w 269"/>
                <a:gd name="T3" fmla="*/ 0 h 252"/>
                <a:gd name="T4" fmla="*/ 120 w 269"/>
                <a:gd name="T5" fmla="*/ 114 h 252"/>
                <a:gd name="T6" fmla="*/ 60 w 269"/>
                <a:gd name="T7" fmla="*/ 174 h 252"/>
                <a:gd name="T8" fmla="*/ 0 w 269"/>
                <a:gd name="T9" fmla="*/ 234 h 252"/>
                <a:gd name="T10" fmla="*/ 0 w 269"/>
                <a:gd name="T11" fmla="*/ 252 h 252"/>
                <a:gd name="T12" fmla="*/ 126 w 269"/>
                <a:gd name="T13" fmla="*/ 120 h 252"/>
                <a:gd name="T14" fmla="*/ 269 w 269"/>
                <a:gd name="T15" fmla="*/ 0 h 252"/>
                <a:gd name="T16" fmla="*/ 269 w 269"/>
                <a:gd name="T17" fmla="*/ 0 h 252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269" h="252">
                  <a:moveTo>
                    <a:pt x="269" y="0"/>
                  </a:moveTo>
                  <a:lnTo>
                    <a:pt x="251" y="0"/>
                  </a:lnTo>
                  <a:lnTo>
                    <a:pt x="120" y="114"/>
                  </a:lnTo>
                  <a:lnTo>
                    <a:pt x="60" y="174"/>
                  </a:lnTo>
                  <a:lnTo>
                    <a:pt x="0" y="234"/>
                  </a:lnTo>
                  <a:lnTo>
                    <a:pt x="0" y="252"/>
                  </a:lnTo>
                  <a:lnTo>
                    <a:pt x="126" y="120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Line 28"/>
            <p:cNvSpPr>
              <a:spLocks noChangeShapeType="1"/>
            </p:cNvSpPr>
            <p:nvPr/>
          </p:nvSpPr>
          <p:spPr bwMode="hidden">
            <a:xfrm>
              <a:off x="1" y="2749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Line 29"/>
            <p:cNvSpPr>
              <a:spLocks noChangeShapeType="1"/>
            </p:cNvSpPr>
            <p:nvPr/>
          </p:nvSpPr>
          <p:spPr bwMode="hidden">
            <a:xfrm>
              <a:off x="1" y="2356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Line 30"/>
            <p:cNvSpPr>
              <a:spLocks noChangeShapeType="1"/>
            </p:cNvSpPr>
            <p:nvPr/>
          </p:nvSpPr>
          <p:spPr bwMode="hidden">
            <a:xfrm>
              <a:off x="1" y="3142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20" name="Group 31"/>
            <p:cNvGrpSpPr>
              <a:grpSpLocks/>
            </p:cNvGrpSpPr>
            <p:nvPr/>
          </p:nvGrpSpPr>
          <p:grpSpPr bwMode="auto">
            <a:xfrm>
              <a:off x="1" y="392"/>
              <a:ext cx="5758" cy="1571"/>
              <a:chOff x="1" y="392"/>
              <a:chExt cx="5758" cy="1571"/>
            </a:xfrm>
          </p:grpSpPr>
          <p:sp>
            <p:nvSpPr>
              <p:cNvPr id="23" name="Line 32"/>
              <p:cNvSpPr>
                <a:spLocks noChangeShapeType="1"/>
              </p:cNvSpPr>
              <p:nvPr userDrawn="1"/>
            </p:nvSpPr>
            <p:spPr bwMode="hidden">
              <a:xfrm>
                <a:off x="1" y="784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Line 33"/>
              <p:cNvSpPr>
                <a:spLocks noChangeShapeType="1"/>
              </p:cNvSpPr>
              <p:nvPr userDrawn="1"/>
            </p:nvSpPr>
            <p:spPr bwMode="hidden">
              <a:xfrm>
                <a:off x="1" y="1963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Line 34"/>
              <p:cNvSpPr>
                <a:spLocks noChangeShapeType="1"/>
              </p:cNvSpPr>
              <p:nvPr userDrawn="1"/>
            </p:nvSpPr>
            <p:spPr bwMode="hidden">
              <a:xfrm>
                <a:off x="1" y="1570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Line 35"/>
              <p:cNvSpPr>
                <a:spLocks noChangeShapeType="1"/>
              </p:cNvSpPr>
              <p:nvPr userDrawn="1"/>
            </p:nvSpPr>
            <p:spPr bwMode="hidden">
              <a:xfrm>
                <a:off x="1" y="1177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Line 36"/>
              <p:cNvSpPr>
                <a:spLocks noChangeShapeType="1"/>
              </p:cNvSpPr>
              <p:nvPr userDrawn="1"/>
            </p:nvSpPr>
            <p:spPr bwMode="hidden">
              <a:xfrm>
                <a:off x="1" y="392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1" name="Line 37"/>
            <p:cNvSpPr>
              <a:spLocks noChangeShapeType="1"/>
            </p:cNvSpPr>
            <p:nvPr/>
          </p:nvSpPr>
          <p:spPr bwMode="hidden">
            <a:xfrm>
              <a:off x="1" y="3928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Line 38"/>
            <p:cNvSpPr>
              <a:spLocks noChangeShapeType="1"/>
            </p:cNvSpPr>
            <p:nvPr/>
          </p:nvSpPr>
          <p:spPr bwMode="hidden">
            <a:xfrm>
              <a:off x="1" y="3535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423" name="Rectangle 3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92275"/>
            <a:ext cx="7772400" cy="1736725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16424" name="Rectangle 4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1" name="Rectangle 41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2" name="Rectangle 4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3" name="Rectangle 4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C99B29-2B9C-4662-AFCA-A7D1B1CB115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52068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DDA28EA-0C00-4F2A-A207-5388A14CC11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58885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0F1213C-8223-4A33-8448-F516DB0F60C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74131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6BBD2A8-943B-4EBC-9F14-4155217FF4D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284704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59D6720-87CC-40D8-A5A6-DC9D8D88CA4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86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D14EB7A-CF90-44DC-8B3A-751B0ACF5FA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733552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AE5865-F2EA-4023-89E4-711ECB07B28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318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E86812B-7EE8-44D5-8963-E177A4E660A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245577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1EFF19E-A80B-4A8C-B7A0-674A3B67CF1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924043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FDC14E6-CF2E-4A74-B255-A0D6052D44F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2530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0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41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42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9EFD026-9D51-4EB3-B6B7-F4CF98C0AD8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8392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rgbClr val="00285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1588" y="0"/>
            <a:ext cx="9148762" cy="6851650"/>
            <a:chOff x="1" y="0"/>
            <a:chExt cx="5763" cy="4316"/>
          </a:xfrm>
        </p:grpSpPr>
        <p:sp>
          <p:nvSpPr>
            <p:cNvPr id="15363" name="Freeform 3"/>
            <p:cNvSpPr>
              <a:spLocks/>
            </p:cNvSpPr>
            <p:nvPr/>
          </p:nvSpPr>
          <p:spPr bwMode="hidden">
            <a:xfrm>
              <a:off x="5045" y="2626"/>
              <a:ext cx="719" cy="1690"/>
            </a:xfrm>
            <a:custGeom>
              <a:avLst/>
              <a:gdLst/>
              <a:ahLst/>
              <a:cxnLst>
                <a:cxn ang="0">
                  <a:pos x="717" y="72"/>
                </a:cxn>
                <a:cxn ang="0">
                  <a:pos x="717" y="0"/>
                </a:cxn>
                <a:cxn ang="0">
                  <a:pos x="699" y="101"/>
                </a:cxn>
                <a:cxn ang="0">
                  <a:pos x="675" y="209"/>
                </a:cxn>
                <a:cxn ang="0">
                  <a:pos x="627" y="389"/>
                </a:cxn>
                <a:cxn ang="0">
                  <a:pos x="574" y="569"/>
                </a:cxn>
                <a:cxn ang="0">
                  <a:pos x="502" y="749"/>
                </a:cxn>
                <a:cxn ang="0">
                  <a:pos x="424" y="935"/>
                </a:cxn>
                <a:cxn ang="0">
                  <a:pos x="334" y="1121"/>
                </a:cxn>
                <a:cxn ang="0">
                  <a:pos x="233" y="1312"/>
                </a:cxn>
                <a:cxn ang="0">
                  <a:pos x="125" y="1498"/>
                </a:cxn>
                <a:cxn ang="0">
                  <a:pos x="0" y="1690"/>
                </a:cxn>
                <a:cxn ang="0">
                  <a:pos x="11" y="1690"/>
                </a:cxn>
                <a:cxn ang="0">
                  <a:pos x="137" y="1498"/>
                </a:cxn>
                <a:cxn ang="0">
                  <a:pos x="245" y="1312"/>
                </a:cxn>
                <a:cxn ang="0">
                  <a:pos x="346" y="1121"/>
                </a:cxn>
                <a:cxn ang="0">
                  <a:pos x="436" y="935"/>
                </a:cxn>
                <a:cxn ang="0">
                  <a:pos x="514" y="749"/>
                </a:cxn>
                <a:cxn ang="0">
                  <a:pos x="585" y="569"/>
                </a:cxn>
                <a:cxn ang="0">
                  <a:pos x="639" y="389"/>
                </a:cxn>
                <a:cxn ang="0">
                  <a:pos x="687" y="209"/>
                </a:cxn>
                <a:cxn ang="0">
                  <a:pos x="705" y="143"/>
                </a:cxn>
                <a:cxn ang="0">
                  <a:pos x="717" y="72"/>
                </a:cxn>
                <a:cxn ang="0">
                  <a:pos x="717" y="72"/>
                </a:cxn>
              </a:cxnLst>
              <a:rect l="0" t="0" r="r" b="b"/>
              <a:pathLst>
                <a:path w="717" h="1690">
                  <a:moveTo>
                    <a:pt x="717" y="72"/>
                  </a:moveTo>
                  <a:lnTo>
                    <a:pt x="717" y="0"/>
                  </a:lnTo>
                  <a:lnTo>
                    <a:pt x="699" y="101"/>
                  </a:lnTo>
                  <a:lnTo>
                    <a:pt x="675" y="209"/>
                  </a:lnTo>
                  <a:lnTo>
                    <a:pt x="627" y="389"/>
                  </a:lnTo>
                  <a:lnTo>
                    <a:pt x="574" y="569"/>
                  </a:lnTo>
                  <a:lnTo>
                    <a:pt x="502" y="749"/>
                  </a:lnTo>
                  <a:lnTo>
                    <a:pt x="424" y="935"/>
                  </a:lnTo>
                  <a:lnTo>
                    <a:pt x="334" y="1121"/>
                  </a:lnTo>
                  <a:lnTo>
                    <a:pt x="233" y="1312"/>
                  </a:lnTo>
                  <a:lnTo>
                    <a:pt x="125" y="1498"/>
                  </a:lnTo>
                  <a:lnTo>
                    <a:pt x="0" y="1690"/>
                  </a:lnTo>
                  <a:lnTo>
                    <a:pt x="11" y="1690"/>
                  </a:lnTo>
                  <a:lnTo>
                    <a:pt x="137" y="1498"/>
                  </a:lnTo>
                  <a:lnTo>
                    <a:pt x="245" y="1312"/>
                  </a:lnTo>
                  <a:lnTo>
                    <a:pt x="346" y="1121"/>
                  </a:lnTo>
                  <a:lnTo>
                    <a:pt x="436" y="935"/>
                  </a:lnTo>
                  <a:lnTo>
                    <a:pt x="514" y="749"/>
                  </a:lnTo>
                  <a:lnTo>
                    <a:pt x="585" y="569"/>
                  </a:lnTo>
                  <a:lnTo>
                    <a:pt x="639" y="389"/>
                  </a:lnTo>
                  <a:lnTo>
                    <a:pt x="687" y="209"/>
                  </a:lnTo>
                  <a:lnTo>
                    <a:pt x="705" y="143"/>
                  </a:lnTo>
                  <a:lnTo>
                    <a:pt x="717" y="72"/>
                  </a:lnTo>
                  <a:lnTo>
                    <a:pt x="717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5364" name="Freeform 4"/>
            <p:cNvSpPr>
              <a:spLocks/>
            </p:cNvSpPr>
            <p:nvPr/>
          </p:nvSpPr>
          <p:spPr bwMode="hidden">
            <a:xfrm>
              <a:off x="5386" y="3794"/>
              <a:ext cx="378" cy="522"/>
            </a:xfrm>
            <a:custGeom>
              <a:avLst/>
              <a:gdLst/>
              <a:ahLst/>
              <a:cxnLst>
                <a:cxn ang="0">
                  <a:pos x="377" y="0"/>
                </a:cxn>
                <a:cxn ang="0">
                  <a:pos x="293" y="132"/>
                </a:cxn>
                <a:cxn ang="0">
                  <a:pos x="204" y="264"/>
                </a:cxn>
                <a:cxn ang="0">
                  <a:pos x="102" y="396"/>
                </a:cxn>
                <a:cxn ang="0">
                  <a:pos x="0" y="522"/>
                </a:cxn>
                <a:cxn ang="0">
                  <a:pos x="12" y="522"/>
                </a:cxn>
                <a:cxn ang="0">
                  <a:pos x="114" y="402"/>
                </a:cxn>
                <a:cxn ang="0">
                  <a:pos x="204" y="282"/>
                </a:cxn>
                <a:cxn ang="0">
                  <a:pos x="377" y="24"/>
                </a:cxn>
                <a:cxn ang="0">
                  <a:pos x="377" y="0"/>
                </a:cxn>
                <a:cxn ang="0">
                  <a:pos x="377" y="0"/>
                </a:cxn>
              </a:cxnLst>
              <a:rect l="0" t="0" r="r" b="b"/>
              <a:pathLst>
                <a:path w="377" h="522">
                  <a:moveTo>
                    <a:pt x="377" y="0"/>
                  </a:moveTo>
                  <a:lnTo>
                    <a:pt x="293" y="132"/>
                  </a:lnTo>
                  <a:lnTo>
                    <a:pt x="204" y="264"/>
                  </a:lnTo>
                  <a:lnTo>
                    <a:pt x="102" y="396"/>
                  </a:lnTo>
                  <a:lnTo>
                    <a:pt x="0" y="522"/>
                  </a:lnTo>
                  <a:lnTo>
                    <a:pt x="12" y="522"/>
                  </a:lnTo>
                  <a:lnTo>
                    <a:pt x="114" y="402"/>
                  </a:lnTo>
                  <a:lnTo>
                    <a:pt x="204" y="282"/>
                  </a:lnTo>
                  <a:lnTo>
                    <a:pt x="377" y="24"/>
                  </a:lnTo>
                  <a:lnTo>
                    <a:pt x="377" y="0"/>
                  </a:lnTo>
                  <a:lnTo>
                    <a:pt x="3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5365" name="Freeform 5"/>
            <p:cNvSpPr>
              <a:spLocks/>
            </p:cNvSpPr>
            <p:nvPr/>
          </p:nvSpPr>
          <p:spPr bwMode="hidden">
            <a:xfrm>
              <a:off x="5680" y="4214"/>
              <a:ext cx="84" cy="102"/>
            </a:xfrm>
            <a:custGeom>
              <a:avLst/>
              <a:gdLst/>
              <a:ahLst/>
              <a:cxnLst>
                <a:cxn ang="0">
                  <a:pos x="0" y="102"/>
                </a:cxn>
                <a:cxn ang="0">
                  <a:pos x="18" y="102"/>
                </a:cxn>
                <a:cxn ang="0">
                  <a:pos x="48" y="60"/>
                </a:cxn>
                <a:cxn ang="0">
                  <a:pos x="84" y="24"/>
                </a:cxn>
                <a:cxn ang="0">
                  <a:pos x="84" y="0"/>
                </a:cxn>
                <a:cxn ang="0">
                  <a:pos x="42" y="54"/>
                </a:cxn>
                <a:cxn ang="0">
                  <a:pos x="0" y="102"/>
                </a:cxn>
                <a:cxn ang="0">
                  <a:pos x="0" y="102"/>
                </a:cxn>
              </a:cxnLst>
              <a:rect l="0" t="0" r="r" b="b"/>
              <a:pathLst>
                <a:path w="84" h="102">
                  <a:moveTo>
                    <a:pt x="0" y="102"/>
                  </a:moveTo>
                  <a:lnTo>
                    <a:pt x="18" y="102"/>
                  </a:lnTo>
                  <a:lnTo>
                    <a:pt x="48" y="60"/>
                  </a:lnTo>
                  <a:lnTo>
                    <a:pt x="84" y="24"/>
                  </a:lnTo>
                  <a:lnTo>
                    <a:pt x="84" y="0"/>
                  </a:lnTo>
                  <a:lnTo>
                    <a:pt x="42" y="54"/>
                  </a:lnTo>
                  <a:lnTo>
                    <a:pt x="0" y="102"/>
                  </a:lnTo>
                  <a:lnTo>
                    <a:pt x="0" y="10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grpSp>
          <p:nvGrpSpPr>
            <p:cNvPr id="1035" name="Group 6"/>
            <p:cNvGrpSpPr>
              <a:grpSpLocks/>
            </p:cNvGrpSpPr>
            <p:nvPr/>
          </p:nvGrpSpPr>
          <p:grpSpPr bwMode="auto">
            <a:xfrm>
              <a:off x="288" y="0"/>
              <a:ext cx="5098" cy="4316"/>
              <a:chOff x="288" y="0"/>
              <a:chExt cx="5098" cy="4316"/>
            </a:xfrm>
          </p:grpSpPr>
          <p:sp>
            <p:nvSpPr>
              <p:cNvPr id="15367" name="Freeform 7"/>
              <p:cNvSpPr>
                <a:spLocks/>
              </p:cNvSpPr>
              <p:nvPr userDrawn="1"/>
            </p:nvSpPr>
            <p:spPr bwMode="hidden">
              <a:xfrm>
                <a:off x="2789" y="0"/>
                <a:ext cx="72" cy="431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0" y="4316"/>
                  </a:cxn>
                  <a:cxn ang="0">
                    <a:pos x="72" y="4316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72" h="4316">
                    <a:moveTo>
                      <a:pt x="0" y="0"/>
                    </a:moveTo>
                    <a:lnTo>
                      <a:pt x="60" y="4316"/>
                    </a:lnTo>
                    <a:lnTo>
                      <a:pt x="72" y="4316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5368" name="Freeform 8"/>
              <p:cNvSpPr>
                <a:spLocks/>
              </p:cNvSpPr>
              <p:nvPr userDrawn="1"/>
            </p:nvSpPr>
            <p:spPr bwMode="hidden">
              <a:xfrm>
                <a:off x="3089" y="0"/>
                <a:ext cx="174" cy="4316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12" y="0"/>
                  </a:cxn>
                  <a:cxn ang="0">
                    <a:pos x="42" y="216"/>
                  </a:cxn>
                  <a:cxn ang="0">
                    <a:pos x="72" y="444"/>
                  </a:cxn>
                  <a:cxn ang="0">
                    <a:pos x="96" y="689"/>
                  </a:cxn>
                  <a:cxn ang="0">
                    <a:pos x="120" y="947"/>
                  </a:cxn>
                  <a:cxn ang="0">
                    <a:pos x="132" y="1211"/>
                  </a:cxn>
                  <a:cxn ang="0">
                    <a:pos x="150" y="1487"/>
                  </a:cxn>
                  <a:cxn ang="0">
                    <a:pos x="156" y="1768"/>
                  </a:cxn>
                  <a:cxn ang="0">
                    <a:pos x="162" y="2062"/>
                  </a:cxn>
                  <a:cxn ang="0">
                    <a:pos x="156" y="2644"/>
                  </a:cxn>
                  <a:cxn ang="0">
                    <a:pos x="126" y="3225"/>
                  </a:cxn>
                  <a:cxn ang="0">
                    <a:pos x="108" y="3507"/>
                  </a:cxn>
                  <a:cxn ang="0">
                    <a:pos x="78" y="3788"/>
                  </a:cxn>
                  <a:cxn ang="0">
                    <a:pos x="42" y="4058"/>
                  </a:cxn>
                  <a:cxn ang="0">
                    <a:pos x="0" y="4316"/>
                  </a:cxn>
                  <a:cxn ang="0">
                    <a:pos x="12" y="4316"/>
                  </a:cxn>
                  <a:cxn ang="0">
                    <a:pos x="54" y="4058"/>
                  </a:cxn>
                  <a:cxn ang="0">
                    <a:pos x="90" y="3782"/>
                  </a:cxn>
                  <a:cxn ang="0">
                    <a:pos x="120" y="3507"/>
                  </a:cxn>
                  <a:cxn ang="0">
                    <a:pos x="138" y="3219"/>
                  </a:cxn>
                  <a:cxn ang="0">
                    <a:pos x="168" y="2638"/>
                  </a:cxn>
                  <a:cxn ang="0">
                    <a:pos x="174" y="2056"/>
                  </a:cxn>
                  <a:cxn ang="0">
                    <a:pos x="168" y="1768"/>
                  </a:cxn>
                  <a:cxn ang="0">
                    <a:pos x="162" y="1487"/>
                  </a:cxn>
                  <a:cxn ang="0">
                    <a:pos x="144" y="1211"/>
                  </a:cxn>
                  <a:cxn ang="0">
                    <a:pos x="132" y="941"/>
                  </a:cxn>
                  <a:cxn ang="0">
                    <a:pos x="108" y="689"/>
                  </a:cxn>
                  <a:cxn ang="0">
                    <a:pos x="84" y="444"/>
                  </a:cxn>
                  <a:cxn ang="0">
                    <a:pos x="54" y="216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174" h="4316">
                    <a:moveTo>
                      <a:pt x="24" y="0"/>
                    </a:moveTo>
                    <a:lnTo>
                      <a:pt x="12" y="0"/>
                    </a:lnTo>
                    <a:lnTo>
                      <a:pt x="42" y="216"/>
                    </a:lnTo>
                    <a:lnTo>
                      <a:pt x="72" y="444"/>
                    </a:lnTo>
                    <a:lnTo>
                      <a:pt x="96" y="689"/>
                    </a:lnTo>
                    <a:lnTo>
                      <a:pt x="120" y="947"/>
                    </a:lnTo>
                    <a:lnTo>
                      <a:pt x="132" y="1211"/>
                    </a:lnTo>
                    <a:lnTo>
                      <a:pt x="150" y="1487"/>
                    </a:lnTo>
                    <a:lnTo>
                      <a:pt x="156" y="1768"/>
                    </a:lnTo>
                    <a:lnTo>
                      <a:pt x="162" y="2062"/>
                    </a:lnTo>
                    <a:lnTo>
                      <a:pt x="156" y="2644"/>
                    </a:lnTo>
                    <a:lnTo>
                      <a:pt x="126" y="3225"/>
                    </a:lnTo>
                    <a:lnTo>
                      <a:pt x="108" y="3507"/>
                    </a:lnTo>
                    <a:lnTo>
                      <a:pt x="78" y="3788"/>
                    </a:lnTo>
                    <a:lnTo>
                      <a:pt x="42" y="4058"/>
                    </a:lnTo>
                    <a:lnTo>
                      <a:pt x="0" y="4316"/>
                    </a:lnTo>
                    <a:lnTo>
                      <a:pt x="12" y="4316"/>
                    </a:lnTo>
                    <a:lnTo>
                      <a:pt x="54" y="4058"/>
                    </a:lnTo>
                    <a:lnTo>
                      <a:pt x="90" y="3782"/>
                    </a:lnTo>
                    <a:lnTo>
                      <a:pt x="120" y="3507"/>
                    </a:lnTo>
                    <a:lnTo>
                      <a:pt x="138" y="3219"/>
                    </a:lnTo>
                    <a:lnTo>
                      <a:pt x="168" y="2638"/>
                    </a:lnTo>
                    <a:lnTo>
                      <a:pt x="174" y="2056"/>
                    </a:lnTo>
                    <a:lnTo>
                      <a:pt x="168" y="1768"/>
                    </a:lnTo>
                    <a:lnTo>
                      <a:pt x="162" y="1487"/>
                    </a:lnTo>
                    <a:lnTo>
                      <a:pt x="144" y="1211"/>
                    </a:lnTo>
                    <a:lnTo>
                      <a:pt x="132" y="941"/>
                    </a:lnTo>
                    <a:lnTo>
                      <a:pt x="108" y="689"/>
                    </a:lnTo>
                    <a:lnTo>
                      <a:pt x="84" y="444"/>
                    </a:lnTo>
                    <a:lnTo>
                      <a:pt x="54" y="216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5369" name="Freeform 9"/>
              <p:cNvSpPr>
                <a:spLocks/>
              </p:cNvSpPr>
              <p:nvPr userDrawn="1"/>
            </p:nvSpPr>
            <p:spPr bwMode="hidden">
              <a:xfrm>
                <a:off x="3358" y="0"/>
                <a:ext cx="337" cy="4316"/>
              </a:xfrm>
              <a:custGeom>
                <a:avLst/>
                <a:gdLst/>
                <a:ahLst/>
                <a:cxnLst>
                  <a:cxn ang="0">
                    <a:pos x="329" y="2014"/>
                  </a:cxn>
                  <a:cxn ang="0">
                    <a:pos x="317" y="1726"/>
                  </a:cxn>
                  <a:cxn ang="0">
                    <a:pos x="293" y="1445"/>
                  </a:cxn>
                  <a:cxn ang="0">
                    <a:pos x="263" y="1175"/>
                  </a:cxn>
                  <a:cxn ang="0">
                    <a:pos x="228" y="917"/>
                  </a:cxn>
                  <a:cxn ang="0">
                    <a:pos x="186" y="665"/>
                  </a:cxn>
                  <a:cxn ang="0">
                    <a:pos x="132" y="432"/>
                  </a:cxn>
                  <a:cxn ang="0">
                    <a:pos x="78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66" y="204"/>
                  </a:cxn>
                  <a:cxn ang="0">
                    <a:pos x="120" y="432"/>
                  </a:cxn>
                  <a:cxn ang="0">
                    <a:pos x="174" y="665"/>
                  </a:cxn>
                  <a:cxn ang="0">
                    <a:pos x="216" y="917"/>
                  </a:cxn>
                  <a:cxn ang="0">
                    <a:pos x="251" y="1175"/>
                  </a:cxn>
                  <a:cxn ang="0">
                    <a:pos x="281" y="1445"/>
                  </a:cxn>
                  <a:cxn ang="0">
                    <a:pos x="305" y="1726"/>
                  </a:cxn>
                  <a:cxn ang="0">
                    <a:pos x="317" y="2014"/>
                  </a:cxn>
                  <a:cxn ang="0">
                    <a:pos x="323" y="2314"/>
                  </a:cxn>
                  <a:cxn ang="0">
                    <a:pos x="317" y="2608"/>
                  </a:cxn>
                  <a:cxn ang="0">
                    <a:pos x="305" y="2907"/>
                  </a:cxn>
                  <a:cxn ang="0">
                    <a:pos x="281" y="3201"/>
                  </a:cxn>
                  <a:cxn ang="0">
                    <a:pos x="257" y="3489"/>
                  </a:cxn>
                  <a:cxn ang="0">
                    <a:pos x="216" y="3777"/>
                  </a:cxn>
                  <a:cxn ang="0">
                    <a:pos x="174" y="4052"/>
                  </a:cxn>
                  <a:cxn ang="0">
                    <a:pos x="120" y="4316"/>
                  </a:cxn>
                  <a:cxn ang="0">
                    <a:pos x="132" y="4316"/>
                  </a:cxn>
                  <a:cxn ang="0">
                    <a:pos x="186" y="4052"/>
                  </a:cxn>
                  <a:cxn ang="0">
                    <a:pos x="228" y="3777"/>
                  </a:cxn>
                  <a:cxn ang="0">
                    <a:pos x="269" y="3489"/>
                  </a:cxn>
                  <a:cxn ang="0">
                    <a:pos x="293" y="3201"/>
                  </a:cxn>
                  <a:cxn ang="0">
                    <a:pos x="317" y="2907"/>
                  </a:cxn>
                  <a:cxn ang="0">
                    <a:pos x="329" y="2608"/>
                  </a:cxn>
                  <a:cxn ang="0">
                    <a:pos x="335" y="2314"/>
                  </a:cxn>
                  <a:cxn ang="0">
                    <a:pos x="329" y="2014"/>
                  </a:cxn>
                  <a:cxn ang="0">
                    <a:pos x="329" y="2014"/>
                  </a:cxn>
                </a:cxnLst>
                <a:rect l="0" t="0" r="r" b="b"/>
                <a:pathLst>
                  <a:path w="335" h="4316">
                    <a:moveTo>
                      <a:pt x="329" y="2014"/>
                    </a:moveTo>
                    <a:lnTo>
                      <a:pt x="317" y="1726"/>
                    </a:lnTo>
                    <a:lnTo>
                      <a:pt x="293" y="1445"/>
                    </a:lnTo>
                    <a:lnTo>
                      <a:pt x="263" y="1175"/>
                    </a:lnTo>
                    <a:lnTo>
                      <a:pt x="228" y="917"/>
                    </a:lnTo>
                    <a:lnTo>
                      <a:pt x="186" y="665"/>
                    </a:lnTo>
                    <a:lnTo>
                      <a:pt x="132" y="432"/>
                    </a:lnTo>
                    <a:lnTo>
                      <a:pt x="78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66" y="204"/>
                    </a:lnTo>
                    <a:lnTo>
                      <a:pt x="120" y="432"/>
                    </a:lnTo>
                    <a:lnTo>
                      <a:pt x="174" y="665"/>
                    </a:lnTo>
                    <a:lnTo>
                      <a:pt x="216" y="917"/>
                    </a:lnTo>
                    <a:lnTo>
                      <a:pt x="251" y="1175"/>
                    </a:lnTo>
                    <a:lnTo>
                      <a:pt x="281" y="1445"/>
                    </a:lnTo>
                    <a:lnTo>
                      <a:pt x="305" y="1726"/>
                    </a:lnTo>
                    <a:lnTo>
                      <a:pt x="317" y="2014"/>
                    </a:lnTo>
                    <a:lnTo>
                      <a:pt x="323" y="2314"/>
                    </a:lnTo>
                    <a:lnTo>
                      <a:pt x="317" y="2608"/>
                    </a:lnTo>
                    <a:lnTo>
                      <a:pt x="305" y="2907"/>
                    </a:lnTo>
                    <a:lnTo>
                      <a:pt x="281" y="3201"/>
                    </a:lnTo>
                    <a:lnTo>
                      <a:pt x="257" y="3489"/>
                    </a:lnTo>
                    <a:lnTo>
                      <a:pt x="216" y="3777"/>
                    </a:lnTo>
                    <a:lnTo>
                      <a:pt x="174" y="4052"/>
                    </a:lnTo>
                    <a:lnTo>
                      <a:pt x="120" y="4316"/>
                    </a:lnTo>
                    <a:lnTo>
                      <a:pt x="132" y="4316"/>
                    </a:lnTo>
                    <a:lnTo>
                      <a:pt x="186" y="4052"/>
                    </a:lnTo>
                    <a:lnTo>
                      <a:pt x="228" y="3777"/>
                    </a:lnTo>
                    <a:lnTo>
                      <a:pt x="269" y="3489"/>
                    </a:lnTo>
                    <a:lnTo>
                      <a:pt x="293" y="3201"/>
                    </a:lnTo>
                    <a:lnTo>
                      <a:pt x="317" y="2907"/>
                    </a:lnTo>
                    <a:lnTo>
                      <a:pt x="329" y="2608"/>
                    </a:lnTo>
                    <a:lnTo>
                      <a:pt x="335" y="2314"/>
                    </a:lnTo>
                    <a:lnTo>
                      <a:pt x="329" y="2014"/>
                    </a:lnTo>
                    <a:lnTo>
                      <a:pt x="329" y="20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5370" name="Freeform 10"/>
              <p:cNvSpPr>
                <a:spLocks/>
              </p:cNvSpPr>
              <p:nvPr userDrawn="1"/>
            </p:nvSpPr>
            <p:spPr bwMode="hidden">
              <a:xfrm>
                <a:off x="3676" y="0"/>
                <a:ext cx="427" cy="4316"/>
              </a:xfrm>
              <a:custGeom>
                <a:avLst/>
                <a:gdLst/>
                <a:ahLst/>
                <a:cxnLst>
                  <a:cxn ang="0">
                    <a:pos x="413" y="1924"/>
                  </a:cxn>
                  <a:cxn ang="0">
                    <a:pos x="395" y="1690"/>
                  </a:cxn>
                  <a:cxn ang="0">
                    <a:pos x="365" y="1457"/>
                  </a:cxn>
                  <a:cxn ang="0">
                    <a:pos x="329" y="1229"/>
                  </a:cxn>
                  <a:cxn ang="0">
                    <a:pos x="281" y="1001"/>
                  </a:cxn>
                  <a:cxn ang="0">
                    <a:pos x="227" y="761"/>
                  </a:cxn>
                  <a:cxn ang="0">
                    <a:pos x="162" y="522"/>
                  </a:cxn>
                  <a:cxn ang="0">
                    <a:pos x="90" y="27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84" y="270"/>
                  </a:cxn>
                  <a:cxn ang="0">
                    <a:pos x="156" y="522"/>
                  </a:cxn>
                  <a:cxn ang="0">
                    <a:pos x="216" y="767"/>
                  </a:cxn>
                  <a:cxn ang="0">
                    <a:pos x="275" y="1001"/>
                  </a:cxn>
                  <a:cxn ang="0">
                    <a:pos x="317" y="1235"/>
                  </a:cxn>
                  <a:cxn ang="0">
                    <a:pos x="353" y="1463"/>
                  </a:cxn>
                  <a:cxn ang="0">
                    <a:pos x="383" y="1690"/>
                  </a:cxn>
                  <a:cxn ang="0">
                    <a:pos x="401" y="1924"/>
                  </a:cxn>
                  <a:cxn ang="0">
                    <a:pos x="413" y="2188"/>
                  </a:cxn>
                  <a:cxn ang="0">
                    <a:pos x="407" y="2458"/>
                  </a:cxn>
                  <a:cxn ang="0">
                    <a:pos x="395" y="2733"/>
                  </a:cxn>
                  <a:cxn ang="0">
                    <a:pos x="365" y="3021"/>
                  </a:cxn>
                  <a:cxn ang="0">
                    <a:pos x="329" y="3321"/>
                  </a:cxn>
                  <a:cxn ang="0">
                    <a:pos x="275" y="3639"/>
                  </a:cxn>
                  <a:cxn ang="0">
                    <a:pos x="204" y="3968"/>
                  </a:cxn>
                  <a:cxn ang="0">
                    <a:pos x="126" y="4316"/>
                  </a:cxn>
                  <a:cxn ang="0">
                    <a:pos x="138" y="4316"/>
                  </a:cxn>
                  <a:cxn ang="0">
                    <a:pos x="216" y="3968"/>
                  </a:cxn>
                  <a:cxn ang="0">
                    <a:pos x="287" y="3639"/>
                  </a:cxn>
                  <a:cxn ang="0">
                    <a:pos x="341" y="3321"/>
                  </a:cxn>
                  <a:cxn ang="0">
                    <a:pos x="377" y="3021"/>
                  </a:cxn>
                  <a:cxn ang="0">
                    <a:pos x="407" y="2733"/>
                  </a:cxn>
                  <a:cxn ang="0">
                    <a:pos x="419" y="2458"/>
                  </a:cxn>
                  <a:cxn ang="0">
                    <a:pos x="425" y="2188"/>
                  </a:cxn>
                  <a:cxn ang="0">
                    <a:pos x="413" y="1924"/>
                  </a:cxn>
                  <a:cxn ang="0">
                    <a:pos x="413" y="1924"/>
                  </a:cxn>
                </a:cxnLst>
                <a:rect l="0" t="0" r="r" b="b"/>
                <a:pathLst>
                  <a:path w="425" h="4316">
                    <a:moveTo>
                      <a:pt x="413" y="1924"/>
                    </a:moveTo>
                    <a:lnTo>
                      <a:pt x="395" y="1690"/>
                    </a:lnTo>
                    <a:lnTo>
                      <a:pt x="365" y="1457"/>
                    </a:lnTo>
                    <a:lnTo>
                      <a:pt x="329" y="1229"/>
                    </a:lnTo>
                    <a:lnTo>
                      <a:pt x="281" y="1001"/>
                    </a:lnTo>
                    <a:lnTo>
                      <a:pt x="227" y="761"/>
                    </a:lnTo>
                    <a:lnTo>
                      <a:pt x="162" y="522"/>
                    </a:lnTo>
                    <a:lnTo>
                      <a:pt x="90" y="27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84" y="270"/>
                    </a:lnTo>
                    <a:lnTo>
                      <a:pt x="156" y="522"/>
                    </a:lnTo>
                    <a:lnTo>
                      <a:pt x="216" y="767"/>
                    </a:lnTo>
                    <a:lnTo>
                      <a:pt x="275" y="1001"/>
                    </a:lnTo>
                    <a:lnTo>
                      <a:pt x="317" y="1235"/>
                    </a:lnTo>
                    <a:lnTo>
                      <a:pt x="353" y="1463"/>
                    </a:lnTo>
                    <a:lnTo>
                      <a:pt x="383" y="1690"/>
                    </a:lnTo>
                    <a:lnTo>
                      <a:pt x="401" y="1924"/>
                    </a:lnTo>
                    <a:lnTo>
                      <a:pt x="413" y="2188"/>
                    </a:lnTo>
                    <a:lnTo>
                      <a:pt x="407" y="2458"/>
                    </a:lnTo>
                    <a:lnTo>
                      <a:pt x="395" y="2733"/>
                    </a:lnTo>
                    <a:lnTo>
                      <a:pt x="365" y="3021"/>
                    </a:lnTo>
                    <a:lnTo>
                      <a:pt x="329" y="3321"/>
                    </a:lnTo>
                    <a:lnTo>
                      <a:pt x="275" y="3639"/>
                    </a:lnTo>
                    <a:lnTo>
                      <a:pt x="204" y="3968"/>
                    </a:lnTo>
                    <a:lnTo>
                      <a:pt x="126" y="4316"/>
                    </a:lnTo>
                    <a:lnTo>
                      <a:pt x="138" y="4316"/>
                    </a:lnTo>
                    <a:lnTo>
                      <a:pt x="216" y="3968"/>
                    </a:lnTo>
                    <a:lnTo>
                      <a:pt x="287" y="3639"/>
                    </a:lnTo>
                    <a:lnTo>
                      <a:pt x="341" y="3321"/>
                    </a:lnTo>
                    <a:lnTo>
                      <a:pt x="377" y="3021"/>
                    </a:lnTo>
                    <a:lnTo>
                      <a:pt x="407" y="2733"/>
                    </a:lnTo>
                    <a:lnTo>
                      <a:pt x="419" y="2458"/>
                    </a:lnTo>
                    <a:lnTo>
                      <a:pt x="425" y="2188"/>
                    </a:lnTo>
                    <a:lnTo>
                      <a:pt x="413" y="1924"/>
                    </a:lnTo>
                    <a:lnTo>
                      <a:pt x="413" y="19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5371" name="Freeform 11"/>
              <p:cNvSpPr>
                <a:spLocks/>
              </p:cNvSpPr>
              <p:nvPr userDrawn="1"/>
            </p:nvSpPr>
            <p:spPr bwMode="hidden">
              <a:xfrm>
                <a:off x="3946" y="0"/>
                <a:ext cx="558" cy="4316"/>
              </a:xfrm>
              <a:custGeom>
                <a:avLst/>
                <a:gdLst/>
                <a:ahLst/>
                <a:cxnLst>
                  <a:cxn ang="0">
                    <a:pos x="556" y="2020"/>
                  </a:cxn>
                  <a:cxn ang="0">
                    <a:pos x="538" y="1732"/>
                  </a:cxn>
                  <a:cxn ang="0">
                    <a:pos x="503" y="1445"/>
                  </a:cxn>
                  <a:cxn ang="0">
                    <a:pos x="455" y="1175"/>
                  </a:cxn>
                  <a:cxn ang="0">
                    <a:pos x="395" y="911"/>
                  </a:cxn>
                  <a:cxn ang="0">
                    <a:pos x="317" y="659"/>
                  </a:cxn>
                  <a:cxn ang="0">
                    <a:pos x="228" y="426"/>
                  </a:cxn>
                  <a:cxn ang="0">
                    <a:pos x="126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14" y="204"/>
                  </a:cxn>
                  <a:cxn ang="0">
                    <a:pos x="216" y="426"/>
                  </a:cxn>
                  <a:cxn ang="0">
                    <a:pos x="305" y="659"/>
                  </a:cxn>
                  <a:cxn ang="0">
                    <a:pos x="383" y="911"/>
                  </a:cxn>
                  <a:cxn ang="0">
                    <a:pos x="443" y="1175"/>
                  </a:cxn>
                  <a:cxn ang="0">
                    <a:pos x="491" y="1445"/>
                  </a:cxn>
                  <a:cxn ang="0">
                    <a:pos x="526" y="1732"/>
                  </a:cxn>
                  <a:cxn ang="0">
                    <a:pos x="544" y="2020"/>
                  </a:cxn>
                  <a:cxn ang="0">
                    <a:pos x="544" y="2326"/>
                  </a:cxn>
                  <a:cxn ang="0">
                    <a:pos x="532" y="2632"/>
                  </a:cxn>
                  <a:cxn ang="0">
                    <a:pos x="503" y="2931"/>
                  </a:cxn>
                  <a:cxn ang="0">
                    <a:pos x="455" y="3225"/>
                  </a:cxn>
                  <a:cxn ang="0">
                    <a:pos x="389" y="3513"/>
                  </a:cxn>
                  <a:cxn ang="0">
                    <a:pos x="311" y="3788"/>
                  </a:cxn>
                  <a:cxn ang="0">
                    <a:pos x="216" y="4058"/>
                  </a:cxn>
                  <a:cxn ang="0">
                    <a:pos x="102" y="4316"/>
                  </a:cxn>
                  <a:cxn ang="0">
                    <a:pos x="114" y="4316"/>
                  </a:cxn>
                  <a:cxn ang="0">
                    <a:pos x="228" y="4058"/>
                  </a:cxn>
                  <a:cxn ang="0">
                    <a:pos x="323" y="3788"/>
                  </a:cxn>
                  <a:cxn ang="0">
                    <a:pos x="401" y="3513"/>
                  </a:cxn>
                  <a:cxn ang="0">
                    <a:pos x="467" y="3225"/>
                  </a:cxn>
                  <a:cxn ang="0">
                    <a:pos x="515" y="2931"/>
                  </a:cxn>
                  <a:cxn ang="0">
                    <a:pos x="544" y="2632"/>
                  </a:cxn>
                  <a:cxn ang="0">
                    <a:pos x="556" y="2326"/>
                  </a:cxn>
                  <a:cxn ang="0">
                    <a:pos x="556" y="2020"/>
                  </a:cxn>
                  <a:cxn ang="0">
                    <a:pos x="556" y="2020"/>
                  </a:cxn>
                </a:cxnLst>
                <a:rect l="0" t="0" r="r" b="b"/>
                <a:pathLst>
                  <a:path w="556" h="4316">
                    <a:moveTo>
                      <a:pt x="556" y="2020"/>
                    </a:moveTo>
                    <a:lnTo>
                      <a:pt x="538" y="1732"/>
                    </a:lnTo>
                    <a:lnTo>
                      <a:pt x="503" y="1445"/>
                    </a:lnTo>
                    <a:lnTo>
                      <a:pt x="455" y="1175"/>
                    </a:lnTo>
                    <a:lnTo>
                      <a:pt x="395" y="911"/>
                    </a:lnTo>
                    <a:lnTo>
                      <a:pt x="317" y="659"/>
                    </a:lnTo>
                    <a:lnTo>
                      <a:pt x="228" y="426"/>
                    </a:lnTo>
                    <a:lnTo>
                      <a:pt x="126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14" y="204"/>
                    </a:lnTo>
                    <a:lnTo>
                      <a:pt x="216" y="426"/>
                    </a:lnTo>
                    <a:lnTo>
                      <a:pt x="305" y="659"/>
                    </a:lnTo>
                    <a:lnTo>
                      <a:pt x="383" y="911"/>
                    </a:lnTo>
                    <a:lnTo>
                      <a:pt x="443" y="1175"/>
                    </a:lnTo>
                    <a:lnTo>
                      <a:pt x="491" y="1445"/>
                    </a:lnTo>
                    <a:lnTo>
                      <a:pt x="526" y="1732"/>
                    </a:lnTo>
                    <a:lnTo>
                      <a:pt x="544" y="2020"/>
                    </a:lnTo>
                    <a:lnTo>
                      <a:pt x="544" y="2326"/>
                    </a:lnTo>
                    <a:lnTo>
                      <a:pt x="532" y="2632"/>
                    </a:lnTo>
                    <a:lnTo>
                      <a:pt x="503" y="2931"/>
                    </a:lnTo>
                    <a:lnTo>
                      <a:pt x="455" y="3225"/>
                    </a:lnTo>
                    <a:lnTo>
                      <a:pt x="389" y="3513"/>
                    </a:lnTo>
                    <a:lnTo>
                      <a:pt x="311" y="3788"/>
                    </a:lnTo>
                    <a:lnTo>
                      <a:pt x="216" y="4058"/>
                    </a:lnTo>
                    <a:lnTo>
                      <a:pt x="102" y="4316"/>
                    </a:lnTo>
                    <a:lnTo>
                      <a:pt x="114" y="4316"/>
                    </a:lnTo>
                    <a:lnTo>
                      <a:pt x="228" y="4058"/>
                    </a:lnTo>
                    <a:lnTo>
                      <a:pt x="323" y="3788"/>
                    </a:lnTo>
                    <a:lnTo>
                      <a:pt x="401" y="3513"/>
                    </a:lnTo>
                    <a:lnTo>
                      <a:pt x="467" y="3225"/>
                    </a:lnTo>
                    <a:lnTo>
                      <a:pt x="515" y="2931"/>
                    </a:lnTo>
                    <a:lnTo>
                      <a:pt x="544" y="2632"/>
                    </a:lnTo>
                    <a:lnTo>
                      <a:pt x="556" y="2326"/>
                    </a:lnTo>
                    <a:lnTo>
                      <a:pt x="556" y="2020"/>
                    </a:lnTo>
                    <a:lnTo>
                      <a:pt x="556" y="202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5372" name="Freeform 12"/>
              <p:cNvSpPr>
                <a:spLocks/>
              </p:cNvSpPr>
              <p:nvPr userDrawn="1"/>
            </p:nvSpPr>
            <p:spPr bwMode="hidden">
              <a:xfrm>
                <a:off x="4246" y="0"/>
                <a:ext cx="690" cy="4316"/>
              </a:xfrm>
              <a:custGeom>
                <a:avLst/>
                <a:gdLst/>
                <a:ahLst/>
                <a:cxnLst>
                  <a:cxn ang="0">
                    <a:pos x="688" y="2086"/>
                  </a:cxn>
                  <a:cxn ang="0">
                    <a:pos x="670" y="1810"/>
                  </a:cxn>
                  <a:cxn ang="0">
                    <a:pos x="634" y="1541"/>
                  </a:cxn>
                  <a:cxn ang="0">
                    <a:pos x="574" y="1271"/>
                  </a:cxn>
                  <a:cxn ang="0">
                    <a:pos x="497" y="1007"/>
                  </a:cxn>
                  <a:cxn ang="0">
                    <a:pos x="401" y="749"/>
                  </a:cxn>
                  <a:cxn ang="0">
                    <a:pos x="293" y="492"/>
                  </a:cxn>
                  <a:cxn ang="0">
                    <a:pos x="162" y="24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50" y="240"/>
                  </a:cxn>
                  <a:cxn ang="0">
                    <a:pos x="281" y="492"/>
                  </a:cxn>
                  <a:cxn ang="0">
                    <a:pos x="389" y="749"/>
                  </a:cxn>
                  <a:cxn ang="0">
                    <a:pos x="485" y="1007"/>
                  </a:cxn>
                  <a:cxn ang="0">
                    <a:pos x="562" y="1271"/>
                  </a:cxn>
                  <a:cxn ang="0">
                    <a:pos x="622" y="1541"/>
                  </a:cxn>
                  <a:cxn ang="0">
                    <a:pos x="658" y="1810"/>
                  </a:cxn>
                  <a:cxn ang="0">
                    <a:pos x="676" y="2086"/>
                  </a:cxn>
                  <a:cxn ang="0">
                    <a:pos x="676" y="2368"/>
                  </a:cxn>
                  <a:cxn ang="0">
                    <a:pos x="658" y="2650"/>
                  </a:cxn>
                  <a:cxn ang="0">
                    <a:pos x="616" y="2931"/>
                  </a:cxn>
                  <a:cxn ang="0">
                    <a:pos x="556" y="3213"/>
                  </a:cxn>
                  <a:cxn ang="0">
                    <a:pos x="473" y="3495"/>
                  </a:cxn>
                  <a:cxn ang="0">
                    <a:pos x="371" y="3777"/>
                  </a:cxn>
                  <a:cxn ang="0">
                    <a:pos x="251" y="4046"/>
                  </a:cxn>
                  <a:cxn ang="0">
                    <a:pos x="114" y="4316"/>
                  </a:cxn>
                  <a:cxn ang="0">
                    <a:pos x="126" y="4316"/>
                  </a:cxn>
                  <a:cxn ang="0">
                    <a:pos x="263" y="4046"/>
                  </a:cxn>
                  <a:cxn ang="0">
                    <a:pos x="383" y="3777"/>
                  </a:cxn>
                  <a:cxn ang="0">
                    <a:pos x="485" y="3495"/>
                  </a:cxn>
                  <a:cxn ang="0">
                    <a:pos x="568" y="3219"/>
                  </a:cxn>
                  <a:cxn ang="0">
                    <a:pos x="628" y="2937"/>
                  </a:cxn>
                  <a:cxn ang="0">
                    <a:pos x="670" y="2656"/>
                  </a:cxn>
                  <a:cxn ang="0">
                    <a:pos x="688" y="2368"/>
                  </a:cxn>
                  <a:cxn ang="0">
                    <a:pos x="688" y="2086"/>
                  </a:cxn>
                  <a:cxn ang="0">
                    <a:pos x="688" y="2086"/>
                  </a:cxn>
                </a:cxnLst>
                <a:rect l="0" t="0" r="r" b="b"/>
                <a:pathLst>
                  <a:path w="688" h="4316">
                    <a:moveTo>
                      <a:pt x="688" y="2086"/>
                    </a:moveTo>
                    <a:lnTo>
                      <a:pt x="670" y="1810"/>
                    </a:lnTo>
                    <a:lnTo>
                      <a:pt x="634" y="1541"/>
                    </a:lnTo>
                    <a:lnTo>
                      <a:pt x="574" y="1271"/>
                    </a:lnTo>
                    <a:lnTo>
                      <a:pt x="497" y="1007"/>
                    </a:lnTo>
                    <a:lnTo>
                      <a:pt x="401" y="749"/>
                    </a:lnTo>
                    <a:lnTo>
                      <a:pt x="293" y="492"/>
                    </a:lnTo>
                    <a:lnTo>
                      <a:pt x="162" y="24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50" y="240"/>
                    </a:lnTo>
                    <a:lnTo>
                      <a:pt x="281" y="492"/>
                    </a:lnTo>
                    <a:lnTo>
                      <a:pt x="389" y="749"/>
                    </a:lnTo>
                    <a:lnTo>
                      <a:pt x="485" y="1007"/>
                    </a:lnTo>
                    <a:lnTo>
                      <a:pt x="562" y="1271"/>
                    </a:lnTo>
                    <a:lnTo>
                      <a:pt x="622" y="1541"/>
                    </a:lnTo>
                    <a:lnTo>
                      <a:pt x="658" y="1810"/>
                    </a:lnTo>
                    <a:lnTo>
                      <a:pt x="676" y="2086"/>
                    </a:lnTo>
                    <a:lnTo>
                      <a:pt x="676" y="2368"/>
                    </a:lnTo>
                    <a:lnTo>
                      <a:pt x="658" y="2650"/>
                    </a:lnTo>
                    <a:lnTo>
                      <a:pt x="616" y="2931"/>
                    </a:lnTo>
                    <a:lnTo>
                      <a:pt x="556" y="3213"/>
                    </a:lnTo>
                    <a:lnTo>
                      <a:pt x="473" y="3495"/>
                    </a:lnTo>
                    <a:lnTo>
                      <a:pt x="371" y="3777"/>
                    </a:lnTo>
                    <a:lnTo>
                      <a:pt x="251" y="4046"/>
                    </a:lnTo>
                    <a:lnTo>
                      <a:pt x="114" y="4316"/>
                    </a:lnTo>
                    <a:lnTo>
                      <a:pt x="126" y="4316"/>
                    </a:lnTo>
                    <a:lnTo>
                      <a:pt x="263" y="4046"/>
                    </a:lnTo>
                    <a:lnTo>
                      <a:pt x="383" y="3777"/>
                    </a:lnTo>
                    <a:lnTo>
                      <a:pt x="485" y="3495"/>
                    </a:lnTo>
                    <a:lnTo>
                      <a:pt x="568" y="3219"/>
                    </a:lnTo>
                    <a:lnTo>
                      <a:pt x="628" y="2937"/>
                    </a:lnTo>
                    <a:lnTo>
                      <a:pt x="670" y="2656"/>
                    </a:lnTo>
                    <a:lnTo>
                      <a:pt x="688" y="2368"/>
                    </a:lnTo>
                    <a:lnTo>
                      <a:pt x="688" y="2086"/>
                    </a:lnTo>
                    <a:lnTo>
                      <a:pt x="688" y="208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5373" name="Freeform 13"/>
              <p:cNvSpPr>
                <a:spLocks/>
              </p:cNvSpPr>
              <p:nvPr userDrawn="1"/>
            </p:nvSpPr>
            <p:spPr bwMode="hidden">
              <a:xfrm>
                <a:off x="4522" y="0"/>
                <a:ext cx="864" cy="4316"/>
              </a:xfrm>
              <a:custGeom>
                <a:avLst/>
                <a:gdLst/>
                <a:ahLst/>
                <a:cxnLst>
                  <a:cxn ang="0">
                    <a:pos x="855" y="2128"/>
                  </a:cxn>
                  <a:cxn ang="0">
                    <a:pos x="831" y="1834"/>
                  </a:cxn>
                  <a:cxn ang="0">
                    <a:pos x="808" y="1684"/>
                  </a:cxn>
                  <a:cxn ang="0">
                    <a:pos x="784" y="1541"/>
                  </a:cxn>
                  <a:cxn ang="0">
                    <a:pos x="748" y="1397"/>
                  </a:cxn>
                  <a:cxn ang="0">
                    <a:pos x="712" y="1253"/>
                  </a:cxn>
                  <a:cxn ang="0">
                    <a:pos x="664" y="1115"/>
                  </a:cxn>
                  <a:cxn ang="0">
                    <a:pos x="610" y="977"/>
                  </a:cxn>
                  <a:cxn ang="0">
                    <a:pos x="491" y="719"/>
                  </a:cxn>
                  <a:cxn ang="0">
                    <a:pos x="353" y="468"/>
                  </a:cxn>
                  <a:cxn ang="0">
                    <a:pos x="192" y="228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80" y="228"/>
                  </a:cxn>
                  <a:cxn ang="0">
                    <a:pos x="341" y="468"/>
                  </a:cxn>
                  <a:cxn ang="0">
                    <a:pos x="479" y="719"/>
                  </a:cxn>
                  <a:cxn ang="0">
                    <a:pos x="598" y="983"/>
                  </a:cxn>
                  <a:cxn ang="0">
                    <a:pos x="652" y="1121"/>
                  </a:cxn>
                  <a:cxn ang="0">
                    <a:pos x="700" y="1259"/>
                  </a:cxn>
                  <a:cxn ang="0">
                    <a:pos x="736" y="1403"/>
                  </a:cxn>
                  <a:cxn ang="0">
                    <a:pos x="772" y="1547"/>
                  </a:cxn>
                  <a:cxn ang="0">
                    <a:pos x="802" y="1690"/>
                  </a:cxn>
                  <a:cxn ang="0">
                    <a:pos x="819" y="1834"/>
                  </a:cxn>
                  <a:cxn ang="0">
                    <a:pos x="837" y="1984"/>
                  </a:cxn>
                  <a:cxn ang="0">
                    <a:pos x="843" y="2128"/>
                  </a:cxn>
                  <a:cxn ang="0">
                    <a:pos x="849" y="2278"/>
                  </a:cxn>
                  <a:cxn ang="0">
                    <a:pos x="843" y="2428"/>
                  </a:cxn>
                  <a:cxn ang="0">
                    <a:pos x="831" y="2572"/>
                  </a:cxn>
                  <a:cxn ang="0">
                    <a:pos x="819" y="2721"/>
                  </a:cxn>
                  <a:cxn ang="0">
                    <a:pos x="796" y="2865"/>
                  </a:cxn>
                  <a:cxn ang="0">
                    <a:pos x="766" y="3015"/>
                  </a:cxn>
                  <a:cxn ang="0">
                    <a:pos x="724" y="3159"/>
                  </a:cxn>
                  <a:cxn ang="0">
                    <a:pos x="682" y="3303"/>
                  </a:cxn>
                  <a:cxn ang="0">
                    <a:pos x="586" y="3567"/>
                  </a:cxn>
                  <a:cxn ang="0">
                    <a:pos x="473" y="3824"/>
                  </a:cxn>
                  <a:cxn ang="0">
                    <a:pos x="335" y="4076"/>
                  </a:cxn>
                  <a:cxn ang="0">
                    <a:pos x="180" y="4316"/>
                  </a:cxn>
                  <a:cxn ang="0">
                    <a:pos x="192" y="4316"/>
                  </a:cxn>
                  <a:cxn ang="0">
                    <a:pos x="347" y="4076"/>
                  </a:cxn>
                  <a:cxn ang="0">
                    <a:pos x="485" y="3824"/>
                  </a:cxn>
                  <a:cxn ang="0">
                    <a:pos x="598" y="3573"/>
                  </a:cxn>
                  <a:cxn ang="0">
                    <a:pos x="694" y="3309"/>
                  </a:cxn>
                  <a:cxn ang="0">
                    <a:pos x="736" y="3165"/>
                  </a:cxn>
                  <a:cxn ang="0">
                    <a:pos x="778" y="3021"/>
                  </a:cxn>
                  <a:cxn ang="0">
                    <a:pos x="808" y="2871"/>
                  </a:cxn>
                  <a:cxn ang="0">
                    <a:pos x="831" y="2727"/>
                  </a:cxn>
                  <a:cxn ang="0">
                    <a:pos x="843" y="2578"/>
                  </a:cxn>
                  <a:cxn ang="0">
                    <a:pos x="855" y="2428"/>
                  </a:cxn>
                  <a:cxn ang="0">
                    <a:pos x="861" y="2278"/>
                  </a:cxn>
                  <a:cxn ang="0">
                    <a:pos x="855" y="2128"/>
                  </a:cxn>
                  <a:cxn ang="0">
                    <a:pos x="855" y="2128"/>
                  </a:cxn>
                </a:cxnLst>
                <a:rect l="0" t="0" r="r" b="b"/>
                <a:pathLst>
                  <a:path w="861" h="4316">
                    <a:moveTo>
                      <a:pt x="855" y="2128"/>
                    </a:moveTo>
                    <a:lnTo>
                      <a:pt x="831" y="1834"/>
                    </a:lnTo>
                    <a:lnTo>
                      <a:pt x="808" y="1684"/>
                    </a:lnTo>
                    <a:lnTo>
                      <a:pt x="784" y="1541"/>
                    </a:lnTo>
                    <a:lnTo>
                      <a:pt x="748" y="1397"/>
                    </a:lnTo>
                    <a:lnTo>
                      <a:pt x="712" y="1253"/>
                    </a:lnTo>
                    <a:lnTo>
                      <a:pt x="664" y="1115"/>
                    </a:lnTo>
                    <a:lnTo>
                      <a:pt x="610" y="977"/>
                    </a:lnTo>
                    <a:lnTo>
                      <a:pt x="491" y="719"/>
                    </a:lnTo>
                    <a:lnTo>
                      <a:pt x="353" y="468"/>
                    </a:lnTo>
                    <a:lnTo>
                      <a:pt x="192" y="228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80" y="228"/>
                    </a:lnTo>
                    <a:lnTo>
                      <a:pt x="341" y="468"/>
                    </a:lnTo>
                    <a:lnTo>
                      <a:pt x="479" y="719"/>
                    </a:lnTo>
                    <a:lnTo>
                      <a:pt x="598" y="983"/>
                    </a:lnTo>
                    <a:lnTo>
                      <a:pt x="652" y="1121"/>
                    </a:lnTo>
                    <a:lnTo>
                      <a:pt x="700" y="1259"/>
                    </a:lnTo>
                    <a:lnTo>
                      <a:pt x="736" y="1403"/>
                    </a:lnTo>
                    <a:lnTo>
                      <a:pt x="772" y="1547"/>
                    </a:lnTo>
                    <a:lnTo>
                      <a:pt x="802" y="1690"/>
                    </a:lnTo>
                    <a:lnTo>
                      <a:pt x="819" y="1834"/>
                    </a:lnTo>
                    <a:lnTo>
                      <a:pt x="837" y="1984"/>
                    </a:lnTo>
                    <a:lnTo>
                      <a:pt x="843" y="2128"/>
                    </a:lnTo>
                    <a:lnTo>
                      <a:pt x="849" y="2278"/>
                    </a:lnTo>
                    <a:lnTo>
                      <a:pt x="843" y="2428"/>
                    </a:lnTo>
                    <a:lnTo>
                      <a:pt x="831" y="2572"/>
                    </a:lnTo>
                    <a:lnTo>
                      <a:pt x="819" y="2721"/>
                    </a:lnTo>
                    <a:lnTo>
                      <a:pt x="796" y="2865"/>
                    </a:lnTo>
                    <a:lnTo>
                      <a:pt x="766" y="3015"/>
                    </a:lnTo>
                    <a:lnTo>
                      <a:pt x="724" y="3159"/>
                    </a:lnTo>
                    <a:lnTo>
                      <a:pt x="682" y="3303"/>
                    </a:lnTo>
                    <a:lnTo>
                      <a:pt x="586" y="3567"/>
                    </a:lnTo>
                    <a:lnTo>
                      <a:pt x="473" y="3824"/>
                    </a:lnTo>
                    <a:lnTo>
                      <a:pt x="335" y="4076"/>
                    </a:lnTo>
                    <a:lnTo>
                      <a:pt x="180" y="4316"/>
                    </a:lnTo>
                    <a:lnTo>
                      <a:pt x="192" y="4316"/>
                    </a:lnTo>
                    <a:lnTo>
                      <a:pt x="347" y="4076"/>
                    </a:lnTo>
                    <a:lnTo>
                      <a:pt x="485" y="3824"/>
                    </a:lnTo>
                    <a:lnTo>
                      <a:pt x="598" y="3573"/>
                    </a:lnTo>
                    <a:lnTo>
                      <a:pt x="694" y="3309"/>
                    </a:lnTo>
                    <a:lnTo>
                      <a:pt x="736" y="3165"/>
                    </a:lnTo>
                    <a:lnTo>
                      <a:pt x="778" y="3021"/>
                    </a:lnTo>
                    <a:lnTo>
                      <a:pt x="808" y="2871"/>
                    </a:lnTo>
                    <a:lnTo>
                      <a:pt x="831" y="2727"/>
                    </a:lnTo>
                    <a:lnTo>
                      <a:pt x="843" y="2578"/>
                    </a:lnTo>
                    <a:lnTo>
                      <a:pt x="855" y="2428"/>
                    </a:lnTo>
                    <a:lnTo>
                      <a:pt x="861" y="2278"/>
                    </a:lnTo>
                    <a:lnTo>
                      <a:pt x="855" y="2128"/>
                    </a:lnTo>
                    <a:lnTo>
                      <a:pt x="855" y="212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5374" name="Freeform 14"/>
              <p:cNvSpPr>
                <a:spLocks/>
              </p:cNvSpPr>
              <p:nvPr userDrawn="1"/>
            </p:nvSpPr>
            <p:spPr bwMode="hidden">
              <a:xfrm>
                <a:off x="2399" y="0"/>
                <a:ext cx="150" cy="4316"/>
              </a:xfrm>
              <a:custGeom>
                <a:avLst/>
                <a:gdLst/>
                <a:ahLst/>
                <a:cxnLst>
                  <a:cxn ang="0">
                    <a:pos x="18" y="1942"/>
                  </a:cxn>
                  <a:cxn ang="0">
                    <a:pos x="30" y="1630"/>
                  </a:cxn>
                  <a:cxn ang="0">
                    <a:pos x="42" y="1331"/>
                  </a:cxn>
                  <a:cxn ang="0">
                    <a:pos x="59" y="1055"/>
                  </a:cxn>
                  <a:cxn ang="0">
                    <a:pos x="77" y="791"/>
                  </a:cxn>
                  <a:cxn ang="0">
                    <a:pos x="83" y="671"/>
                  </a:cxn>
                  <a:cxn ang="0">
                    <a:pos x="95" y="557"/>
                  </a:cxn>
                  <a:cxn ang="0">
                    <a:pos x="107" y="444"/>
                  </a:cxn>
                  <a:cxn ang="0">
                    <a:pos x="113" y="342"/>
                  </a:cxn>
                  <a:cxn ang="0">
                    <a:pos x="125" y="246"/>
                  </a:cxn>
                  <a:cxn ang="0">
                    <a:pos x="131" y="156"/>
                  </a:cxn>
                  <a:cxn ang="0">
                    <a:pos x="143" y="72"/>
                  </a:cxn>
                  <a:cxn ang="0">
                    <a:pos x="149" y="0"/>
                  </a:cxn>
                  <a:cxn ang="0">
                    <a:pos x="137" y="0"/>
                  </a:cxn>
                  <a:cxn ang="0">
                    <a:pos x="131" y="72"/>
                  </a:cxn>
                  <a:cxn ang="0">
                    <a:pos x="119" y="156"/>
                  </a:cxn>
                  <a:cxn ang="0">
                    <a:pos x="113" y="246"/>
                  </a:cxn>
                  <a:cxn ang="0">
                    <a:pos x="101" y="342"/>
                  </a:cxn>
                  <a:cxn ang="0">
                    <a:pos x="95" y="444"/>
                  </a:cxn>
                  <a:cxn ang="0">
                    <a:pos x="83" y="557"/>
                  </a:cxn>
                  <a:cxn ang="0">
                    <a:pos x="71" y="671"/>
                  </a:cxn>
                  <a:cxn ang="0">
                    <a:pos x="65" y="791"/>
                  </a:cxn>
                  <a:cxn ang="0">
                    <a:pos x="48" y="1055"/>
                  </a:cxn>
                  <a:cxn ang="0">
                    <a:pos x="30" y="1331"/>
                  </a:cxn>
                  <a:cxn ang="0">
                    <a:pos x="18" y="1630"/>
                  </a:cxn>
                  <a:cxn ang="0">
                    <a:pos x="6" y="1942"/>
                  </a:cxn>
                  <a:cxn ang="0">
                    <a:pos x="0" y="2278"/>
                  </a:cxn>
                  <a:cxn ang="0">
                    <a:pos x="6" y="2602"/>
                  </a:cxn>
                  <a:cxn ang="0">
                    <a:pos x="12" y="2919"/>
                  </a:cxn>
                  <a:cxn ang="0">
                    <a:pos x="24" y="3219"/>
                  </a:cxn>
                  <a:cxn ang="0">
                    <a:pos x="36" y="3513"/>
                  </a:cxn>
                  <a:cxn ang="0">
                    <a:pos x="59" y="3794"/>
                  </a:cxn>
                  <a:cxn ang="0">
                    <a:pos x="89" y="4058"/>
                  </a:cxn>
                  <a:cxn ang="0">
                    <a:pos x="125" y="4316"/>
                  </a:cxn>
                  <a:cxn ang="0">
                    <a:pos x="137" y="4316"/>
                  </a:cxn>
                  <a:cxn ang="0">
                    <a:pos x="101" y="4058"/>
                  </a:cxn>
                  <a:cxn ang="0">
                    <a:pos x="71" y="3794"/>
                  </a:cxn>
                  <a:cxn ang="0">
                    <a:pos x="48" y="3513"/>
                  </a:cxn>
                  <a:cxn ang="0">
                    <a:pos x="36" y="3225"/>
                  </a:cxn>
                  <a:cxn ang="0">
                    <a:pos x="24" y="2919"/>
                  </a:cxn>
                  <a:cxn ang="0">
                    <a:pos x="18" y="2608"/>
                  </a:cxn>
                  <a:cxn ang="0">
                    <a:pos x="12" y="2278"/>
                  </a:cxn>
                  <a:cxn ang="0">
                    <a:pos x="18" y="1942"/>
                  </a:cxn>
                  <a:cxn ang="0">
                    <a:pos x="18" y="1942"/>
                  </a:cxn>
                </a:cxnLst>
                <a:rect l="0" t="0" r="r" b="b"/>
                <a:pathLst>
                  <a:path w="149" h="4316">
                    <a:moveTo>
                      <a:pt x="18" y="1942"/>
                    </a:moveTo>
                    <a:lnTo>
                      <a:pt x="30" y="1630"/>
                    </a:lnTo>
                    <a:lnTo>
                      <a:pt x="42" y="1331"/>
                    </a:lnTo>
                    <a:lnTo>
                      <a:pt x="59" y="1055"/>
                    </a:lnTo>
                    <a:lnTo>
                      <a:pt x="77" y="791"/>
                    </a:lnTo>
                    <a:lnTo>
                      <a:pt x="83" y="671"/>
                    </a:lnTo>
                    <a:lnTo>
                      <a:pt x="95" y="557"/>
                    </a:lnTo>
                    <a:lnTo>
                      <a:pt x="107" y="444"/>
                    </a:lnTo>
                    <a:lnTo>
                      <a:pt x="113" y="342"/>
                    </a:lnTo>
                    <a:lnTo>
                      <a:pt x="125" y="246"/>
                    </a:lnTo>
                    <a:lnTo>
                      <a:pt x="131" y="156"/>
                    </a:lnTo>
                    <a:lnTo>
                      <a:pt x="143" y="72"/>
                    </a:lnTo>
                    <a:lnTo>
                      <a:pt x="149" y="0"/>
                    </a:lnTo>
                    <a:lnTo>
                      <a:pt x="137" y="0"/>
                    </a:lnTo>
                    <a:lnTo>
                      <a:pt x="131" y="72"/>
                    </a:lnTo>
                    <a:lnTo>
                      <a:pt x="119" y="156"/>
                    </a:lnTo>
                    <a:lnTo>
                      <a:pt x="113" y="246"/>
                    </a:lnTo>
                    <a:lnTo>
                      <a:pt x="101" y="342"/>
                    </a:lnTo>
                    <a:lnTo>
                      <a:pt x="95" y="444"/>
                    </a:lnTo>
                    <a:lnTo>
                      <a:pt x="83" y="557"/>
                    </a:lnTo>
                    <a:lnTo>
                      <a:pt x="71" y="671"/>
                    </a:lnTo>
                    <a:lnTo>
                      <a:pt x="65" y="791"/>
                    </a:lnTo>
                    <a:lnTo>
                      <a:pt x="48" y="1055"/>
                    </a:lnTo>
                    <a:lnTo>
                      <a:pt x="30" y="1331"/>
                    </a:lnTo>
                    <a:lnTo>
                      <a:pt x="18" y="1630"/>
                    </a:lnTo>
                    <a:lnTo>
                      <a:pt x="6" y="1942"/>
                    </a:lnTo>
                    <a:lnTo>
                      <a:pt x="0" y="2278"/>
                    </a:lnTo>
                    <a:lnTo>
                      <a:pt x="6" y="2602"/>
                    </a:lnTo>
                    <a:lnTo>
                      <a:pt x="12" y="2919"/>
                    </a:lnTo>
                    <a:lnTo>
                      <a:pt x="24" y="3219"/>
                    </a:lnTo>
                    <a:lnTo>
                      <a:pt x="36" y="3513"/>
                    </a:lnTo>
                    <a:lnTo>
                      <a:pt x="59" y="3794"/>
                    </a:lnTo>
                    <a:lnTo>
                      <a:pt x="89" y="4058"/>
                    </a:lnTo>
                    <a:lnTo>
                      <a:pt x="125" y="4316"/>
                    </a:lnTo>
                    <a:lnTo>
                      <a:pt x="137" y="4316"/>
                    </a:lnTo>
                    <a:lnTo>
                      <a:pt x="101" y="4058"/>
                    </a:lnTo>
                    <a:lnTo>
                      <a:pt x="71" y="3794"/>
                    </a:lnTo>
                    <a:lnTo>
                      <a:pt x="48" y="3513"/>
                    </a:lnTo>
                    <a:lnTo>
                      <a:pt x="36" y="3225"/>
                    </a:lnTo>
                    <a:lnTo>
                      <a:pt x="24" y="2919"/>
                    </a:lnTo>
                    <a:lnTo>
                      <a:pt x="18" y="2608"/>
                    </a:lnTo>
                    <a:lnTo>
                      <a:pt x="12" y="2278"/>
                    </a:lnTo>
                    <a:lnTo>
                      <a:pt x="18" y="1942"/>
                    </a:lnTo>
                    <a:lnTo>
                      <a:pt x="18" y="19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5375" name="Freeform 15"/>
              <p:cNvSpPr>
                <a:spLocks/>
              </p:cNvSpPr>
              <p:nvPr userDrawn="1"/>
            </p:nvSpPr>
            <p:spPr bwMode="hidden">
              <a:xfrm>
                <a:off x="1967" y="0"/>
                <a:ext cx="300" cy="4316"/>
              </a:xfrm>
              <a:custGeom>
                <a:avLst/>
                <a:gdLst/>
                <a:ahLst/>
                <a:cxnLst>
                  <a:cxn ang="0">
                    <a:pos x="18" y="2062"/>
                  </a:cxn>
                  <a:cxn ang="0">
                    <a:pos x="30" y="1750"/>
                  </a:cxn>
                  <a:cxn ang="0">
                    <a:pos x="54" y="1451"/>
                  </a:cxn>
                  <a:cxn ang="0">
                    <a:pos x="84" y="1169"/>
                  </a:cxn>
                  <a:cxn ang="0">
                    <a:pos x="126" y="899"/>
                  </a:cxn>
                  <a:cxn ang="0">
                    <a:pos x="162" y="641"/>
                  </a:cxn>
                  <a:cxn ang="0">
                    <a:pos x="209" y="408"/>
                  </a:cxn>
                  <a:cxn ang="0">
                    <a:pos x="251" y="192"/>
                  </a:cxn>
                  <a:cxn ang="0">
                    <a:pos x="299" y="0"/>
                  </a:cxn>
                  <a:cxn ang="0">
                    <a:pos x="287" y="0"/>
                  </a:cxn>
                  <a:cxn ang="0">
                    <a:pos x="239" y="192"/>
                  </a:cxn>
                  <a:cxn ang="0">
                    <a:pos x="198" y="408"/>
                  </a:cxn>
                  <a:cxn ang="0">
                    <a:pos x="156" y="641"/>
                  </a:cxn>
                  <a:cxn ang="0">
                    <a:pos x="114" y="899"/>
                  </a:cxn>
                  <a:cxn ang="0">
                    <a:pos x="78" y="1169"/>
                  </a:cxn>
                  <a:cxn ang="0">
                    <a:pos x="48" y="1451"/>
                  </a:cxn>
                  <a:cxn ang="0">
                    <a:pos x="24" y="1750"/>
                  </a:cxn>
                  <a:cxn ang="0">
                    <a:pos x="6" y="2062"/>
                  </a:cxn>
                  <a:cxn ang="0">
                    <a:pos x="0" y="2374"/>
                  </a:cxn>
                  <a:cxn ang="0">
                    <a:pos x="12" y="2674"/>
                  </a:cxn>
                  <a:cxn ang="0">
                    <a:pos x="30" y="2973"/>
                  </a:cxn>
                  <a:cxn ang="0">
                    <a:pos x="54" y="3255"/>
                  </a:cxn>
                  <a:cxn ang="0">
                    <a:pos x="96" y="3537"/>
                  </a:cxn>
                  <a:cxn ang="0">
                    <a:pos x="144" y="3806"/>
                  </a:cxn>
                  <a:cxn ang="0">
                    <a:pos x="203" y="4064"/>
                  </a:cxn>
                  <a:cxn ang="0">
                    <a:pos x="275" y="4316"/>
                  </a:cxn>
                  <a:cxn ang="0">
                    <a:pos x="287" y="4316"/>
                  </a:cxn>
                  <a:cxn ang="0">
                    <a:pos x="215" y="4064"/>
                  </a:cxn>
                  <a:cxn ang="0">
                    <a:pos x="156" y="3806"/>
                  </a:cxn>
                  <a:cxn ang="0">
                    <a:pos x="108" y="3537"/>
                  </a:cxn>
                  <a:cxn ang="0">
                    <a:pos x="66" y="3261"/>
                  </a:cxn>
                  <a:cxn ang="0">
                    <a:pos x="42" y="2973"/>
                  </a:cxn>
                  <a:cxn ang="0">
                    <a:pos x="24" y="2680"/>
                  </a:cxn>
                  <a:cxn ang="0">
                    <a:pos x="12" y="2374"/>
                  </a:cxn>
                  <a:cxn ang="0">
                    <a:pos x="18" y="2062"/>
                  </a:cxn>
                  <a:cxn ang="0">
                    <a:pos x="18" y="2062"/>
                  </a:cxn>
                </a:cxnLst>
                <a:rect l="0" t="0" r="r" b="b"/>
                <a:pathLst>
                  <a:path w="299" h="4316">
                    <a:moveTo>
                      <a:pt x="18" y="2062"/>
                    </a:moveTo>
                    <a:lnTo>
                      <a:pt x="30" y="1750"/>
                    </a:lnTo>
                    <a:lnTo>
                      <a:pt x="54" y="1451"/>
                    </a:lnTo>
                    <a:lnTo>
                      <a:pt x="84" y="1169"/>
                    </a:lnTo>
                    <a:lnTo>
                      <a:pt x="126" y="899"/>
                    </a:lnTo>
                    <a:lnTo>
                      <a:pt x="162" y="641"/>
                    </a:lnTo>
                    <a:lnTo>
                      <a:pt x="209" y="408"/>
                    </a:lnTo>
                    <a:lnTo>
                      <a:pt x="251" y="192"/>
                    </a:lnTo>
                    <a:lnTo>
                      <a:pt x="299" y="0"/>
                    </a:lnTo>
                    <a:lnTo>
                      <a:pt x="287" y="0"/>
                    </a:lnTo>
                    <a:lnTo>
                      <a:pt x="239" y="192"/>
                    </a:lnTo>
                    <a:lnTo>
                      <a:pt x="198" y="408"/>
                    </a:lnTo>
                    <a:lnTo>
                      <a:pt x="156" y="641"/>
                    </a:lnTo>
                    <a:lnTo>
                      <a:pt x="114" y="899"/>
                    </a:lnTo>
                    <a:lnTo>
                      <a:pt x="78" y="1169"/>
                    </a:lnTo>
                    <a:lnTo>
                      <a:pt x="48" y="1451"/>
                    </a:lnTo>
                    <a:lnTo>
                      <a:pt x="24" y="1750"/>
                    </a:lnTo>
                    <a:lnTo>
                      <a:pt x="6" y="2062"/>
                    </a:lnTo>
                    <a:lnTo>
                      <a:pt x="0" y="2374"/>
                    </a:lnTo>
                    <a:lnTo>
                      <a:pt x="12" y="2674"/>
                    </a:lnTo>
                    <a:lnTo>
                      <a:pt x="30" y="2973"/>
                    </a:lnTo>
                    <a:lnTo>
                      <a:pt x="54" y="3255"/>
                    </a:lnTo>
                    <a:lnTo>
                      <a:pt x="96" y="3537"/>
                    </a:lnTo>
                    <a:lnTo>
                      <a:pt x="144" y="3806"/>
                    </a:lnTo>
                    <a:lnTo>
                      <a:pt x="203" y="4064"/>
                    </a:lnTo>
                    <a:lnTo>
                      <a:pt x="275" y="4316"/>
                    </a:lnTo>
                    <a:lnTo>
                      <a:pt x="287" y="4316"/>
                    </a:lnTo>
                    <a:lnTo>
                      <a:pt x="215" y="4064"/>
                    </a:lnTo>
                    <a:lnTo>
                      <a:pt x="156" y="3806"/>
                    </a:lnTo>
                    <a:lnTo>
                      <a:pt x="108" y="3537"/>
                    </a:lnTo>
                    <a:lnTo>
                      <a:pt x="66" y="3261"/>
                    </a:lnTo>
                    <a:lnTo>
                      <a:pt x="42" y="2973"/>
                    </a:lnTo>
                    <a:lnTo>
                      <a:pt x="24" y="2680"/>
                    </a:lnTo>
                    <a:lnTo>
                      <a:pt x="12" y="2374"/>
                    </a:lnTo>
                    <a:lnTo>
                      <a:pt x="18" y="2062"/>
                    </a:lnTo>
                    <a:lnTo>
                      <a:pt x="18" y="206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5376" name="Freeform 16"/>
              <p:cNvSpPr>
                <a:spLocks/>
              </p:cNvSpPr>
              <p:nvPr userDrawn="1"/>
            </p:nvSpPr>
            <p:spPr bwMode="hidden">
              <a:xfrm>
                <a:off x="1566" y="0"/>
                <a:ext cx="425" cy="4316"/>
              </a:xfrm>
              <a:custGeom>
                <a:avLst/>
                <a:gdLst/>
                <a:ahLst/>
                <a:cxnLst>
                  <a:cxn ang="0">
                    <a:pos x="424" y="0"/>
                  </a:cxn>
                  <a:cxn ang="0">
                    <a:pos x="412" y="0"/>
                  </a:cxn>
                  <a:cxn ang="0">
                    <a:pos x="316" y="222"/>
                  </a:cxn>
                  <a:cxn ang="0">
                    <a:pos x="239" y="462"/>
                  </a:cxn>
                  <a:cxn ang="0">
                    <a:pos x="167" y="707"/>
                  </a:cxn>
                  <a:cxn ang="0">
                    <a:pos x="107" y="971"/>
                  </a:cxn>
                  <a:cxn ang="0">
                    <a:pos x="65" y="1247"/>
                  </a:cxn>
                  <a:cxn ang="0">
                    <a:pos x="29" y="1529"/>
                  </a:cxn>
                  <a:cxn ang="0">
                    <a:pos x="6" y="1822"/>
                  </a:cxn>
                  <a:cxn ang="0">
                    <a:pos x="0" y="2122"/>
                  </a:cxn>
                  <a:cxn ang="0">
                    <a:pos x="6" y="2404"/>
                  </a:cxn>
                  <a:cxn ang="0">
                    <a:pos x="24" y="2686"/>
                  </a:cxn>
                  <a:cxn ang="0">
                    <a:pos x="47" y="2961"/>
                  </a:cxn>
                  <a:cxn ang="0">
                    <a:pos x="89" y="3243"/>
                  </a:cxn>
                  <a:cxn ang="0">
                    <a:pos x="137" y="3519"/>
                  </a:cxn>
                  <a:cxn ang="0">
                    <a:pos x="197" y="3788"/>
                  </a:cxn>
                  <a:cxn ang="0">
                    <a:pos x="269" y="4058"/>
                  </a:cxn>
                  <a:cxn ang="0">
                    <a:pos x="346" y="4316"/>
                  </a:cxn>
                  <a:cxn ang="0">
                    <a:pos x="358" y="4316"/>
                  </a:cxn>
                  <a:cxn ang="0">
                    <a:pos x="281" y="4058"/>
                  </a:cxn>
                  <a:cxn ang="0">
                    <a:pos x="209" y="3788"/>
                  </a:cxn>
                  <a:cxn ang="0">
                    <a:pos x="149" y="3519"/>
                  </a:cxn>
                  <a:cxn ang="0">
                    <a:pos x="101" y="3243"/>
                  </a:cxn>
                  <a:cxn ang="0">
                    <a:pos x="59" y="2961"/>
                  </a:cxn>
                  <a:cxn ang="0">
                    <a:pos x="35" y="2686"/>
                  </a:cxn>
                  <a:cxn ang="0">
                    <a:pos x="18" y="2404"/>
                  </a:cxn>
                  <a:cxn ang="0">
                    <a:pos x="12" y="2122"/>
                  </a:cxn>
                  <a:cxn ang="0">
                    <a:pos x="18" y="1822"/>
                  </a:cxn>
                  <a:cxn ang="0">
                    <a:pos x="41" y="1529"/>
                  </a:cxn>
                  <a:cxn ang="0">
                    <a:pos x="71" y="1247"/>
                  </a:cxn>
                  <a:cxn ang="0">
                    <a:pos x="119" y="971"/>
                  </a:cxn>
                  <a:cxn ang="0">
                    <a:pos x="179" y="707"/>
                  </a:cxn>
                  <a:cxn ang="0">
                    <a:pos x="245" y="462"/>
                  </a:cxn>
                  <a:cxn ang="0">
                    <a:pos x="328" y="222"/>
                  </a:cxn>
                  <a:cxn ang="0">
                    <a:pos x="424" y="0"/>
                  </a:cxn>
                  <a:cxn ang="0">
                    <a:pos x="424" y="0"/>
                  </a:cxn>
                </a:cxnLst>
                <a:rect l="0" t="0" r="r" b="b"/>
                <a:pathLst>
                  <a:path w="424" h="4316">
                    <a:moveTo>
                      <a:pt x="424" y="0"/>
                    </a:moveTo>
                    <a:lnTo>
                      <a:pt x="412" y="0"/>
                    </a:lnTo>
                    <a:lnTo>
                      <a:pt x="316" y="222"/>
                    </a:lnTo>
                    <a:lnTo>
                      <a:pt x="239" y="462"/>
                    </a:lnTo>
                    <a:lnTo>
                      <a:pt x="167" y="707"/>
                    </a:lnTo>
                    <a:lnTo>
                      <a:pt x="107" y="971"/>
                    </a:lnTo>
                    <a:lnTo>
                      <a:pt x="65" y="1247"/>
                    </a:lnTo>
                    <a:lnTo>
                      <a:pt x="29" y="1529"/>
                    </a:lnTo>
                    <a:lnTo>
                      <a:pt x="6" y="1822"/>
                    </a:lnTo>
                    <a:lnTo>
                      <a:pt x="0" y="2122"/>
                    </a:lnTo>
                    <a:lnTo>
                      <a:pt x="6" y="2404"/>
                    </a:lnTo>
                    <a:lnTo>
                      <a:pt x="24" y="2686"/>
                    </a:lnTo>
                    <a:lnTo>
                      <a:pt x="47" y="2961"/>
                    </a:lnTo>
                    <a:lnTo>
                      <a:pt x="89" y="3243"/>
                    </a:lnTo>
                    <a:lnTo>
                      <a:pt x="137" y="3519"/>
                    </a:lnTo>
                    <a:lnTo>
                      <a:pt x="197" y="3788"/>
                    </a:lnTo>
                    <a:lnTo>
                      <a:pt x="269" y="4058"/>
                    </a:lnTo>
                    <a:lnTo>
                      <a:pt x="346" y="4316"/>
                    </a:lnTo>
                    <a:lnTo>
                      <a:pt x="358" y="4316"/>
                    </a:lnTo>
                    <a:lnTo>
                      <a:pt x="281" y="4058"/>
                    </a:lnTo>
                    <a:lnTo>
                      <a:pt x="209" y="3788"/>
                    </a:lnTo>
                    <a:lnTo>
                      <a:pt x="149" y="3519"/>
                    </a:lnTo>
                    <a:lnTo>
                      <a:pt x="101" y="3243"/>
                    </a:lnTo>
                    <a:lnTo>
                      <a:pt x="59" y="2961"/>
                    </a:lnTo>
                    <a:lnTo>
                      <a:pt x="35" y="2686"/>
                    </a:lnTo>
                    <a:lnTo>
                      <a:pt x="18" y="2404"/>
                    </a:lnTo>
                    <a:lnTo>
                      <a:pt x="12" y="2122"/>
                    </a:lnTo>
                    <a:lnTo>
                      <a:pt x="18" y="1822"/>
                    </a:lnTo>
                    <a:lnTo>
                      <a:pt x="41" y="1529"/>
                    </a:lnTo>
                    <a:lnTo>
                      <a:pt x="71" y="1247"/>
                    </a:lnTo>
                    <a:lnTo>
                      <a:pt x="119" y="971"/>
                    </a:lnTo>
                    <a:lnTo>
                      <a:pt x="179" y="707"/>
                    </a:lnTo>
                    <a:lnTo>
                      <a:pt x="245" y="462"/>
                    </a:lnTo>
                    <a:lnTo>
                      <a:pt x="328" y="222"/>
                    </a:lnTo>
                    <a:lnTo>
                      <a:pt x="424" y="0"/>
                    </a:lnTo>
                    <a:lnTo>
                      <a:pt x="4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5377" name="Freeform 17"/>
              <p:cNvSpPr>
                <a:spLocks/>
              </p:cNvSpPr>
              <p:nvPr userDrawn="1"/>
            </p:nvSpPr>
            <p:spPr bwMode="hidden">
              <a:xfrm>
                <a:off x="1128" y="0"/>
                <a:ext cx="575" cy="4316"/>
              </a:xfrm>
              <a:custGeom>
                <a:avLst/>
                <a:gdLst/>
                <a:ahLst/>
                <a:cxnLst>
                  <a:cxn ang="0">
                    <a:pos x="12" y="2146"/>
                  </a:cxn>
                  <a:cxn ang="0">
                    <a:pos x="24" y="1846"/>
                  </a:cxn>
                  <a:cxn ang="0">
                    <a:pos x="54" y="1559"/>
                  </a:cxn>
                  <a:cxn ang="0">
                    <a:pos x="96" y="1277"/>
                  </a:cxn>
                  <a:cxn ang="0">
                    <a:pos x="162" y="1001"/>
                  </a:cxn>
                  <a:cxn ang="0">
                    <a:pos x="239" y="731"/>
                  </a:cxn>
                  <a:cxn ang="0">
                    <a:pos x="335" y="480"/>
                  </a:cxn>
                  <a:cxn ang="0">
                    <a:pos x="449" y="234"/>
                  </a:cxn>
                  <a:cxn ang="0">
                    <a:pos x="574" y="0"/>
                  </a:cxn>
                  <a:cxn ang="0">
                    <a:pos x="562" y="0"/>
                  </a:cxn>
                  <a:cxn ang="0">
                    <a:pos x="437" y="234"/>
                  </a:cxn>
                  <a:cxn ang="0">
                    <a:pos x="323" y="480"/>
                  </a:cxn>
                  <a:cxn ang="0">
                    <a:pos x="227" y="737"/>
                  </a:cxn>
                  <a:cxn ang="0">
                    <a:pos x="150" y="1001"/>
                  </a:cxn>
                  <a:cxn ang="0">
                    <a:pos x="84" y="1277"/>
                  </a:cxn>
                  <a:cxn ang="0">
                    <a:pos x="42" y="1559"/>
                  </a:cxn>
                  <a:cxn ang="0">
                    <a:pos x="12" y="1852"/>
                  </a:cxn>
                  <a:cxn ang="0">
                    <a:pos x="0" y="2146"/>
                  </a:cxn>
                  <a:cxn ang="0">
                    <a:pos x="6" y="2434"/>
                  </a:cxn>
                  <a:cxn ang="0">
                    <a:pos x="30" y="2715"/>
                  </a:cxn>
                  <a:cxn ang="0">
                    <a:pos x="66" y="2997"/>
                  </a:cxn>
                  <a:cxn ang="0">
                    <a:pos x="120" y="3273"/>
                  </a:cxn>
                  <a:cxn ang="0">
                    <a:pos x="191" y="3549"/>
                  </a:cxn>
                  <a:cxn ang="0">
                    <a:pos x="275" y="3812"/>
                  </a:cxn>
                  <a:cxn ang="0">
                    <a:pos x="371" y="4070"/>
                  </a:cxn>
                  <a:cxn ang="0">
                    <a:pos x="484" y="4316"/>
                  </a:cxn>
                  <a:cxn ang="0">
                    <a:pos x="496" y="4316"/>
                  </a:cxn>
                  <a:cxn ang="0">
                    <a:pos x="383" y="4070"/>
                  </a:cxn>
                  <a:cxn ang="0">
                    <a:pos x="287" y="3812"/>
                  </a:cxn>
                  <a:cxn ang="0">
                    <a:pos x="203" y="3549"/>
                  </a:cxn>
                  <a:cxn ang="0">
                    <a:pos x="132" y="3273"/>
                  </a:cxn>
                  <a:cxn ang="0">
                    <a:pos x="78" y="2997"/>
                  </a:cxn>
                  <a:cxn ang="0">
                    <a:pos x="42" y="2715"/>
                  </a:cxn>
                  <a:cxn ang="0">
                    <a:pos x="18" y="2434"/>
                  </a:cxn>
                  <a:cxn ang="0">
                    <a:pos x="12" y="2146"/>
                  </a:cxn>
                  <a:cxn ang="0">
                    <a:pos x="12" y="2146"/>
                  </a:cxn>
                </a:cxnLst>
                <a:rect l="0" t="0" r="r" b="b"/>
                <a:pathLst>
                  <a:path w="574" h="4316">
                    <a:moveTo>
                      <a:pt x="12" y="2146"/>
                    </a:moveTo>
                    <a:lnTo>
                      <a:pt x="24" y="1846"/>
                    </a:lnTo>
                    <a:lnTo>
                      <a:pt x="54" y="1559"/>
                    </a:lnTo>
                    <a:lnTo>
                      <a:pt x="96" y="1277"/>
                    </a:lnTo>
                    <a:lnTo>
                      <a:pt x="162" y="1001"/>
                    </a:lnTo>
                    <a:lnTo>
                      <a:pt x="239" y="731"/>
                    </a:lnTo>
                    <a:lnTo>
                      <a:pt x="335" y="480"/>
                    </a:lnTo>
                    <a:lnTo>
                      <a:pt x="449" y="234"/>
                    </a:lnTo>
                    <a:lnTo>
                      <a:pt x="574" y="0"/>
                    </a:lnTo>
                    <a:lnTo>
                      <a:pt x="562" y="0"/>
                    </a:lnTo>
                    <a:lnTo>
                      <a:pt x="437" y="234"/>
                    </a:lnTo>
                    <a:lnTo>
                      <a:pt x="323" y="480"/>
                    </a:lnTo>
                    <a:lnTo>
                      <a:pt x="227" y="737"/>
                    </a:lnTo>
                    <a:lnTo>
                      <a:pt x="150" y="1001"/>
                    </a:lnTo>
                    <a:lnTo>
                      <a:pt x="84" y="1277"/>
                    </a:lnTo>
                    <a:lnTo>
                      <a:pt x="42" y="1559"/>
                    </a:lnTo>
                    <a:lnTo>
                      <a:pt x="12" y="1852"/>
                    </a:lnTo>
                    <a:lnTo>
                      <a:pt x="0" y="2146"/>
                    </a:lnTo>
                    <a:lnTo>
                      <a:pt x="6" y="2434"/>
                    </a:lnTo>
                    <a:lnTo>
                      <a:pt x="30" y="2715"/>
                    </a:lnTo>
                    <a:lnTo>
                      <a:pt x="66" y="2997"/>
                    </a:lnTo>
                    <a:lnTo>
                      <a:pt x="120" y="3273"/>
                    </a:lnTo>
                    <a:lnTo>
                      <a:pt x="191" y="3549"/>
                    </a:lnTo>
                    <a:lnTo>
                      <a:pt x="275" y="3812"/>
                    </a:lnTo>
                    <a:lnTo>
                      <a:pt x="371" y="4070"/>
                    </a:lnTo>
                    <a:lnTo>
                      <a:pt x="484" y="4316"/>
                    </a:lnTo>
                    <a:lnTo>
                      <a:pt x="496" y="4316"/>
                    </a:lnTo>
                    <a:lnTo>
                      <a:pt x="383" y="4070"/>
                    </a:lnTo>
                    <a:lnTo>
                      <a:pt x="287" y="3812"/>
                    </a:lnTo>
                    <a:lnTo>
                      <a:pt x="203" y="3549"/>
                    </a:lnTo>
                    <a:lnTo>
                      <a:pt x="132" y="3273"/>
                    </a:lnTo>
                    <a:lnTo>
                      <a:pt x="78" y="2997"/>
                    </a:lnTo>
                    <a:lnTo>
                      <a:pt x="42" y="2715"/>
                    </a:lnTo>
                    <a:lnTo>
                      <a:pt x="18" y="2434"/>
                    </a:lnTo>
                    <a:lnTo>
                      <a:pt x="12" y="2146"/>
                    </a:lnTo>
                    <a:lnTo>
                      <a:pt x="12" y="214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5378" name="Freeform 18"/>
              <p:cNvSpPr>
                <a:spLocks/>
              </p:cNvSpPr>
              <p:nvPr userDrawn="1"/>
            </p:nvSpPr>
            <p:spPr bwMode="hidden">
              <a:xfrm>
                <a:off x="702" y="0"/>
                <a:ext cx="737" cy="4316"/>
              </a:xfrm>
              <a:custGeom>
                <a:avLst/>
                <a:gdLst/>
                <a:ahLst/>
                <a:cxnLst>
                  <a:cxn ang="0">
                    <a:pos x="12" y="2098"/>
                  </a:cxn>
                  <a:cxn ang="0">
                    <a:pos x="29" y="1798"/>
                  </a:cxn>
                  <a:cxn ang="0">
                    <a:pos x="71" y="1505"/>
                  </a:cxn>
                  <a:cxn ang="0">
                    <a:pos x="131" y="1223"/>
                  </a:cxn>
                  <a:cxn ang="0">
                    <a:pos x="215" y="941"/>
                  </a:cxn>
                  <a:cxn ang="0">
                    <a:pos x="316" y="689"/>
                  </a:cxn>
                  <a:cxn ang="0">
                    <a:pos x="442" y="444"/>
                  </a:cxn>
                  <a:cxn ang="0">
                    <a:pos x="580" y="216"/>
                  </a:cxn>
                  <a:cxn ang="0">
                    <a:pos x="735" y="0"/>
                  </a:cxn>
                  <a:cxn ang="0">
                    <a:pos x="723" y="0"/>
                  </a:cxn>
                  <a:cxn ang="0">
                    <a:pos x="568" y="210"/>
                  </a:cxn>
                  <a:cxn ang="0">
                    <a:pos x="430" y="438"/>
                  </a:cxn>
                  <a:cxn ang="0">
                    <a:pos x="311" y="683"/>
                  </a:cxn>
                  <a:cxn ang="0">
                    <a:pos x="209" y="941"/>
                  </a:cxn>
                  <a:cxn ang="0">
                    <a:pos x="125" y="1217"/>
                  </a:cxn>
                  <a:cxn ang="0">
                    <a:pos x="59" y="1505"/>
                  </a:cxn>
                  <a:cxn ang="0">
                    <a:pos x="18" y="1798"/>
                  </a:cxn>
                  <a:cxn ang="0">
                    <a:pos x="0" y="2098"/>
                  </a:cxn>
                  <a:cxn ang="0">
                    <a:pos x="6" y="2404"/>
                  </a:cxn>
                  <a:cxn ang="0">
                    <a:pos x="29" y="2709"/>
                  </a:cxn>
                  <a:cxn ang="0">
                    <a:pos x="77" y="3015"/>
                  </a:cxn>
                  <a:cxn ang="0">
                    <a:pos x="149" y="3315"/>
                  </a:cxn>
                  <a:cxn ang="0">
                    <a:pos x="227" y="3573"/>
                  </a:cxn>
                  <a:cxn ang="0">
                    <a:pos x="316" y="3824"/>
                  </a:cxn>
                  <a:cxn ang="0">
                    <a:pos x="424" y="4076"/>
                  </a:cxn>
                  <a:cxn ang="0">
                    <a:pos x="544" y="4316"/>
                  </a:cxn>
                  <a:cxn ang="0">
                    <a:pos x="556" y="4316"/>
                  </a:cxn>
                  <a:cxn ang="0">
                    <a:pos x="436" y="4076"/>
                  </a:cxn>
                  <a:cxn ang="0">
                    <a:pos x="328" y="3824"/>
                  </a:cxn>
                  <a:cxn ang="0">
                    <a:pos x="239" y="3573"/>
                  </a:cxn>
                  <a:cxn ang="0">
                    <a:pos x="161" y="3315"/>
                  </a:cxn>
                  <a:cxn ang="0">
                    <a:pos x="89" y="3015"/>
                  </a:cxn>
                  <a:cxn ang="0">
                    <a:pos x="41" y="2709"/>
                  </a:cxn>
                  <a:cxn ang="0">
                    <a:pos x="18" y="2404"/>
                  </a:cxn>
                  <a:cxn ang="0">
                    <a:pos x="12" y="2098"/>
                  </a:cxn>
                  <a:cxn ang="0">
                    <a:pos x="12" y="2098"/>
                  </a:cxn>
                </a:cxnLst>
                <a:rect l="0" t="0" r="r" b="b"/>
                <a:pathLst>
                  <a:path w="735" h="4316">
                    <a:moveTo>
                      <a:pt x="12" y="2098"/>
                    </a:moveTo>
                    <a:lnTo>
                      <a:pt x="29" y="1798"/>
                    </a:lnTo>
                    <a:lnTo>
                      <a:pt x="71" y="1505"/>
                    </a:lnTo>
                    <a:lnTo>
                      <a:pt x="131" y="1223"/>
                    </a:lnTo>
                    <a:lnTo>
                      <a:pt x="215" y="941"/>
                    </a:lnTo>
                    <a:lnTo>
                      <a:pt x="316" y="689"/>
                    </a:lnTo>
                    <a:lnTo>
                      <a:pt x="442" y="444"/>
                    </a:lnTo>
                    <a:lnTo>
                      <a:pt x="580" y="216"/>
                    </a:lnTo>
                    <a:lnTo>
                      <a:pt x="735" y="0"/>
                    </a:lnTo>
                    <a:lnTo>
                      <a:pt x="723" y="0"/>
                    </a:lnTo>
                    <a:lnTo>
                      <a:pt x="568" y="210"/>
                    </a:lnTo>
                    <a:lnTo>
                      <a:pt x="430" y="438"/>
                    </a:lnTo>
                    <a:lnTo>
                      <a:pt x="311" y="683"/>
                    </a:lnTo>
                    <a:lnTo>
                      <a:pt x="209" y="941"/>
                    </a:lnTo>
                    <a:lnTo>
                      <a:pt x="125" y="1217"/>
                    </a:lnTo>
                    <a:lnTo>
                      <a:pt x="59" y="1505"/>
                    </a:lnTo>
                    <a:lnTo>
                      <a:pt x="18" y="1798"/>
                    </a:lnTo>
                    <a:lnTo>
                      <a:pt x="0" y="2098"/>
                    </a:lnTo>
                    <a:lnTo>
                      <a:pt x="6" y="2404"/>
                    </a:lnTo>
                    <a:lnTo>
                      <a:pt x="29" y="2709"/>
                    </a:lnTo>
                    <a:lnTo>
                      <a:pt x="77" y="3015"/>
                    </a:lnTo>
                    <a:lnTo>
                      <a:pt x="149" y="3315"/>
                    </a:lnTo>
                    <a:lnTo>
                      <a:pt x="227" y="3573"/>
                    </a:lnTo>
                    <a:lnTo>
                      <a:pt x="316" y="3824"/>
                    </a:lnTo>
                    <a:lnTo>
                      <a:pt x="424" y="4076"/>
                    </a:lnTo>
                    <a:lnTo>
                      <a:pt x="544" y="4316"/>
                    </a:lnTo>
                    <a:lnTo>
                      <a:pt x="556" y="4316"/>
                    </a:lnTo>
                    <a:lnTo>
                      <a:pt x="436" y="4076"/>
                    </a:lnTo>
                    <a:lnTo>
                      <a:pt x="328" y="3824"/>
                    </a:lnTo>
                    <a:lnTo>
                      <a:pt x="239" y="3573"/>
                    </a:lnTo>
                    <a:lnTo>
                      <a:pt x="161" y="3315"/>
                    </a:lnTo>
                    <a:lnTo>
                      <a:pt x="89" y="3015"/>
                    </a:lnTo>
                    <a:lnTo>
                      <a:pt x="41" y="2709"/>
                    </a:lnTo>
                    <a:lnTo>
                      <a:pt x="18" y="2404"/>
                    </a:lnTo>
                    <a:lnTo>
                      <a:pt x="12" y="2098"/>
                    </a:lnTo>
                    <a:lnTo>
                      <a:pt x="12" y="209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  <p:sp>
            <p:nvSpPr>
              <p:cNvPr id="15379" name="Freeform 19"/>
              <p:cNvSpPr>
                <a:spLocks/>
              </p:cNvSpPr>
              <p:nvPr userDrawn="1"/>
            </p:nvSpPr>
            <p:spPr bwMode="hidden">
              <a:xfrm>
                <a:off x="288" y="0"/>
                <a:ext cx="840" cy="4316"/>
              </a:xfrm>
              <a:custGeom>
                <a:avLst/>
                <a:gdLst/>
                <a:ahLst/>
                <a:cxnLst>
                  <a:cxn ang="0">
                    <a:pos x="18" y="1948"/>
                  </a:cxn>
                  <a:cxn ang="0">
                    <a:pos x="48" y="1708"/>
                  </a:cxn>
                  <a:cxn ang="0">
                    <a:pos x="96" y="1475"/>
                  </a:cxn>
                  <a:cxn ang="0">
                    <a:pos x="161" y="1235"/>
                  </a:cxn>
                  <a:cxn ang="0">
                    <a:pos x="251" y="995"/>
                  </a:cxn>
                  <a:cxn ang="0">
                    <a:pos x="365" y="755"/>
                  </a:cxn>
                  <a:cxn ang="0">
                    <a:pos x="496" y="510"/>
                  </a:cxn>
                  <a:cxn ang="0">
                    <a:pos x="658" y="258"/>
                  </a:cxn>
                  <a:cxn ang="0">
                    <a:pos x="741" y="132"/>
                  </a:cxn>
                  <a:cxn ang="0">
                    <a:pos x="837" y="0"/>
                  </a:cxn>
                  <a:cxn ang="0">
                    <a:pos x="825" y="0"/>
                  </a:cxn>
                  <a:cxn ang="0">
                    <a:pos x="729" y="132"/>
                  </a:cxn>
                  <a:cxn ang="0">
                    <a:pos x="640" y="258"/>
                  </a:cxn>
                  <a:cxn ang="0">
                    <a:pos x="562" y="384"/>
                  </a:cxn>
                  <a:cxn ang="0">
                    <a:pos x="484" y="510"/>
                  </a:cxn>
                  <a:cxn ang="0">
                    <a:pos x="353" y="755"/>
                  </a:cxn>
                  <a:cxn ang="0">
                    <a:pos x="239" y="995"/>
                  </a:cxn>
                  <a:cxn ang="0">
                    <a:pos x="150" y="1235"/>
                  </a:cxn>
                  <a:cxn ang="0">
                    <a:pos x="84" y="1469"/>
                  </a:cxn>
                  <a:cxn ang="0">
                    <a:pos x="36" y="1702"/>
                  </a:cxn>
                  <a:cxn ang="0">
                    <a:pos x="6" y="1942"/>
                  </a:cxn>
                  <a:cxn ang="0">
                    <a:pos x="0" y="2200"/>
                  </a:cxn>
                  <a:cxn ang="0">
                    <a:pos x="12" y="2470"/>
                  </a:cxn>
                  <a:cxn ang="0">
                    <a:pos x="48" y="2739"/>
                  </a:cxn>
                  <a:cxn ang="0">
                    <a:pos x="114" y="3027"/>
                  </a:cxn>
                  <a:cxn ang="0">
                    <a:pos x="150" y="3171"/>
                  </a:cxn>
                  <a:cxn ang="0">
                    <a:pos x="197" y="3321"/>
                  </a:cxn>
                  <a:cxn ang="0">
                    <a:pos x="245" y="3477"/>
                  </a:cxn>
                  <a:cxn ang="0">
                    <a:pos x="305" y="3639"/>
                  </a:cxn>
                  <a:cxn ang="0">
                    <a:pos x="365" y="3800"/>
                  </a:cxn>
                  <a:cxn ang="0">
                    <a:pos x="437" y="3968"/>
                  </a:cxn>
                  <a:cxn ang="0">
                    <a:pos x="508" y="4136"/>
                  </a:cxn>
                  <a:cxn ang="0">
                    <a:pos x="592" y="4316"/>
                  </a:cxn>
                  <a:cxn ang="0">
                    <a:pos x="604" y="4316"/>
                  </a:cxn>
                  <a:cxn ang="0">
                    <a:pos x="520" y="4136"/>
                  </a:cxn>
                  <a:cxn ang="0">
                    <a:pos x="448" y="3968"/>
                  </a:cxn>
                  <a:cxn ang="0">
                    <a:pos x="377" y="3800"/>
                  </a:cxn>
                  <a:cxn ang="0">
                    <a:pos x="317" y="3639"/>
                  </a:cxn>
                  <a:cxn ang="0">
                    <a:pos x="257" y="3477"/>
                  </a:cxn>
                  <a:cxn ang="0">
                    <a:pos x="209" y="3327"/>
                  </a:cxn>
                  <a:cxn ang="0">
                    <a:pos x="161" y="3171"/>
                  </a:cxn>
                  <a:cxn ang="0">
                    <a:pos x="126" y="3027"/>
                  </a:cxn>
                  <a:cxn ang="0">
                    <a:pos x="60" y="2739"/>
                  </a:cxn>
                  <a:cxn ang="0">
                    <a:pos x="24" y="2470"/>
                  </a:cxn>
                  <a:cxn ang="0">
                    <a:pos x="12" y="2206"/>
                  </a:cxn>
                  <a:cxn ang="0">
                    <a:pos x="18" y="1948"/>
                  </a:cxn>
                  <a:cxn ang="0">
                    <a:pos x="18" y="1948"/>
                  </a:cxn>
                </a:cxnLst>
                <a:rect l="0" t="0" r="r" b="b"/>
                <a:pathLst>
                  <a:path w="837" h="4316">
                    <a:moveTo>
                      <a:pt x="18" y="1948"/>
                    </a:moveTo>
                    <a:lnTo>
                      <a:pt x="48" y="1708"/>
                    </a:lnTo>
                    <a:lnTo>
                      <a:pt x="96" y="1475"/>
                    </a:lnTo>
                    <a:lnTo>
                      <a:pt x="161" y="1235"/>
                    </a:lnTo>
                    <a:lnTo>
                      <a:pt x="251" y="995"/>
                    </a:lnTo>
                    <a:lnTo>
                      <a:pt x="365" y="755"/>
                    </a:lnTo>
                    <a:lnTo>
                      <a:pt x="496" y="510"/>
                    </a:lnTo>
                    <a:lnTo>
                      <a:pt x="658" y="258"/>
                    </a:lnTo>
                    <a:lnTo>
                      <a:pt x="741" y="132"/>
                    </a:lnTo>
                    <a:lnTo>
                      <a:pt x="837" y="0"/>
                    </a:lnTo>
                    <a:lnTo>
                      <a:pt x="825" y="0"/>
                    </a:lnTo>
                    <a:lnTo>
                      <a:pt x="729" y="132"/>
                    </a:lnTo>
                    <a:lnTo>
                      <a:pt x="640" y="258"/>
                    </a:lnTo>
                    <a:lnTo>
                      <a:pt x="562" y="384"/>
                    </a:lnTo>
                    <a:lnTo>
                      <a:pt x="484" y="510"/>
                    </a:lnTo>
                    <a:lnTo>
                      <a:pt x="353" y="755"/>
                    </a:lnTo>
                    <a:lnTo>
                      <a:pt x="239" y="995"/>
                    </a:lnTo>
                    <a:lnTo>
                      <a:pt x="150" y="1235"/>
                    </a:lnTo>
                    <a:lnTo>
                      <a:pt x="84" y="1469"/>
                    </a:lnTo>
                    <a:lnTo>
                      <a:pt x="36" y="1702"/>
                    </a:lnTo>
                    <a:lnTo>
                      <a:pt x="6" y="1942"/>
                    </a:lnTo>
                    <a:lnTo>
                      <a:pt x="0" y="2200"/>
                    </a:lnTo>
                    <a:lnTo>
                      <a:pt x="12" y="2470"/>
                    </a:lnTo>
                    <a:lnTo>
                      <a:pt x="48" y="2739"/>
                    </a:lnTo>
                    <a:lnTo>
                      <a:pt x="114" y="3027"/>
                    </a:lnTo>
                    <a:lnTo>
                      <a:pt x="150" y="3171"/>
                    </a:lnTo>
                    <a:lnTo>
                      <a:pt x="197" y="3321"/>
                    </a:lnTo>
                    <a:lnTo>
                      <a:pt x="245" y="3477"/>
                    </a:lnTo>
                    <a:lnTo>
                      <a:pt x="305" y="3639"/>
                    </a:lnTo>
                    <a:lnTo>
                      <a:pt x="365" y="3800"/>
                    </a:lnTo>
                    <a:lnTo>
                      <a:pt x="437" y="3968"/>
                    </a:lnTo>
                    <a:lnTo>
                      <a:pt x="508" y="4136"/>
                    </a:lnTo>
                    <a:lnTo>
                      <a:pt x="592" y="4316"/>
                    </a:lnTo>
                    <a:lnTo>
                      <a:pt x="604" y="4316"/>
                    </a:lnTo>
                    <a:lnTo>
                      <a:pt x="520" y="4136"/>
                    </a:lnTo>
                    <a:lnTo>
                      <a:pt x="448" y="3968"/>
                    </a:lnTo>
                    <a:lnTo>
                      <a:pt x="377" y="3800"/>
                    </a:lnTo>
                    <a:lnTo>
                      <a:pt x="317" y="3639"/>
                    </a:lnTo>
                    <a:lnTo>
                      <a:pt x="257" y="3477"/>
                    </a:lnTo>
                    <a:lnTo>
                      <a:pt x="209" y="3327"/>
                    </a:lnTo>
                    <a:lnTo>
                      <a:pt x="161" y="3171"/>
                    </a:lnTo>
                    <a:lnTo>
                      <a:pt x="126" y="3027"/>
                    </a:lnTo>
                    <a:lnTo>
                      <a:pt x="60" y="2739"/>
                    </a:lnTo>
                    <a:lnTo>
                      <a:pt x="24" y="2470"/>
                    </a:lnTo>
                    <a:lnTo>
                      <a:pt x="12" y="2206"/>
                    </a:lnTo>
                    <a:lnTo>
                      <a:pt x="18" y="1948"/>
                    </a:lnTo>
                    <a:lnTo>
                      <a:pt x="18" y="194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en-GB"/>
              </a:p>
            </p:txBody>
          </p:sp>
        </p:grpSp>
        <p:sp>
          <p:nvSpPr>
            <p:cNvPr id="15380" name="Freeform 20"/>
            <p:cNvSpPr>
              <a:spLocks/>
            </p:cNvSpPr>
            <p:nvPr/>
          </p:nvSpPr>
          <p:spPr bwMode="hidden">
            <a:xfrm>
              <a:off x="6" y="2901"/>
              <a:ext cx="606" cy="1415"/>
            </a:xfrm>
            <a:custGeom>
              <a:avLst/>
              <a:gdLst/>
              <a:ahLst/>
              <a:cxnLst>
                <a:cxn ang="0">
                  <a:pos x="0" y="54"/>
                </a:cxn>
                <a:cxn ang="0">
                  <a:pos x="42" y="228"/>
                </a:cxn>
                <a:cxn ang="0">
                  <a:pos x="96" y="402"/>
                </a:cxn>
                <a:cxn ang="0">
                  <a:pos x="161" y="576"/>
                </a:cxn>
                <a:cxn ang="0">
                  <a:pos x="227" y="744"/>
                </a:cxn>
                <a:cxn ang="0">
                  <a:pos x="305" y="917"/>
                </a:cxn>
                <a:cxn ang="0">
                  <a:pos x="389" y="1085"/>
                </a:cxn>
                <a:cxn ang="0">
                  <a:pos x="484" y="1253"/>
                </a:cxn>
                <a:cxn ang="0">
                  <a:pos x="586" y="1415"/>
                </a:cxn>
                <a:cxn ang="0">
                  <a:pos x="604" y="1415"/>
                </a:cxn>
                <a:cxn ang="0">
                  <a:pos x="496" y="1247"/>
                </a:cxn>
                <a:cxn ang="0">
                  <a:pos x="401" y="1073"/>
                </a:cxn>
                <a:cxn ang="0">
                  <a:pos x="311" y="899"/>
                </a:cxn>
                <a:cxn ang="0">
                  <a:pos x="233" y="720"/>
                </a:cxn>
                <a:cxn ang="0">
                  <a:pos x="161" y="546"/>
                </a:cxn>
                <a:cxn ang="0">
                  <a:pos x="102" y="366"/>
                </a:cxn>
                <a:cxn ang="0">
                  <a:pos x="48" y="180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0" y="54"/>
                </a:cxn>
              </a:cxnLst>
              <a:rect l="0" t="0" r="r" b="b"/>
              <a:pathLst>
                <a:path w="604" h="1415">
                  <a:moveTo>
                    <a:pt x="0" y="54"/>
                  </a:moveTo>
                  <a:lnTo>
                    <a:pt x="42" y="228"/>
                  </a:lnTo>
                  <a:lnTo>
                    <a:pt x="96" y="402"/>
                  </a:lnTo>
                  <a:lnTo>
                    <a:pt x="161" y="576"/>
                  </a:lnTo>
                  <a:lnTo>
                    <a:pt x="227" y="744"/>
                  </a:lnTo>
                  <a:lnTo>
                    <a:pt x="305" y="917"/>
                  </a:lnTo>
                  <a:lnTo>
                    <a:pt x="389" y="1085"/>
                  </a:lnTo>
                  <a:lnTo>
                    <a:pt x="484" y="1253"/>
                  </a:lnTo>
                  <a:lnTo>
                    <a:pt x="586" y="1415"/>
                  </a:lnTo>
                  <a:lnTo>
                    <a:pt x="604" y="1415"/>
                  </a:lnTo>
                  <a:lnTo>
                    <a:pt x="496" y="1247"/>
                  </a:lnTo>
                  <a:lnTo>
                    <a:pt x="401" y="1073"/>
                  </a:lnTo>
                  <a:lnTo>
                    <a:pt x="311" y="899"/>
                  </a:lnTo>
                  <a:lnTo>
                    <a:pt x="233" y="720"/>
                  </a:lnTo>
                  <a:lnTo>
                    <a:pt x="161" y="546"/>
                  </a:lnTo>
                  <a:lnTo>
                    <a:pt x="102" y="366"/>
                  </a:lnTo>
                  <a:lnTo>
                    <a:pt x="48" y="180"/>
                  </a:lnTo>
                  <a:lnTo>
                    <a:pt x="0" y="0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5381" name="Freeform 21"/>
            <p:cNvSpPr>
              <a:spLocks/>
            </p:cNvSpPr>
            <p:nvPr/>
          </p:nvSpPr>
          <p:spPr bwMode="hidden">
            <a:xfrm>
              <a:off x="6" y="3890"/>
              <a:ext cx="228" cy="426"/>
            </a:xfrm>
            <a:custGeom>
              <a:avLst/>
              <a:gdLst/>
              <a:ahLst/>
              <a:cxnLst>
                <a:cxn ang="0">
                  <a:pos x="0" y="30"/>
                </a:cxn>
                <a:cxn ang="0">
                  <a:pos x="108" y="240"/>
                </a:cxn>
                <a:cxn ang="0">
                  <a:pos x="215" y="426"/>
                </a:cxn>
                <a:cxn ang="0">
                  <a:pos x="227" y="426"/>
                </a:cxn>
                <a:cxn ang="0">
                  <a:pos x="167" y="330"/>
                </a:cxn>
                <a:cxn ang="0">
                  <a:pos x="114" y="222"/>
                </a:cxn>
                <a:cxn ang="0">
                  <a:pos x="0" y="0"/>
                </a:cxn>
                <a:cxn ang="0">
                  <a:pos x="0" y="30"/>
                </a:cxn>
                <a:cxn ang="0">
                  <a:pos x="0" y="30"/>
                </a:cxn>
              </a:cxnLst>
              <a:rect l="0" t="0" r="r" b="b"/>
              <a:pathLst>
                <a:path w="227" h="426">
                  <a:moveTo>
                    <a:pt x="0" y="30"/>
                  </a:moveTo>
                  <a:lnTo>
                    <a:pt x="108" y="240"/>
                  </a:lnTo>
                  <a:lnTo>
                    <a:pt x="215" y="426"/>
                  </a:lnTo>
                  <a:lnTo>
                    <a:pt x="227" y="426"/>
                  </a:lnTo>
                  <a:lnTo>
                    <a:pt x="167" y="330"/>
                  </a:lnTo>
                  <a:lnTo>
                    <a:pt x="114" y="222"/>
                  </a:lnTo>
                  <a:lnTo>
                    <a:pt x="0" y="0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5382" name="Freeform 22"/>
            <p:cNvSpPr>
              <a:spLocks/>
            </p:cNvSpPr>
            <p:nvPr/>
          </p:nvSpPr>
          <p:spPr bwMode="hidden">
            <a:xfrm>
              <a:off x="4776" y="0"/>
              <a:ext cx="984" cy="1786"/>
            </a:xfrm>
            <a:custGeom>
              <a:avLst/>
              <a:gdLst/>
              <a:ahLst/>
              <a:cxnLst>
                <a:cxn ang="0">
                  <a:pos x="981" y="1786"/>
                </a:cxn>
                <a:cxn ang="0">
                  <a:pos x="981" y="1720"/>
                </a:cxn>
                <a:cxn ang="0">
                  <a:pos x="969" y="1666"/>
                </a:cxn>
                <a:cxn ang="0">
                  <a:pos x="957" y="1613"/>
                </a:cxn>
                <a:cxn ang="0">
                  <a:pos x="921" y="1487"/>
                </a:cxn>
                <a:cxn ang="0">
                  <a:pos x="885" y="1361"/>
                </a:cxn>
                <a:cxn ang="0">
                  <a:pos x="796" y="1121"/>
                </a:cxn>
                <a:cxn ang="0">
                  <a:pos x="682" y="899"/>
                </a:cxn>
                <a:cxn ang="0">
                  <a:pos x="562" y="689"/>
                </a:cxn>
                <a:cxn ang="0">
                  <a:pos x="431" y="498"/>
                </a:cxn>
                <a:cxn ang="0">
                  <a:pos x="293" y="318"/>
                </a:cxn>
                <a:cxn ang="0">
                  <a:pos x="150" y="15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38" y="150"/>
                </a:cxn>
                <a:cxn ang="0">
                  <a:pos x="275" y="318"/>
                </a:cxn>
                <a:cxn ang="0">
                  <a:pos x="413" y="498"/>
                </a:cxn>
                <a:cxn ang="0">
                  <a:pos x="545" y="689"/>
                </a:cxn>
                <a:cxn ang="0">
                  <a:pos x="670" y="899"/>
                </a:cxn>
                <a:cxn ang="0">
                  <a:pos x="778" y="1121"/>
                </a:cxn>
                <a:cxn ang="0">
                  <a:pos x="873" y="1361"/>
                </a:cxn>
                <a:cxn ang="0">
                  <a:pos x="909" y="1487"/>
                </a:cxn>
                <a:cxn ang="0">
                  <a:pos x="945" y="1619"/>
                </a:cxn>
                <a:cxn ang="0">
                  <a:pos x="963" y="1702"/>
                </a:cxn>
                <a:cxn ang="0">
                  <a:pos x="981" y="1786"/>
                </a:cxn>
                <a:cxn ang="0">
                  <a:pos x="981" y="1786"/>
                </a:cxn>
              </a:cxnLst>
              <a:rect l="0" t="0" r="r" b="b"/>
              <a:pathLst>
                <a:path w="981" h="1786">
                  <a:moveTo>
                    <a:pt x="981" y="1786"/>
                  </a:moveTo>
                  <a:lnTo>
                    <a:pt x="981" y="1720"/>
                  </a:lnTo>
                  <a:lnTo>
                    <a:pt x="969" y="1666"/>
                  </a:lnTo>
                  <a:lnTo>
                    <a:pt x="957" y="1613"/>
                  </a:lnTo>
                  <a:lnTo>
                    <a:pt x="921" y="1487"/>
                  </a:lnTo>
                  <a:lnTo>
                    <a:pt x="885" y="1361"/>
                  </a:lnTo>
                  <a:lnTo>
                    <a:pt x="796" y="1121"/>
                  </a:lnTo>
                  <a:lnTo>
                    <a:pt x="682" y="899"/>
                  </a:lnTo>
                  <a:lnTo>
                    <a:pt x="562" y="689"/>
                  </a:lnTo>
                  <a:lnTo>
                    <a:pt x="431" y="498"/>
                  </a:lnTo>
                  <a:lnTo>
                    <a:pt x="293" y="318"/>
                  </a:lnTo>
                  <a:lnTo>
                    <a:pt x="150" y="15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38" y="150"/>
                  </a:lnTo>
                  <a:lnTo>
                    <a:pt x="275" y="318"/>
                  </a:lnTo>
                  <a:lnTo>
                    <a:pt x="413" y="498"/>
                  </a:lnTo>
                  <a:lnTo>
                    <a:pt x="545" y="689"/>
                  </a:lnTo>
                  <a:lnTo>
                    <a:pt x="670" y="899"/>
                  </a:lnTo>
                  <a:lnTo>
                    <a:pt x="778" y="1121"/>
                  </a:lnTo>
                  <a:lnTo>
                    <a:pt x="873" y="1361"/>
                  </a:lnTo>
                  <a:lnTo>
                    <a:pt x="909" y="1487"/>
                  </a:lnTo>
                  <a:lnTo>
                    <a:pt x="945" y="1619"/>
                  </a:lnTo>
                  <a:lnTo>
                    <a:pt x="963" y="1702"/>
                  </a:lnTo>
                  <a:lnTo>
                    <a:pt x="981" y="1786"/>
                  </a:lnTo>
                  <a:lnTo>
                    <a:pt x="981" y="178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039" name="Freeform 23"/>
            <p:cNvSpPr>
              <a:spLocks/>
            </p:cNvSpPr>
            <p:nvPr/>
          </p:nvSpPr>
          <p:spPr bwMode="hidden">
            <a:xfrm>
              <a:off x="5041" y="0"/>
              <a:ext cx="719" cy="845"/>
            </a:xfrm>
            <a:custGeom>
              <a:avLst/>
              <a:gdLst>
                <a:gd name="T0" fmla="*/ 717 w 717"/>
                <a:gd name="T1" fmla="*/ 845 h 845"/>
                <a:gd name="T2" fmla="*/ 717 w 717"/>
                <a:gd name="T3" fmla="*/ 821 h 845"/>
                <a:gd name="T4" fmla="*/ 574 w 717"/>
                <a:gd name="T5" fmla="*/ 605 h 845"/>
                <a:gd name="T6" fmla="*/ 406 w 717"/>
                <a:gd name="T7" fmla="*/ 396 h 845"/>
                <a:gd name="T8" fmla="*/ 221 w 717"/>
                <a:gd name="T9" fmla="*/ 192 h 845"/>
                <a:gd name="T10" fmla="*/ 17 w 717"/>
                <a:gd name="T11" fmla="*/ 0 h 845"/>
                <a:gd name="T12" fmla="*/ 0 w 717"/>
                <a:gd name="T13" fmla="*/ 0 h 845"/>
                <a:gd name="T14" fmla="*/ 209 w 717"/>
                <a:gd name="T15" fmla="*/ 198 h 845"/>
                <a:gd name="T16" fmla="*/ 400 w 717"/>
                <a:gd name="T17" fmla="*/ 408 h 845"/>
                <a:gd name="T18" fmla="*/ 568 w 717"/>
                <a:gd name="T19" fmla="*/ 623 h 845"/>
                <a:gd name="T20" fmla="*/ 717 w 717"/>
                <a:gd name="T21" fmla="*/ 845 h 845"/>
                <a:gd name="T22" fmla="*/ 717 w 717"/>
                <a:gd name="T23" fmla="*/ 845 h 845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17" h="845">
                  <a:moveTo>
                    <a:pt x="717" y="845"/>
                  </a:moveTo>
                  <a:lnTo>
                    <a:pt x="717" y="821"/>
                  </a:lnTo>
                  <a:lnTo>
                    <a:pt x="574" y="605"/>
                  </a:lnTo>
                  <a:lnTo>
                    <a:pt x="406" y="396"/>
                  </a:lnTo>
                  <a:lnTo>
                    <a:pt x="221" y="192"/>
                  </a:lnTo>
                  <a:lnTo>
                    <a:pt x="17" y="0"/>
                  </a:lnTo>
                  <a:lnTo>
                    <a:pt x="0" y="0"/>
                  </a:lnTo>
                  <a:lnTo>
                    <a:pt x="209" y="198"/>
                  </a:lnTo>
                  <a:lnTo>
                    <a:pt x="400" y="408"/>
                  </a:lnTo>
                  <a:lnTo>
                    <a:pt x="568" y="623"/>
                  </a:lnTo>
                  <a:lnTo>
                    <a:pt x="717" y="84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40" name="Freeform 24"/>
            <p:cNvSpPr>
              <a:spLocks/>
            </p:cNvSpPr>
            <p:nvPr/>
          </p:nvSpPr>
          <p:spPr bwMode="hidden">
            <a:xfrm>
              <a:off x="5352" y="0"/>
              <a:ext cx="408" cy="414"/>
            </a:xfrm>
            <a:custGeom>
              <a:avLst/>
              <a:gdLst>
                <a:gd name="T0" fmla="*/ 407 w 407"/>
                <a:gd name="T1" fmla="*/ 414 h 414"/>
                <a:gd name="T2" fmla="*/ 407 w 407"/>
                <a:gd name="T3" fmla="*/ 396 h 414"/>
                <a:gd name="T4" fmla="*/ 222 w 407"/>
                <a:gd name="T5" fmla="*/ 192 h 414"/>
                <a:gd name="T6" fmla="*/ 12 w 407"/>
                <a:gd name="T7" fmla="*/ 0 h 414"/>
                <a:gd name="T8" fmla="*/ 0 w 407"/>
                <a:gd name="T9" fmla="*/ 0 h 414"/>
                <a:gd name="T10" fmla="*/ 108 w 407"/>
                <a:gd name="T11" fmla="*/ 102 h 414"/>
                <a:gd name="T12" fmla="*/ 216 w 407"/>
                <a:gd name="T13" fmla="*/ 204 h 414"/>
                <a:gd name="T14" fmla="*/ 407 w 407"/>
                <a:gd name="T15" fmla="*/ 414 h 414"/>
                <a:gd name="T16" fmla="*/ 407 w 407"/>
                <a:gd name="T17" fmla="*/ 414 h 414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407" h="414">
                  <a:moveTo>
                    <a:pt x="407" y="414"/>
                  </a:moveTo>
                  <a:lnTo>
                    <a:pt x="407" y="396"/>
                  </a:lnTo>
                  <a:lnTo>
                    <a:pt x="222" y="19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08" y="102"/>
                  </a:lnTo>
                  <a:lnTo>
                    <a:pt x="216" y="204"/>
                  </a:lnTo>
                  <a:lnTo>
                    <a:pt x="407" y="414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385" name="Freeform 25"/>
            <p:cNvSpPr>
              <a:spLocks/>
            </p:cNvSpPr>
            <p:nvPr/>
          </p:nvSpPr>
          <p:spPr bwMode="hidden">
            <a:xfrm>
              <a:off x="6" y="0"/>
              <a:ext cx="858" cy="1409"/>
            </a:xfrm>
            <a:custGeom>
              <a:avLst/>
              <a:gdLst/>
              <a:ahLst/>
              <a:cxnLst>
                <a:cxn ang="0">
                  <a:pos x="0" y="1361"/>
                </a:cxn>
                <a:cxn ang="0">
                  <a:pos x="0" y="1409"/>
                </a:cxn>
                <a:cxn ang="0">
                  <a:pos x="54" y="1211"/>
                </a:cxn>
                <a:cxn ang="0">
                  <a:pos x="126" y="1013"/>
                </a:cxn>
                <a:cxn ang="0">
                  <a:pos x="215" y="827"/>
                </a:cxn>
                <a:cxn ang="0">
                  <a:pos x="311" y="647"/>
                </a:cxn>
                <a:cxn ang="0">
                  <a:pos x="431" y="474"/>
                </a:cxn>
                <a:cxn ang="0">
                  <a:pos x="556" y="312"/>
                </a:cxn>
                <a:cxn ang="0">
                  <a:pos x="700" y="150"/>
                </a:cxn>
                <a:cxn ang="0">
                  <a:pos x="855" y="0"/>
                </a:cxn>
                <a:cxn ang="0">
                  <a:pos x="837" y="0"/>
                </a:cxn>
                <a:cxn ang="0">
                  <a:pos x="688" y="144"/>
                </a:cxn>
                <a:cxn ang="0">
                  <a:pos x="550" y="300"/>
                </a:cxn>
                <a:cxn ang="0">
                  <a:pos x="425" y="462"/>
                </a:cxn>
                <a:cxn ang="0">
                  <a:pos x="311" y="629"/>
                </a:cxn>
                <a:cxn ang="0">
                  <a:pos x="215" y="803"/>
                </a:cxn>
                <a:cxn ang="0">
                  <a:pos x="132" y="983"/>
                </a:cxn>
                <a:cxn ang="0">
                  <a:pos x="60" y="1169"/>
                </a:cxn>
                <a:cxn ang="0">
                  <a:pos x="0" y="1361"/>
                </a:cxn>
                <a:cxn ang="0">
                  <a:pos x="0" y="1361"/>
                </a:cxn>
              </a:cxnLst>
              <a:rect l="0" t="0" r="r" b="b"/>
              <a:pathLst>
                <a:path w="855" h="1409">
                  <a:moveTo>
                    <a:pt x="0" y="1361"/>
                  </a:moveTo>
                  <a:lnTo>
                    <a:pt x="0" y="1409"/>
                  </a:lnTo>
                  <a:lnTo>
                    <a:pt x="54" y="1211"/>
                  </a:lnTo>
                  <a:lnTo>
                    <a:pt x="126" y="1013"/>
                  </a:lnTo>
                  <a:lnTo>
                    <a:pt x="215" y="827"/>
                  </a:lnTo>
                  <a:lnTo>
                    <a:pt x="311" y="647"/>
                  </a:lnTo>
                  <a:lnTo>
                    <a:pt x="431" y="474"/>
                  </a:lnTo>
                  <a:lnTo>
                    <a:pt x="556" y="312"/>
                  </a:lnTo>
                  <a:lnTo>
                    <a:pt x="700" y="150"/>
                  </a:lnTo>
                  <a:lnTo>
                    <a:pt x="855" y="0"/>
                  </a:lnTo>
                  <a:lnTo>
                    <a:pt x="837" y="0"/>
                  </a:lnTo>
                  <a:lnTo>
                    <a:pt x="688" y="144"/>
                  </a:lnTo>
                  <a:lnTo>
                    <a:pt x="550" y="300"/>
                  </a:lnTo>
                  <a:lnTo>
                    <a:pt x="425" y="462"/>
                  </a:lnTo>
                  <a:lnTo>
                    <a:pt x="311" y="629"/>
                  </a:lnTo>
                  <a:lnTo>
                    <a:pt x="215" y="803"/>
                  </a:lnTo>
                  <a:lnTo>
                    <a:pt x="132" y="983"/>
                  </a:lnTo>
                  <a:lnTo>
                    <a:pt x="60" y="1169"/>
                  </a:lnTo>
                  <a:lnTo>
                    <a:pt x="0" y="1361"/>
                  </a:lnTo>
                  <a:lnTo>
                    <a:pt x="0" y="1361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042" name="Freeform 26"/>
            <p:cNvSpPr>
              <a:spLocks/>
            </p:cNvSpPr>
            <p:nvPr/>
          </p:nvSpPr>
          <p:spPr bwMode="hidden">
            <a:xfrm>
              <a:off x="6" y="0"/>
              <a:ext cx="588" cy="599"/>
            </a:xfrm>
            <a:custGeom>
              <a:avLst/>
              <a:gdLst>
                <a:gd name="T0" fmla="*/ 586 w 586"/>
                <a:gd name="T1" fmla="*/ 0 h 599"/>
                <a:gd name="T2" fmla="*/ 568 w 586"/>
                <a:gd name="T3" fmla="*/ 0 h 599"/>
                <a:gd name="T4" fmla="*/ 407 w 586"/>
                <a:gd name="T5" fmla="*/ 132 h 599"/>
                <a:gd name="T6" fmla="*/ 257 w 586"/>
                <a:gd name="T7" fmla="*/ 270 h 599"/>
                <a:gd name="T8" fmla="*/ 120 w 586"/>
                <a:gd name="T9" fmla="*/ 420 h 599"/>
                <a:gd name="T10" fmla="*/ 0 w 586"/>
                <a:gd name="T11" fmla="*/ 575 h 599"/>
                <a:gd name="T12" fmla="*/ 0 w 586"/>
                <a:gd name="T13" fmla="*/ 599 h 599"/>
                <a:gd name="T14" fmla="*/ 120 w 586"/>
                <a:gd name="T15" fmla="*/ 432 h 599"/>
                <a:gd name="T16" fmla="*/ 257 w 586"/>
                <a:gd name="T17" fmla="*/ 282 h 599"/>
                <a:gd name="T18" fmla="*/ 413 w 586"/>
                <a:gd name="T19" fmla="*/ 138 h 599"/>
                <a:gd name="T20" fmla="*/ 586 w 586"/>
                <a:gd name="T21" fmla="*/ 0 h 599"/>
                <a:gd name="T22" fmla="*/ 586 w 586"/>
                <a:gd name="T23" fmla="*/ 0 h 599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586" h="599">
                  <a:moveTo>
                    <a:pt x="586" y="0"/>
                  </a:moveTo>
                  <a:lnTo>
                    <a:pt x="568" y="0"/>
                  </a:lnTo>
                  <a:lnTo>
                    <a:pt x="407" y="132"/>
                  </a:lnTo>
                  <a:lnTo>
                    <a:pt x="257" y="270"/>
                  </a:lnTo>
                  <a:lnTo>
                    <a:pt x="120" y="420"/>
                  </a:lnTo>
                  <a:lnTo>
                    <a:pt x="0" y="575"/>
                  </a:lnTo>
                  <a:lnTo>
                    <a:pt x="0" y="599"/>
                  </a:lnTo>
                  <a:lnTo>
                    <a:pt x="120" y="432"/>
                  </a:lnTo>
                  <a:lnTo>
                    <a:pt x="257" y="282"/>
                  </a:lnTo>
                  <a:lnTo>
                    <a:pt x="413" y="138"/>
                  </a:lnTo>
                  <a:lnTo>
                    <a:pt x="586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43" name="Freeform 27"/>
            <p:cNvSpPr>
              <a:spLocks/>
            </p:cNvSpPr>
            <p:nvPr/>
          </p:nvSpPr>
          <p:spPr bwMode="hidden">
            <a:xfrm>
              <a:off x="6" y="0"/>
              <a:ext cx="270" cy="252"/>
            </a:xfrm>
            <a:custGeom>
              <a:avLst/>
              <a:gdLst>
                <a:gd name="T0" fmla="*/ 269 w 269"/>
                <a:gd name="T1" fmla="*/ 0 h 252"/>
                <a:gd name="T2" fmla="*/ 251 w 269"/>
                <a:gd name="T3" fmla="*/ 0 h 252"/>
                <a:gd name="T4" fmla="*/ 120 w 269"/>
                <a:gd name="T5" fmla="*/ 114 h 252"/>
                <a:gd name="T6" fmla="*/ 60 w 269"/>
                <a:gd name="T7" fmla="*/ 174 h 252"/>
                <a:gd name="T8" fmla="*/ 0 w 269"/>
                <a:gd name="T9" fmla="*/ 234 h 252"/>
                <a:gd name="T10" fmla="*/ 0 w 269"/>
                <a:gd name="T11" fmla="*/ 252 h 252"/>
                <a:gd name="T12" fmla="*/ 126 w 269"/>
                <a:gd name="T13" fmla="*/ 120 h 252"/>
                <a:gd name="T14" fmla="*/ 269 w 269"/>
                <a:gd name="T15" fmla="*/ 0 h 252"/>
                <a:gd name="T16" fmla="*/ 269 w 269"/>
                <a:gd name="T17" fmla="*/ 0 h 252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269" h="252">
                  <a:moveTo>
                    <a:pt x="269" y="0"/>
                  </a:moveTo>
                  <a:lnTo>
                    <a:pt x="251" y="0"/>
                  </a:lnTo>
                  <a:lnTo>
                    <a:pt x="120" y="114"/>
                  </a:lnTo>
                  <a:lnTo>
                    <a:pt x="60" y="174"/>
                  </a:lnTo>
                  <a:lnTo>
                    <a:pt x="0" y="234"/>
                  </a:lnTo>
                  <a:lnTo>
                    <a:pt x="0" y="252"/>
                  </a:lnTo>
                  <a:lnTo>
                    <a:pt x="126" y="120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44" name="Line 28"/>
            <p:cNvSpPr>
              <a:spLocks noChangeShapeType="1"/>
            </p:cNvSpPr>
            <p:nvPr/>
          </p:nvSpPr>
          <p:spPr bwMode="hidden">
            <a:xfrm>
              <a:off x="1" y="2749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45" name="Line 29"/>
            <p:cNvSpPr>
              <a:spLocks noChangeShapeType="1"/>
            </p:cNvSpPr>
            <p:nvPr/>
          </p:nvSpPr>
          <p:spPr bwMode="hidden">
            <a:xfrm>
              <a:off x="1" y="2356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46" name="Line 30"/>
            <p:cNvSpPr>
              <a:spLocks noChangeShapeType="1"/>
            </p:cNvSpPr>
            <p:nvPr/>
          </p:nvSpPr>
          <p:spPr bwMode="hidden">
            <a:xfrm>
              <a:off x="1" y="3142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1047" name="Group 31"/>
            <p:cNvGrpSpPr>
              <a:grpSpLocks/>
            </p:cNvGrpSpPr>
            <p:nvPr/>
          </p:nvGrpSpPr>
          <p:grpSpPr bwMode="auto">
            <a:xfrm>
              <a:off x="1" y="392"/>
              <a:ext cx="5758" cy="1571"/>
              <a:chOff x="1" y="392"/>
              <a:chExt cx="5758" cy="1571"/>
            </a:xfrm>
          </p:grpSpPr>
          <p:sp>
            <p:nvSpPr>
              <p:cNvPr id="1050" name="Line 32"/>
              <p:cNvSpPr>
                <a:spLocks noChangeShapeType="1"/>
              </p:cNvSpPr>
              <p:nvPr userDrawn="1"/>
            </p:nvSpPr>
            <p:spPr bwMode="hidden">
              <a:xfrm>
                <a:off x="1" y="784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51" name="Line 33"/>
              <p:cNvSpPr>
                <a:spLocks noChangeShapeType="1"/>
              </p:cNvSpPr>
              <p:nvPr userDrawn="1"/>
            </p:nvSpPr>
            <p:spPr bwMode="hidden">
              <a:xfrm>
                <a:off x="1" y="1963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52" name="Line 34"/>
              <p:cNvSpPr>
                <a:spLocks noChangeShapeType="1"/>
              </p:cNvSpPr>
              <p:nvPr userDrawn="1"/>
            </p:nvSpPr>
            <p:spPr bwMode="hidden">
              <a:xfrm>
                <a:off x="1" y="1570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53" name="Line 35"/>
              <p:cNvSpPr>
                <a:spLocks noChangeShapeType="1"/>
              </p:cNvSpPr>
              <p:nvPr userDrawn="1"/>
            </p:nvSpPr>
            <p:spPr bwMode="hidden">
              <a:xfrm>
                <a:off x="1" y="1177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54" name="Line 36"/>
              <p:cNvSpPr>
                <a:spLocks noChangeShapeType="1"/>
              </p:cNvSpPr>
              <p:nvPr userDrawn="1"/>
            </p:nvSpPr>
            <p:spPr bwMode="hidden">
              <a:xfrm>
                <a:off x="1" y="392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048" name="Line 37"/>
            <p:cNvSpPr>
              <a:spLocks noChangeShapeType="1"/>
            </p:cNvSpPr>
            <p:nvPr/>
          </p:nvSpPr>
          <p:spPr bwMode="hidden">
            <a:xfrm>
              <a:off x="1" y="3928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49" name="Line 38"/>
            <p:cNvSpPr>
              <a:spLocks noChangeShapeType="1"/>
            </p:cNvSpPr>
            <p:nvPr/>
          </p:nvSpPr>
          <p:spPr bwMode="hidden">
            <a:xfrm>
              <a:off x="1" y="3535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5399" name="Rectangle 39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5400" name="Rectangle 4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5401" name="Rectangle 41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5402" name="Rectangle 42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010C18EC-8355-4B78-8623-CD63CC1C554F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15403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anose="05000000000000000000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2.wmf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2564904"/>
            <a:ext cx="77724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sz="3200" dirty="0" smtClean="0"/>
              <a:t>Differences Between Two Samples: t-test </a:t>
            </a:r>
            <a:br>
              <a:rPr lang="en-GB" sz="3200" dirty="0" smtClean="0"/>
            </a:b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2000" dirty="0" smtClean="0"/>
              <a:t>Alison </a:t>
            </a:r>
            <a:r>
              <a:rPr lang="en-GB" sz="2000" dirty="0" err="1" smtClean="0"/>
              <a:t>Connaughton</a:t>
            </a: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dirty="0" smtClean="0"/>
              <a:t>Week 7</a:t>
            </a:r>
            <a:endParaRPr lang="en-GB" sz="2000" dirty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4114800"/>
            <a:ext cx="6400800" cy="1752600"/>
          </a:xfrm>
        </p:spPr>
        <p:txBody>
          <a:bodyPr/>
          <a:lstStyle/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endParaRPr lang="en-GB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827088" y="0"/>
            <a:ext cx="77724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solidFill>
                  <a:srgbClr val="FFFF66"/>
                </a:solidFill>
              </a:rPr>
              <a:t>Basic Concepts...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268413"/>
            <a:ext cx="8458200" cy="12192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T-tests are the statistical test that informs us whether a significant </a:t>
            </a:r>
            <a:r>
              <a:rPr lang="en-GB" u="sng" smtClean="0"/>
              <a:t>difference</a:t>
            </a:r>
            <a:r>
              <a:rPr lang="en-GB" smtClean="0"/>
              <a:t> exists between two sets of data</a:t>
            </a:r>
          </a:p>
          <a:p>
            <a:pPr eaLnBrk="1" hangingPunct="1">
              <a:defRPr/>
            </a:pPr>
            <a:r>
              <a:rPr lang="en-GB" smtClean="0"/>
              <a:t>They are a parametric set of tests so the assumption of normality must be met</a:t>
            </a:r>
          </a:p>
          <a:p>
            <a:pPr eaLnBrk="1" hangingPunct="1">
              <a:defRPr/>
            </a:pPr>
            <a:r>
              <a:rPr lang="en-GB" smtClean="0"/>
              <a:t>We are concerned with two different types of t-test; an Independent </a:t>
            </a:r>
            <a:r>
              <a:rPr lang="en-GB" i="1" smtClean="0"/>
              <a:t>t</a:t>
            </a:r>
            <a:r>
              <a:rPr lang="en-GB" smtClean="0"/>
              <a:t>-test and a Paired t-test</a:t>
            </a:r>
            <a:endParaRPr lang="en-GB" i="1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build="p" bldLvl="4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18488" cy="919162"/>
          </a:xfrm>
        </p:spPr>
        <p:txBody>
          <a:bodyPr/>
          <a:lstStyle/>
          <a:p>
            <a:pPr eaLnBrk="1" hangingPunct="1">
              <a:defRPr/>
            </a:pPr>
            <a:r>
              <a:rPr lang="en-GB" sz="3200" smtClean="0">
                <a:solidFill>
                  <a:srgbClr val="FFFF66"/>
                </a:solidFill>
              </a:rPr>
              <a:t>Assumptions of the t-test. </a:t>
            </a:r>
            <a:br>
              <a:rPr lang="en-GB" sz="3200" smtClean="0">
                <a:solidFill>
                  <a:srgbClr val="FFFF66"/>
                </a:solidFill>
              </a:rPr>
            </a:br>
            <a:r>
              <a:rPr lang="en-GB" sz="3200" smtClean="0">
                <a:solidFill>
                  <a:srgbClr val="FFFF66"/>
                </a:solidFill>
              </a:rPr>
              <a:t>These must be met before using the t-test.</a:t>
            </a:r>
            <a:endParaRPr lang="en-US" sz="3200" smtClean="0">
              <a:solidFill>
                <a:srgbClr val="FFFF66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 smtClean="0">
                <a:effectLst/>
              </a:rPr>
              <a:t>The population from which the sample is drawn is normally distributed (Skewness and Kurtosis.</a:t>
            </a:r>
          </a:p>
          <a:p>
            <a:pPr marL="609600" indent="-609600"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2400" smtClean="0">
                <a:effectLst/>
              </a:rPr>
              <a:t>	If the statistic figure is below plus or minus 2.0 the data is within normal limits.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 smtClean="0">
                <a:effectLst/>
              </a:rPr>
              <a:t>The samples are randomly selected from the population. If they are not, generalisations cannot be made. 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 smtClean="0">
                <a:effectLst/>
              </a:rPr>
              <a:t>When two samples are drawn the variance of one group should not be more than three times the smaller variance. Levene’s test of equality of variances. </a:t>
            </a:r>
          </a:p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400" smtClean="0">
                <a:effectLst/>
              </a:rPr>
              <a:t>The data must be parametric, that is, based on an interval or ratio scale.</a:t>
            </a:r>
            <a:endParaRPr lang="en-US" altLang="en-US" sz="2400" smtClean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solidFill>
                  <a:srgbClr val="FFFF66"/>
                </a:solidFill>
              </a:rPr>
              <a:t>Interval Data</a:t>
            </a:r>
            <a:endParaRPr lang="en-US" smtClean="0">
              <a:solidFill>
                <a:srgbClr val="FFFF66"/>
              </a:solidFill>
            </a:endParaRP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spcBef>
                <a:spcPct val="50000"/>
              </a:spcBef>
              <a:buClrTx/>
              <a:buSzTx/>
              <a:buFontTx/>
              <a:buChar char="•"/>
              <a:defRPr/>
            </a:pPr>
            <a:r>
              <a:rPr lang="en-GB" smtClean="0">
                <a:effectLst/>
              </a:rPr>
              <a:t>Interval data are those in which the data are measured on a continuous numerical scale.</a:t>
            </a:r>
          </a:p>
          <a:p>
            <a:pPr>
              <a:lnSpc>
                <a:spcPct val="90000"/>
              </a:lnSpc>
              <a:spcBef>
                <a:spcPct val="50000"/>
              </a:spcBef>
              <a:buClrTx/>
              <a:buSzTx/>
              <a:buFontTx/>
              <a:buChar char="•"/>
              <a:defRPr/>
            </a:pPr>
            <a:r>
              <a:rPr lang="en-GB" smtClean="0">
                <a:effectLst/>
              </a:rPr>
              <a:t>Equal units or intervals between data points but which has no absolute zero point.</a:t>
            </a:r>
          </a:p>
          <a:p>
            <a:pPr>
              <a:lnSpc>
                <a:spcPct val="90000"/>
              </a:lnSpc>
              <a:spcBef>
                <a:spcPct val="50000"/>
              </a:spcBef>
              <a:buClrTx/>
              <a:buSzTx/>
              <a:buFontTx/>
              <a:buChar char="•"/>
              <a:defRPr/>
            </a:pPr>
            <a:r>
              <a:rPr lang="en-GB" smtClean="0">
                <a:effectLst/>
              </a:rPr>
              <a:t>E.g. Fahrenheit scale of temperature or Likert scale from 1-5 (subscales) *</a:t>
            </a:r>
            <a:r>
              <a:rPr lang="en-GB" sz="2000" smtClean="0">
                <a:effectLst/>
              </a:rPr>
              <a:t>debate about ordinal…</a:t>
            </a:r>
          </a:p>
          <a:p>
            <a:pPr eaLnBrk="1" hangingPunct="1">
              <a:lnSpc>
                <a:spcPct val="90000"/>
              </a:lnSpc>
              <a:defRPr/>
            </a:pPr>
            <a:endParaRPr lang="en-US" sz="2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solidFill>
                  <a:srgbClr val="FFFF66"/>
                </a:solidFill>
              </a:rPr>
              <a:t>Ratio Data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Time, distance, force</a:t>
            </a:r>
          </a:p>
          <a:p>
            <a:pPr eaLnBrk="1" hangingPunct="1">
              <a:defRPr/>
            </a:pPr>
            <a:r>
              <a:rPr lang="en-GB" smtClean="0"/>
              <a:t>Equal units of measurement and an established zero point.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333375"/>
            <a:ext cx="8229600" cy="11398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en-GB" altLang="en-US" sz="4000" smtClean="0">
                <a:effectLst/>
              </a:rPr>
              <a:t>VERY IMPORTANT!!</a:t>
            </a:r>
            <a:br>
              <a:rPr lang="en-GB" altLang="en-US" sz="4000" smtClean="0">
                <a:effectLst/>
              </a:rPr>
            </a:br>
            <a:r>
              <a:rPr lang="en-GB" altLang="en-US" sz="4000" smtClean="0">
                <a:effectLst/>
              </a:rPr>
              <a:t>Two types of test – you NEED to understand this.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 altLang="en-US" smtClean="0">
              <a:effectLst/>
            </a:endParaRPr>
          </a:p>
          <a:p>
            <a:r>
              <a:rPr lang="en-GB" altLang="en-US" smtClean="0">
                <a:solidFill>
                  <a:srgbClr val="FFFF66"/>
                </a:solidFill>
                <a:effectLst/>
              </a:rPr>
              <a:t>Paired</a:t>
            </a:r>
            <a:r>
              <a:rPr lang="en-GB" altLang="en-US" smtClean="0">
                <a:effectLst/>
              </a:rPr>
              <a:t> (Dependent – on each other)</a:t>
            </a:r>
          </a:p>
          <a:p>
            <a:pPr lvl="1"/>
            <a:r>
              <a:rPr lang="en-GB" altLang="en-US" smtClean="0">
                <a:effectLst/>
              </a:rPr>
              <a:t>Same group tested on two occasions to see if there is a difference </a:t>
            </a:r>
          </a:p>
          <a:p>
            <a:r>
              <a:rPr lang="en-GB" altLang="en-US" smtClean="0">
                <a:solidFill>
                  <a:srgbClr val="FFFF66"/>
                </a:solidFill>
                <a:effectLst/>
              </a:rPr>
              <a:t>Independent </a:t>
            </a:r>
            <a:r>
              <a:rPr lang="en-GB" altLang="en-US" smtClean="0">
                <a:effectLst/>
              </a:rPr>
              <a:t>(Unrelated)</a:t>
            </a:r>
          </a:p>
          <a:p>
            <a:pPr lvl="1"/>
            <a:r>
              <a:rPr lang="en-GB" altLang="en-US" smtClean="0">
                <a:effectLst/>
              </a:rPr>
              <a:t>A comparison between two groups to see if they are different</a:t>
            </a:r>
          </a:p>
          <a:p>
            <a:endParaRPr lang="en-GB" altLang="en-US" smtClean="0">
              <a:effectLst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333375"/>
            <a:ext cx="8229600" cy="11398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en-GB" altLang="en-US" sz="2800" smtClean="0">
                <a:effectLst/>
              </a:rPr>
              <a:t>Which type of t-test would the following use? (Paired of Independent?)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412875"/>
            <a:ext cx="8964613" cy="48910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381000" indent="-381000"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2000" smtClean="0">
              <a:effectLst/>
            </a:endParaRPr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 sz="2000" smtClean="0">
                <a:effectLst/>
              </a:rPr>
              <a:t>Weight of a group at w1 and w6 of diet programme</a:t>
            </a:r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 sz="2000" smtClean="0">
                <a:effectLst/>
              </a:rPr>
              <a:t>State anxiety levels for a group of males and a group of females, </a:t>
            </a:r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 sz="2000" smtClean="0">
                <a:effectLst/>
              </a:rPr>
              <a:t>Comparison of 100m times between elite / non-elite runners, </a:t>
            </a:r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 sz="2000" smtClean="0">
                <a:effectLst/>
              </a:rPr>
              <a:t>Levels of alcohol consumption for a group of students tested at the start of year 1 and at the end of year 1</a:t>
            </a:r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 sz="2000" smtClean="0">
                <a:effectLst/>
              </a:rPr>
              <a:t>Mood state before and after exercise for a group</a:t>
            </a:r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 sz="2000" smtClean="0">
                <a:effectLst/>
              </a:rPr>
              <a:t>Differences in motivation type between a group of exercisers and a group of non-exercisers, </a:t>
            </a:r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 sz="2000" smtClean="0">
                <a:effectLst/>
              </a:rPr>
              <a:t>Strength test results for a group before and after weight training programme </a:t>
            </a:r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 sz="2000" smtClean="0">
                <a:effectLst/>
              </a:rPr>
              <a:t>A comparison of nutritional levels between vegetarian and vegan diets</a:t>
            </a:r>
          </a:p>
          <a:p>
            <a:pPr marL="1219200" lvl="2" indent="-3048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r>
              <a:rPr lang="en-GB" altLang="en-US" sz="2000" smtClean="0">
                <a:effectLst/>
              </a:rPr>
              <a:t>Attendance figures between school 1 and school 2</a:t>
            </a:r>
          </a:p>
          <a:p>
            <a:pPr marL="381000" indent="-381000">
              <a:lnSpc>
                <a:spcPct val="80000"/>
              </a:lnSpc>
              <a:buFont typeface="Wingdings" panose="05000000000000000000" pitchFamily="2" charset="2"/>
              <a:buAutoNum type="arabicPeriod"/>
            </a:pPr>
            <a:endParaRPr lang="en-GB" altLang="en-US" sz="2000" smtClean="0">
              <a:effectLst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333375"/>
            <a:ext cx="8229600" cy="11398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en-GB" altLang="en-US" sz="4000" smtClean="0">
                <a:effectLst/>
              </a:rPr>
              <a:t>VERY IMPORTANT!!</a:t>
            </a:r>
            <a:br>
              <a:rPr lang="en-GB" altLang="en-US" sz="4000" smtClean="0">
                <a:effectLst/>
              </a:rPr>
            </a:br>
            <a:r>
              <a:rPr lang="en-GB" altLang="en-US" sz="4000" smtClean="0">
                <a:effectLst/>
              </a:rPr>
              <a:t>Two types of test – you NEED to understand this.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>
              <a:lnSpc>
                <a:spcPct val="80000"/>
              </a:lnSpc>
            </a:pPr>
            <a:endParaRPr lang="en-GB" altLang="en-US" sz="2000" smtClean="0">
              <a:effectLst/>
            </a:endParaRPr>
          </a:p>
          <a:p>
            <a:pPr>
              <a:lnSpc>
                <a:spcPct val="80000"/>
              </a:lnSpc>
            </a:pPr>
            <a:r>
              <a:rPr lang="en-GB" altLang="en-US" sz="2000" smtClean="0">
                <a:solidFill>
                  <a:srgbClr val="FFFF66"/>
                </a:solidFill>
                <a:effectLst/>
              </a:rPr>
              <a:t>Paired (Dependent – on each other)</a:t>
            </a:r>
          </a:p>
          <a:p>
            <a:pPr lvl="1">
              <a:lnSpc>
                <a:spcPct val="80000"/>
              </a:lnSpc>
            </a:pPr>
            <a:r>
              <a:rPr lang="en-GB" altLang="en-US" sz="1800" smtClean="0">
                <a:effectLst/>
              </a:rPr>
              <a:t>Same group tested on two occasions, e.g.</a:t>
            </a:r>
          </a:p>
          <a:p>
            <a:pPr lvl="2">
              <a:lnSpc>
                <a:spcPct val="80000"/>
              </a:lnSpc>
            </a:pPr>
            <a:r>
              <a:rPr lang="en-GB" altLang="en-US" sz="1600" smtClean="0">
                <a:effectLst/>
              </a:rPr>
              <a:t>Weight of a group at w1 and w6 of diet programme</a:t>
            </a:r>
          </a:p>
          <a:p>
            <a:pPr lvl="2">
              <a:lnSpc>
                <a:spcPct val="80000"/>
              </a:lnSpc>
            </a:pPr>
            <a:r>
              <a:rPr lang="en-GB" altLang="en-US" sz="1600" smtClean="0">
                <a:effectLst/>
              </a:rPr>
              <a:t>Mood state before and after exercise for a group</a:t>
            </a:r>
          </a:p>
          <a:p>
            <a:pPr lvl="2">
              <a:lnSpc>
                <a:spcPct val="80000"/>
              </a:lnSpc>
            </a:pPr>
            <a:r>
              <a:rPr lang="en-GB" altLang="en-US" sz="1600" smtClean="0">
                <a:effectLst/>
              </a:rPr>
              <a:t>Strength test results for a group before and after weight training programme</a:t>
            </a:r>
          </a:p>
          <a:p>
            <a:pPr lvl="2">
              <a:lnSpc>
                <a:spcPct val="80000"/>
              </a:lnSpc>
            </a:pPr>
            <a:r>
              <a:rPr lang="en-GB" altLang="en-US" sz="1600" smtClean="0">
                <a:effectLst/>
              </a:rPr>
              <a:t>levels of alcohol consumption for a group of students tested at the start of year 1 and at the end of year 1</a:t>
            </a:r>
          </a:p>
          <a:p>
            <a:pPr>
              <a:lnSpc>
                <a:spcPct val="80000"/>
              </a:lnSpc>
            </a:pPr>
            <a:r>
              <a:rPr lang="en-GB" altLang="en-US" sz="2000" smtClean="0">
                <a:solidFill>
                  <a:srgbClr val="FFFF66"/>
                </a:solidFill>
                <a:effectLst/>
              </a:rPr>
              <a:t>Independent (Unrelated)</a:t>
            </a:r>
          </a:p>
          <a:p>
            <a:pPr lvl="1">
              <a:lnSpc>
                <a:spcPct val="80000"/>
              </a:lnSpc>
            </a:pPr>
            <a:r>
              <a:rPr lang="en-GB" altLang="en-US" sz="1800" smtClean="0">
                <a:effectLst/>
              </a:rPr>
              <a:t>A comparison between two groups, e.g.</a:t>
            </a:r>
          </a:p>
          <a:p>
            <a:pPr lvl="2">
              <a:lnSpc>
                <a:spcPct val="80000"/>
              </a:lnSpc>
            </a:pPr>
            <a:r>
              <a:rPr lang="en-GB" altLang="en-US" sz="1600" smtClean="0">
                <a:effectLst/>
              </a:rPr>
              <a:t>State anxiety levels for a group of males and a group of females, </a:t>
            </a:r>
          </a:p>
          <a:p>
            <a:pPr lvl="2">
              <a:lnSpc>
                <a:spcPct val="80000"/>
              </a:lnSpc>
            </a:pPr>
            <a:r>
              <a:rPr lang="en-GB" altLang="en-US" sz="1600" smtClean="0">
                <a:effectLst/>
              </a:rPr>
              <a:t>Comparison of 100m times between elite / non-elite runners, </a:t>
            </a:r>
          </a:p>
          <a:p>
            <a:pPr lvl="2">
              <a:lnSpc>
                <a:spcPct val="80000"/>
              </a:lnSpc>
            </a:pPr>
            <a:r>
              <a:rPr lang="en-GB" altLang="en-US" sz="1600" smtClean="0">
                <a:effectLst/>
              </a:rPr>
              <a:t>Differences in motivation type between a group of exercisers and a group of non-exercisers, </a:t>
            </a:r>
          </a:p>
          <a:p>
            <a:pPr lvl="2">
              <a:lnSpc>
                <a:spcPct val="80000"/>
              </a:lnSpc>
            </a:pPr>
            <a:r>
              <a:rPr lang="en-GB" altLang="en-US" sz="1600" smtClean="0">
                <a:effectLst/>
              </a:rPr>
              <a:t>A comparison of nutritional levels between vegetarian and vegan diets</a:t>
            </a:r>
          </a:p>
          <a:p>
            <a:pPr lvl="2">
              <a:lnSpc>
                <a:spcPct val="80000"/>
              </a:lnSpc>
            </a:pPr>
            <a:r>
              <a:rPr lang="en-GB" altLang="en-US" sz="1600" smtClean="0">
                <a:effectLst/>
              </a:rPr>
              <a:t>Attendance figures between school 1 and school 2</a:t>
            </a:r>
          </a:p>
          <a:p>
            <a:pPr>
              <a:lnSpc>
                <a:spcPct val="80000"/>
              </a:lnSpc>
            </a:pPr>
            <a:endParaRPr lang="en-GB" altLang="en-US" sz="2000" smtClean="0">
              <a:effectLst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827088" y="333375"/>
            <a:ext cx="77724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 smtClean="0">
                <a:solidFill>
                  <a:srgbClr val="FFFF66"/>
                </a:solidFill>
              </a:rPr>
              <a:t>Independent t-test</a:t>
            </a:r>
            <a:br>
              <a:rPr lang="en-GB" sz="4000" smtClean="0">
                <a:solidFill>
                  <a:srgbClr val="FFFF66"/>
                </a:solidFill>
              </a:rPr>
            </a:br>
            <a:endParaRPr lang="en-GB" sz="4000" smtClean="0">
              <a:solidFill>
                <a:srgbClr val="FFFF66"/>
              </a:solidFill>
            </a:endParaRP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412875"/>
            <a:ext cx="8569325" cy="1219200"/>
          </a:xfrm>
        </p:spPr>
        <p:txBody>
          <a:bodyPr/>
          <a:lstStyle/>
          <a:p>
            <a:pPr marL="468313" lvl="2" indent="0" eaLnBrk="1" hangingPunct="1">
              <a:buFont typeface="Wingdings" panose="05000000000000000000" pitchFamily="2" charset="2"/>
              <a:buNone/>
              <a:defRPr/>
            </a:pPr>
            <a:r>
              <a:rPr lang="en-GB" smtClean="0"/>
              <a:t>An independent t-test is used when the subjects in one data set are </a:t>
            </a:r>
            <a:r>
              <a:rPr lang="en-GB" b="1" smtClean="0"/>
              <a:t>different people and unrelated</a:t>
            </a:r>
            <a:r>
              <a:rPr lang="en-GB" smtClean="0"/>
              <a:t>, or </a:t>
            </a:r>
            <a:r>
              <a:rPr lang="en-GB" b="1" smtClean="0"/>
              <a:t>not</a:t>
            </a:r>
            <a:r>
              <a:rPr lang="en-GB" smtClean="0"/>
              <a:t> correlated in anyway to the subjects of the second data set</a:t>
            </a:r>
          </a:p>
          <a:p>
            <a:pPr marL="930275" lvl="3" indent="49213" eaLnBrk="1" hangingPunct="1">
              <a:defRPr/>
            </a:pPr>
            <a:r>
              <a:rPr lang="en-GB" smtClean="0"/>
              <a:t>E.g., a researcher wanted to know if a 10 minute verbal lesson on basket ball shooting would improve shooting ability. </a:t>
            </a:r>
          </a:p>
          <a:p>
            <a:pPr marL="930275" lvl="3" indent="49213" eaLnBrk="1" hangingPunct="1">
              <a:defRPr/>
            </a:pPr>
            <a:r>
              <a:rPr lang="en-GB" smtClean="0"/>
              <a:t>A randomly selected population was divided in two (giving 2 groups). </a:t>
            </a:r>
          </a:p>
          <a:p>
            <a:pPr marL="930275" lvl="3" indent="49213" eaLnBrk="1" hangingPunct="1">
              <a:defRPr/>
            </a:pPr>
            <a:r>
              <a:rPr lang="en-GB" smtClean="0"/>
              <a:t>One group was given a 10 minute verbal lesson on shooting (treatment group) one group was given a 10 min verbal lesson on basketball rules (control group).</a:t>
            </a:r>
          </a:p>
          <a:p>
            <a:pPr marL="930275" lvl="3" indent="49213" eaLnBrk="1" hangingPunct="1">
              <a:defRPr/>
            </a:pPr>
            <a:r>
              <a:rPr lang="en-GB" smtClean="0"/>
              <a:t>The researcher then warmed both groups up and asked them to shoot 20 free throws recording their success rate.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 bldLvl="4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en-GB" altLang="en-US" smtClean="0">
                <a:effectLst/>
              </a:rPr>
              <a:t>What will the t-test tell you???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en-GB" altLang="en-US" sz="2800" smtClean="0">
                <a:effectLst/>
              </a:rPr>
              <a:t>Whether there is a significant difference (i.e. not down to chance) in basketball shooting scores between the groups.</a:t>
            </a:r>
          </a:p>
          <a:p>
            <a:r>
              <a:rPr lang="en-GB" altLang="en-US" sz="2800" smtClean="0">
                <a:effectLst/>
              </a:rPr>
              <a:t>In which way the difference lies (if there is one). This means which group was actually better at shooting.</a:t>
            </a:r>
          </a:p>
          <a:p>
            <a:r>
              <a:rPr lang="en-GB" altLang="en-US" sz="2800" smtClean="0">
                <a:effectLst/>
              </a:rPr>
              <a:t>This is established via mean scores for the group.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457200"/>
            <a:ext cx="77724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 smtClean="0"/>
              <a:t>Example of data that could be used for independent t-test </a:t>
            </a:r>
            <a:br>
              <a:rPr lang="en-GB" sz="4000" smtClean="0"/>
            </a:br>
            <a:r>
              <a:rPr lang="en-GB" sz="2800" smtClean="0">
                <a:solidFill>
                  <a:schemeClr val="hlink"/>
                </a:solidFill>
              </a:rPr>
              <a:t>(2 separate groups of athletes)</a:t>
            </a:r>
          </a:p>
        </p:txBody>
      </p:sp>
      <p:graphicFrame>
        <p:nvGraphicFramePr>
          <p:cNvPr id="21507" name="Object 3"/>
          <p:cNvGraphicFramePr>
            <a:graphicFrameLocks noChangeAspect="1"/>
          </p:cNvGraphicFramePr>
          <p:nvPr/>
        </p:nvGraphicFramePr>
        <p:xfrm>
          <a:off x="1763713" y="2276475"/>
          <a:ext cx="6076950" cy="4305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20" name="Document" r:id="rId3" imgW="6083808" imgH="4315968" progId="Word.Document.8">
                  <p:embed/>
                </p:oleObj>
              </mc:Choice>
              <mc:Fallback>
                <p:oleObj name="Document" r:id="rId3" imgW="6083808" imgH="4315968" progId="Word.Document.8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63713" y="2276475"/>
                        <a:ext cx="6076950" cy="4305300"/>
                      </a:xfrm>
                      <a:prstGeom prst="rect">
                        <a:avLst/>
                      </a:prstGeom>
                      <a:solidFill>
                        <a:schemeClr val="tx2"/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en-GB" altLang="en-US" smtClean="0">
                <a:effectLst/>
              </a:rPr>
              <a:t>Why use a t-test?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r>
              <a:rPr lang="en-GB" altLang="en-US" smtClean="0">
                <a:effectLst/>
              </a:rPr>
              <a:t>We wish to establish if there is a significant difference between the heights of basketballers and gymnasts.</a:t>
            </a:r>
          </a:p>
          <a:p>
            <a:r>
              <a:rPr lang="en-GB" altLang="en-US" smtClean="0">
                <a:effectLst/>
              </a:rPr>
              <a:t>T-test will determine significance.</a:t>
            </a:r>
          </a:p>
          <a:p>
            <a:r>
              <a:rPr lang="en-GB" altLang="en-US" smtClean="0">
                <a:effectLst/>
              </a:rPr>
              <a:t>Mean heights for the group – direction.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777875"/>
          </a:xfrm>
        </p:spPr>
        <p:txBody>
          <a:bodyPr/>
          <a:lstStyle/>
          <a:p>
            <a:pPr eaLnBrk="1" hangingPunct="1"/>
            <a:r>
              <a:rPr lang="en-GB" altLang="en-US" smtClean="0"/>
              <a:t>Example data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3373823" y="712742"/>
          <a:ext cx="5257800" cy="561657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2913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664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8721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gender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energy</a:t>
                      </a:r>
                      <a:endParaRPr lang="en-GB" sz="1100" b="0" i="0" u="none" strike="noStrike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1725</a:t>
                      </a:r>
                      <a:endParaRPr lang="en-GB" sz="1100" b="0" i="0" u="none" strike="noStrike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1724</a:t>
                      </a:r>
                      <a:endParaRPr lang="en-GB" sz="1100" b="0" i="0" u="none" strike="noStrike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1442</a:t>
                      </a:r>
                      <a:endParaRPr lang="en-GB" sz="1100" b="0" i="0" u="none" strike="noStrike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1943</a:t>
                      </a:r>
                      <a:endParaRPr lang="en-GB" sz="1100" b="0" i="0" u="none" strike="noStrike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>
                          <a:effectLst/>
                        </a:rPr>
                        <a:t>1726</a:t>
                      </a:r>
                      <a:endParaRPr lang="en-GB" sz="1100" b="0" i="0" u="none" strike="noStrike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1198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1853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2915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2420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1532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3416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2419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1045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2540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2800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2500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2030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1900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18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1580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19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2080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20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1600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21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1986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22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2135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23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2172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24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2359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25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2270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26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1734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27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1545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28"/>
                  </a:ext>
                </a:extLst>
              </a:tr>
              <a:tr h="18721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f</a:t>
                      </a: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u="none" strike="noStrike" dirty="0">
                          <a:effectLst/>
                        </a:rPr>
                        <a:t>2712</a:t>
                      </a:r>
                      <a:endParaRPr lang="en-GB" sz="1100" b="0" i="0" u="none" strike="noStrike" dirty="0">
                        <a:effectLst/>
                        <a:latin typeface="Arial"/>
                      </a:endParaRPr>
                    </a:p>
                  </a:txBody>
                  <a:tcPr marL="8876" marR="8876" marT="8874" marB="0" anchor="ctr"/>
                </a:tc>
                <a:extLst>
                  <a:ext uri="{0D108BD9-81ED-4DB2-BD59-A6C34878D82A}">
                    <a16:rowId xmlns:a16="http://schemas.microsoft.com/office/drawing/2014/main" val="10029"/>
                  </a:ext>
                </a:extLst>
              </a:tr>
            </a:tbl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221942" y="777875"/>
            <a:ext cx="30272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Do men consume more calories than women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r>
              <a:rPr lang="en-GB" dirty="0" smtClean="0"/>
              <a:t>Data on Moodle W7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43981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>
          <a:xfrm>
            <a:off x="611188" y="404813"/>
            <a:ext cx="8229600" cy="50323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200" smtClean="0"/>
              <a:t/>
            </a:r>
            <a:br>
              <a:rPr lang="en-GB" altLang="en-US" sz="3200" smtClean="0"/>
            </a:br>
            <a:r>
              <a:rPr lang="en-GB" altLang="en-US" sz="3200" smtClean="0"/>
              <a:t>Conducting an Independent sample t-test</a:t>
            </a:r>
            <a:r>
              <a:rPr lang="en-GB" altLang="en-US" smtClean="0"/>
              <a:t/>
            </a:r>
            <a:br>
              <a:rPr lang="en-GB" altLang="en-US" smtClean="0"/>
            </a:br>
            <a:endParaRPr lang="en-GB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616575"/>
          </a:xfrm>
        </p:spPr>
        <p:txBody>
          <a:bodyPr>
            <a:normAutofit/>
          </a:bodyPr>
          <a:lstStyle/>
          <a:p>
            <a:pPr marL="0" indent="0" eaLnBrk="1" hangingPunct="1">
              <a:buFontTx/>
              <a:buNone/>
              <a:defRPr/>
            </a:pPr>
            <a:r>
              <a:rPr lang="en-GB" sz="1800" dirty="0" smtClean="0">
                <a:solidFill>
                  <a:srgbClr val="FFFF00"/>
                </a:solidFill>
              </a:rPr>
              <a:t>We may want to determine if there is a difference in calorific consumption  between men and women?</a:t>
            </a:r>
          </a:p>
          <a:p>
            <a:pPr marL="0" indent="0" eaLnBrk="1" hangingPunct="1">
              <a:buFontTx/>
              <a:buNone/>
              <a:defRPr/>
            </a:pPr>
            <a:endParaRPr lang="en-GB" sz="1800" dirty="0" smtClean="0">
              <a:solidFill>
                <a:srgbClr val="0070C0"/>
              </a:solidFill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GB" sz="1800" dirty="0" smtClean="0">
                <a:solidFill>
                  <a:srgbClr val="FFFF00"/>
                </a:solidFill>
              </a:rPr>
              <a:t>Therefore the H</a:t>
            </a:r>
            <a:r>
              <a:rPr lang="en-GB" sz="1800" baseline="-25000" dirty="0" smtClean="0">
                <a:solidFill>
                  <a:srgbClr val="FFFF00"/>
                </a:solidFill>
              </a:rPr>
              <a:t>0</a:t>
            </a:r>
            <a:r>
              <a:rPr lang="en-GB" sz="1800" dirty="0" smtClean="0">
                <a:solidFill>
                  <a:srgbClr val="FFFF00"/>
                </a:solidFill>
              </a:rPr>
              <a:t>  is that there no difference in calorie intake between men and women</a:t>
            </a:r>
          </a:p>
          <a:p>
            <a:pPr marL="0" indent="0" eaLnBrk="1" hangingPunct="1">
              <a:buFontTx/>
              <a:buNone/>
              <a:defRPr/>
            </a:pPr>
            <a:endParaRPr lang="en-GB" sz="1800" dirty="0" smtClean="0">
              <a:solidFill>
                <a:srgbClr val="0070C0"/>
              </a:solidFill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GB" sz="1800" dirty="0" smtClean="0"/>
              <a:t>(1)	Set up your variable view information 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sz="1800" dirty="0" smtClean="0"/>
              <a:t> </a:t>
            </a:r>
          </a:p>
          <a:p>
            <a:pPr lvl="1" eaLnBrk="1" hangingPunct="1">
              <a:defRPr/>
            </a:pPr>
            <a:r>
              <a:rPr lang="en-GB" sz="1800" dirty="0" smtClean="0">
                <a:ea typeface="+mn-ea"/>
                <a:cs typeface="+mn-cs"/>
              </a:rPr>
              <a:t>In </a:t>
            </a:r>
            <a:r>
              <a:rPr lang="en-GB" sz="1800" u="sng" dirty="0" smtClean="0">
                <a:ea typeface="+mn-ea"/>
                <a:cs typeface="+mn-cs"/>
              </a:rPr>
              <a:t>Name</a:t>
            </a:r>
            <a:r>
              <a:rPr lang="en-GB" sz="1800" dirty="0" smtClean="0">
                <a:ea typeface="+mn-ea"/>
                <a:cs typeface="+mn-cs"/>
              </a:rPr>
              <a:t> type in gender</a:t>
            </a:r>
          </a:p>
          <a:p>
            <a:pPr lvl="1" eaLnBrk="1" hangingPunct="1">
              <a:defRPr/>
            </a:pPr>
            <a:r>
              <a:rPr lang="en-GB" sz="1800" dirty="0" smtClean="0">
                <a:ea typeface="+mn-ea"/>
                <a:cs typeface="+mn-cs"/>
              </a:rPr>
              <a:t>In </a:t>
            </a:r>
            <a:r>
              <a:rPr lang="en-GB" sz="1800" u="sng" dirty="0" smtClean="0">
                <a:ea typeface="+mn-ea"/>
                <a:cs typeface="+mn-cs"/>
              </a:rPr>
              <a:t>Values</a:t>
            </a:r>
            <a:r>
              <a:rPr lang="en-GB" sz="1800" dirty="0" smtClean="0">
                <a:ea typeface="+mn-ea"/>
                <a:cs typeface="+mn-cs"/>
              </a:rPr>
              <a:t> type in 1=m; 2=f (this means that any value 1 read under hand refers to a male and any number 2 refers to female– thus we </a:t>
            </a:r>
            <a:r>
              <a:rPr lang="en-GB" sz="1800" dirty="0" smtClean="0">
                <a:ea typeface="+mn-ea"/>
                <a:cs typeface="+mn-cs"/>
              </a:rPr>
              <a:t>differentiate </a:t>
            </a:r>
            <a:r>
              <a:rPr lang="en-GB" sz="1800" dirty="0" smtClean="0">
                <a:ea typeface="+mn-ea"/>
                <a:cs typeface="+mn-cs"/>
              </a:rPr>
              <a:t>between our groups)</a:t>
            </a:r>
          </a:p>
          <a:p>
            <a:pPr lvl="1" eaLnBrk="1" hangingPunct="1">
              <a:defRPr/>
            </a:pPr>
            <a:r>
              <a:rPr lang="en-GB" sz="1800" dirty="0" smtClean="0">
                <a:ea typeface="+mn-ea"/>
                <a:cs typeface="+mn-cs"/>
              </a:rPr>
              <a:t>Second row enter strength</a:t>
            </a:r>
          </a:p>
          <a:p>
            <a:pPr marL="400050" lvl="1" indent="0" eaLnBrk="1" hangingPunct="1">
              <a:buFontTx/>
              <a:buNone/>
              <a:defRPr/>
            </a:pPr>
            <a:endParaRPr lang="en-GB" sz="1400" dirty="0" smtClean="0">
              <a:solidFill>
                <a:srgbClr val="0070C0"/>
              </a:solidFill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GB" sz="1800" dirty="0" smtClean="0"/>
              <a:t>(2)	Go back to data view</a:t>
            </a:r>
          </a:p>
          <a:p>
            <a:pPr marL="0" indent="0" eaLnBrk="1" hangingPunct="1">
              <a:buFontTx/>
              <a:buNone/>
              <a:defRPr/>
            </a:pPr>
            <a:r>
              <a:rPr lang="en-GB" sz="1800" dirty="0" smtClean="0"/>
              <a:t>	</a:t>
            </a:r>
          </a:p>
          <a:p>
            <a:pPr eaLnBrk="1" hangingPunct="1">
              <a:buFontTx/>
              <a:buAutoNum type="arabicParenBoth" startAt="3"/>
              <a:defRPr/>
            </a:pPr>
            <a:r>
              <a:rPr lang="en-GB" sz="1800" dirty="0" smtClean="0"/>
              <a:t>Copy across from the data from excel spread sheet</a:t>
            </a:r>
          </a:p>
          <a:p>
            <a:pPr eaLnBrk="1" hangingPunct="1">
              <a:buFontTx/>
              <a:buAutoNum type="arabicParenBoth" startAt="3"/>
              <a:defRPr/>
            </a:pPr>
            <a:endParaRPr lang="en-GB" sz="1800" dirty="0" smtClean="0"/>
          </a:p>
          <a:p>
            <a:pPr marL="0" indent="0" eaLnBrk="1" hangingPunct="1">
              <a:buFontTx/>
              <a:buNone/>
              <a:defRPr/>
            </a:pPr>
            <a:endParaRPr lang="en-GB" sz="1800" dirty="0" smtClean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40722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pPr eaLnBrk="1" hangingPunct="1"/>
            <a:r>
              <a:rPr lang="en-GB" altLang="en-US" sz="3600" smtClean="0"/>
              <a:t>Conducting the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313" y="1196975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US" sz="2800" dirty="0" err="1" smtClean="0"/>
              <a:t>Analyse</a:t>
            </a:r>
            <a:endParaRPr lang="en-GB" sz="2800" dirty="0" smtClean="0"/>
          </a:p>
          <a:p>
            <a:pPr eaLnBrk="1" hangingPunct="1">
              <a:defRPr/>
            </a:pPr>
            <a:r>
              <a:rPr lang="en-US" sz="2800" dirty="0" smtClean="0"/>
              <a:t>Compare means</a:t>
            </a:r>
            <a:endParaRPr lang="en-GB" sz="2800" dirty="0" smtClean="0"/>
          </a:p>
          <a:p>
            <a:pPr eaLnBrk="1" hangingPunct="1">
              <a:defRPr/>
            </a:pPr>
            <a:r>
              <a:rPr lang="en-US" sz="2800" dirty="0" smtClean="0"/>
              <a:t>Independent t-test</a:t>
            </a:r>
            <a:endParaRPr lang="en-GB" sz="28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US" sz="2400" dirty="0" smtClean="0"/>
              <a:t>You have two gender groups so move this to the grouping variable box – you then define the groups (in this example, group 1=m and group 2=f because in the data the genders are labeled 1 and 2)</a:t>
            </a:r>
          </a:p>
          <a:p>
            <a:pPr marL="0" indent="0" eaLnBrk="1" hangingPunct="1">
              <a:buFontTx/>
              <a:buNone/>
              <a:defRPr/>
            </a:pPr>
            <a:endParaRPr lang="en-GB" sz="24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US" sz="2400" dirty="0" smtClean="0"/>
              <a:t>Energy intake is your test variable to move this to the test variable box</a:t>
            </a:r>
          </a:p>
          <a:p>
            <a:pPr marL="0" indent="0" eaLnBrk="1" hangingPunct="1">
              <a:buFontTx/>
              <a:buNone/>
              <a:defRPr/>
            </a:pPr>
            <a:endParaRPr lang="en-US" sz="24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US" sz="2400" dirty="0" smtClean="0"/>
              <a:t>Press Ok and you get descriptive stats and the t-test scores</a:t>
            </a:r>
            <a:endParaRPr lang="en-GB" sz="2400" dirty="0" smtClean="0"/>
          </a:p>
          <a:p>
            <a:pPr marL="0" indent="0" eaLnBrk="1" hangingPunct="1">
              <a:buFontTx/>
              <a:buNone/>
              <a:defRPr/>
            </a:pPr>
            <a:endParaRPr lang="en-GB" sz="2400" dirty="0" smtClean="0"/>
          </a:p>
          <a:p>
            <a:pPr eaLnBrk="1" hangingPunct="1"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6978672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SPSS Output tables</a:t>
            </a:r>
          </a:p>
        </p:txBody>
      </p:sp>
      <p:sp>
        <p:nvSpPr>
          <p:cNvPr id="30778" name="Rectangle 4"/>
          <p:cNvSpPr>
            <a:spLocks noChangeArrowheads="1"/>
          </p:cNvSpPr>
          <p:nvPr/>
        </p:nvSpPr>
        <p:spPr bwMode="auto">
          <a:xfrm>
            <a:off x="457200" y="28289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30810" name="Rectangle 5"/>
          <p:cNvSpPr>
            <a:spLocks noChangeArrowheads="1"/>
          </p:cNvSpPr>
          <p:nvPr/>
        </p:nvSpPr>
        <p:spPr bwMode="auto">
          <a:xfrm>
            <a:off x="2381250" y="33543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9520691"/>
              </p:ext>
            </p:extLst>
          </p:nvPr>
        </p:nvGraphicFramePr>
        <p:xfrm>
          <a:off x="179509" y="3092214"/>
          <a:ext cx="8784982" cy="351076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9209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821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8681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513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3610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0245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786811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786811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86811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786811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786811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</a:tblGrid>
              <a:tr h="330455">
                <a:tc gridSpan="11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</a:rPr>
                        <a:t>Independent Samples Test</a:t>
                      </a:r>
                      <a:endParaRPr lang="en-GB" sz="9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13728">
                <a:tc rowSpan="3"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3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Levene's Test for Equality of Variances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7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</a:rPr>
                        <a:t>t-test for Equality of Means</a:t>
                      </a:r>
                      <a:endParaRPr lang="en-GB" sz="9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13728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F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Sig.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t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df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Sig. (2-tailed)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Mean Difference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Std. Error Difference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</a:rPr>
                        <a:t>95% Confidence Interval of the Difference</a:t>
                      </a:r>
                      <a:endParaRPr lang="en-GB" sz="9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0455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 dirty="0">
                          <a:effectLst/>
                        </a:rPr>
                        <a:t>Lower</a:t>
                      </a:r>
                      <a:endParaRPr lang="en-GB" sz="9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Upper</a:t>
                      </a:r>
                      <a:endParaRPr lang="en-GB" sz="9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30455">
                <a:tc rowSpan="2"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energy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Equal variances assumed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.263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rgbClr val="FF0000"/>
                          </a:solidFill>
                          <a:effectLst/>
                        </a:rPr>
                        <a:t>.612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rgbClr val="FF0000"/>
                          </a:solidFill>
                          <a:effectLst/>
                        </a:rPr>
                        <a:t>1.435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solidFill>
                            <a:srgbClr val="FF0000"/>
                          </a:solidFill>
                          <a:effectLst/>
                        </a:rPr>
                        <a:t>27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.163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281.94231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196.43997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-121.11921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685.00383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6703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Equal variances not assumed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1.466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26.993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.154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281.94231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192.33709</a:t>
                      </a:r>
                      <a:endParaRPr lang="en-GB" sz="1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-112.70543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l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676.59005</a:t>
                      </a:r>
                      <a:endParaRPr lang="en-GB" sz="1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9063203"/>
              </p:ext>
            </p:extLst>
          </p:nvPr>
        </p:nvGraphicFramePr>
        <p:xfrm>
          <a:off x="647698" y="1257437"/>
          <a:ext cx="6804621" cy="146021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0699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319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859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0784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3592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33592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51270">
                <a:tc gridSpan="6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Group Statistics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127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gender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N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Mean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Std. Deviation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Std. Error Mean</a:t>
                      </a:r>
                      <a:endParaRPr lang="en-GB" sz="2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1270">
                <a:tc row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energy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m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16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2171.2500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569.36040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142.34010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127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f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13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1889.3077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466.39797</a:t>
                      </a:r>
                      <a:endParaRPr lang="en-GB" sz="280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129.35552</a:t>
                      </a:r>
                      <a:endParaRPr lang="en-GB" sz="2800" dirty="0">
                        <a:effectLst/>
                        <a:latin typeface="Cambria"/>
                        <a:ea typeface="MS Mincho"/>
                        <a:cs typeface="Times New Roman"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50475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Reporting the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363206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1600" dirty="0" smtClean="0"/>
              <a:t>As the 2 tailed significance is 0.163 </a:t>
            </a:r>
            <a:r>
              <a:rPr lang="en-US" sz="1600" dirty="0" err="1" smtClean="0"/>
              <a:t>i.e</a:t>
            </a:r>
            <a:r>
              <a:rPr lang="en-US" sz="1600" dirty="0" smtClean="0"/>
              <a:t> greater than 0.05 then the two sets of data are not significantly different.</a:t>
            </a:r>
            <a:endParaRPr lang="en-GB" sz="1600" dirty="0" smtClean="0"/>
          </a:p>
          <a:p>
            <a:pPr marL="0" indent="0" eaLnBrk="1" hangingPunct="1">
              <a:buFontTx/>
              <a:buNone/>
              <a:defRPr/>
            </a:pPr>
            <a:endParaRPr lang="en-GB" sz="1600" dirty="0" smtClean="0"/>
          </a:p>
          <a:p>
            <a:pPr eaLnBrk="1" hangingPunct="1">
              <a:defRPr/>
            </a:pPr>
            <a:r>
              <a:rPr lang="en-US" sz="1600" dirty="0" smtClean="0"/>
              <a:t>This means that more than less than 95 time out of 100 men will eat a higher calorific diet than females and so we conclude there is no difference in calorific intake between men and women</a:t>
            </a:r>
            <a:endParaRPr lang="en-GB" sz="1600" dirty="0" smtClean="0"/>
          </a:p>
          <a:p>
            <a:pPr marL="0" indent="0" eaLnBrk="1" hangingPunct="1">
              <a:buFontTx/>
              <a:buNone/>
              <a:defRPr/>
            </a:pPr>
            <a:endParaRPr lang="en-GB" sz="16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US" sz="1600" u="sng" dirty="0" smtClean="0"/>
              <a:t>The data would be reported;</a:t>
            </a:r>
            <a:endParaRPr lang="en-GB" sz="16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US" sz="1600" dirty="0" smtClean="0"/>
              <a:t> </a:t>
            </a:r>
            <a:endParaRPr lang="en-GB" sz="1600" dirty="0" smtClean="0"/>
          </a:p>
          <a:p>
            <a:pPr eaLnBrk="1" hangingPunct="1">
              <a:defRPr/>
            </a:pPr>
            <a:r>
              <a:rPr lang="en-US" sz="1600" dirty="0" smtClean="0"/>
              <a:t>A comparison of energy intake identified that men (n=16, 2171</a:t>
            </a:r>
            <a:r>
              <a:rPr lang="en-GB" sz="1600" dirty="0" smtClean="0"/>
              <a:t>±569 Kcals) </a:t>
            </a:r>
            <a:r>
              <a:rPr lang="en-US" sz="1600" dirty="0" smtClean="0"/>
              <a:t>consumed more calories than women (n= 13, 1889</a:t>
            </a:r>
            <a:r>
              <a:rPr lang="en-GB" sz="1600" dirty="0" smtClean="0"/>
              <a:t>±466 Kcals) though this was not statistically different </a:t>
            </a:r>
            <a:r>
              <a:rPr lang="en-US" sz="1600" dirty="0" smtClean="0"/>
              <a:t>(t(27)=1.435, p=0.163) </a:t>
            </a:r>
            <a:endParaRPr lang="en-GB" sz="16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GB" sz="1600" dirty="0" smtClean="0"/>
              <a:t> </a:t>
            </a:r>
          </a:p>
          <a:p>
            <a:pPr eaLnBrk="1" hangingPunct="1">
              <a:defRPr/>
            </a:pPr>
            <a:r>
              <a:rPr lang="en-GB" sz="1600" dirty="0" smtClean="0"/>
              <a:t>Where t(degrees of freedom)= score, p=value.</a:t>
            </a:r>
          </a:p>
          <a:p>
            <a:pPr marL="0" indent="0" eaLnBrk="1" hangingPunct="1">
              <a:buFontTx/>
              <a:buNone/>
              <a:defRPr/>
            </a:pPr>
            <a:endParaRPr lang="en-GB" sz="16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GB" sz="1600" u="sng" dirty="0" smtClean="0"/>
              <a:t>Outcome</a:t>
            </a:r>
            <a:endParaRPr lang="en-GB" sz="1600" dirty="0" smtClean="0"/>
          </a:p>
          <a:p>
            <a:pPr marL="0" indent="0" eaLnBrk="1" hangingPunct="1">
              <a:buFontTx/>
              <a:buNone/>
              <a:defRPr/>
            </a:pPr>
            <a:endParaRPr lang="en-GB" sz="1600" dirty="0" smtClean="0"/>
          </a:p>
          <a:p>
            <a:pPr eaLnBrk="1" hangingPunct="1">
              <a:defRPr/>
            </a:pPr>
            <a:r>
              <a:rPr lang="en-GB" sz="1600" dirty="0" smtClean="0">
                <a:solidFill>
                  <a:srgbClr val="FFFF00"/>
                </a:solidFill>
              </a:rPr>
              <a:t>The data therefore accepts the null hypothesis and concludes there is no difference in calorific consumption between men and women.</a:t>
            </a:r>
          </a:p>
          <a:p>
            <a:pPr eaLnBrk="1" hangingPunct="1">
              <a:defRPr/>
            </a:pPr>
            <a:endParaRPr lang="en-GB" sz="1600" dirty="0">
              <a:solidFill>
                <a:srgbClr val="FF0000"/>
              </a:solidFill>
            </a:endParaRPr>
          </a:p>
          <a:p>
            <a:pPr marL="0" indent="0" eaLnBrk="1" hangingPunct="1">
              <a:buFontTx/>
              <a:buNone/>
              <a:defRPr/>
            </a:pPr>
            <a:endParaRPr lang="en-GB" sz="1600" dirty="0" smtClean="0"/>
          </a:p>
          <a:p>
            <a:pPr eaLnBrk="1" hangingPunct="1"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4053392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457200"/>
            <a:ext cx="77724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4800" smtClean="0">
                <a:solidFill>
                  <a:srgbClr val="FFFF66"/>
                </a:solidFill>
              </a:rPr>
              <a:t>Significance of t-test...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1676400"/>
            <a:ext cx="8458200" cy="914400"/>
          </a:xfrm>
        </p:spPr>
        <p:txBody>
          <a:bodyPr/>
          <a:lstStyle/>
          <a:p>
            <a:pPr lvl="1" eaLnBrk="1" hangingPunct="1">
              <a:defRPr/>
            </a:pPr>
            <a:r>
              <a:rPr lang="en-GB" dirty="0" smtClean="0"/>
              <a:t>Examine if the significance level is less than the following. </a:t>
            </a:r>
          </a:p>
          <a:p>
            <a:pPr lvl="2" eaLnBrk="1" hangingPunct="1">
              <a:defRPr/>
            </a:pPr>
            <a:endParaRPr lang="en-GB" dirty="0" smtClean="0"/>
          </a:p>
          <a:p>
            <a:pPr lvl="2" eaLnBrk="1" hangingPunct="1">
              <a:defRPr/>
            </a:pPr>
            <a:r>
              <a:rPr lang="en-GB" dirty="0" smtClean="0"/>
              <a:t>Equal to or &lt;0.05 we can be 95% sure the difference is not down to chance</a:t>
            </a:r>
          </a:p>
          <a:p>
            <a:pPr lvl="2" eaLnBrk="1" hangingPunct="1">
              <a:buFont typeface="Wingdings" panose="05000000000000000000" pitchFamily="2" charset="2"/>
              <a:buNone/>
              <a:defRPr/>
            </a:pPr>
            <a:r>
              <a:rPr lang="en-GB" dirty="0" smtClean="0"/>
              <a:t>(remember that in sport, health, nutrition, PE we need to be 95% confident).</a:t>
            </a:r>
          </a:p>
          <a:p>
            <a:pPr lvl="2" eaLnBrk="1" hangingPunct="1">
              <a:defRPr/>
            </a:pPr>
            <a:endParaRPr lang="en-GB" dirty="0" smtClean="0"/>
          </a:p>
          <a:p>
            <a:pPr lvl="2" eaLnBrk="1" hangingPunct="1">
              <a:defRPr/>
            </a:pPr>
            <a:r>
              <a:rPr lang="en-GB" dirty="0" smtClean="0"/>
              <a:t>Equal to or &lt;0.01 we can be 99% sure the difference is not down to chance</a:t>
            </a:r>
            <a:r>
              <a:rPr lang="en-GB" sz="2000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5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build="p" bldLvl="3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457200"/>
            <a:ext cx="77724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rgbClr val="FFFF66"/>
                </a:solidFill>
              </a:rPr>
              <a:t>Basic Concepts: Paired (Dependent) t-test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700213"/>
            <a:ext cx="8159750" cy="1220787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smtClean="0"/>
              <a:t>Many times in sporting experiments we want to know if one method is better than another method. </a:t>
            </a:r>
          </a:p>
          <a:p>
            <a:pPr lvl="1" eaLnBrk="1" hangingPunct="1">
              <a:defRPr/>
            </a:pPr>
            <a:r>
              <a:rPr lang="en-GB" sz="2400" smtClean="0"/>
              <a:t>E.g., we might want to know whether training improves performance (w1 v w10)</a:t>
            </a:r>
          </a:p>
          <a:p>
            <a:pPr lvl="1" eaLnBrk="1" hangingPunct="1">
              <a:defRPr/>
            </a:pPr>
            <a:r>
              <a:rPr lang="en-GB" sz="2400" smtClean="0"/>
              <a:t>Whether skill practise improves performance </a:t>
            </a:r>
          </a:p>
          <a:p>
            <a:pPr eaLnBrk="1" hangingPunct="1">
              <a:defRPr/>
            </a:pPr>
            <a:r>
              <a:rPr lang="en-GB" sz="2800" smtClean="0"/>
              <a:t>A design commonly associated to this is a test-intervention-retest design</a:t>
            </a:r>
            <a:endParaRPr lang="en-GB" i="1" smtClean="0"/>
          </a:p>
          <a:p>
            <a:pPr eaLnBrk="1" hangingPunct="1">
              <a:defRPr/>
            </a:pPr>
            <a:r>
              <a:rPr lang="en-GB" sz="2400" smtClean="0"/>
              <a:t>The results are paired (</a:t>
            </a:r>
            <a:r>
              <a:rPr lang="en-GB" sz="2400" u="sng" smtClean="0"/>
              <a:t>dependent</a:t>
            </a:r>
            <a:r>
              <a:rPr lang="en-GB" sz="2400" smtClean="0"/>
              <a:t> on each other) as the </a:t>
            </a:r>
            <a:r>
              <a:rPr lang="en-GB" sz="2400" u="sng" smtClean="0"/>
              <a:t>same set</a:t>
            </a:r>
            <a:r>
              <a:rPr lang="en-GB" sz="2400" smtClean="0"/>
              <a:t> of subjects is tested twice i.e., the results are </a:t>
            </a:r>
            <a:r>
              <a:rPr lang="en-GB" sz="2400" u="sng" smtClean="0"/>
              <a:t>related</a:t>
            </a:r>
            <a:r>
              <a:rPr lang="en-GB" sz="2400" smtClean="0"/>
              <a:t>.</a:t>
            </a:r>
            <a:endParaRPr lang="en-GB" sz="2400" i="1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971550" y="260350"/>
            <a:ext cx="77724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 dirty="0" smtClean="0"/>
              <a:t>Example of data that could be used for paired t-test </a:t>
            </a:r>
            <a:br>
              <a:rPr lang="en-GB" sz="4000" dirty="0" smtClean="0"/>
            </a:br>
            <a:r>
              <a:rPr lang="en-GB" sz="2800" dirty="0" smtClean="0">
                <a:solidFill>
                  <a:schemeClr val="hlink"/>
                </a:solidFill>
              </a:rPr>
              <a:t>(1 group of athletes tested on two occasions)</a:t>
            </a:r>
            <a:endParaRPr lang="en-US" sz="2800" dirty="0" smtClean="0">
              <a:solidFill>
                <a:schemeClr val="hlink"/>
              </a:solidFill>
            </a:endParaRPr>
          </a:p>
        </p:txBody>
      </p:sp>
      <p:graphicFrame>
        <p:nvGraphicFramePr>
          <p:cNvPr id="10243" name="Object 3"/>
          <p:cNvGraphicFramePr>
            <a:graphicFrameLocks noChangeAspect="1"/>
          </p:cNvGraphicFramePr>
          <p:nvPr/>
        </p:nvGraphicFramePr>
        <p:xfrm>
          <a:off x="1763713" y="2276475"/>
          <a:ext cx="6076950" cy="4283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5" name="Document" r:id="rId3" imgW="6083808" imgH="4230624" progId="Word.Document.8">
                  <p:embed/>
                </p:oleObj>
              </mc:Choice>
              <mc:Fallback>
                <p:oleObj name="Document" r:id="rId3" imgW="6083808" imgH="4230624" progId="Word.Document.8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63713" y="2276475"/>
                        <a:ext cx="6076950" cy="4283075"/>
                      </a:xfrm>
                      <a:prstGeom prst="rect">
                        <a:avLst/>
                      </a:prstGeom>
                      <a:solidFill>
                        <a:schemeClr val="tx2"/>
                      </a:solidFill>
                      <a:ln>
                        <a:noFill/>
                      </a:ln>
                      <a:effectLst/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1752600" y="1700213"/>
            <a:ext cx="73914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 b="1">
                <a:latin typeface="Tahoma" panose="020B0604030504040204" pitchFamily="34" charset="0"/>
              </a:rPr>
              <a:t>High Jump Before and After taking Supplement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Research 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en-GB" dirty="0" smtClean="0"/>
              <a:t>We are going to determine whether the measure of body fat by sum of skinfolds (</a:t>
            </a:r>
            <a:r>
              <a:rPr lang="en-GB" dirty="0" err="1" smtClean="0"/>
              <a:t>siri</a:t>
            </a:r>
            <a:r>
              <a:rPr lang="en-GB" dirty="0" smtClean="0"/>
              <a:t>) provides the same information as body fat measured by impedance?</a:t>
            </a:r>
          </a:p>
          <a:p>
            <a:pPr marL="0" indent="0" eaLnBrk="1" hangingPunct="1">
              <a:buFontTx/>
              <a:buNone/>
              <a:defRPr/>
            </a:pPr>
            <a:endParaRPr lang="en-GB" dirty="0" smtClean="0"/>
          </a:p>
          <a:p>
            <a:pPr marL="0" indent="0" eaLnBrk="1" hangingPunct="1">
              <a:buFontTx/>
              <a:buNone/>
              <a:defRPr/>
            </a:pPr>
            <a:r>
              <a:rPr lang="en-GB" sz="2800" dirty="0" smtClean="0">
                <a:solidFill>
                  <a:srgbClr val="FFFF00"/>
                </a:solidFill>
              </a:rPr>
              <a:t>H</a:t>
            </a:r>
            <a:r>
              <a:rPr lang="en-GB" sz="2800" baseline="-25000" dirty="0" smtClean="0">
                <a:solidFill>
                  <a:srgbClr val="FFFF00"/>
                </a:solidFill>
              </a:rPr>
              <a:t>0</a:t>
            </a:r>
            <a:r>
              <a:rPr lang="en-GB" sz="2800" dirty="0" smtClean="0">
                <a:solidFill>
                  <a:srgbClr val="FFFF00"/>
                </a:solidFill>
              </a:rPr>
              <a:t> there is no difference in body fat measured by impedance compared to using the </a:t>
            </a:r>
            <a:r>
              <a:rPr lang="en-GB" sz="2800" dirty="0" err="1" smtClean="0">
                <a:solidFill>
                  <a:srgbClr val="FFFF00"/>
                </a:solidFill>
              </a:rPr>
              <a:t>siri</a:t>
            </a:r>
            <a:r>
              <a:rPr lang="en-GB" sz="2800" dirty="0" smtClean="0">
                <a:solidFill>
                  <a:srgbClr val="FFFF00"/>
                </a:solidFill>
              </a:rPr>
              <a:t> equation method</a:t>
            </a:r>
          </a:p>
          <a:p>
            <a:pPr eaLnBrk="1" hangingPunct="1"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3447947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Setting up SPSS</a:t>
            </a: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endParaRPr lang="en-GB" dirty="0" smtClean="0"/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>
            <a:normAutofit/>
          </a:bodyPr>
          <a:lstStyle/>
          <a:p>
            <a:pPr marL="0" indent="0" eaLnBrk="1" hangingPunct="1">
              <a:buFontTx/>
              <a:buNone/>
            </a:pPr>
            <a:r>
              <a:rPr lang="en-GB" altLang="en-US" sz="2400" dirty="0" smtClean="0"/>
              <a:t>(1)	Set up your variable view information </a:t>
            </a:r>
          </a:p>
          <a:p>
            <a:pPr marL="0" indent="0" eaLnBrk="1" hangingPunct="1">
              <a:buFontTx/>
              <a:buNone/>
            </a:pPr>
            <a:endParaRPr lang="en-GB" altLang="en-US" sz="2400" dirty="0" smtClean="0"/>
          </a:p>
          <a:p>
            <a:pPr marL="1314450" lvl="2" indent="-457200" eaLnBrk="1" hangingPunct="1">
              <a:buFontTx/>
              <a:buAutoNum type="arabicPeriod"/>
            </a:pPr>
            <a:r>
              <a:rPr lang="en-GB" altLang="en-US" sz="2000" dirty="0" smtClean="0"/>
              <a:t>skinfold</a:t>
            </a:r>
          </a:p>
          <a:p>
            <a:pPr marL="1314450" lvl="2" indent="-457200" eaLnBrk="1" hangingPunct="1">
              <a:buFontTx/>
              <a:buAutoNum type="arabicPeriod"/>
            </a:pPr>
            <a:r>
              <a:rPr lang="en-GB" altLang="en-US" sz="2000" dirty="0" smtClean="0"/>
              <a:t>Impedance </a:t>
            </a:r>
            <a:endParaRPr lang="en-GB" altLang="en-US" sz="2000" dirty="0" smtClean="0"/>
          </a:p>
          <a:p>
            <a:pPr marL="0" indent="0" eaLnBrk="1" hangingPunct="1">
              <a:buFontTx/>
              <a:buNone/>
            </a:pPr>
            <a:endParaRPr lang="en-GB" altLang="en-US" sz="2400" dirty="0" smtClean="0"/>
          </a:p>
          <a:p>
            <a:pPr marL="0" indent="0" eaLnBrk="1" hangingPunct="1">
              <a:buFontTx/>
              <a:buNone/>
            </a:pPr>
            <a:r>
              <a:rPr lang="en-GB" altLang="en-US" sz="2400" dirty="0" smtClean="0"/>
              <a:t>(2)	Go back to data view</a:t>
            </a:r>
          </a:p>
          <a:p>
            <a:pPr marL="0" indent="0" eaLnBrk="1" hangingPunct="1">
              <a:buFontTx/>
              <a:buNone/>
            </a:pPr>
            <a:endParaRPr lang="en-GB" altLang="en-US" sz="2400" dirty="0" smtClean="0"/>
          </a:p>
          <a:p>
            <a:pPr marL="0" indent="0" eaLnBrk="1" hangingPunct="1">
              <a:buFontTx/>
              <a:buNone/>
            </a:pPr>
            <a:r>
              <a:rPr lang="en-GB" altLang="en-US" sz="2400" dirty="0" smtClean="0"/>
              <a:t>(3)	Copy across from the excel spread sheet</a:t>
            </a: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4623660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Conducting the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eaLnBrk="1" hangingPunct="1">
              <a:buFontTx/>
              <a:buNone/>
              <a:defRPr/>
            </a:pPr>
            <a:r>
              <a:rPr lang="en-US" sz="2800" dirty="0" smtClean="0"/>
              <a:t>(5)	</a:t>
            </a:r>
            <a:r>
              <a:rPr lang="en-US" sz="2800" dirty="0" err="1" smtClean="0"/>
              <a:t>Analyse</a:t>
            </a:r>
            <a:endParaRPr lang="en-GB" sz="28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US" sz="2800" dirty="0" smtClean="0"/>
              <a:t>(6)	Compare means</a:t>
            </a:r>
            <a:endParaRPr lang="en-GB" sz="28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US" sz="2800" dirty="0" smtClean="0"/>
              <a:t>(7)	Paired samples t-test</a:t>
            </a:r>
            <a:endParaRPr lang="en-GB" sz="2800" dirty="0" smtClean="0"/>
          </a:p>
          <a:p>
            <a:pPr marL="0" indent="0" eaLnBrk="1" hangingPunct="1">
              <a:buFontTx/>
              <a:buNone/>
              <a:defRPr/>
            </a:pPr>
            <a:endParaRPr lang="en-GB" sz="28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US" sz="2800" dirty="0" smtClean="0"/>
              <a:t>(8)	Move over skinfold to variable 1 and impedance 	to 	variable 2.</a:t>
            </a:r>
            <a:endParaRPr lang="en-GB" sz="2800" dirty="0" smtClean="0"/>
          </a:p>
          <a:p>
            <a:pPr eaLnBrk="1" hangingPunct="1">
              <a:defRPr/>
            </a:pPr>
            <a:endParaRPr lang="en-GB" sz="2800" dirty="0" smtClean="0"/>
          </a:p>
          <a:p>
            <a:pPr marL="514350" indent="-514350" eaLnBrk="1" hangingPunct="1">
              <a:buFontTx/>
              <a:buAutoNum type="arabicParenBoth" startAt="9"/>
              <a:defRPr/>
            </a:pPr>
            <a:r>
              <a:rPr lang="en-US" sz="2800" dirty="0" smtClean="0"/>
              <a:t>Press Ok and you get descriptive stats and the </a:t>
            </a:r>
          </a:p>
          <a:p>
            <a:pPr marL="0" indent="0" eaLnBrk="1" hangingPunct="1">
              <a:buNone/>
              <a:defRPr/>
            </a:pPr>
            <a:r>
              <a:rPr lang="en-US" sz="2800" dirty="0"/>
              <a:t>	</a:t>
            </a:r>
            <a:r>
              <a:rPr lang="en-US" sz="2800" dirty="0" smtClean="0"/>
              <a:t>t-test scores.</a:t>
            </a:r>
            <a:endParaRPr lang="en-GB" sz="2800" dirty="0" smtClean="0"/>
          </a:p>
          <a:p>
            <a:pPr eaLnBrk="1" hangingPunct="1"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4580594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SPSS Outputs</a:t>
            </a:r>
          </a:p>
        </p:txBody>
      </p:sp>
      <p:sp>
        <p:nvSpPr>
          <p:cNvPr id="378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We get 3 outputs now;</a:t>
            </a:r>
            <a:endParaRPr lang="en-GB" altLang="en-US" dirty="0" smtClean="0"/>
          </a:p>
          <a:p>
            <a:pPr marL="0" indent="0" eaLnBrk="1" hangingPunct="1">
              <a:buNone/>
            </a:pPr>
            <a:r>
              <a:rPr lang="en-US" altLang="en-US" dirty="0" smtClean="0"/>
              <a:t> </a:t>
            </a:r>
            <a:endParaRPr lang="en-GB" altLang="en-US" dirty="0" smtClean="0"/>
          </a:p>
          <a:p>
            <a:pPr eaLnBrk="1" hangingPunct="1"/>
            <a:r>
              <a:rPr lang="en-US" altLang="en-US" dirty="0" smtClean="0"/>
              <a:t>Descriptive statistics</a:t>
            </a:r>
            <a:endParaRPr lang="en-GB" altLang="en-US" dirty="0" smtClean="0"/>
          </a:p>
          <a:p>
            <a:pPr eaLnBrk="1" hangingPunct="1"/>
            <a:r>
              <a:rPr lang="en-US" altLang="en-US" dirty="0" smtClean="0"/>
              <a:t>Correlations</a:t>
            </a:r>
            <a:endParaRPr lang="en-GB" altLang="en-US" dirty="0" smtClean="0"/>
          </a:p>
          <a:p>
            <a:pPr eaLnBrk="1" hangingPunct="1"/>
            <a:r>
              <a:rPr lang="en-US" altLang="en-US" dirty="0" smtClean="0"/>
              <a:t>T-test</a:t>
            </a:r>
            <a:endParaRPr lang="en-GB" altLang="en-US" dirty="0" smtClean="0"/>
          </a:p>
          <a:p>
            <a:pPr eaLnBrk="1" hangingPunct="1"/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3473751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8044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dirty="0" smtClean="0"/>
              <a:t>SPSS Output Tables</a:t>
            </a:r>
          </a:p>
        </p:txBody>
      </p:sp>
      <p:sp>
        <p:nvSpPr>
          <p:cNvPr id="38966" name="Rectangle 4"/>
          <p:cNvSpPr>
            <a:spLocks noChangeArrowheads="1"/>
          </p:cNvSpPr>
          <p:nvPr/>
        </p:nvSpPr>
        <p:spPr bwMode="auto">
          <a:xfrm>
            <a:off x="2757488" y="35544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sp>
        <p:nvSpPr>
          <p:cNvPr id="39007" name="Rectangle 5"/>
          <p:cNvSpPr>
            <a:spLocks noChangeArrowheads="1"/>
          </p:cNvSpPr>
          <p:nvPr/>
        </p:nvSpPr>
        <p:spPr bwMode="auto">
          <a:xfrm>
            <a:off x="552450" y="32527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180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3609772"/>
              </p:ext>
            </p:extLst>
          </p:nvPr>
        </p:nvGraphicFramePr>
        <p:xfrm>
          <a:off x="1475656" y="1344706"/>
          <a:ext cx="5687146" cy="108752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3126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8739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8739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1248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3431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3431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227042">
                <a:tc gridSpan="6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Paired Samples Statistics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623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Mean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Std. Deviation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Std. Error Mean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7042">
                <a:tc rowSpan="2"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Pair 1</a:t>
                      </a:r>
                      <a:endParaRPr lang="en-GB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skinfold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28.6037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27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5.91208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1.13778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7042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imped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29.7926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27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6.02679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1.15986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6783379"/>
              </p:ext>
            </p:extLst>
          </p:nvPr>
        </p:nvGraphicFramePr>
        <p:xfrm>
          <a:off x="2640217" y="3116799"/>
          <a:ext cx="4668086" cy="102025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3308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803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2933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9602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2933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30767">
                <a:tc gridSpan="5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Paired Samples Correlations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8723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Correlation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Sig.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0767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Pair 1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skinfold &amp; imped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27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.992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.000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8013027"/>
              </p:ext>
            </p:extLst>
          </p:nvPr>
        </p:nvGraphicFramePr>
        <p:xfrm>
          <a:off x="323526" y="4509120"/>
          <a:ext cx="8354563" cy="196692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847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8525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6712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8478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847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88478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88478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14413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14413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849462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</a:tblGrid>
              <a:tr h="296571">
                <a:tc gridSpan="10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Paired Samples Test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6571">
                <a:tc rowSpan="3"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/>
                </a:tc>
                <a:tc rowSpan="3"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Paired Differences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t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3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df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3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FF0000"/>
                          </a:solidFill>
                          <a:effectLst/>
                        </a:rPr>
                        <a:t>Sig. (2-tailed)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26668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Mean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Std. Deviation</a:t>
                      </a:r>
                      <a:endParaRPr lang="en-GB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row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Std. Error Mean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gridSpan="2"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95% Confidence Interval of the Difference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40712">
                <a:tc gridSpan="2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Lower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>
                  <a:txBody>
                    <a:bodyPr/>
                    <a:lstStyle/>
                    <a:p>
                      <a:pPr marL="38100" marR="38100" algn="ct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Upper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b"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6571"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Pair 1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skinfold - imped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-1.18889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.77872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.14987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-1.49694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-.88084</a:t>
                      </a:r>
                      <a:endParaRPr lang="en-GB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-7.933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26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8100" marR="38100" algn="r">
                        <a:lnSpc>
                          <a:spcPts val="16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FF0000"/>
                          </a:solidFill>
                          <a:effectLst/>
                        </a:rPr>
                        <a:t>.000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29299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mtClean="0"/>
              <a:t>Reporting the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288" y="1341438"/>
            <a:ext cx="8229600" cy="5157016"/>
          </a:xfrm>
        </p:spPr>
        <p:txBody>
          <a:bodyPr>
            <a:normAutofit fontScale="92500" lnSpcReduction="20000"/>
          </a:bodyPr>
          <a:lstStyle/>
          <a:p>
            <a:pPr marL="0" indent="0" eaLnBrk="1" hangingPunct="1">
              <a:buFontTx/>
              <a:buNone/>
              <a:defRPr/>
            </a:pPr>
            <a:r>
              <a:rPr lang="en-US" sz="2800" dirty="0" smtClean="0"/>
              <a:t>In a comparison of methods used to determine percentage body fat it was found that the skinfold method (28.4</a:t>
            </a:r>
            <a:r>
              <a:rPr lang="en-GB" sz="2800" dirty="0" smtClean="0"/>
              <a:t>±6%) resulted in significantly lower values (t(20)=-6.728, p&lt;0.01) than the impedance method </a:t>
            </a:r>
            <a:r>
              <a:rPr lang="en-US" sz="2800" dirty="0" smtClean="0"/>
              <a:t>(29.7</a:t>
            </a:r>
            <a:r>
              <a:rPr lang="en-GB" sz="2800" dirty="0" smtClean="0"/>
              <a:t>±6%). </a:t>
            </a:r>
          </a:p>
          <a:p>
            <a:pPr marL="0" indent="0" eaLnBrk="1" hangingPunct="1">
              <a:buFontTx/>
              <a:buNone/>
              <a:defRPr/>
            </a:pPr>
            <a:endParaRPr lang="en-GB" sz="2800" u="sng" dirty="0" smtClean="0"/>
          </a:p>
          <a:p>
            <a:pPr marL="0" indent="0" eaLnBrk="1" hangingPunct="1">
              <a:buFontTx/>
              <a:buNone/>
              <a:defRPr/>
            </a:pPr>
            <a:r>
              <a:rPr lang="en-GB" sz="2800" u="sng" dirty="0" smtClean="0"/>
              <a:t>Outcome</a:t>
            </a:r>
            <a:endParaRPr lang="en-GB" sz="2800" dirty="0" smtClean="0"/>
          </a:p>
          <a:p>
            <a:pPr marL="0" indent="0" eaLnBrk="1" hangingPunct="1">
              <a:buFontTx/>
              <a:buNone/>
              <a:defRPr/>
            </a:pPr>
            <a:endParaRPr lang="en-GB" sz="2800" dirty="0" smtClean="0"/>
          </a:p>
          <a:p>
            <a:pPr marL="0" indent="0" eaLnBrk="1" hangingPunct="1">
              <a:buFontTx/>
              <a:buNone/>
              <a:defRPr/>
            </a:pPr>
            <a:r>
              <a:rPr lang="en-GB" sz="2400" dirty="0" smtClean="0">
                <a:solidFill>
                  <a:srgbClr val="FFFF00"/>
                </a:solidFill>
              </a:rPr>
              <a:t>The null hypothesis is rejected and it is concluded that the skinfold method and impedance method provide different measures of body composition.</a:t>
            </a:r>
          </a:p>
          <a:p>
            <a:pPr marL="0" indent="0" eaLnBrk="1" hangingPunct="1">
              <a:buFontTx/>
              <a:buNone/>
              <a:defRPr/>
            </a:pPr>
            <a:endParaRPr lang="en-GB" sz="2400" dirty="0">
              <a:solidFill>
                <a:srgbClr val="FF0000"/>
              </a:solidFill>
            </a:endParaRPr>
          </a:p>
          <a:p>
            <a:pPr marL="0" indent="0" eaLnBrk="1" hangingPunct="1">
              <a:buFontTx/>
              <a:buNone/>
              <a:defRPr/>
            </a:pPr>
            <a:r>
              <a:rPr lang="en-GB" sz="2400" dirty="0" smtClean="0">
                <a:solidFill>
                  <a:srgbClr val="FFFF00"/>
                </a:solidFill>
              </a:rPr>
              <a:t>However it should also be notes that the two sets of data are highly correlated!</a:t>
            </a:r>
          </a:p>
          <a:p>
            <a:pPr eaLnBrk="1" hangingPunct="1">
              <a:defRPr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68385458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457200"/>
            <a:ext cx="77724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4000" dirty="0" smtClean="0">
                <a:solidFill>
                  <a:srgbClr val="FFFF66"/>
                </a:solidFill>
              </a:rPr>
              <a:t>Instructions for paired t-test How to perform the test using SPSS.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989138"/>
            <a:ext cx="8458200" cy="914400"/>
          </a:xfrm>
        </p:spPr>
        <p:txBody>
          <a:bodyPr/>
          <a:lstStyle/>
          <a:p>
            <a:pPr lvl="1" eaLnBrk="1" hangingPunct="1">
              <a:defRPr/>
            </a:pPr>
            <a:r>
              <a:rPr lang="en-GB" sz="2400" dirty="0" smtClean="0"/>
              <a:t>Input data into SPSS </a:t>
            </a:r>
            <a:r>
              <a:rPr lang="en-GB" sz="2400" dirty="0" smtClean="0"/>
              <a:t>in two columns. </a:t>
            </a:r>
            <a:endParaRPr lang="en-GB" sz="2400" dirty="0" smtClean="0"/>
          </a:p>
          <a:p>
            <a:pPr lvl="1" eaLnBrk="1" hangingPunct="1">
              <a:defRPr/>
            </a:pPr>
            <a:r>
              <a:rPr lang="en-GB" sz="2400" dirty="0" smtClean="0"/>
              <a:t>Click on </a:t>
            </a:r>
            <a:r>
              <a:rPr lang="en-GB" sz="2400" dirty="0" err="1" smtClean="0">
                <a:solidFill>
                  <a:schemeClr val="hlink"/>
                </a:solidFill>
              </a:rPr>
              <a:t>Analyze</a:t>
            </a:r>
            <a:endParaRPr lang="en-GB" sz="2400" dirty="0" smtClean="0">
              <a:solidFill>
                <a:schemeClr val="hlink"/>
              </a:solidFill>
            </a:endParaRPr>
          </a:p>
          <a:p>
            <a:pPr lvl="1" eaLnBrk="1" hangingPunct="1">
              <a:defRPr/>
            </a:pPr>
            <a:r>
              <a:rPr lang="en-GB" sz="2400" dirty="0" smtClean="0"/>
              <a:t>Click on </a:t>
            </a:r>
            <a:r>
              <a:rPr lang="en-GB" sz="2400" dirty="0" smtClean="0">
                <a:solidFill>
                  <a:schemeClr val="hlink"/>
                </a:solidFill>
              </a:rPr>
              <a:t>Compare Means</a:t>
            </a:r>
          </a:p>
          <a:p>
            <a:pPr lvl="1" eaLnBrk="1" hangingPunct="1">
              <a:defRPr/>
            </a:pPr>
            <a:r>
              <a:rPr lang="en-GB" sz="2400" dirty="0" smtClean="0"/>
              <a:t>Click on </a:t>
            </a:r>
            <a:r>
              <a:rPr lang="en-GB" sz="2400" dirty="0" smtClean="0">
                <a:solidFill>
                  <a:schemeClr val="hlink"/>
                </a:solidFill>
              </a:rPr>
              <a:t>Paired-Samples T-test.</a:t>
            </a:r>
          </a:p>
          <a:p>
            <a:pPr lvl="1" eaLnBrk="1" hangingPunct="1">
              <a:defRPr/>
            </a:pPr>
            <a:r>
              <a:rPr lang="en-GB" sz="2400" dirty="0" smtClean="0"/>
              <a:t>Move the two variables that you wish to compare (pre ingestion and post ingestion) into the </a:t>
            </a:r>
            <a:r>
              <a:rPr lang="en-GB" sz="2400" dirty="0" smtClean="0">
                <a:solidFill>
                  <a:schemeClr val="hlink"/>
                </a:solidFill>
              </a:rPr>
              <a:t>Paired variables box.</a:t>
            </a:r>
          </a:p>
          <a:p>
            <a:pPr lvl="1" eaLnBrk="1" hangingPunct="1">
              <a:defRPr/>
            </a:pPr>
            <a:r>
              <a:rPr lang="en-GB" sz="2400" dirty="0" smtClean="0"/>
              <a:t>Click on </a:t>
            </a:r>
            <a:r>
              <a:rPr lang="en-GB" sz="2400" dirty="0" smtClean="0">
                <a:solidFill>
                  <a:schemeClr val="hlink"/>
                </a:solidFill>
              </a:rPr>
              <a:t>OK</a:t>
            </a:r>
            <a:r>
              <a:rPr lang="en-GB" sz="2400" dirty="0" smtClean="0"/>
              <a:t> </a:t>
            </a:r>
          </a:p>
          <a:p>
            <a:pPr lvl="1" eaLnBrk="1" hangingPunct="1">
              <a:defRPr/>
            </a:pPr>
            <a:r>
              <a:rPr lang="en-GB" sz="2400" dirty="0" smtClean="0"/>
              <a:t>The output for the t-test will be shown.</a:t>
            </a:r>
          </a:p>
          <a:p>
            <a:pPr lvl="1" eaLnBrk="1" hangingPunct="1">
              <a:defRPr/>
            </a:pPr>
            <a:r>
              <a:rPr lang="en-GB" sz="2400" dirty="0" smtClean="0">
                <a:solidFill>
                  <a:schemeClr val="folHlink"/>
                </a:solidFill>
              </a:rPr>
              <a:t>Interpret your results!</a:t>
            </a:r>
          </a:p>
          <a:p>
            <a:pPr eaLnBrk="1" hangingPunct="1">
              <a:defRPr/>
            </a:pPr>
            <a:endParaRPr lang="en-GB" sz="2400" dirty="0" smtClean="0"/>
          </a:p>
          <a:p>
            <a:pPr lvl="1" eaLnBrk="1" hangingPunct="1">
              <a:defRPr/>
            </a:pPr>
            <a:endParaRPr lang="en-GB" sz="2400" dirty="0" smtClean="0"/>
          </a:p>
          <a:p>
            <a:pPr lvl="1" eaLnBrk="1" hangingPunct="1">
              <a:defRPr/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 bldLvl="3" autoUpdateAnimBg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solidFill>
                  <a:srgbClr val="FFFF66"/>
                </a:solidFill>
              </a:rPr>
              <a:t>Output Sheets</a:t>
            </a:r>
            <a:endParaRPr lang="en-US" smtClean="0">
              <a:solidFill>
                <a:srgbClr val="FFFF66"/>
              </a:solidFill>
            </a:endParaRP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z="2800" smtClean="0">
                <a:effectLst/>
              </a:rPr>
              <a:t>If there is a significant difference (equal to or &lt;0.05) then check the means to see in which direction the difference lies. </a:t>
            </a:r>
          </a:p>
          <a:p>
            <a:pPr eaLnBrk="1" hangingPunct="1"/>
            <a:r>
              <a:rPr lang="en-GB" altLang="en-US" sz="2800" smtClean="0">
                <a:effectLst/>
              </a:rPr>
              <a:t>The correlation is also given.</a:t>
            </a:r>
          </a:p>
          <a:p>
            <a:pPr eaLnBrk="1" hangingPunct="1"/>
            <a:r>
              <a:rPr lang="en-GB" altLang="en-US" sz="2800" smtClean="0">
                <a:effectLst/>
              </a:rPr>
              <a:t>When writing up your results you need to mention the ‘t’ value, df (degrees of freedom) and the ‘p’ value. </a:t>
            </a:r>
          </a:p>
          <a:p>
            <a:pPr eaLnBrk="1" hangingPunct="1"/>
            <a:r>
              <a:rPr lang="en-GB" altLang="en-US" sz="2800" i="1" smtClean="0">
                <a:solidFill>
                  <a:schemeClr val="hlink"/>
                </a:solidFill>
                <a:effectLst/>
              </a:rPr>
              <a:t>See guidelines on the handout provided. </a:t>
            </a:r>
            <a:endParaRPr lang="en-US" altLang="en-US" sz="2800" i="1" smtClean="0">
              <a:solidFill>
                <a:schemeClr val="hlink"/>
              </a:solidFill>
              <a:effectLst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457200"/>
            <a:ext cx="77724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solidFill>
                  <a:srgbClr val="FFFF66"/>
                </a:solidFill>
              </a:rPr>
              <a:t>Significance of t-test...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1600200"/>
            <a:ext cx="8458200" cy="914400"/>
          </a:xfrm>
        </p:spPr>
        <p:txBody>
          <a:bodyPr/>
          <a:lstStyle/>
          <a:p>
            <a:pPr lvl="1" eaLnBrk="1" hangingPunct="1">
              <a:defRPr/>
            </a:pPr>
            <a:r>
              <a:rPr lang="en-GB" smtClean="0"/>
              <a:t>As before, examine the significance level to determine what the results of the t-test mean. </a:t>
            </a:r>
          </a:p>
          <a:p>
            <a:pPr lvl="2" eaLnBrk="1" hangingPunct="1">
              <a:defRPr/>
            </a:pPr>
            <a:r>
              <a:rPr lang="en-GB" smtClean="0"/>
              <a:t>for sport, health, nutrition, PE…We need to be 95% confident.</a:t>
            </a:r>
          </a:p>
          <a:p>
            <a:pPr lvl="2" eaLnBrk="1" hangingPunct="1">
              <a:defRPr/>
            </a:pPr>
            <a:r>
              <a:rPr lang="en-GB" smtClean="0"/>
              <a:t>Equal to or &lt;0.05 we can be 95% sure the difference is not down to chance</a:t>
            </a:r>
          </a:p>
          <a:p>
            <a:pPr lvl="2" eaLnBrk="1" hangingPunct="1">
              <a:defRPr/>
            </a:pPr>
            <a:r>
              <a:rPr lang="en-GB" smtClean="0"/>
              <a:t>Equal to or &lt;0.01 we can be 99% sure the difference is not down to chance</a:t>
            </a:r>
            <a:r>
              <a:rPr lang="en-GB" sz="200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 bldLvl="3" autoUpdateAnimBg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457200"/>
            <a:ext cx="814705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rgbClr val="FFFF66"/>
                </a:solidFill>
              </a:rPr>
              <a:t>Additional t</a:t>
            </a:r>
            <a:r>
              <a:rPr lang="en-GB" dirty="0" smtClean="0">
                <a:solidFill>
                  <a:srgbClr val="FFFF66"/>
                </a:solidFill>
              </a:rPr>
              <a:t>ask</a:t>
            </a:r>
            <a:r>
              <a:rPr lang="en-GB" dirty="0" smtClean="0">
                <a:solidFill>
                  <a:srgbClr val="FFFF66"/>
                </a:solidFill>
              </a:rPr>
              <a:t>:</a:t>
            </a:r>
            <a:r>
              <a:rPr lang="en-GB" dirty="0" smtClean="0"/>
              <a:t> Testing for differences in independent samples...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844675"/>
            <a:ext cx="8820150" cy="1114425"/>
          </a:xfrm>
        </p:spPr>
        <p:txBody>
          <a:bodyPr/>
          <a:lstStyle/>
          <a:p>
            <a:pPr lvl="1" eaLnBrk="1" hangingPunct="1">
              <a:defRPr/>
            </a:pPr>
            <a:r>
              <a:rPr lang="en-GB" sz="2400" dirty="0" smtClean="0"/>
              <a:t>For the data provided previously, establish whether there is a significant difference between the </a:t>
            </a:r>
            <a:r>
              <a:rPr lang="en-GB" sz="2400" dirty="0" smtClean="0"/>
              <a:t>stress scores for </a:t>
            </a:r>
            <a:r>
              <a:rPr lang="en-GB" sz="2400" dirty="0" smtClean="0"/>
              <a:t>the </a:t>
            </a:r>
            <a:r>
              <a:rPr lang="en-GB" sz="2400" dirty="0" smtClean="0"/>
              <a:t>two groups.</a:t>
            </a:r>
          </a:p>
          <a:p>
            <a:pPr lvl="1" eaLnBrk="1" hangingPunct="1">
              <a:defRPr/>
            </a:pPr>
            <a:r>
              <a:rPr lang="en-GB" sz="2400" dirty="0" smtClean="0"/>
              <a:t>Test </a:t>
            </a:r>
            <a:r>
              <a:rPr lang="en-GB" sz="2400" dirty="0" smtClean="0"/>
              <a:t>for equality of variance (</a:t>
            </a:r>
            <a:r>
              <a:rPr lang="en-GB" sz="2400" dirty="0" err="1" smtClean="0"/>
              <a:t>Levene’s</a:t>
            </a:r>
            <a:r>
              <a:rPr lang="en-GB" sz="2400" dirty="0" smtClean="0"/>
              <a:t>). If P&gt;than 0.05 then there is equality of variance – use top row of results.</a:t>
            </a:r>
          </a:p>
          <a:p>
            <a:pPr lvl="1" eaLnBrk="1" hangingPunct="1">
              <a:defRPr/>
            </a:pPr>
            <a:r>
              <a:rPr lang="en-GB" sz="2400" dirty="0" smtClean="0"/>
              <a:t>If P&lt;0.05 then there is not equality of variance and the second row should be used. You need to write about this in your results.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build="p" bldLvl="2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457200"/>
            <a:ext cx="77724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solidFill>
                  <a:srgbClr val="FFFF66"/>
                </a:solidFill>
              </a:rPr>
              <a:t>Additional task: Testing </a:t>
            </a:r>
            <a:r>
              <a:rPr lang="en-GB" dirty="0" smtClean="0">
                <a:solidFill>
                  <a:srgbClr val="FFFF66"/>
                </a:solidFill>
              </a:rPr>
              <a:t>for differences in paired samples...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916113"/>
            <a:ext cx="8364538" cy="1228725"/>
          </a:xfrm>
        </p:spPr>
        <p:txBody>
          <a:bodyPr/>
          <a:lstStyle/>
          <a:p>
            <a:pPr lvl="1" eaLnBrk="1" hangingPunct="1">
              <a:defRPr/>
            </a:pPr>
            <a:r>
              <a:rPr lang="en-GB" sz="2400" dirty="0" smtClean="0"/>
              <a:t>For the data provided previously, establish whether there is a significant difference in </a:t>
            </a:r>
            <a:r>
              <a:rPr lang="en-GB" sz="2400" dirty="0" smtClean="0"/>
              <a:t>the scores achieved at week 1 and week 6.</a:t>
            </a:r>
            <a:endParaRPr lang="en-GB" sz="2400" dirty="0" smtClean="0"/>
          </a:p>
          <a:p>
            <a:pPr lvl="1" eaLnBrk="1" hangingPunct="1">
              <a:defRPr/>
            </a:pPr>
            <a:r>
              <a:rPr lang="en-GB" sz="2400" dirty="0" smtClean="0"/>
              <a:t>Record </a:t>
            </a:r>
            <a:r>
              <a:rPr lang="en-GB" sz="2400" dirty="0" smtClean="0"/>
              <a:t>the </a:t>
            </a:r>
            <a:r>
              <a:rPr lang="en-GB" sz="2400" dirty="0" smtClean="0">
                <a:solidFill>
                  <a:schemeClr val="accent1"/>
                </a:solidFill>
              </a:rPr>
              <a:t>mean and standard deviation</a:t>
            </a:r>
            <a:r>
              <a:rPr lang="en-GB" sz="2400" dirty="0" smtClean="0"/>
              <a:t> for each condition. </a:t>
            </a:r>
          </a:p>
          <a:p>
            <a:pPr lvl="1" eaLnBrk="1" hangingPunct="1">
              <a:defRPr/>
            </a:pPr>
            <a:r>
              <a:rPr lang="en-GB" sz="2400" dirty="0" smtClean="0"/>
              <a:t>Record the </a:t>
            </a:r>
            <a:r>
              <a:rPr lang="en-GB" sz="2400" dirty="0" smtClean="0">
                <a:solidFill>
                  <a:schemeClr val="accent1"/>
                </a:solidFill>
              </a:rPr>
              <a:t>correlation value</a:t>
            </a:r>
            <a:r>
              <a:rPr lang="en-GB" sz="2400" dirty="0" smtClean="0"/>
              <a:t> (r) and the </a:t>
            </a:r>
            <a:r>
              <a:rPr lang="en-GB" sz="2400" dirty="0" smtClean="0">
                <a:solidFill>
                  <a:schemeClr val="accent1"/>
                </a:solidFill>
              </a:rPr>
              <a:t>significance level.</a:t>
            </a:r>
            <a:r>
              <a:rPr lang="en-GB" sz="2400" dirty="0" smtClean="0"/>
              <a:t> </a:t>
            </a:r>
          </a:p>
          <a:p>
            <a:pPr lvl="1" eaLnBrk="1" hangingPunct="1">
              <a:defRPr/>
            </a:pPr>
            <a:r>
              <a:rPr lang="en-GB" sz="2400" dirty="0" smtClean="0"/>
              <a:t>Record the </a:t>
            </a:r>
            <a:r>
              <a:rPr lang="en-GB" sz="2400" dirty="0" smtClean="0">
                <a:solidFill>
                  <a:schemeClr val="accent1"/>
                </a:solidFill>
              </a:rPr>
              <a:t>t value, </a:t>
            </a:r>
            <a:r>
              <a:rPr lang="en-GB" sz="2400" dirty="0" err="1" smtClean="0">
                <a:solidFill>
                  <a:schemeClr val="accent1"/>
                </a:solidFill>
              </a:rPr>
              <a:t>df</a:t>
            </a:r>
            <a:r>
              <a:rPr lang="en-GB" sz="2400" dirty="0" smtClean="0">
                <a:solidFill>
                  <a:schemeClr val="accent1"/>
                </a:solidFill>
              </a:rPr>
              <a:t>, p value</a:t>
            </a:r>
            <a:r>
              <a:rPr lang="en-GB" sz="2400" dirty="0" smtClean="0"/>
              <a:t> for the t-test.</a:t>
            </a:r>
          </a:p>
          <a:p>
            <a:pPr lvl="1" eaLnBrk="1" hangingPunct="1">
              <a:defRPr/>
            </a:pPr>
            <a:endParaRPr lang="en-GB" sz="2400" dirty="0" smtClean="0"/>
          </a:p>
          <a:p>
            <a:pPr lvl="1" algn="ctr" eaLnBrk="1" hangingPunct="1">
              <a:buFontTx/>
              <a:buNone/>
              <a:defRPr/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Globe">
  <a:themeElements>
    <a:clrScheme name="Globe 3">
      <a:dk1>
        <a:srgbClr val="003B76"/>
      </a:dk1>
      <a:lt1>
        <a:srgbClr val="FFFFFF"/>
      </a:lt1>
      <a:dk2>
        <a:srgbClr val="0066CC"/>
      </a:dk2>
      <a:lt2>
        <a:srgbClr val="CCECFF"/>
      </a:lt2>
      <a:accent1>
        <a:srgbClr val="33CCCC"/>
      </a:accent1>
      <a:accent2>
        <a:srgbClr val="66CCFF"/>
      </a:accent2>
      <a:accent3>
        <a:srgbClr val="AAB8E2"/>
      </a:accent3>
      <a:accent4>
        <a:srgbClr val="DADADA"/>
      </a:accent4>
      <a:accent5>
        <a:srgbClr val="ADE2E2"/>
      </a:accent5>
      <a:accent6>
        <a:srgbClr val="5CB9E7"/>
      </a:accent6>
      <a:hlink>
        <a:srgbClr val="FFFFCC"/>
      </a:hlink>
      <a:folHlink>
        <a:srgbClr val="FFCC66"/>
      </a:folHlink>
    </a:clrScheme>
    <a:fontScheme name="Globe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Globe 1">
        <a:dk1>
          <a:srgbClr val="622100"/>
        </a:dk1>
        <a:lt1>
          <a:srgbClr val="FFFFFF"/>
        </a:lt1>
        <a:dk2>
          <a:srgbClr val="800000"/>
        </a:dk2>
        <a:lt2>
          <a:srgbClr val="FFFFCC"/>
        </a:lt2>
        <a:accent1>
          <a:srgbClr val="E42B00"/>
        </a:accent1>
        <a:accent2>
          <a:srgbClr val="996600"/>
        </a:accent2>
        <a:accent3>
          <a:srgbClr val="C0AAAA"/>
        </a:accent3>
        <a:accent4>
          <a:srgbClr val="DADADA"/>
        </a:accent4>
        <a:accent5>
          <a:srgbClr val="EFACAA"/>
        </a:accent5>
        <a:accent6>
          <a:srgbClr val="8A5C00"/>
        </a:accent6>
        <a:hlink>
          <a:srgbClr val="FADF6C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2">
        <a:dk1>
          <a:srgbClr val="5F4545"/>
        </a:dk1>
        <a:lt1>
          <a:srgbClr val="FFFFFF"/>
        </a:lt1>
        <a:dk2>
          <a:srgbClr val="8F6969"/>
        </a:dk2>
        <a:lt2>
          <a:srgbClr val="FFFFCC"/>
        </a:lt2>
        <a:accent1>
          <a:srgbClr val="CC6600"/>
        </a:accent1>
        <a:accent2>
          <a:srgbClr val="924C0C"/>
        </a:accent2>
        <a:accent3>
          <a:srgbClr val="C6B9B9"/>
        </a:accent3>
        <a:accent4>
          <a:srgbClr val="DADADA"/>
        </a:accent4>
        <a:accent5>
          <a:srgbClr val="E2B8AA"/>
        </a:accent5>
        <a:accent6>
          <a:srgbClr val="84440A"/>
        </a:accent6>
        <a:hlink>
          <a:srgbClr val="CFD375"/>
        </a:hlink>
        <a:folHlink>
          <a:srgbClr val="98BB9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3">
        <a:dk1>
          <a:srgbClr val="003B76"/>
        </a:dk1>
        <a:lt1>
          <a:srgbClr val="FFFFFF"/>
        </a:lt1>
        <a:dk2>
          <a:srgbClr val="0066CC"/>
        </a:dk2>
        <a:lt2>
          <a:srgbClr val="CCECFF"/>
        </a:lt2>
        <a:accent1>
          <a:srgbClr val="33CCCC"/>
        </a:accent1>
        <a:accent2>
          <a:srgbClr val="66CCFF"/>
        </a:accent2>
        <a:accent3>
          <a:srgbClr val="AAB8E2"/>
        </a:accent3>
        <a:accent4>
          <a:srgbClr val="DADADA"/>
        </a:accent4>
        <a:accent5>
          <a:srgbClr val="ADE2E2"/>
        </a:accent5>
        <a:accent6>
          <a:srgbClr val="5CB9E7"/>
        </a:accent6>
        <a:hlink>
          <a:srgbClr val="FFFFCC"/>
        </a:hlink>
        <a:folHlink>
          <a:srgbClr val="FF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4">
        <a:dk1>
          <a:srgbClr val="005856"/>
        </a:dk1>
        <a:lt1>
          <a:srgbClr val="FFFFFF"/>
        </a:lt1>
        <a:dk2>
          <a:srgbClr val="008080"/>
        </a:dk2>
        <a:lt2>
          <a:srgbClr val="FFFFCC"/>
        </a:lt2>
        <a:accent1>
          <a:srgbClr val="0099CC"/>
        </a:accent1>
        <a:accent2>
          <a:srgbClr val="00CCFF"/>
        </a:accent2>
        <a:accent3>
          <a:srgbClr val="AAC0C0"/>
        </a:accent3>
        <a:accent4>
          <a:srgbClr val="DADADA"/>
        </a:accent4>
        <a:accent5>
          <a:srgbClr val="AACAE2"/>
        </a:accent5>
        <a:accent6>
          <a:srgbClr val="00B9E7"/>
        </a:accent6>
        <a:hlink>
          <a:srgbClr val="1ACE9F"/>
        </a:hlink>
        <a:folHlink>
          <a:srgbClr val="948CC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5">
        <a:dk1>
          <a:srgbClr val="3C5436"/>
        </a:dk1>
        <a:lt1>
          <a:srgbClr val="FFFFFF"/>
        </a:lt1>
        <a:dk2>
          <a:srgbClr val="5F8656"/>
        </a:dk2>
        <a:lt2>
          <a:srgbClr val="D6D8C0"/>
        </a:lt2>
        <a:accent1>
          <a:srgbClr val="61733D"/>
        </a:accent1>
        <a:accent2>
          <a:srgbClr val="324A39"/>
        </a:accent2>
        <a:accent3>
          <a:srgbClr val="B6C3B4"/>
        </a:accent3>
        <a:accent4>
          <a:srgbClr val="DADADA"/>
        </a:accent4>
        <a:accent5>
          <a:srgbClr val="B7BCAF"/>
        </a:accent5>
        <a:accent6>
          <a:srgbClr val="2C4233"/>
        </a:accent6>
        <a:hlink>
          <a:srgbClr val="73D588"/>
        </a:hlink>
        <a:folHlink>
          <a:srgbClr val="6F99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6">
        <a:dk1>
          <a:srgbClr val="5B7B65"/>
        </a:dk1>
        <a:lt1>
          <a:srgbClr val="FFFFFF"/>
        </a:lt1>
        <a:dk2>
          <a:srgbClr val="9ABE9D"/>
        </a:dk2>
        <a:lt2>
          <a:srgbClr val="336600"/>
        </a:lt2>
        <a:accent1>
          <a:srgbClr val="00CC66"/>
        </a:accent1>
        <a:accent2>
          <a:srgbClr val="4E7050"/>
        </a:accent2>
        <a:accent3>
          <a:srgbClr val="CADBCC"/>
        </a:accent3>
        <a:accent4>
          <a:srgbClr val="DADADA"/>
        </a:accent4>
        <a:accent5>
          <a:srgbClr val="AAE2B8"/>
        </a:accent5>
        <a:accent6>
          <a:srgbClr val="466548"/>
        </a:accent6>
        <a:hlink>
          <a:srgbClr val="FFFFCC"/>
        </a:hlink>
        <a:folHlink>
          <a:srgbClr val="9CE8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7">
        <a:dk1>
          <a:srgbClr val="4C4E44"/>
        </a:dk1>
        <a:lt1>
          <a:srgbClr val="FFFFFF"/>
        </a:lt1>
        <a:dk2>
          <a:srgbClr val="686B5D"/>
        </a:dk2>
        <a:lt2>
          <a:srgbClr val="D6D5C6"/>
        </a:lt2>
        <a:accent1>
          <a:srgbClr val="898D79"/>
        </a:accent1>
        <a:accent2>
          <a:srgbClr val="4D4F45"/>
        </a:accent2>
        <a:accent3>
          <a:srgbClr val="B9BAB6"/>
        </a:accent3>
        <a:accent4>
          <a:srgbClr val="DADADA"/>
        </a:accent4>
        <a:accent5>
          <a:srgbClr val="C4C5BE"/>
        </a:accent5>
        <a:accent6>
          <a:srgbClr val="45473E"/>
        </a:accent6>
        <a:hlink>
          <a:srgbClr val="58BE67"/>
        </a:hlink>
        <a:folHlink>
          <a:srgbClr val="C0C64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obe 8">
        <a:dk1>
          <a:srgbClr val="000000"/>
        </a:dk1>
        <a:lt1>
          <a:srgbClr val="FFFFDD"/>
        </a:lt1>
        <a:dk2>
          <a:srgbClr val="000000"/>
        </a:dk2>
        <a:lt2>
          <a:srgbClr val="98977A"/>
        </a:lt2>
        <a:accent1>
          <a:srgbClr val="BDCDA7"/>
        </a:accent1>
        <a:accent2>
          <a:srgbClr val="A0D060"/>
        </a:accent2>
        <a:accent3>
          <a:srgbClr val="FFFFEB"/>
        </a:accent3>
        <a:accent4>
          <a:srgbClr val="000000"/>
        </a:accent4>
        <a:accent5>
          <a:srgbClr val="DBE3D0"/>
        </a:accent5>
        <a:accent6>
          <a:srgbClr val="91BC56"/>
        </a:accent6>
        <a:hlink>
          <a:srgbClr val="FADD4E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Globe</Template>
  <TotalTime>475</TotalTime>
  <Words>2198</Words>
  <Application>Microsoft Office PowerPoint</Application>
  <PresentationFormat>On-screen Show (4:3)</PresentationFormat>
  <Paragraphs>352</Paragraphs>
  <Slides>31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41" baseType="lpstr">
      <vt:lpstr>Arial</vt:lpstr>
      <vt:lpstr>Calibri</vt:lpstr>
      <vt:lpstr>Cambria</vt:lpstr>
      <vt:lpstr>MS Mincho</vt:lpstr>
      <vt:lpstr>Tahoma</vt:lpstr>
      <vt:lpstr>Times New Roman</vt:lpstr>
      <vt:lpstr>Verdana</vt:lpstr>
      <vt:lpstr>Wingdings</vt:lpstr>
      <vt:lpstr>Globe</vt:lpstr>
      <vt:lpstr>Document</vt:lpstr>
      <vt:lpstr>   Differences Between Two Samples: t-test   Alison Connaughton Week 7</vt:lpstr>
      <vt:lpstr>Basic Concepts...</vt:lpstr>
      <vt:lpstr>Assumptions of the t-test.  These must be met before using the t-test.</vt:lpstr>
      <vt:lpstr>Interval Data</vt:lpstr>
      <vt:lpstr>Ratio Data</vt:lpstr>
      <vt:lpstr>VERY IMPORTANT!! Two types of test – you NEED to understand this.</vt:lpstr>
      <vt:lpstr>Which type of t-test would the following use? (Paired of Independent?)</vt:lpstr>
      <vt:lpstr>VERY IMPORTANT!! Two types of test – you NEED to understand this.</vt:lpstr>
      <vt:lpstr>Independent t-test </vt:lpstr>
      <vt:lpstr>What will the t-test tell you???</vt:lpstr>
      <vt:lpstr>Example of data that could be used for independent t-test  (2 separate groups of athletes)</vt:lpstr>
      <vt:lpstr>Why use a t-test?</vt:lpstr>
      <vt:lpstr>Example data</vt:lpstr>
      <vt:lpstr> Conducting an Independent sample t-test </vt:lpstr>
      <vt:lpstr>Conducting the assessment</vt:lpstr>
      <vt:lpstr>SPSS Output tables</vt:lpstr>
      <vt:lpstr>Reporting the Information</vt:lpstr>
      <vt:lpstr>Significance of t-test...</vt:lpstr>
      <vt:lpstr>Basic Concepts: Paired (Dependent) t-test</vt:lpstr>
      <vt:lpstr>Example of data that could be used for paired t-test  (1 group of athletes tested on two occasions)</vt:lpstr>
      <vt:lpstr>Research question</vt:lpstr>
      <vt:lpstr>Setting up SPSS </vt:lpstr>
      <vt:lpstr>Conducting the Analysis</vt:lpstr>
      <vt:lpstr>SPSS Outputs</vt:lpstr>
      <vt:lpstr>SPSS Output Tables</vt:lpstr>
      <vt:lpstr>Reporting the Data</vt:lpstr>
      <vt:lpstr>Instructions for paired t-test How to perform the test using SPSS.</vt:lpstr>
      <vt:lpstr>Output Sheets</vt:lpstr>
      <vt:lpstr>Significance of t-test...</vt:lpstr>
      <vt:lpstr>Additional task: Testing for differences in independent samples...</vt:lpstr>
      <vt:lpstr>Additional task: Testing for differences in paired samples...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IT</dc:creator>
  <cp:lastModifiedBy>Administrator</cp:lastModifiedBy>
  <cp:revision>23</cp:revision>
  <dcterms:created xsi:type="dcterms:W3CDTF">2006-03-09T09:56:42Z</dcterms:created>
  <dcterms:modified xsi:type="dcterms:W3CDTF">2022-11-13T18:22:22Z</dcterms:modified>
</cp:coreProperties>
</file>