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Bebas Neue Bold" panose="020B0606020202050201" pitchFamily="34" charset="77"/>
      <p:regular r:id="rId11"/>
    </p:embeddedFont>
    <p:embeddedFont>
      <p:font typeface="Calibri" panose="020F0502020204030204" pitchFamily="34" charset="0"/>
      <p:regular r:id="rId12"/>
      <p:bold r:id="rId13"/>
      <p:italic r:id="rId14"/>
      <p:boldItalic r:id="rId15"/>
    </p:embeddedFont>
    <p:embeddedFont>
      <p:font typeface="Montserrat" panose="020F0502020204030204" pitchFamily="34" charset="0"/>
      <p:regular r:id="rId16"/>
    </p:embeddedFont>
    <p:embeddedFont>
      <p:font typeface="Montserrat Semi-Bold" pitchFamily="2" charset="77"/>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0" d="100"/>
          <a:sy n="40" d="100"/>
        </p:scale>
        <p:origin x="-78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11/27/22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8.svg"/><Relationship Id="rId7" Type="http://schemas.openxmlformats.org/officeDocument/2006/relationships/image" Target="../media/image14.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6.svg"/></Relationships>
</file>

<file path=ppt/slides/_rels/slide4.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svg"/><Relationship Id="rId7" Type="http://schemas.openxmlformats.org/officeDocument/2006/relationships/image" Target="../media/image22.svg"/><Relationship Id="rId12" Type="http://schemas.openxmlformats.org/officeDocument/2006/relationships/image" Target="../media/image27.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11" Type="http://schemas.openxmlformats.org/officeDocument/2006/relationships/image" Target="../media/image26.svg"/><Relationship Id="rId5" Type="http://schemas.openxmlformats.org/officeDocument/2006/relationships/image" Target="../media/image20.sv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svg"/></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svg"/><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7.xml"/><Relationship Id="rId4" Type="http://schemas.openxmlformats.org/officeDocument/2006/relationships/image" Target="../media/image33.svg"/></Relationships>
</file>

<file path=ppt/slides/_rels/slide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36.svg"/><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3365885" y="2177042"/>
            <a:ext cx="11317814" cy="5932917"/>
            <a:chOff x="0" y="0"/>
            <a:chExt cx="3550999" cy="1861471"/>
          </a:xfrm>
        </p:grpSpPr>
        <p:sp>
          <p:nvSpPr>
            <p:cNvPr id="3" name="Freeform 3"/>
            <p:cNvSpPr/>
            <p:nvPr/>
          </p:nvSpPr>
          <p:spPr>
            <a:xfrm>
              <a:off x="0" y="0"/>
              <a:ext cx="3550999" cy="1861471"/>
            </a:xfrm>
            <a:custGeom>
              <a:avLst/>
              <a:gdLst/>
              <a:ahLst/>
              <a:cxnLst/>
              <a:rect l="l" t="t" r="r" b="b"/>
              <a:pathLst>
                <a:path w="3550999" h="1861471">
                  <a:moveTo>
                    <a:pt x="0" y="0"/>
                  </a:moveTo>
                  <a:lnTo>
                    <a:pt x="3550999" y="0"/>
                  </a:lnTo>
                  <a:lnTo>
                    <a:pt x="3550999" y="1861471"/>
                  </a:lnTo>
                  <a:lnTo>
                    <a:pt x="0" y="1861471"/>
                  </a:lnTo>
                  <a:close/>
                </a:path>
              </a:pathLst>
            </a:custGeom>
            <a:solidFill>
              <a:srgbClr val="FFFFFF"/>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913025" y="1837536"/>
            <a:ext cx="2461951" cy="801253"/>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a:off x="1055914" y="2238163"/>
            <a:ext cx="3889122" cy="10913353"/>
          </a:xfrm>
          <a:prstGeom prst="rect">
            <a:avLst/>
          </a:prstGeom>
        </p:spPr>
      </p:pic>
      <p:sp>
        <p:nvSpPr>
          <p:cNvPr id="6" name="TextBox 6"/>
          <p:cNvSpPr txBox="1"/>
          <p:nvPr/>
        </p:nvSpPr>
        <p:spPr>
          <a:xfrm>
            <a:off x="3952380" y="3867150"/>
            <a:ext cx="10383239" cy="2668907"/>
          </a:xfrm>
          <a:prstGeom prst="rect">
            <a:avLst/>
          </a:prstGeom>
        </p:spPr>
        <p:txBody>
          <a:bodyPr lIns="0" tIns="0" rIns="0" bIns="0" rtlCol="0" anchor="t">
            <a:spAutoFit/>
          </a:bodyPr>
          <a:lstStyle/>
          <a:p>
            <a:pPr algn="ctr">
              <a:lnSpc>
                <a:spcPts val="10200"/>
              </a:lnSpc>
            </a:pPr>
            <a:r>
              <a:rPr lang="en-US" sz="10200">
                <a:solidFill>
                  <a:srgbClr val="2E2E2E"/>
                </a:solidFill>
                <a:latin typeface="Gliker SemiBold"/>
              </a:rPr>
              <a:t>EMPLOYEE ENGAGEMENT</a:t>
            </a:r>
          </a:p>
        </p:txBody>
      </p:sp>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3405988" y="6417129"/>
            <a:ext cx="2555421" cy="2555421"/>
          </a:xfrm>
          <a:prstGeom prst="rect">
            <a:avLst/>
          </a:prstGeom>
        </p:spPr>
      </p:pic>
      <p:sp>
        <p:nvSpPr>
          <p:cNvPr id="8" name="TextBox 8"/>
          <p:cNvSpPr txBox="1"/>
          <p:nvPr/>
        </p:nvSpPr>
        <p:spPr>
          <a:xfrm>
            <a:off x="13725511" y="6953086"/>
            <a:ext cx="1916377" cy="1769715"/>
          </a:xfrm>
          <a:prstGeom prst="rect">
            <a:avLst/>
          </a:prstGeom>
        </p:spPr>
        <p:txBody>
          <a:bodyPr lIns="0" tIns="0" rIns="0" bIns="0" rtlCol="0" anchor="t">
            <a:spAutoFit/>
          </a:bodyPr>
          <a:lstStyle/>
          <a:p>
            <a:pPr lvl="0">
              <a:lnSpc>
                <a:spcPts val="2340"/>
              </a:lnSpc>
            </a:pPr>
            <a:r>
              <a:rPr lang="en-US" sz="1800" dirty="0">
                <a:solidFill>
                  <a:srgbClr val="FFFFFF"/>
                </a:solidFill>
                <a:latin typeface="Montserrat"/>
              </a:rPr>
              <a:t>By</a:t>
            </a:r>
            <a:r>
              <a:rPr lang="en-US" dirty="0">
                <a:solidFill>
                  <a:srgbClr val="FFFFFF"/>
                </a:solidFill>
                <a:latin typeface="Montserrat"/>
              </a:rPr>
              <a:t>: </a:t>
            </a:r>
          </a:p>
          <a:p>
            <a:pPr lvl="0">
              <a:lnSpc>
                <a:spcPts val="2340"/>
              </a:lnSpc>
            </a:pPr>
            <a:r>
              <a:rPr lang="en-US" dirty="0" err="1">
                <a:solidFill>
                  <a:srgbClr val="FFFFFF"/>
                </a:solidFill>
                <a:latin typeface="Montserrat"/>
              </a:rPr>
              <a:t>Shuhena</a:t>
            </a:r>
            <a:r>
              <a:rPr lang="en-US" dirty="0">
                <a:solidFill>
                  <a:srgbClr val="FFFFFF"/>
                </a:solidFill>
                <a:latin typeface="Montserrat"/>
              </a:rPr>
              <a:t> Begum</a:t>
            </a:r>
          </a:p>
          <a:p>
            <a:pPr lvl="0">
              <a:lnSpc>
                <a:spcPts val="2340"/>
              </a:lnSpc>
            </a:pPr>
            <a:endParaRPr lang="en-US" sz="1800" dirty="0">
              <a:solidFill>
                <a:srgbClr val="FFFFFF"/>
              </a:solidFill>
              <a:latin typeface="Montserrat"/>
            </a:endParaRPr>
          </a:p>
          <a:p>
            <a:pPr lvl="0">
              <a:lnSpc>
                <a:spcPts val="2340"/>
              </a:lnSpc>
            </a:pPr>
            <a:r>
              <a:rPr lang="en-US" dirty="0">
                <a:solidFill>
                  <a:srgbClr val="FFFFFF"/>
                </a:solidFill>
                <a:latin typeface="Montserrat"/>
              </a:rPr>
              <a:t>Student No.</a:t>
            </a:r>
          </a:p>
          <a:p>
            <a:pPr lvl="0">
              <a:lnSpc>
                <a:spcPts val="2340"/>
              </a:lnSpc>
            </a:pPr>
            <a:r>
              <a:rPr lang="en-US" sz="1800" dirty="0">
                <a:solidFill>
                  <a:srgbClr val="FFFFFF"/>
                </a:solidFill>
                <a:latin typeface="Montserrat"/>
              </a:rPr>
              <a:t>2120298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0591366" y="2660912"/>
            <a:ext cx="7889042" cy="1102650"/>
            <a:chOff x="0" y="0"/>
            <a:chExt cx="3439540" cy="480744"/>
          </a:xfrm>
        </p:grpSpPr>
        <p:sp>
          <p:nvSpPr>
            <p:cNvPr id="3" name="Freeform 3"/>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4" name="Group 4"/>
          <p:cNvGrpSpPr/>
          <p:nvPr/>
        </p:nvGrpSpPr>
        <p:grpSpPr>
          <a:xfrm>
            <a:off x="10040041" y="2660912"/>
            <a:ext cx="1102650" cy="1102650"/>
            <a:chOff x="0" y="0"/>
            <a:chExt cx="6350000" cy="6350000"/>
          </a:xfrm>
        </p:grpSpPr>
        <p:sp>
          <p:nvSpPr>
            <p:cNvPr id="5" name="Freeform 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6" name="Group 6"/>
          <p:cNvGrpSpPr/>
          <p:nvPr/>
        </p:nvGrpSpPr>
        <p:grpSpPr>
          <a:xfrm>
            <a:off x="10591366" y="4238359"/>
            <a:ext cx="7889042" cy="1102650"/>
            <a:chOff x="0" y="0"/>
            <a:chExt cx="3439540" cy="480744"/>
          </a:xfrm>
        </p:grpSpPr>
        <p:sp>
          <p:nvSpPr>
            <p:cNvPr id="7" name="Freeform 7"/>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8" name="Group 8"/>
          <p:cNvGrpSpPr/>
          <p:nvPr/>
        </p:nvGrpSpPr>
        <p:grpSpPr>
          <a:xfrm>
            <a:off x="10040041" y="4238359"/>
            <a:ext cx="1102650" cy="1102650"/>
            <a:chOff x="0" y="0"/>
            <a:chExt cx="6350000" cy="6350000"/>
          </a:xfrm>
        </p:grpSpPr>
        <p:sp>
          <p:nvSpPr>
            <p:cNvPr id="9" name="Freeform 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0" name="Group 10"/>
          <p:cNvGrpSpPr/>
          <p:nvPr/>
        </p:nvGrpSpPr>
        <p:grpSpPr>
          <a:xfrm>
            <a:off x="10591366" y="5721082"/>
            <a:ext cx="7889042" cy="1102650"/>
            <a:chOff x="0" y="0"/>
            <a:chExt cx="3439540" cy="480744"/>
          </a:xfrm>
        </p:grpSpPr>
        <p:sp>
          <p:nvSpPr>
            <p:cNvPr id="11" name="Freeform 11"/>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12" name="Group 12"/>
          <p:cNvGrpSpPr/>
          <p:nvPr/>
        </p:nvGrpSpPr>
        <p:grpSpPr>
          <a:xfrm>
            <a:off x="10040041" y="5721082"/>
            <a:ext cx="1102650" cy="1102650"/>
            <a:chOff x="0" y="0"/>
            <a:chExt cx="6350000" cy="6350000"/>
          </a:xfrm>
        </p:grpSpPr>
        <p:sp>
          <p:nvSpPr>
            <p:cNvPr id="13" name="Freeform 1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4" name="Group 14"/>
          <p:cNvGrpSpPr/>
          <p:nvPr/>
        </p:nvGrpSpPr>
        <p:grpSpPr>
          <a:xfrm>
            <a:off x="10591366" y="7298529"/>
            <a:ext cx="7889042" cy="1102650"/>
            <a:chOff x="0" y="0"/>
            <a:chExt cx="3439540" cy="480744"/>
          </a:xfrm>
        </p:grpSpPr>
        <p:sp>
          <p:nvSpPr>
            <p:cNvPr id="15" name="Freeform 15"/>
            <p:cNvSpPr/>
            <p:nvPr/>
          </p:nvSpPr>
          <p:spPr>
            <a:xfrm>
              <a:off x="0" y="0"/>
              <a:ext cx="3439540" cy="480744"/>
            </a:xfrm>
            <a:custGeom>
              <a:avLst/>
              <a:gdLst/>
              <a:ahLst/>
              <a:cxnLst/>
              <a:rect l="l" t="t" r="r" b="b"/>
              <a:pathLst>
                <a:path w="3439540" h="480744">
                  <a:moveTo>
                    <a:pt x="0" y="0"/>
                  </a:moveTo>
                  <a:lnTo>
                    <a:pt x="3439540" y="0"/>
                  </a:lnTo>
                  <a:lnTo>
                    <a:pt x="3439540" y="480744"/>
                  </a:lnTo>
                  <a:lnTo>
                    <a:pt x="0" y="480744"/>
                  </a:lnTo>
                  <a:close/>
                </a:path>
              </a:pathLst>
            </a:custGeom>
            <a:solidFill>
              <a:srgbClr val="3F5896"/>
            </a:solidFill>
          </p:spPr>
        </p:sp>
      </p:grpSp>
      <p:grpSp>
        <p:nvGrpSpPr>
          <p:cNvPr id="16" name="Group 16"/>
          <p:cNvGrpSpPr/>
          <p:nvPr/>
        </p:nvGrpSpPr>
        <p:grpSpPr>
          <a:xfrm>
            <a:off x="10040041" y="7298529"/>
            <a:ext cx="1102650" cy="1102650"/>
            <a:chOff x="0" y="0"/>
            <a:chExt cx="6350000" cy="6350000"/>
          </a:xfrm>
        </p:grpSpPr>
        <p:sp>
          <p:nvSpPr>
            <p:cNvPr id="17" name="Freeform 1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pic>
        <p:nvPicPr>
          <p:cNvPr id="18" name="Picture 18"/>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793539" y="957506"/>
            <a:ext cx="6487527" cy="6373996"/>
          </a:xfrm>
          <a:prstGeom prst="rect">
            <a:avLst/>
          </a:prstGeom>
        </p:spPr>
      </p:pic>
      <p:pic>
        <p:nvPicPr>
          <p:cNvPr id="19" name="Picture 19"/>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a:off x="1793539" y="5341010"/>
            <a:ext cx="7063035" cy="3980983"/>
          </a:xfrm>
          <a:prstGeom prst="rect">
            <a:avLst/>
          </a:prstGeom>
        </p:spPr>
      </p:pic>
      <p:sp>
        <p:nvSpPr>
          <p:cNvPr id="20" name="TextBox 20"/>
          <p:cNvSpPr txBox="1"/>
          <p:nvPr/>
        </p:nvSpPr>
        <p:spPr>
          <a:xfrm>
            <a:off x="2105302" y="2973585"/>
            <a:ext cx="6439509" cy="930275"/>
          </a:xfrm>
          <a:prstGeom prst="rect">
            <a:avLst/>
          </a:prstGeom>
        </p:spPr>
        <p:txBody>
          <a:bodyPr lIns="0" tIns="0" rIns="0" bIns="0" rtlCol="0" anchor="t">
            <a:spAutoFit/>
          </a:bodyPr>
          <a:lstStyle/>
          <a:p>
            <a:pPr algn="ctr">
              <a:lnSpc>
                <a:spcPts val="6999"/>
              </a:lnSpc>
            </a:pPr>
            <a:r>
              <a:rPr lang="en-US" sz="6999">
                <a:solidFill>
                  <a:srgbClr val="2E2E2E"/>
                </a:solidFill>
                <a:latin typeface="Gliker SemiBold"/>
              </a:rPr>
              <a:t>CONTENTS</a:t>
            </a:r>
          </a:p>
        </p:txBody>
      </p:sp>
      <p:sp>
        <p:nvSpPr>
          <p:cNvPr id="21" name="TextBox 21"/>
          <p:cNvSpPr txBox="1"/>
          <p:nvPr/>
        </p:nvSpPr>
        <p:spPr>
          <a:xfrm>
            <a:off x="11597622" y="3013165"/>
            <a:ext cx="5291418" cy="379095"/>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Introduction </a:t>
            </a:r>
          </a:p>
        </p:txBody>
      </p:sp>
      <p:sp>
        <p:nvSpPr>
          <p:cNvPr id="22" name="TextBox 22"/>
          <p:cNvSpPr txBox="1"/>
          <p:nvPr/>
        </p:nvSpPr>
        <p:spPr>
          <a:xfrm>
            <a:off x="10040041" y="2931250"/>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01</a:t>
            </a:r>
          </a:p>
        </p:txBody>
      </p:sp>
      <p:sp>
        <p:nvSpPr>
          <p:cNvPr id="23" name="TextBox 23"/>
          <p:cNvSpPr txBox="1"/>
          <p:nvPr/>
        </p:nvSpPr>
        <p:spPr>
          <a:xfrm>
            <a:off x="11597622" y="4590612"/>
            <a:ext cx="5291418" cy="379095"/>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Engagement Theoretical Model </a:t>
            </a:r>
          </a:p>
        </p:txBody>
      </p:sp>
      <p:sp>
        <p:nvSpPr>
          <p:cNvPr id="24" name="TextBox 24"/>
          <p:cNvSpPr txBox="1"/>
          <p:nvPr/>
        </p:nvSpPr>
        <p:spPr>
          <a:xfrm>
            <a:off x="10040041" y="4508697"/>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02</a:t>
            </a:r>
          </a:p>
        </p:txBody>
      </p:sp>
      <p:sp>
        <p:nvSpPr>
          <p:cNvPr id="25" name="TextBox 25"/>
          <p:cNvSpPr txBox="1"/>
          <p:nvPr/>
        </p:nvSpPr>
        <p:spPr>
          <a:xfrm>
            <a:off x="11597622" y="5878072"/>
            <a:ext cx="6690378" cy="769620"/>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Action taken to ensure Employee Engagement </a:t>
            </a:r>
          </a:p>
        </p:txBody>
      </p:sp>
      <p:sp>
        <p:nvSpPr>
          <p:cNvPr id="26" name="TextBox 26"/>
          <p:cNvSpPr txBox="1"/>
          <p:nvPr/>
        </p:nvSpPr>
        <p:spPr>
          <a:xfrm>
            <a:off x="10040041" y="5991419"/>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03</a:t>
            </a:r>
          </a:p>
        </p:txBody>
      </p:sp>
      <p:sp>
        <p:nvSpPr>
          <p:cNvPr id="27" name="TextBox 27"/>
          <p:cNvSpPr txBox="1"/>
          <p:nvPr/>
        </p:nvSpPr>
        <p:spPr>
          <a:xfrm>
            <a:off x="11597622" y="7455519"/>
            <a:ext cx="5291418" cy="769620"/>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Importance of Employee Engagement </a:t>
            </a:r>
          </a:p>
        </p:txBody>
      </p:sp>
      <p:sp>
        <p:nvSpPr>
          <p:cNvPr id="28" name="TextBox 28"/>
          <p:cNvSpPr txBox="1"/>
          <p:nvPr/>
        </p:nvSpPr>
        <p:spPr>
          <a:xfrm>
            <a:off x="10040041" y="7568867"/>
            <a:ext cx="1102650" cy="552450"/>
          </a:xfrm>
          <a:prstGeom prst="rect">
            <a:avLst/>
          </a:prstGeom>
        </p:spPr>
        <p:txBody>
          <a:bodyPr lIns="0" tIns="0" rIns="0" bIns="0" rtlCol="0" anchor="t">
            <a:spAutoFit/>
          </a:bodyPr>
          <a:lstStyle/>
          <a:p>
            <a:pPr algn="ctr">
              <a:lnSpc>
                <a:spcPts val="4320"/>
              </a:lnSpc>
            </a:pPr>
            <a:r>
              <a:rPr lang="en-US" sz="3600">
                <a:solidFill>
                  <a:srgbClr val="3F5896"/>
                </a:solidFill>
                <a:latin typeface="Gliker SemiBold"/>
              </a:rPr>
              <a:t>04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437564" y="195002"/>
            <a:ext cx="9445208" cy="9279917"/>
          </a:xfrm>
          <a:prstGeom prst="rect">
            <a:avLst/>
          </a:prstGeom>
        </p:spPr>
      </p:pic>
      <p:pic>
        <p:nvPicPr>
          <p:cNvPr id="3" name="Picture 3"/>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104249" y="1230470"/>
            <a:ext cx="7769121" cy="7633161"/>
          </a:xfrm>
          <a:prstGeom prst="rect">
            <a:avLst/>
          </a:prstGeom>
        </p:spPr>
      </p:pic>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818689" flipH="1">
            <a:off x="8999677" y="6858865"/>
            <a:ext cx="2209144" cy="1112856"/>
          </a:xfrm>
          <a:prstGeom prst="rect">
            <a:avLst/>
          </a:prstGeom>
        </p:spPr>
      </p:pic>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358533">
            <a:off x="9361248" y="1799403"/>
            <a:ext cx="3534923" cy="976924"/>
          </a:xfrm>
          <a:prstGeom prst="rect">
            <a:avLst/>
          </a:prstGeom>
        </p:spPr>
      </p:pic>
      <p:pic>
        <p:nvPicPr>
          <p:cNvPr id="6" name="Picture 6"/>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6151408" y="1875339"/>
            <a:ext cx="1107892" cy="1910158"/>
          </a:xfrm>
          <a:prstGeom prst="rect">
            <a:avLst/>
          </a:prstGeom>
        </p:spPr>
      </p:pic>
      <p:sp>
        <p:nvSpPr>
          <p:cNvPr id="7" name="TextBox 7"/>
          <p:cNvSpPr txBox="1"/>
          <p:nvPr/>
        </p:nvSpPr>
        <p:spPr>
          <a:xfrm>
            <a:off x="1980061" y="3148403"/>
            <a:ext cx="7471648" cy="1057275"/>
          </a:xfrm>
          <a:prstGeom prst="rect">
            <a:avLst/>
          </a:prstGeom>
        </p:spPr>
        <p:txBody>
          <a:bodyPr lIns="0" tIns="0" rIns="0" bIns="0" rtlCol="0" anchor="t">
            <a:spAutoFit/>
          </a:bodyPr>
          <a:lstStyle/>
          <a:p>
            <a:pPr>
              <a:lnSpc>
                <a:spcPts val="8399"/>
              </a:lnSpc>
            </a:pPr>
            <a:r>
              <a:rPr lang="en-US" sz="6999">
                <a:solidFill>
                  <a:srgbClr val="2E2E2E"/>
                </a:solidFill>
                <a:latin typeface="Gliker SemiBold"/>
              </a:rPr>
              <a:t>INTRODUCTION</a:t>
            </a:r>
          </a:p>
        </p:txBody>
      </p:sp>
      <p:sp>
        <p:nvSpPr>
          <p:cNvPr id="8" name="TextBox 8"/>
          <p:cNvSpPr txBox="1"/>
          <p:nvPr/>
        </p:nvSpPr>
        <p:spPr>
          <a:xfrm>
            <a:off x="1980061" y="4787336"/>
            <a:ext cx="6360215" cy="471805"/>
          </a:xfrm>
          <a:prstGeom prst="rect">
            <a:avLst/>
          </a:prstGeom>
        </p:spPr>
        <p:txBody>
          <a:bodyPr lIns="0" tIns="0" rIns="0" bIns="0" rtlCol="0" anchor="t">
            <a:spAutoFit/>
          </a:bodyPr>
          <a:lstStyle/>
          <a:p>
            <a:pPr marL="0" lvl="0" indent="0">
              <a:lnSpc>
                <a:spcPts val="3919"/>
              </a:lnSpc>
            </a:pPr>
            <a:r>
              <a:rPr lang="en-US" sz="2799">
                <a:solidFill>
                  <a:srgbClr val="2E2E2E"/>
                </a:solidFill>
                <a:latin typeface="Montserrat Semi-Bold"/>
              </a:rPr>
              <a:t>Employee Engagement </a:t>
            </a:r>
          </a:p>
        </p:txBody>
      </p:sp>
      <p:sp>
        <p:nvSpPr>
          <p:cNvPr id="9" name="TextBox 9"/>
          <p:cNvSpPr txBox="1"/>
          <p:nvPr/>
        </p:nvSpPr>
        <p:spPr>
          <a:xfrm>
            <a:off x="1980061" y="5349078"/>
            <a:ext cx="6360215" cy="2491740"/>
          </a:xfrm>
          <a:prstGeom prst="rect">
            <a:avLst/>
          </a:prstGeom>
        </p:spPr>
        <p:txBody>
          <a:bodyPr lIns="0" tIns="0" rIns="0" bIns="0" rtlCol="0" anchor="t">
            <a:spAutoFit/>
          </a:bodyPr>
          <a:lstStyle/>
          <a:p>
            <a:pPr marL="0" lvl="0" indent="0">
              <a:lnSpc>
                <a:spcPts val="3359"/>
              </a:lnSpc>
            </a:pPr>
            <a:r>
              <a:rPr lang="en-US" sz="2400">
                <a:solidFill>
                  <a:srgbClr val="2E2E2E"/>
                </a:solidFill>
                <a:latin typeface="Montserrat"/>
              </a:rPr>
              <a:t>An employee’s emotional commitment to their work, team and the organisation is known as employee engagement. It can also be defined as their willingness to learn and perform at work. (Putra et al., 2016)</a:t>
            </a:r>
          </a:p>
        </p:txBody>
      </p:sp>
      <p:sp>
        <p:nvSpPr>
          <p:cNvPr id="10" name="TextBox 10"/>
          <p:cNvSpPr txBox="1"/>
          <p:nvPr/>
        </p:nvSpPr>
        <p:spPr>
          <a:xfrm>
            <a:off x="11308909" y="4467549"/>
            <a:ext cx="6360215" cy="3749040"/>
          </a:xfrm>
          <a:prstGeom prst="rect">
            <a:avLst/>
          </a:prstGeom>
        </p:spPr>
        <p:txBody>
          <a:bodyPr lIns="0" tIns="0" rIns="0" bIns="0" rtlCol="0" anchor="t">
            <a:spAutoFit/>
          </a:bodyPr>
          <a:lstStyle/>
          <a:p>
            <a:pPr marL="518160" lvl="1" indent="-259080">
              <a:lnSpc>
                <a:spcPts val="3359"/>
              </a:lnSpc>
              <a:buFont typeface="Arial"/>
              <a:buChar char="•"/>
            </a:pPr>
            <a:r>
              <a:rPr lang="en-US" sz="2400">
                <a:solidFill>
                  <a:srgbClr val="2E2E2E"/>
                </a:solidFill>
                <a:latin typeface="Montserrat"/>
              </a:rPr>
              <a:t>Is committed to live by their and organisations values.</a:t>
            </a:r>
          </a:p>
          <a:p>
            <a:pPr marL="518160" lvl="1" indent="-259080">
              <a:lnSpc>
                <a:spcPts val="3359"/>
              </a:lnSpc>
              <a:buFont typeface="Arial"/>
              <a:buChar char="•"/>
            </a:pPr>
            <a:r>
              <a:rPr lang="en-US" sz="2400">
                <a:solidFill>
                  <a:srgbClr val="2E2E2E"/>
                </a:solidFill>
                <a:latin typeface="Montserrat"/>
              </a:rPr>
              <a:t>Feels passionately about their goals.</a:t>
            </a:r>
          </a:p>
          <a:p>
            <a:pPr marL="518160" lvl="1" indent="-259080">
              <a:lnSpc>
                <a:spcPts val="3359"/>
              </a:lnSpc>
              <a:buFont typeface="Arial"/>
              <a:buChar char="•"/>
            </a:pPr>
            <a:r>
              <a:rPr lang="en-US" sz="2400">
                <a:solidFill>
                  <a:srgbClr val="2E2E2E"/>
                </a:solidFill>
                <a:latin typeface="Montserrat"/>
              </a:rPr>
              <a:t>Gives their 100% </a:t>
            </a:r>
          </a:p>
          <a:p>
            <a:pPr marL="518160" lvl="1" indent="-259080">
              <a:lnSpc>
                <a:spcPts val="3359"/>
              </a:lnSpc>
              <a:buFont typeface="Arial"/>
              <a:buChar char="•"/>
            </a:pPr>
            <a:r>
              <a:rPr lang="en-US" sz="2400">
                <a:solidFill>
                  <a:srgbClr val="2E2E2E"/>
                </a:solidFill>
                <a:latin typeface="Montserrat"/>
              </a:rPr>
              <a:t>Goes an extra mile to satisfy customers </a:t>
            </a:r>
          </a:p>
          <a:p>
            <a:pPr marL="518160" lvl="1" indent="-259080">
              <a:lnSpc>
                <a:spcPts val="3359"/>
              </a:lnSpc>
              <a:buFont typeface="Arial"/>
              <a:buChar char="•"/>
            </a:pPr>
            <a:r>
              <a:rPr lang="en-US" sz="2400">
                <a:solidFill>
                  <a:srgbClr val="2E2E2E"/>
                </a:solidFill>
                <a:latin typeface="Montserrat"/>
              </a:rPr>
              <a:t>Is intellectually and emotionally bounded with the organisation. (Huertas-Valdivia et al., 2018)</a:t>
            </a:r>
          </a:p>
        </p:txBody>
      </p:sp>
      <p:sp>
        <p:nvSpPr>
          <p:cNvPr id="11" name="TextBox 11"/>
          <p:cNvSpPr txBox="1"/>
          <p:nvPr/>
        </p:nvSpPr>
        <p:spPr>
          <a:xfrm>
            <a:off x="10899085" y="3278132"/>
            <a:ext cx="6360215" cy="967105"/>
          </a:xfrm>
          <a:prstGeom prst="rect">
            <a:avLst/>
          </a:prstGeom>
        </p:spPr>
        <p:txBody>
          <a:bodyPr lIns="0" tIns="0" rIns="0" bIns="0" rtlCol="0" anchor="t">
            <a:spAutoFit/>
          </a:bodyPr>
          <a:lstStyle/>
          <a:p>
            <a:pPr marL="0" lvl="0" indent="0">
              <a:lnSpc>
                <a:spcPts val="3919"/>
              </a:lnSpc>
            </a:pPr>
            <a:r>
              <a:rPr lang="en-US" sz="2799">
                <a:solidFill>
                  <a:srgbClr val="2E2E2E"/>
                </a:solidFill>
                <a:latin typeface="Montserrat Semi-Bold"/>
              </a:rPr>
              <a:t>Characteristics of a fully engaged employee:</a:t>
            </a:r>
          </a:p>
        </p:txBody>
      </p:sp>
      <p:sp>
        <p:nvSpPr>
          <p:cNvPr id="12" name="TextBox 12"/>
          <p:cNvSpPr txBox="1"/>
          <p:nvPr/>
        </p:nvSpPr>
        <p:spPr>
          <a:xfrm>
            <a:off x="16391957" y="433127"/>
            <a:ext cx="1734685" cy="1739455"/>
          </a:xfrm>
          <a:prstGeom prst="rect">
            <a:avLst/>
          </a:prstGeom>
        </p:spPr>
        <p:txBody>
          <a:bodyPr lIns="0" tIns="0" rIns="0" bIns="0" rtlCol="0" anchor="t">
            <a:spAutoFit/>
          </a:bodyPr>
          <a:lstStyle/>
          <a:p>
            <a:pPr algn="l">
              <a:lnSpc>
                <a:spcPts val="12976"/>
              </a:lnSpc>
            </a:pPr>
            <a:r>
              <a:rPr lang="en-US" sz="12976">
                <a:solidFill>
                  <a:srgbClr val="FFFFFF"/>
                </a:solidFill>
                <a:latin typeface="Bebas Neue Bold"/>
              </a:rPr>
              <a:t>01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9666402" y="1267195"/>
            <a:ext cx="7592898" cy="7427114"/>
            <a:chOff x="0" y="0"/>
            <a:chExt cx="3489960" cy="3413760"/>
          </a:xfrm>
        </p:grpSpPr>
        <p:sp>
          <p:nvSpPr>
            <p:cNvPr id="3" name="Freeform 3"/>
            <p:cNvSpPr/>
            <p:nvPr/>
          </p:nvSpPr>
          <p:spPr>
            <a:xfrm>
              <a:off x="6350" y="1945640"/>
              <a:ext cx="3197860" cy="1461770"/>
            </a:xfrm>
            <a:custGeom>
              <a:avLst/>
              <a:gdLst/>
              <a:ahLst/>
              <a:cxnLst/>
              <a:rect l="l" t="t" r="r" b="b"/>
              <a:pathLst>
                <a:path w="3197860" h="1461770">
                  <a:moveTo>
                    <a:pt x="0" y="0"/>
                  </a:moveTo>
                  <a:lnTo>
                    <a:pt x="0" y="1461770"/>
                  </a:lnTo>
                  <a:lnTo>
                    <a:pt x="3197860" y="1461770"/>
                  </a:lnTo>
                  <a:lnTo>
                    <a:pt x="0" y="0"/>
                  </a:lnTo>
                  <a:close/>
                </a:path>
              </a:pathLst>
            </a:custGeom>
            <a:solidFill>
              <a:srgbClr val="5773B8"/>
            </a:solidFill>
          </p:spPr>
        </p:sp>
        <p:sp>
          <p:nvSpPr>
            <p:cNvPr id="4" name="Freeform 4"/>
            <p:cNvSpPr/>
            <p:nvPr/>
          </p:nvSpPr>
          <p:spPr>
            <a:xfrm>
              <a:off x="0" y="-29210"/>
              <a:ext cx="3496310" cy="3444240"/>
            </a:xfrm>
            <a:custGeom>
              <a:avLst/>
              <a:gdLst/>
              <a:ahLst/>
              <a:cxnLst/>
              <a:rect l="l" t="t" r="r" b="b"/>
              <a:pathLst>
                <a:path w="3496310" h="3444240">
                  <a:moveTo>
                    <a:pt x="1270" y="45720"/>
                  </a:moveTo>
                  <a:lnTo>
                    <a:pt x="1270" y="938530"/>
                  </a:lnTo>
                  <a:cubicBezTo>
                    <a:pt x="1270" y="1452880"/>
                    <a:pt x="0" y="1992630"/>
                    <a:pt x="1270" y="2256790"/>
                  </a:cubicBezTo>
                  <a:cubicBezTo>
                    <a:pt x="5080" y="3025140"/>
                    <a:pt x="99060" y="3331210"/>
                    <a:pt x="99060" y="3331210"/>
                  </a:cubicBezTo>
                  <a:cubicBezTo>
                    <a:pt x="99060" y="3331210"/>
                    <a:pt x="579120" y="3431540"/>
                    <a:pt x="1004570" y="3437890"/>
                  </a:cubicBezTo>
                  <a:cubicBezTo>
                    <a:pt x="1385570" y="3444240"/>
                    <a:pt x="2247900" y="3442970"/>
                    <a:pt x="2667000" y="3442970"/>
                  </a:cubicBezTo>
                  <a:cubicBezTo>
                    <a:pt x="3086100" y="3442970"/>
                    <a:pt x="3487420" y="3442970"/>
                    <a:pt x="3487420" y="3442970"/>
                  </a:cubicBezTo>
                  <a:cubicBezTo>
                    <a:pt x="3487420" y="3442970"/>
                    <a:pt x="3484880" y="2790190"/>
                    <a:pt x="3487420" y="2373630"/>
                  </a:cubicBezTo>
                  <a:cubicBezTo>
                    <a:pt x="3496310" y="1863090"/>
                    <a:pt x="3492500" y="1408430"/>
                    <a:pt x="3492500" y="986790"/>
                  </a:cubicBezTo>
                  <a:cubicBezTo>
                    <a:pt x="3487420" y="438150"/>
                    <a:pt x="3487420" y="59690"/>
                    <a:pt x="3487420" y="59690"/>
                  </a:cubicBezTo>
                  <a:cubicBezTo>
                    <a:pt x="3487420" y="59690"/>
                    <a:pt x="2848610" y="34290"/>
                    <a:pt x="2390140" y="41910"/>
                  </a:cubicBezTo>
                  <a:cubicBezTo>
                    <a:pt x="2033270" y="48260"/>
                    <a:pt x="1306830" y="34290"/>
                    <a:pt x="918210" y="49530"/>
                  </a:cubicBezTo>
                  <a:cubicBezTo>
                    <a:pt x="494030" y="66040"/>
                    <a:pt x="247650" y="0"/>
                    <a:pt x="1270" y="45720"/>
                  </a:cubicBezTo>
                  <a:close/>
                </a:path>
              </a:pathLst>
            </a:custGeom>
            <a:solidFill>
              <a:srgbClr val="FFFFFF"/>
            </a:solidFill>
          </p:spPr>
        </p:sp>
      </p:grpSp>
      <p:pic>
        <p:nvPicPr>
          <p:cNvPr id="5" name="Picture 5"/>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511971" y="7452087"/>
            <a:ext cx="961835" cy="961835"/>
          </a:xfrm>
          <a:prstGeom prst="rect">
            <a:avLst/>
          </a:prstGeom>
        </p:spPr>
      </p:pic>
      <p:pic>
        <p:nvPicPr>
          <p:cNvPr id="6" name="Picture 6"/>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2249812" y="7452087"/>
            <a:ext cx="961835" cy="961835"/>
          </a:xfrm>
          <a:prstGeom prst="rect">
            <a:avLst/>
          </a:prstGeom>
        </p:spPr>
      </p:pic>
      <p:pic>
        <p:nvPicPr>
          <p:cNvPr id="7" name="Picture 7"/>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3964975" y="7452087"/>
            <a:ext cx="1031548" cy="1031548"/>
          </a:xfrm>
          <a:prstGeom prst="rect">
            <a:avLst/>
          </a:prstGeom>
        </p:spPr>
      </p:pic>
      <p:pic>
        <p:nvPicPr>
          <p:cNvPr id="8" name="Picture 8"/>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5931001" y="7486944"/>
            <a:ext cx="961835" cy="961835"/>
          </a:xfrm>
          <a:prstGeom prst="rect">
            <a:avLst/>
          </a:prstGeom>
        </p:spPr>
      </p:pic>
      <p:pic>
        <p:nvPicPr>
          <p:cNvPr id="9" name="Picture 9"/>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2056733" y="832576"/>
            <a:ext cx="2812237" cy="869237"/>
          </a:xfrm>
          <a:prstGeom prst="rect">
            <a:avLst/>
          </a:prstGeom>
        </p:spPr>
      </p:pic>
      <p:grpSp>
        <p:nvGrpSpPr>
          <p:cNvPr id="10" name="Group 10"/>
          <p:cNvGrpSpPr/>
          <p:nvPr/>
        </p:nvGrpSpPr>
        <p:grpSpPr>
          <a:xfrm>
            <a:off x="632336" y="4435740"/>
            <a:ext cx="8645633" cy="1415520"/>
            <a:chOff x="0" y="0"/>
            <a:chExt cx="33214774" cy="5438140"/>
          </a:xfrm>
        </p:grpSpPr>
        <p:sp>
          <p:nvSpPr>
            <p:cNvPr id="11" name="Freeform 11"/>
            <p:cNvSpPr/>
            <p:nvPr/>
          </p:nvSpPr>
          <p:spPr>
            <a:xfrm>
              <a:off x="27940" y="0"/>
              <a:ext cx="33158893" cy="5438140"/>
            </a:xfrm>
            <a:custGeom>
              <a:avLst/>
              <a:gdLst/>
              <a:ahLst/>
              <a:cxnLst/>
              <a:rect l="l" t="t" r="r" b="b"/>
              <a:pathLst>
                <a:path w="33158893" h="5438140">
                  <a:moveTo>
                    <a:pt x="33158893" y="2719070"/>
                  </a:moveTo>
                  <a:cubicBezTo>
                    <a:pt x="33133493" y="2743200"/>
                    <a:pt x="32755036" y="3116580"/>
                    <a:pt x="32755036" y="3509010"/>
                  </a:cubicBezTo>
                  <a:lnTo>
                    <a:pt x="32753764" y="3509010"/>
                  </a:lnTo>
                  <a:lnTo>
                    <a:pt x="32753764" y="4631690"/>
                  </a:lnTo>
                  <a:cubicBezTo>
                    <a:pt x="32753764" y="5058410"/>
                    <a:pt x="32422293" y="5406390"/>
                    <a:pt x="32003193" y="5435600"/>
                  </a:cubicBezTo>
                  <a:cubicBezTo>
                    <a:pt x="31994304" y="5436870"/>
                    <a:pt x="31985414" y="5436870"/>
                    <a:pt x="31976525" y="5436870"/>
                  </a:cubicBezTo>
                  <a:cubicBezTo>
                    <a:pt x="31966364" y="5438140"/>
                    <a:pt x="31957475" y="5438140"/>
                    <a:pt x="31947314" y="5438140"/>
                  </a:cubicBezTo>
                  <a:lnTo>
                    <a:pt x="1210310" y="5438140"/>
                  </a:lnTo>
                  <a:cubicBezTo>
                    <a:pt x="1200150" y="5438140"/>
                    <a:pt x="1191260" y="5436870"/>
                    <a:pt x="1181100" y="5436870"/>
                  </a:cubicBezTo>
                  <a:cubicBezTo>
                    <a:pt x="1172210" y="5436870"/>
                    <a:pt x="1163320" y="5435600"/>
                    <a:pt x="1154430" y="5435600"/>
                  </a:cubicBezTo>
                  <a:cubicBezTo>
                    <a:pt x="735330" y="5407660"/>
                    <a:pt x="403860" y="5058410"/>
                    <a:pt x="403860" y="4631690"/>
                  </a:cubicBezTo>
                  <a:lnTo>
                    <a:pt x="403860" y="3509010"/>
                  </a:lnTo>
                  <a:cubicBezTo>
                    <a:pt x="403860" y="3116580"/>
                    <a:pt x="24130" y="2743200"/>
                    <a:pt x="0" y="2719070"/>
                  </a:cubicBezTo>
                  <a:cubicBezTo>
                    <a:pt x="24130" y="2694940"/>
                    <a:pt x="403860" y="2321560"/>
                    <a:pt x="403860" y="1929130"/>
                  </a:cubicBezTo>
                  <a:lnTo>
                    <a:pt x="405130" y="1929130"/>
                  </a:lnTo>
                  <a:lnTo>
                    <a:pt x="405130" y="806450"/>
                  </a:lnTo>
                  <a:cubicBezTo>
                    <a:pt x="405130" y="379730"/>
                    <a:pt x="736600" y="31750"/>
                    <a:pt x="1155700" y="2540"/>
                  </a:cubicBezTo>
                  <a:cubicBezTo>
                    <a:pt x="1164590" y="1270"/>
                    <a:pt x="1173480" y="1270"/>
                    <a:pt x="1182370" y="1270"/>
                  </a:cubicBezTo>
                  <a:cubicBezTo>
                    <a:pt x="1192530" y="0"/>
                    <a:pt x="1201420" y="0"/>
                    <a:pt x="1211580" y="0"/>
                  </a:cubicBezTo>
                  <a:lnTo>
                    <a:pt x="31948586" y="0"/>
                  </a:lnTo>
                  <a:cubicBezTo>
                    <a:pt x="31958743" y="0"/>
                    <a:pt x="31967636" y="1270"/>
                    <a:pt x="31977793" y="1270"/>
                  </a:cubicBezTo>
                  <a:cubicBezTo>
                    <a:pt x="31986686" y="1270"/>
                    <a:pt x="31995575" y="2540"/>
                    <a:pt x="32004464" y="2540"/>
                  </a:cubicBezTo>
                  <a:cubicBezTo>
                    <a:pt x="32423564" y="30480"/>
                    <a:pt x="32755036" y="379730"/>
                    <a:pt x="32755036" y="806450"/>
                  </a:cubicBezTo>
                  <a:lnTo>
                    <a:pt x="32755036" y="1929130"/>
                  </a:lnTo>
                  <a:cubicBezTo>
                    <a:pt x="32755036" y="2321560"/>
                    <a:pt x="33133493" y="2694940"/>
                    <a:pt x="33158893" y="2719070"/>
                  </a:cubicBezTo>
                  <a:close/>
                </a:path>
              </a:pathLst>
            </a:custGeom>
            <a:solidFill>
              <a:srgbClr val="3F5896"/>
            </a:solidFill>
          </p:spPr>
        </p:sp>
      </p:grpSp>
      <p:grpSp>
        <p:nvGrpSpPr>
          <p:cNvPr id="12" name="Group 12"/>
          <p:cNvGrpSpPr/>
          <p:nvPr/>
        </p:nvGrpSpPr>
        <p:grpSpPr>
          <a:xfrm>
            <a:off x="953348" y="4630707"/>
            <a:ext cx="1025587" cy="1025587"/>
            <a:chOff x="0" y="0"/>
            <a:chExt cx="6350000" cy="6350000"/>
          </a:xfrm>
        </p:grpSpPr>
        <p:sp>
          <p:nvSpPr>
            <p:cNvPr id="13" name="Freeform 13"/>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4" name="Group 14"/>
          <p:cNvGrpSpPr/>
          <p:nvPr/>
        </p:nvGrpSpPr>
        <p:grpSpPr>
          <a:xfrm>
            <a:off x="632336" y="6036568"/>
            <a:ext cx="8645633" cy="1415520"/>
            <a:chOff x="0" y="0"/>
            <a:chExt cx="33214774" cy="5438140"/>
          </a:xfrm>
        </p:grpSpPr>
        <p:sp>
          <p:nvSpPr>
            <p:cNvPr id="15" name="Freeform 15"/>
            <p:cNvSpPr/>
            <p:nvPr/>
          </p:nvSpPr>
          <p:spPr>
            <a:xfrm>
              <a:off x="27940" y="0"/>
              <a:ext cx="33158893" cy="5438140"/>
            </a:xfrm>
            <a:custGeom>
              <a:avLst/>
              <a:gdLst/>
              <a:ahLst/>
              <a:cxnLst/>
              <a:rect l="l" t="t" r="r" b="b"/>
              <a:pathLst>
                <a:path w="33158893" h="5438140">
                  <a:moveTo>
                    <a:pt x="33158893" y="2719070"/>
                  </a:moveTo>
                  <a:cubicBezTo>
                    <a:pt x="33133493" y="2743200"/>
                    <a:pt x="32755036" y="3116580"/>
                    <a:pt x="32755036" y="3509010"/>
                  </a:cubicBezTo>
                  <a:lnTo>
                    <a:pt x="32753764" y="3509010"/>
                  </a:lnTo>
                  <a:lnTo>
                    <a:pt x="32753764" y="4631690"/>
                  </a:lnTo>
                  <a:cubicBezTo>
                    <a:pt x="32753764" y="5058410"/>
                    <a:pt x="32422293" y="5406390"/>
                    <a:pt x="32003193" y="5435600"/>
                  </a:cubicBezTo>
                  <a:cubicBezTo>
                    <a:pt x="31994304" y="5436870"/>
                    <a:pt x="31985414" y="5436870"/>
                    <a:pt x="31976525" y="5436870"/>
                  </a:cubicBezTo>
                  <a:cubicBezTo>
                    <a:pt x="31966364" y="5438140"/>
                    <a:pt x="31957475" y="5438140"/>
                    <a:pt x="31947314" y="5438140"/>
                  </a:cubicBezTo>
                  <a:lnTo>
                    <a:pt x="1210310" y="5438140"/>
                  </a:lnTo>
                  <a:cubicBezTo>
                    <a:pt x="1200150" y="5438140"/>
                    <a:pt x="1191260" y="5436870"/>
                    <a:pt x="1181100" y="5436870"/>
                  </a:cubicBezTo>
                  <a:cubicBezTo>
                    <a:pt x="1172210" y="5436870"/>
                    <a:pt x="1163320" y="5435600"/>
                    <a:pt x="1154430" y="5435600"/>
                  </a:cubicBezTo>
                  <a:cubicBezTo>
                    <a:pt x="735330" y="5407660"/>
                    <a:pt x="403860" y="5058410"/>
                    <a:pt x="403860" y="4631690"/>
                  </a:cubicBezTo>
                  <a:lnTo>
                    <a:pt x="403860" y="3509010"/>
                  </a:lnTo>
                  <a:cubicBezTo>
                    <a:pt x="403860" y="3116580"/>
                    <a:pt x="24130" y="2743200"/>
                    <a:pt x="0" y="2719070"/>
                  </a:cubicBezTo>
                  <a:cubicBezTo>
                    <a:pt x="24130" y="2694940"/>
                    <a:pt x="403860" y="2321560"/>
                    <a:pt x="403860" y="1929130"/>
                  </a:cubicBezTo>
                  <a:lnTo>
                    <a:pt x="405130" y="1929130"/>
                  </a:lnTo>
                  <a:lnTo>
                    <a:pt x="405130" y="806450"/>
                  </a:lnTo>
                  <a:cubicBezTo>
                    <a:pt x="405130" y="379730"/>
                    <a:pt x="736600" y="31750"/>
                    <a:pt x="1155700" y="2540"/>
                  </a:cubicBezTo>
                  <a:cubicBezTo>
                    <a:pt x="1164590" y="1270"/>
                    <a:pt x="1173480" y="1270"/>
                    <a:pt x="1182370" y="1270"/>
                  </a:cubicBezTo>
                  <a:cubicBezTo>
                    <a:pt x="1192530" y="0"/>
                    <a:pt x="1201420" y="0"/>
                    <a:pt x="1211580" y="0"/>
                  </a:cubicBezTo>
                  <a:lnTo>
                    <a:pt x="31948586" y="0"/>
                  </a:lnTo>
                  <a:cubicBezTo>
                    <a:pt x="31958743" y="0"/>
                    <a:pt x="31967636" y="1270"/>
                    <a:pt x="31977793" y="1270"/>
                  </a:cubicBezTo>
                  <a:cubicBezTo>
                    <a:pt x="31986686" y="1270"/>
                    <a:pt x="31995575" y="2540"/>
                    <a:pt x="32004464" y="2540"/>
                  </a:cubicBezTo>
                  <a:cubicBezTo>
                    <a:pt x="32423564" y="30480"/>
                    <a:pt x="32755036" y="379730"/>
                    <a:pt x="32755036" y="806450"/>
                  </a:cubicBezTo>
                  <a:lnTo>
                    <a:pt x="32755036" y="1929130"/>
                  </a:lnTo>
                  <a:cubicBezTo>
                    <a:pt x="32755036" y="2321560"/>
                    <a:pt x="33133493" y="2694940"/>
                    <a:pt x="33158893" y="2719070"/>
                  </a:cubicBezTo>
                  <a:close/>
                </a:path>
              </a:pathLst>
            </a:custGeom>
            <a:solidFill>
              <a:srgbClr val="3F5896"/>
            </a:solidFill>
          </p:spPr>
        </p:sp>
      </p:grpSp>
      <p:grpSp>
        <p:nvGrpSpPr>
          <p:cNvPr id="16" name="Group 16"/>
          <p:cNvGrpSpPr/>
          <p:nvPr/>
        </p:nvGrpSpPr>
        <p:grpSpPr>
          <a:xfrm>
            <a:off x="953348" y="6232992"/>
            <a:ext cx="1025587" cy="1025587"/>
            <a:chOff x="0" y="0"/>
            <a:chExt cx="6350000" cy="6350000"/>
          </a:xfrm>
        </p:grpSpPr>
        <p:sp>
          <p:nvSpPr>
            <p:cNvPr id="17" name="Freeform 1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grpSp>
        <p:nvGrpSpPr>
          <p:cNvPr id="18" name="Group 18"/>
          <p:cNvGrpSpPr/>
          <p:nvPr/>
        </p:nvGrpSpPr>
        <p:grpSpPr>
          <a:xfrm>
            <a:off x="632336" y="7640311"/>
            <a:ext cx="8645633" cy="1415520"/>
            <a:chOff x="0" y="0"/>
            <a:chExt cx="33214774" cy="5438140"/>
          </a:xfrm>
        </p:grpSpPr>
        <p:sp>
          <p:nvSpPr>
            <p:cNvPr id="19" name="Freeform 19"/>
            <p:cNvSpPr/>
            <p:nvPr/>
          </p:nvSpPr>
          <p:spPr>
            <a:xfrm>
              <a:off x="27940" y="0"/>
              <a:ext cx="33158893" cy="5438140"/>
            </a:xfrm>
            <a:custGeom>
              <a:avLst/>
              <a:gdLst/>
              <a:ahLst/>
              <a:cxnLst/>
              <a:rect l="l" t="t" r="r" b="b"/>
              <a:pathLst>
                <a:path w="33158893" h="5438140">
                  <a:moveTo>
                    <a:pt x="33158893" y="2719070"/>
                  </a:moveTo>
                  <a:cubicBezTo>
                    <a:pt x="33133493" y="2743200"/>
                    <a:pt x="32755036" y="3116580"/>
                    <a:pt x="32755036" y="3509010"/>
                  </a:cubicBezTo>
                  <a:lnTo>
                    <a:pt x="32753764" y="3509010"/>
                  </a:lnTo>
                  <a:lnTo>
                    <a:pt x="32753764" y="4631690"/>
                  </a:lnTo>
                  <a:cubicBezTo>
                    <a:pt x="32753764" y="5058410"/>
                    <a:pt x="32422293" y="5406390"/>
                    <a:pt x="32003193" y="5435600"/>
                  </a:cubicBezTo>
                  <a:cubicBezTo>
                    <a:pt x="31994304" y="5436870"/>
                    <a:pt x="31985414" y="5436870"/>
                    <a:pt x="31976525" y="5436870"/>
                  </a:cubicBezTo>
                  <a:cubicBezTo>
                    <a:pt x="31966364" y="5438140"/>
                    <a:pt x="31957475" y="5438140"/>
                    <a:pt x="31947314" y="5438140"/>
                  </a:cubicBezTo>
                  <a:lnTo>
                    <a:pt x="1210310" y="5438140"/>
                  </a:lnTo>
                  <a:cubicBezTo>
                    <a:pt x="1200150" y="5438140"/>
                    <a:pt x="1191260" y="5436870"/>
                    <a:pt x="1181100" y="5436870"/>
                  </a:cubicBezTo>
                  <a:cubicBezTo>
                    <a:pt x="1172210" y="5436870"/>
                    <a:pt x="1163320" y="5435600"/>
                    <a:pt x="1154430" y="5435600"/>
                  </a:cubicBezTo>
                  <a:cubicBezTo>
                    <a:pt x="735330" y="5407660"/>
                    <a:pt x="403860" y="5058410"/>
                    <a:pt x="403860" y="4631690"/>
                  </a:cubicBezTo>
                  <a:lnTo>
                    <a:pt x="403860" y="3509010"/>
                  </a:lnTo>
                  <a:cubicBezTo>
                    <a:pt x="403860" y="3116580"/>
                    <a:pt x="24130" y="2743200"/>
                    <a:pt x="0" y="2719070"/>
                  </a:cubicBezTo>
                  <a:cubicBezTo>
                    <a:pt x="24130" y="2694940"/>
                    <a:pt x="403860" y="2321560"/>
                    <a:pt x="403860" y="1929130"/>
                  </a:cubicBezTo>
                  <a:lnTo>
                    <a:pt x="405130" y="1929130"/>
                  </a:lnTo>
                  <a:lnTo>
                    <a:pt x="405130" y="806450"/>
                  </a:lnTo>
                  <a:cubicBezTo>
                    <a:pt x="405130" y="379730"/>
                    <a:pt x="736600" y="31750"/>
                    <a:pt x="1155700" y="2540"/>
                  </a:cubicBezTo>
                  <a:cubicBezTo>
                    <a:pt x="1164590" y="1270"/>
                    <a:pt x="1173480" y="1270"/>
                    <a:pt x="1182370" y="1270"/>
                  </a:cubicBezTo>
                  <a:cubicBezTo>
                    <a:pt x="1192530" y="0"/>
                    <a:pt x="1201420" y="0"/>
                    <a:pt x="1211580" y="0"/>
                  </a:cubicBezTo>
                  <a:lnTo>
                    <a:pt x="31948586" y="0"/>
                  </a:lnTo>
                  <a:cubicBezTo>
                    <a:pt x="31958743" y="0"/>
                    <a:pt x="31967636" y="1270"/>
                    <a:pt x="31977793" y="1270"/>
                  </a:cubicBezTo>
                  <a:cubicBezTo>
                    <a:pt x="31986686" y="1270"/>
                    <a:pt x="31995575" y="2540"/>
                    <a:pt x="32004464" y="2540"/>
                  </a:cubicBezTo>
                  <a:cubicBezTo>
                    <a:pt x="32423564" y="30480"/>
                    <a:pt x="32755036" y="379730"/>
                    <a:pt x="32755036" y="806450"/>
                  </a:cubicBezTo>
                  <a:lnTo>
                    <a:pt x="32755036" y="1929130"/>
                  </a:lnTo>
                  <a:cubicBezTo>
                    <a:pt x="32755036" y="2321560"/>
                    <a:pt x="33133493" y="2694940"/>
                    <a:pt x="33158893" y="2719070"/>
                  </a:cubicBezTo>
                  <a:close/>
                </a:path>
              </a:pathLst>
            </a:custGeom>
            <a:solidFill>
              <a:srgbClr val="3F5896"/>
            </a:solidFill>
          </p:spPr>
        </p:sp>
      </p:grpSp>
      <p:grpSp>
        <p:nvGrpSpPr>
          <p:cNvPr id="20" name="Group 20"/>
          <p:cNvGrpSpPr/>
          <p:nvPr/>
        </p:nvGrpSpPr>
        <p:grpSpPr>
          <a:xfrm>
            <a:off x="922265" y="7876554"/>
            <a:ext cx="1025587" cy="1025587"/>
            <a:chOff x="0" y="0"/>
            <a:chExt cx="6350000" cy="6350000"/>
          </a:xfrm>
        </p:grpSpPr>
        <p:sp>
          <p:nvSpPr>
            <p:cNvPr id="21" name="Freeform 2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CC66"/>
            </a:solidFill>
          </p:spPr>
        </p:sp>
      </p:grpSp>
      <p:pic>
        <p:nvPicPr>
          <p:cNvPr id="22" name="Picture 22"/>
          <p:cNvPicPr>
            <a:picLocks noChangeAspect="1"/>
          </p:cNvPicPr>
          <p:nvPr/>
        </p:nvPicPr>
        <p:blipFill>
          <a:blip r:embed="rId12"/>
          <a:srcRect t="341" b="43125"/>
          <a:stretch>
            <a:fillRect/>
          </a:stretch>
        </p:blipFill>
        <p:spPr>
          <a:xfrm>
            <a:off x="479237" y="595183"/>
            <a:ext cx="8951832" cy="3650057"/>
          </a:xfrm>
          <a:prstGeom prst="rect">
            <a:avLst/>
          </a:prstGeom>
        </p:spPr>
      </p:pic>
      <p:sp>
        <p:nvSpPr>
          <p:cNvPr id="23" name="TextBox 23"/>
          <p:cNvSpPr txBox="1"/>
          <p:nvPr/>
        </p:nvSpPr>
        <p:spPr>
          <a:xfrm>
            <a:off x="2146990" y="4795460"/>
            <a:ext cx="6409533" cy="769620"/>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Hospitality is a concept that refers to the relationship between guest and host.</a:t>
            </a:r>
          </a:p>
        </p:txBody>
      </p:sp>
      <p:sp>
        <p:nvSpPr>
          <p:cNvPr id="24" name="TextBox 24"/>
          <p:cNvSpPr txBox="1"/>
          <p:nvPr/>
        </p:nvSpPr>
        <p:spPr>
          <a:xfrm>
            <a:off x="1796095" y="1235778"/>
            <a:ext cx="7241063" cy="2634615"/>
          </a:xfrm>
          <a:prstGeom prst="rect">
            <a:avLst/>
          </a:prstGeom>
        </p:spPr>
        <p:txBody>
          <a:bodyPr lIns="0" tIns="0" rIns="0" bIns="0" rtlCol="0" anchor="t">
            <a:spAutoFit/>
          </a:bodyPr>
          <a:lstStyle/>
          <a:p>
            <a:pPr algn="ctr">
              <a:lnSpc>
                <a:spcPts val="5100"/>
              </a:lnSpc>
            </a:pPr>
            <a:r>
              <a:rPr lang="en-US" sz="5100">
                <a:solidFill>
                  <a:srgbClr val="2E2E2E"/>
                </a:solidFill>
                <a:latin typeface="Gliker SemiBold"/>
              </a:rPr>
              <a:t>EMPLOYEE ENGAGEMENT IN HOSPITALITY INDUSTRY </a:t>
            </a:r>
          </a:p>
        </p:txBody>
      </p:sp>
      <p:sp>
        <p:nvSpPr>
          <p:cNvPr id="25" name="TextBox 25"/>
          <p:cNvSpPr txBox="1"/>
          <p:nvPr/>
        </p:nvSpPr>
        <p:spPr>
          <a:xfrm>
            <a:off x="10214015" y="1806945"/>
            <a:ext cx="6497672" cy="5556885"/>
          </a:xfrm>
          <a:prstGeom prst="rect">
            <a:avLst/>
          </a:prstGeom>
        </p:spPr>
        <p:txBody>
          <a:bodyPr lIns="0" tIns="0" rIns="0" bIns="0" rtlCol="0" anchor="t">
            <a:spAutoFit/>
          </a:bodyPr>
          <a:lstStyle/>
          <a:p>
            <a:pPr marL="453390" lvl="1" indent="-226695">
              <a:lnSpc>
                <a:spcPts val="2940"/>
              </a:lnSpc>
              <a:buFont typeface="Arial"/>
              <a:buChar char="•"/>
            </a:pPr>
            <a:r>
              <a:rPr lang="en-US" sz="2100">
                <a:solidFill>
                  <a:srgbClr val="2E2E2E"/>
                </a:solidFill>
                <a:latin typeface="Montserrat"/>
              </a:rPr>
              <a:t>To be successful in a customer service oriented industry like hospitality sector, it is critical for businesses to hire talented staff and prioritise employee engagement to ensure customer satisfaction. </a:t>
            </a:r>
          </a:p>
          <a:p>
            <a:pPr marL="453390" lvl="1" indent="-226695">
              <a:lnSpc>
                <a:spcPts val="2940"/>
              </a:lnSpc>
              <a:buFont typeface="Arial"/>
              <a:buChar char="•"/>
            </a:pPr>
            <a:r>
              <a:rPr lang="en-US" sz="2100">
                <a:solidFill>
                  <a:srgbClr val="2E2E2E"/>
                </a:solidFill>
                <a:latin typeface="Montserrat"/>
              </a:rPr>
              <a:t>Employees that interact with customers act as brand ambassadors of that business, those who excel in their duties help the business stand out from its competitor. </a:t>
            </a:r>
          </a:p>
          <a:p>
            <a:pPr marL="453390" lvl="1" indent="-226695">
              <a:lnSpc>
                <a:spcPts val="2940"/>
              </a:lnSpc>
              <a:buFont typeface="Arial"/>
              <a:buChar char="•"/>
            </a:pPr>
            <a:r>
              <a:rPr lang="en-US" sz="2100">
                <a:solidFill>
                  <a:srgbClr val="2E2E2E"/>
                </a:solidFill>
                <a:latin typeface="Montserrat"/>
              </a:rPr>
              <a:t>Employees should be the first priority for any hospitality business because they help the business succeed. If the employee is not engaged/committed to the job, it may have a negative impact on the business. (Kurtzman, 2017)</a:t>
            </a:r>
          </a:p>
        </p:txBody>
      </p:sp>
      <p:sp>
        <p:nvSpPr>
          <p:cNvPr id="26" name="TextBox 26"/>
          <p:cNvSpPr txBox="1"/>
          <p:nvPr/>
        </p:nvSpPr>
        <p:spPr>
          <a:xfrm>
            <a:off x="890348" y="4867275"/>
            <a:ext cx="1089421" cy="542925"/>
          </a:xfrm>
          <a:prstGeom prst="rect">
            <a:avLst/>
          </a:prstGeom>
        </p:spPr>
        <p:txBody>
          <a:bodyPr lIns="0" tIns="0" rIns="0" bIns="0" rtlCol="0" anchor="t">
            <a:spAutoFit/>
          </a:bodyPr>
          <a:lstStyle/>
          <a:p>
            <a:pPr algn="ctr">
              <a:lnSpc>
                <a:spcPts val="4200"/>
              </a:lnSpc>
            </a:pPr>
            <a:r>
              <a:rPr lang="en-US" sz="3500">
                <a:solidFill>
                  <a:srgbClr val="3F5896"/>
                </a:solidFill>
                <a:latin typeface="Gliker SemiBold"/>
              </a:rPr>
              <a:t>1</a:t>
            </a:r>
          </a:p>
        </p:txBody>
      </p:sp>
      <p:sp>
        <p:nvSpPr>
          <p:cNvPr id="27" name="TextBox 27"/>
          <p:cNvSpPr txBox="1"/>
          <p:nvPr/>
        </p:nvSpPr>
        <p:spPr>
          <a:xfrm>
            <a:off x="2146990" y="6203685"/>
            <a:ext cx="6890169" cy="1160145"/>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The hospitality industry is built on customer service, and the entire brand revolves around it. </a:t>
            </a:r>
          </a:p>
        </p:txBody>
      </p:sp>
      <p:sp>
        <p:nvSpPr>
          <p:cNvPr id="28" name="TextBox 28"/>
          <p:cNvSpPr txBox="1"/>
          <p:nvPr/>
        </p:nvSpPr>
        <p:spPr>
          <a:xfrm>
            <a:off x="1089240" y="6468102"/>
            <a:ext cx="691635" cy="542925"/>
          </a:xfrm>
          <a:prstGeom prst="rect">
            <a:avLst/>
          </a:prstGeom>
        </p:spPr>
        <p:txBody>
          <a:bodyPr lIns="0" tIns="0" rIns="0" bIns="0" rtlCol="0" anchor="t">
            <a:spAutoFit/>
          </a:bodyPr>
          <a:lstStyle/>
          <a:p>
            <a:pPr algn="ctr">
              <a:lnSpc>
                <a:spcPts val="4200"/>
              </a:lnSpc>
            </a:pPr>
            <a:r>
              <a:rPr lang="en-US" sz="3500">
                <a:solidFill>
                  <a:srgbClr val="3F5896"/>
                </a:solidFill>
                <a:latin typeface="Gliker SemiBold"/>
              </a:rPr>
              <a:t>2</a:t>
            </a:r>
          </a:p>
        </p:txBody>
      </p:sp>
      <p:sp>
        <p:nvSpPr>
          <p:cNvPr id="29" name="TextBox 29"/>
          <p:cNvSpPr txBox="1"/>
          <p:nvPr/>
        </p:nvSpPr>
        <p:spPr>
          <a:xfrm>
            <a:off x="2026069" y="7758473"/>
            <a:ext cx="6530453" cy="1160145"/>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One mistake in this industry could lead to a long term negative impact on the hotel image and its profit.</a:t>
            </a:r>
          </a:p>
        </p:txBody>
      </p:sp>
      <p:sp>
        <p:nvSpPr>
          <p:cNvPr id="30" name="TextBox 30"/>
          <p:cNvSpPr txBox="1"/>
          <p:nvPr/>
        </p:nvSpPr>
        <p:spPr>
          <a:xfrm>
            <a:off x="1089240" y="8109312"/>
            <a:ext cx="691635" cy="542925"/>
          </a:xfrm>
          <a:prstGeom prst="rect">
            <a:avLst/>
          </a:prstGeom>
        </p:spPr>
        <p:txBody>
          <a:bodyPr lIns="0" tIns="0" rIns="0" bIns="0" rtlCol="0" anchor="t">
            <a:spAutoFit/>
          </a:bodyPr>
          <a:lstStyle/>
          <a:p>
            <a:pPr algn="ctr">
              <a:lnSpc>
                <a:spcPts val="4200"/>
              </a:lnSpc>
            </a:pPr>
            <a:r>
              <a:rPr lang="en-US" sz="3500">
                <a:solidFill>
                  <a:srgbClr val="3F5896"/>
                </a:solidFill>
                <a:latin typeface="Gliker SemiBold"/>
              </a:rPr>
              <a:t>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644347" y="3879554"/>
            <a:ext cx="15614953" cy="5599516"/>
            <a:chOff x="0" y="0"/>
            <a:chExt cx="5543419" cy="1987868"/>
          </a:xfrm>
        </p:grpSpPr>
        <p:sp>
          <p:nvSpPr>
            <p:cNvPr id="3" name="Freeform 3"/>
            <p:cNvSpPr/>
            <p:nvPr/>
          </p:nvSpPr>
          <p:spPr>
            <a:xfrm>
              <a:off x="0" y="0"/>
              <a:ext cx="5543419" cy="1987868"/>
            </a:xfrm>
            <a:custGeom>
              <a:avLst/>
              <a:gdLst/>
              <a:ahLst/>
              <a:cxnLst/>
              <a:rect l="l" t="t" r="r" b="b"/>
              <a:pathLst>
                <a:path w="5543419" h="1987868">
                  <a:moveTo>
                    <a:pt x="5418959" y="1987868"/>
                  </a:moveTo>
                  <a:lnTo>
                    <a:pt x="124460" y="1987868"/>
                  </a:lnTo>
                  <a:cubicBezTo>
                    <a:pt x="55880" y="1987868"/>
                    <a:pt x="0" y="1931988"/>
                    <a:pt x="0" y="1863408"/>
                  </a:cubicBezTo>
                  <a:lnTo>
                    <a:pt x="0" y="124460"/>
                  </a:lnTo>
                  <a:cubicBezTo>
                    <a:pt x="0" y="55880"/>
                    <a:pt x="55880" y="0"/>
                    <a:pt x="124460" y="0"/>
                  </a:cubicBezTo>
                  <a:lnTo>
                    <a:pt x="5418959" y="0"/>
                  </a:lnTo>
                  <a:cubicBezTo>
                    <a:pt x="5487539" y="0"/>
                    <a:pt x="5543419" y="55880"/>
                    <a:pt x="5543419" y="124460"/>
                  </a:cubicBezTo>
                  <a:lnTo>
                    <a:pt x="5543419" y="1863408"/>
                  </a:lnTo>
                  <a:cubicBezTo>
                    <a:pt x="5543419" y="1931988"/>
                    <a:pt x="5487539" y="1987868"/>
                    <a:pt x="5418959" y="1987868"/>
                  </a:cubicBezTo>
                  <a:close/>
                </a:path>
              </a:pathLst>
            </a:custGeom>
            <a:solidFill>
              <a:srgbClr val="FFFFFF"/>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1355283" y="153476"/>
            <a:ext cx="4655390" cy="4655390"/>
          </a:xfrm>
          <a:prstGeom prst="rect">
            <a:avLst/>
          </a:prstGeom>
        </p:spPr>
      </p:pic>
      <p:sp>
        <p:nvSpPr>
          <p:cNvPr id="5" name="AutoShape 5"/>
          <p:cNvSpPr/>
          <p:nvPr/>
        </p:nvSpPr>
        <p:spPr>
          <a:xfrm>
            <a:off x="6476192" y="4808866"/>
            <a:ext cx="9249570" cy="0"/>
          </a:xfrm>
          <a:prstGeom prst="line">
            <a:avLst/>
          </a:prstGeom>
          <a:ln w="19050" cap="flat">
            <a:solidFill>
              <a:srgbClr val="DDDDDD"/>
            </a:solidFill>
            <a:prstDash val="solid"/>
            <a:headEnd type="none" w="sm" len="sm"/>
            <a:tailEnd type="none" w="sm" len="sm"/>
          </a:ln>
        </p:spPr>
      </p:sp>
      <p:grpSp>
        <p:nvGrpSpPr>
          <p:cNvPr id="6" name="Group 6"/>
          <p:cNvGrpSpPr/>
          <p:nvPr/>
        </p:nvGrpSpPr>
        <p:grpSpPr>
          <a:xfrm>
            <a:off x="7776130" y="713116"/>
            <a:ext cx="3164477" cy="2664623"/>
            <a:chOff x="0" y="0"/>
            <a:chExt cx="1154410" cy="972062"/>
          </a:xfrm>
        </p:grpSpPr>
        <p:sp>
          <p:nvSpPr>
            <p:cNvPr id="7" name="Freeform 7"/>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pic>
        <p:nvPicPr>
          <p:cNvPr id="8" name="Picture 8"/>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277384" y="5936233"/>
            <a:ext cx="733926" cy="1265389"/>
          </a:xfrm>
          <a:prstGeom prst="rect">
            <a:avLst/>
          </a:prstGeom>
        </p:spPr>
      </p:pic>
      <p:grpSp>
        <p:nvGrpSpPr>
          <p:cNvPr id="9" name="Group 9"/>
          <p:cNvGrpSpPr/>
          <p:nvPr/>
        </p:nvGrpSpPr>
        <p:grpSpPr>
          <a:xfrm>
            <a:off x="1644347" y="713116"/>
            <a:ext cx="3164477" cy="2664623"/>
            <a:chOff x="0" y="0"/>
            <a:chExt cx="1154410" cy="972062"/>
          </a:xfrm>
        </p:grpSpPr>
        <p:sp>
          <p:nvSpPr>
            <p:cNvPr id="10" name="Freeform 10"/>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grpSp>
        <p:nvGrpSpPr>
          <p:cNvPr id="11" name="Group 11"/>
          <p:cNvGrpSpPr/>
          <p:nvPr/>
        </p:nvGrpSpPr>
        <p:grpSpPr>
          <a:xfrm>
            <a:off x="4893953" y="713116"/>
            <a:ext cx="3164477" cy="2664623"/>
            <a:chOff x="0" y="0"/>
            <a:chExt cx="1154410" cy="972062"/>
          </a:xfrm>
        </p:grpSpPr>
        <p:sp>
          <p:nvSpPr>
            <p:cNvPr id="12" name="Freeform 12"/>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grpSp>
        <p:nvGrpSpPr>
          <p:cNvPr id="13" name="Group 13"/>
          <p:cNvGrpSpPr/>
          <p:nvPr/>
        </p:nvGrpSpPr>
        <p:grpSpPr>
          <a:xfrm>
            <a:off x="2105713" y="713116"/>
            <a:ext cx="3164477" cy="2664623"/>
            <a:chOff x="0" y="0"/>
            <a:chExt cx="1154410" cy="972062"/>
          </a:xfrm>
        </p:grpSpPr>
        <p:sp>
          <p:nvSpPr>
            <p:cNvPr id="14" name="Freeform 14"/>
            <p:cNvSpPr/>
            <p:nvPr/>
          </p:nvSpPr>
          <p:spPr>
            <a:xfrm>
              <a:off x="0" y="0"/>
              <a:ext cx="1154410" cy="972062"/>
            </a:xfrm>
            <a:custGeom>
              <a:avLst/>
              <a:gdLst/>
              <a:ahLst/>
              <a:cxnLst/>
              <a:rect l="l" t="t" r="r" b="b"/>
              <a:pathLst>
                <a:path w="1154410" h="972062">
                  <a:moveTo>
                    <a:pt x="0" y="0"/>
                  </a:moveTo>
                  <a:lnTo>
                    <a:pt x="1154410" y="0"/>
                  </a:lnTo>
                  <a:lnTo>
                    <a:pt x="1154410" y="972062"/>
                  </a:lnTo>
                  <a:lnTo>
                    <a:pt x="0" y="972062"/>
                  </a:lnTo>
                  <a:close/>
                </a:path>
              </a:pathLst>
            </a:custGeom>
            <a:solidFill>
              <a:srgbClr val="FFFFFF"/>
            </a:solidFill>
          </p:spPr>
        </p:sp>
      </p:grpSp>
      <p:sp>
        <p:nvSpPr>
          <p:cNvPr id="15" name="TextBox 15"/>
          <p:cNvSpPr txBox="1"/>
          <p:nvPr/>
        </p:nvSpPr>
        <p:spPr>
          <a:xfrm>
            <a:off x="2011777" y="1217265"/>
            <a:ext cx="8928830" cy="1676400"/>
          </a:xfrm>
          <a:prstGeom prst="rect">
            <a:avLst/>
          </a:prstGeom>
        </p:spPr>
        <p:txBody>
          <a:bodyPr lIns="0" tIns="0" rIns="0" bIns="0" rtlCol="0" anchor="t">
            <a:spAutoFit/>
          </a:bodyPr>
          <a:lstStyle/>
          <a:p>
            <a:pPr>
              <a:lnSpc>
                <a:spcPts val="6480"/>
              </a:lnSpc>
            </a:pPr>
            <a:r>
              <a:rPr lang="en-US" sz="5400" spc="270">
                <a:solidFill>
                  <a:srgbClr val="2E2E2E"/>
                </a:solidFill>
                <a:latin typeface="Gliker SemiBold Bold"/>
              </a:rPr>
              <a:t>ENGAGEMENT THEORETICAL MODEL</a:t>
            </a:r>
          </a:p>
        </p:txBody>
      </p:sp>
      <p:sp>
        <p:nvSpPr>
          <p:cNvPr id="16" name="TextBox 16"/>
          <p:cNvSpPr txBox="1"/>
          <p:nvPr/>
        </p:nvSpPr>
        <p:spPr>
          <a:xfrm>
            <a:off x="6685582" y="4986107"/>
            <a:ext cx="10783108" cy="4392930"/>
          </a:xfrm>
          <a:prstGeom prst="rect">
            <a:avLst/>
          </a:prstGeom>
        </p:spPr>
        <p:txBody>
          <a:bodyPr lIns="0" tIns="0" rIns="0" bIns="0" rtlCol="0" anchor="t">
            <a:spAutoFit/>
          </a:bodyPr>
          <a:lstStyle/>
          <a:p>
            <a:pPr>
              <a:lnSpc>
                <a:spcPts val="2520"/>
              </a:lnSpc>
            </a:pPr>
            <a:r>
              <a:rPr lang="en-US" sz="1800">
                <a:solidFill>
                  <a:srgbClr val="2E2E2E"/>
                </a:solidFill>
                <a:latin typeface="Montserrat"/>
              </a:rPr>
              <a:t>In order to get better results, this model focuses on using connections between people. It emphasises organisation and strategy and acknowledges that employees' limited resources have a significant role in whether they are able to achieve the objective of true pleasure. In addition, it regards customer service and professional growth as equally crucial.</a:t>
            </a:r>
          </a:p>
          <a:p>
            <a:pPr>
              <a:lnSpc>
                <a:spcPts val="2520"/>
              </a:lnSpc>
            </a:pPr>
            <a:r>
              <a:rPr lang="en-US" sz="1800">
                <a:solidFill>
                  <a:srgbClr val="2E2E2E"/>
                </a:solidFill>
                <a:latin typeface="Montserrat"/>
              </a:rPr>
              <a:t>This model focuses on 10 essential actions for employee engagement which are represented in the pyramid. </a:t>
            </a:r>
          </a:p>
          <a:p>
            <a:pPr>
              <a:lnSpc>
                <a:spcPts val="2520"/>
              </a:lnSpc>
            </a:pPr>
            <a:r>
              <a:rPr lang="en-US" sz="1800">
                <a:solidFill>
                  <a:srgbClr val="2E2E2E"/>
                </a:solidFill>
                <a:latin typeface="Montserrat"/>
              </a:rPr>
              <a:t>Bottom Row: this stage focuses on the necessities for a good work environment, the key actions are to improve well-being, leverage strengths, create meaning, and enliven energy.</a:t>
            </a:r>
          </a:p>
          <a:p>
            <a:pPr>
              <a:lnSpc>
                <a:spcPts val="2520"/>
              </a:lnSpc>
            </a:pPr>
            <a:r>
              <a:rPr lang="en-US" sz="1800">
                <a:solidFill>
                  <a:srgbClr val="2E2E2E"/>
                </a:solidFill>
                <a:latin typeface="Montserrat"/>
              </a:rPr>
              <a:t>2nd row: To link people with the bigger organisation, this stage expands on the fundamentals. Building relationships, encouraging acknowledgment, and mastering moments are the main acts here.</a:t>
            </a:r>
          </a:p>
          <a:p>
            <a:pPr>
              <a:lnSpc>
                <a:spcPts val="2520"/>
              </a:lnSpc>
            </a:pPr>
            <a:r>
              <a:rPr lang="en-US" sz="1800">
                <a:solidFill>
                  <a:srgbClr val="2E2E2E"/>
                </a:solidFill>
                <a:latin typeface="Montserrat"/>
              </a:rPr>
              <a:t>3rd row:  This stage focuses more on tracking progress and maximising performance.</a:t>
            </a:r>
          </a:p>
          <a:p>
            <a:pPr marL="0" lvl="0" indent="0">
              <a:lnSpc>
                <a:spcPts val="2520"/>
              </a:lnSpc>
            </a:pPr>
            <a:r>
              <a:rPr lang="en-US" sz="1800">
                <a:solidFill>
                  <a:srgbClr val="2E2E2E"/>
                </a:solidFill>
                <a:latin typeface="Montserrat"/>
              </a:rPr>
              <a:t>top row:  This stage represents the final results that are employees who contribute to enhanced profitability and productivity. (Liston, 2021)</a:t>
            </a:r>
          </a:p>
        </p:txBody>
      </p:sp>
      <p:sp>
        <p:nvSpPr>
          <p:cNvPr id="17" name="TextBox 17"/>
          <p:cNvSpPr txBox="1"/>
          <p:nvPr/>
        </p:nvSpPr>
        <p:spPr>
          <a:xfrm>
            <a:off x="6476192" y="4274513"/>
            <a:ext cx="8223203" cy="335280"/>
          </a:xfrm>
          <a:prstGeom prst="rect">
            <a:avLst/>
          </a:prstGeom>
        </p:spPr>
        <p:txBody>
          <a:bodyPr lIns="0" tIns="0" rIns="0" bIns="0" rtlCol="0" anchor="t">
            <a:spAutoFit/>
          </a:bodyPr>
          <a:lstStyle/>
          <a:p>
            <a:pPr marL="0" lvl="0" indent="0">
              <a:lnSpc>
                <a:spcPts val="2640"/>
              </a:lnSpc>
              <a:spcBef>
                <a:spcPct val="0"/>
              </a:spcBef>
            </a:pPr>
            <a:r>
              <a:rPr lang="en-US" sz="2400" spc="48">
                <a:solidFill>
                  <a:srgbClr val="2E2E2E"/>
                </a:solidFill>
                <a:latin typeface="Montserrat Semi-Bold"/>
              </a:rPr>
              <a:t>The Zinger Model</a:t>
            </a:r>
          </a:p>
        </p:txBody>
      </p:sp>
      <p:pic>
        <p:nvPicPr>
          <p:cNvPr id="18" name="Picture 18"/>
          <p:cNvPicPr>
            <a:picLocks noChangeAspect="1"/>
          </p:cNvPicPr>
          <p:nvPr/>
        </p:nvPicPr>
        <p:blipFill>
          <a:blip r:embed="rId6"/>
          <a:srcRect/>
          <a:stretch>
            <a:fillRect/>
          </a:stretch>
        </p:blipFill>
        <p:spPr>
          <a:xfrm>
            <a:off x="2125167" y="4245938"/>
            <a:ext cx="4237167" cy="4429416"/>
          </a:xfrm>
          <a:prstGeom prst="rect">
            <a:avLst/>
          </a:prstGeom>
        </p:spPr>
      </p:pic>
      <p:sp>
        <p:nvSpPr>
          <p:cNvPr id="19" name="TextBox 19"/>
          <p:cNvSpPr txBox="1"/>
          <p:nvPr/>
        </p:nvSpPr>
        <p:spPr>
          <a:xfrm>
            <a:off x="16391957" y="433127"/>
            <a:ext cx="1734685" cy="1739455"/>
          </a:xfrm>
          <a:prstGeom prst="rect">
            <a:avLst/>
          </a:prstGeom>
        </p:spPr>
        <p:txBody>
          <a:bodyPr lIns="0" tIns="0" rIns="0" bIns="0" rtlCol="0" anchor="t">
            <a:spAutoFit/>
          </a:bodyPr>
          <a:lstStyle/>
          <a:p>
            <a:pPr algn="l">
              <a:lnSpc>
                <a:spcPts val="12976"/>
              </a:lnSpc>
            </a:pPr>
            <a:r>
              <a:rPr lang="en-US" sz="12976">
                <a:solidFill>
                  <a:srgbClr val="FFFFFF"/>
                </a:solidFill>
                <a:latin typeface="Bebas Neue Bold"/>
              </a:rPr>
              <a:t>02</a:t>
            </a:r>
          </a:p>
        </p:txBody>
      </p:sp>
      <p:sp>
        <p:nvSpPr>
          <p:cNvPr id="20" name="TextBox 20"/>
          <p:cNvSpPr txBox="1"/>
          <p:nvPr/>
        </p:nvSpPr>
        <p:spPr>
          <a:xfrm>
            <a:off x="11739272" y="353921"/>
            <a:ext cx="3854021" cy="4216400"/>
          </a:xfrm>
          <a:prstGeom prst="rect">
            <a:avLst/>
          </a:prstGeom>
        </p:spPr>
        <p:txBody>
          <a:bodyPr lIns="0" tIns="0" rIns="0" bIns="0" rtlCol="0" anchor="t">
            <a:spAutoFit/>
          </a:bodyPr>
          <a:lstStyle/>
          <a:p>
            <a:pPr>
              <a:lnSpc>
                <a:spcPts val="2800"/>
              </a:lnSpc>
            </a:pPr>
            <a:r>
              <a:rPr lang="en-US" sz="2000">
                <a:solidFill>
                  <a:srgbClr val="FFFFFF"/>
                </a:solidFill>
                <a:latin typeface="Montserrat"/>
              </a:rPr>
              <a:t>Engagement models are frameworks designed to make employees more productive and happy at work. It entails policies, procedures, and behaviours that leaders should implement in order to strengthen the company's culture and keep employees satisfied.</a:t>
            </a:r>
          </a:p>
          <a:p>
            <a:pPr marL="0" lvl="0" indent="0">
              <a:lnSpc>
                <a:spcPts val="2800"/>
              </a:lnSpc>
            </a:pPr>
            <a:endParaRPr/>
          </a:p>
        </p:txBody>
      </p:sp>
      <p:sp>
        <p:nvSpPr>
          <p:cNvPr id="21" name="TextBox 21"/>
          <p:cNvSpPr txBox="1"/>
          <p:nvPr/>
        </p:nvSpPr>
        <p:spPr>
          <a:xfrm>
            <a:off x="2250733" y="8703929"/>
            <a:ext cx="8223203" cy="335280"/>
          </a:xfrm>
          <a:prstGeom prst="rect">
            <a:avLst/>
          </a:prstGeom>
        </p:spPr>
        <p:txBody>
          <a:bodyPr lIns="0" tIns="0" rIns="0" bIns="0" rtlCol="0" anchor="t">
            <a:spAutoFit/>
          </a:bodyPr>
          <a:lstStyle/>
          <a:p>
            <a:pPr marL="0" lvl="0" indent="0">
              <a:lnSpc>
                <a:spcPts val="2640"/>
              </a:lnSpc>
              <a:spcBef>
                <a:spcPct val="0"/>
              </a:spcBef>
            </a:pPr>
            <a:r>
              <a:rPr lang="en-US" sz="2400" spc="48">
                <a:solidFill>
                  <a:srgbClr val="2E2E2E"/>
                </a:solidFill>
                <a:latin typeface="Montserrat Semi-Bold"/>
              </a:rPr>
              <a:t>Figure 1 (Zinger, 2011)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028700" y="515668"/>
            <a:ext cx="14326280" cy="1990163"/>
            <a:chOff x="0" y="0"/>
            <a:chExt cx="6405037" cy="889768"/>
          </a:xfrm>
        </p:grpSpPr>
        <p:sp>
          <p:nvSpPr>
            <p:cNvPr id="3" name="Freeform 3"/>
            <p:cNvSpPr/>
            <p:nvPr/>
          </p:nvSpPr>
          <p:spPr>
            <a:xfrm>
              <a:off x="0" y="0"/>
              <a:ext cx="6405037" cy="889768"/>
            </a:xfrm>
            <a:custGeom>
              <a:avLst/>
              <a:gdLst/>
              <a:ahLst/>
              <a:cxnLst/>
              <a:rect l="l" t="t" r="r" b="b"/>
              <a:pathLst>
                <a:path w="6405037" h="889768">
                  <a:moveTo>
                    <a:pt x="6280577" y="889768"/>
                  </a:moveTo>
                  <a:lnTo>
                    <a:pt x="124460" y="889768"/>
                  </a:lnTo>
                  <a:cubicBezTo>
                    <a:pt x="55880" y="889768"/>
                    <a:pt x="0" y="833888"/>
                    <a:pt x="0" y="765308"/>
                  </a:cubicBezTo>
                  <a:lnTo>
                    <a:pt x="0" y="124460"/>
                  </a:lnTo>
                  <a:cubicBezTo>
                    <a:pt x="0" y="55880"/>
                    <a:pt x="55880" y="0"/>
                    <a:pt x="124460" y="0"/>
                  </a:cubicBezTo>
                  <a:lnTo>
                    <a:pt x="6280577" y="0"/>
                  </a:lnTo>
                  <a:cubicBezTo>
                    <a:pt x="6349157" y="0"/>
                    <a:pt x="6405037" y="55880"/>
                    <a:pt x="6405037" y="124460"/>
                  </a:cubicBezTo>
                  <a:lnTo>
                    <a:pt x="6405037" y="765308"/>
                  </a:lnTo>
                  <a:cubicBezTo>
                    <a:pt x="6405037" y="833888"/>
                    <a:pt x="6349157" y="889768"/>
                    <a:pt x="6280577" y="889768"/>
                  </a:cubicBezTo>
                  <a:close/>
                </a:path>
              </a:pathLst>
            </a:custGeom>
            <a:solidFill>
              <a:srgbClr val="FFFFFF"/>
            </a:solidFill>
          </p:spPr>
        </p:sp>
      </p:grpSp>
      <p:sp>
        <p:nvSpPr>
          <p:cNvPr id="4" name="TextBox 4"/>
          <p:cNvSpPr txBox="1"/>
          <p:nvPr/>
        </p:nvSpPr>
        <p:spPr>
          <a:xfrm>
            <a:off x="1353941" y="758274"/>
            <a:ext cx="12941258" cy="1609725"/>
          </a:xfrm>
          <a:prstGeom prst="rect">
            <a:avLst/>
          </a:prstGeom>
        </p:spPr>
        <p:txBody>
          <a:bodyPr lIns="0" tIns="0" rIns="0" bIns="0" rtlCol="0" anchor="t">
            <a:spAutoFit/>
          </a:bodyPr>
          <a:lstStyle/>
          <a:p>
            <a:pPr>
              <a:lnSpc>
                <a:spcPts val="6000"/>
              </a:lnSpc>
            </a:pPr>
            <a:r>
              <a:rPr lang="en-US" sz="6000">
                <a:solidFill>
                  <a:srgbClr val="2E2E2E"/>
                </a:solidFill>
                <a:latin typeface="Gliker SemiBold Bold"/>
              </a:rPr>
              <a:t> ACTIONS TAKEN TO ENSURE EMPLOYEE ENGAGEMENT</a:t>
            </a:r>
          </a:p>
        </p:txBody>
      </p:sp>
      <p:sp>
        <p:nvSpPr>
          <p:cNvPr id="5" name="AutoShape 5"/>
          <p:cNvSpPr/>
          <p:nvPr/>
        </p:nvSpPr>
        <p:spPr>
          <a:xfrm rot="3940307">
            <a:off x="7549671" y="1486937"/>
            <a:ext cx="2184110" cy="0"/>
          </a:xfrm>
          <a:prstGeom prst="line">
            <a:avLst/>
          </a:prstGeom>
          <a:ln w="47625" cap="rnd">
            <a:solidFill>
              <a:srgbClr val="4F6AB3"/>
            </a:solidFill>
            <a:prstDash val="sysDot"/>
            <a:headEnd type="none" w="sm" len="sm"/>
            <a:tailEnd type="none" w="sm" len="sm"/>
          </a:ln>
        </p:spPr>
      </p:sp>
      <p:pic>
        <p:nvPicPr>
          <p:cNvPr id="6" name="Picture 6"/>
          <p:cNvPicPr>
            <a:picLocks noChangeAspect="1"/>
          </p:cNvPicPr>
          <p:nvPr/>
        </p:nvPicPr>
        <p:blipFill>
          <a:blip r:embed="rId2"/>
          <a:srcRect t="777" r="25903" b="10741"/>
          <a:stretch>
            <a:fillRect/>
          </a:stretch>
        </p:blipFill>
        <p:spPr>
          <a:xfrm>
            <a:off x="1028700" y="2921174"/>
            <a:ext cx="3807733" cy="6072236"/>
          </a:xfrm>
          <a:prstGeom prst="rect">
            <a:avLst/>
          </a:prstGeom>
        </p:spPr>
      </p:pic>
      <p:pic>
        <p:nvPicPr>
          <p:cNvPr id="7" name="Picture 7"/>
          <p:cNvPicPr>
            <a:picLocks noChangeAspect="1"/>
          </p:cNvPicPr>
          <p:nvPr/>
        </p:nvPicPr>
        <p:blipFill>
          <a:blip r:embed="rId2"/>
          <a:srcRect t="359" r="24784" b="10323"/>
          <a:stretch>
            <a:fillRect/>
          </a:stretch>
        </p:blipFill>
        <p:spPr>
          <a:xfrm>
            <a:off x="5167993" y="2921174"/>
            <a:ext cx="3829050" cy="6072236"/>
          </a:xfrm>
          <a:prstGeom prst="rect">
            <a:avLst/>
          </a:prstGeom>
        </p:spPr>
      </p:pic>
      <p:pic>
        <p:nvPicPr>
          <p:cNvPr id="8" name="Picture 8"/>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r="24842"/>
          <a:stretch>
            <a:fillRect/>
          </a:stretch>
        </p:blipFill>
        <p:spPr>
          <a:xfrm rot="5400000">
            <a:off x="4209820" y="4524498"/>
            <a:ext cx="5724984" cy="3808639"/>
          </a:xfrm>
          <a:prstGeom prst="rect">
            <a:avLst/>
          </a:prstGeom>
        </p:spPr>
      </p:pic>
      <p:pic>
        <p:nvPicPr>
          <p:cNvPr id="9" name="Picture 9"/>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r="24842"/>
          <a:stretch>
            <a:fillRect/>
          </a:stretch>
        </p:blipFill>
        <p:spPr>
          <a:xfrm rot="5400000">
            <a:off x="70528" y="4491488"/>
            <a:ext cx="5724984" cy="3808639"/>
          </a:xfrm>
          <a:prstGeom prst="rect">
            <a:avLst/>
          </a:prstGeom>
        </p:spPr>
      </p:pic>
      <p:pic>
        <p:nvPicPr>
          <p:cNvPr id="10" name="Picture 10"/>
          <p:cNvPicPr>
            <a:picLocks noChangeAspect="1"/>
          </p:cNvPicPr>
          <p:nvPr/>
        </p:nvPicPr>
        <p:blipFill>
          <a:blip r:embed="rId2"/>
          <a:srcRect t="57" r="25243" b="10021"/>
          <a:stretch>
            <a:fillRect/>
          </a:stretch>
        </p:blipFill>
        <p:spPr>
          <a:xfrm>
            <a:off x="9339943" y="2921174"/>
            <a:ext cx="3780064" cy="6072236"/>
          </a:xfrm>
          <a:prstGeom prst="rect">
            <a:avLst/>
          </a:prstGeom>
        </p:spPr>
      </p:pic>
      <p:pic>
        <p:nvPicPr>
          <p:cNvPr id="11" name="Picture 11"/>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r="24842"/>
          <a:stretch>
            <a:fillRect/>
          </a:stretch>
        </p:blipFill>
        <p:spPr>
          <a:xfrm rot="5400000">
            <a:off x="8353195" y="4491488"/>
            <a:ext cx="5724984" cy="3808639"/>
          </a:xfrm>
          <a:prstGeom prst="rect">
            <a:avLst/>
          </a:prstGeom>
        </p:spPr>
      </p:pic>
      <p:pic>
        <p:nvPicPr>
          <p:cNvPr id="12" name="Picture 12"/>
          <p:cNvPicPr>
            <a:picLocks noChangeAspect="1"/>
          </p:cNvPicPr>
          <p:nvPr/>
        </p:nvPicPr>
        <p:blipFill>
          <a:blip r:embed="rId2"/>
          <a:srcRect t="397" r="25248" b="10361"/>
          <a:stretch>
            <a:fillRect/>
          </a:stretch>
        </p:blipFill>
        <p:spPr>
          <a:xfrm>
            <a:off x="13450661" y="2909293"/>
            <a:ext cx="3808639" cy="6072236"/>
          </a:xfrm>
          <a:prstGeom prst="rect">
            <a:avLst/>
          </a:prstGeom>
        </p:spPr>
      </p:pic>
      <p:pic>
        <p:nvPicPr>
          <p:cNvPr id="13" name="Picture 1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r="24842"/>
          <a:stretch>
            <a:fillRect/>
          </a:stretch>
        </p:blipFill>
        <p:spPr>
          <a:xfrm rot="5400000">
            <a:off x="12492488" y="4491488"/>
            <a:ext cx="5724984" cy="3808639"/>
          </a:xfrm>
          <a:prstGeom prst="rect">
            <a:avLst/>
          </a:prstGeom>
        </p:spPr>
      </p:pic>
      <p:sp>
        <p:nvSpPr>
          <p:cNvPr id="14" name="TextBox 14"/>
          <p:cNvSpPr txBox="1"/>
          <p:nvPr/>
        </p:nvSpPr>
        <p:spPr>
          <a:xfrm>
            <a:off x="1093562" y="5105400"/>
            <a:ext cx="3743777" cy="4000500"/>
          </a:xfrm>
          <a:prstGeom prst="rect">
            <a:avLst/>
          </a:prstGeom>
        </p:spPr>
        <p:txBody>
          <a:bodyPr lIns="0" tIns="0" rIns="0" bIns="0" rtlCol="0" anchor="t">
            <a:spAutoFit/>
          </a:bodyPr>
          <a:lstStyle/>
          <a:p>
            <a:pPr marL="431801" lvl="1" indent="-215900">
              <a:lnSpc>
                <a:spcPts val="2400"/>
              </a:lnSpc>
              <a:buFont typeface="Arial"/>
              <a:buChar char="•"/>
            </a:pPr>
            <a:r>
              <a:rPr lang="en-US" sz="2000">
                <a:solidFill>
                  <a:srgbClr val="000000"/>
                </a:solidFill>
                <a:latin typeface="Telegraf"/>
              </a:rPr>
              <a:t>Provide regular feedback to all employees.</a:t>
            </a:r>
          </a:p>
          <a:p>
            <a:pPr marL="431801" lvl="1" indent="-215900">
              <a:lnSpc>
                <a:spcPts val="2400"/>
              </a:lnSpc>
              <a:buFont typeface="Arial"/>
              <a:buChar char="•"/>
            </a:pPr>
            <a:r>
              <a:rPr lang="en-US" sz="2000">
                <a:solidFill>
                  <a:srgbClr val="000000"/>
                </a:solidFill>
                <a:latin typeface="Telegraf"/>
              </a:rPr>
              <a:t>Have regular meetings and conferences.</a:t>
            </a:r>
          </a:p>
          <a:p>
            <a:pPr marL="431801" lvl="1" indent="-215900">
              <a:lnSpc>
                <a:spcPts val="2400"/>
              </a:lnSpc>
              <a:buFont typeface="Arial"/>
              <a:buChar char="•"/>
            </a:pPr>
            <a:r>
              <a:rPr lang="en-US" sz="2000">
                <a:solidFill>
                  <a:srgbClr val="000000"/>
                </a:solidFill>
                <a:latin typeface="Telegraf"/>
              </a:rPr>
              <a:t>More online interactions like discussion boards and blogs. </a:t>
            </a:r>
          </a:p>
          <a:p>
            <a:pPr marL="431801" lvl="1" indent="-215900">
              <a:lnSpc>
                <a:spcPts val="2400"/>
              </a:lnSpc>
              <a:buFont typeface="Arial"/>
              <a:buChar char="•"/>
            </a:pPr>
            <a:r>
              <a:rPr lang="en-US" sz="2000">
                <a:solidFill>
                  <a:srgbClr val="000000"/>
                </a:solidFill>
                <a:latin typeface="Telegraf"/>
              </a:rPr>
              <a:t>Regular updates on goals.</a:t>
            </a:r>
          </a:p>
          <a:p>
            <a:pPr marL="431801" lvl="1" indent="-215900">
              <a:lnSpc>
                <a:spcPts val="2400"/>
              </a:lnSpc>
              <a:buFont typeface="Arial"/>
              <a:buChar char="•"/>
            </a:pPr>
            <a:r>
              <a:rPr lang="en-US" sz="2000">
                <a:solidFill>
                  <a:srgbClr val="000000"/>
                </a:solidFill>
                <a:latin typeface="Telegraf"/>
              </a:rPr>
              <a:t>Regular employee satisfaction surveys.</a:t>
            </a:r>
          </a:p>
          <a:p>
            <a:pPr marL="431801" lvl="1" indent="-215900">
              <a:lnSpc>
                <a:spcPts val="2400"/>
              </a:lnSpc>
              <a:buFont typeface="Arial"/>
              <a:buChar char="•"/>
            </a:pPr>
            <a:r>
              <a:rPr lang="en-US" sz="2000">
                <a:solidFill>
                  <a:srgbClr val="000000"/>
                </a:solidFill>
                <a:latin typeface="Telegraf"/>
              </a:rPr>
              <a:t>Actively taking employee feedback and opinions.</a:t>
            </a:r>
          </a:p>
          <a:p>
            <a:pPr>
              <a:lnSpc>
                <a:spcPts val="2400"/>
              </a:lnSpc>
            </a:pPr>
            <a:r>
              <a:rPr lang="en-US" sz="2000">
                <a:solidFill>
                  <a:srgbClr val="000000"/>
                </a:solidFill>
                <a:latin typeface="Telegraf"/>
              </a:rPr>
              <a:t>(Hanif et al., 2015)</a:t>
            </a:r>
          </a:p>
        </p:txBody>
      </p:sp>
      <p:sp>
        <p:nvSpPr>
          <p:cNvPr id="15" name="TextBox 15"/>
          <p:cNvSpPr txBox="1"/>
          <p:nvPr/>
        </p:nvSpPr>
        <p:spPr>
          <a:xfrm>
            <a:off x="1061131" y="3627026"/>
            <a:ext cx="3743777" cy="727710"/>
          </a:xfrm>
          <a:prstGeom prst="rect">
            <a:avLst/>
          </a:prstGeom>
        </p:spPr>
        <p:txBody>
          <a:bodyPr lIns="0" tIns="0" rIns="0" bIns="0" rtlCol="0" anchor="t">
            <a:spAutoFit/>
          </a:bodyPr>
          <a:lstStyle/>
          <a:p>
            <a:pPr marL="0" lvl="0" indent="0" algn="ctr">
              <a:lnSpc>
                <a:spcPts val="2940"/>
              </a:lnSpc>
            </a:pPr>
            <a:r>
              <a:rPr lang="en-US" sz="2100">
                <a:solidFill>
                  <a:srgbClr val="2E2E2E"/>
                </a:solidFill>
                <a:latin typeface="Montserrat Semi-Bold"/>
              </a:rPr>
              <a:t>COMMUNICATION ACTIVITIES</a:t>
            </a:r>
          </a:p>
        </p:txBody>
      </p:sp>
      <p:sp>
        <p:nvSpPr>
          <p:cNvPr id="16" name="TextBox 16"/>
          <p:cNvSpPr txBox="1"/>
          <p:nvPr/>
        </p:nvSpPr>
        <p:spPr>
          <a:xfrm>
            <a:off x="6009344" y="3627026"/>
            <a:ext cx="2119563" cy="727710"/>
          </a:xfrm>
          <a:prstGeom prst="rect">
            <a:avLst/>
          </a:prstGeom>
        </p:spPr>
        <p:txBody>
          <a:bodyPr lIns="0" tIns="0" rIns="0" bIns="0" rtlCol="0" anchor="t">
            <a:spAutoFit/>
          </a:bodyPr>
          <a:lstStyle/>
          <a:p>
            <a:pPr marL="0" lvl="0" indent="0" algn="ctr">
              <a:lnSpc>
                <a:spcPts val="2940"/>
              </a:lnSpc>
            </a:pPr>
            <a:r>
              <a:rPr lang="en-US" sz="2100">
                <a:solidFill>
                  <a:srgbClr val="2E2E2E"/>
                </a:solidFill>
                <a:latin typeface="Montserrat Semi-Bold"/>
              </a:rPr>
              <a:t>REWARD SCHEMES</a:t>
            </a:r>
          </a:p>
        </p:txBody>
      </p:sp>
      <p:sp>
        <p:nvSpPr>
          <p:cNvPr id="17" name="TextBox 17"/>
          <p:cNvSpPr txBox="1"/>
          <p:nvPr/>
        </p:nvSpPr>
        <p:spPr>
          <a:xfrm>
            <a:off x="9339943" y="3627026"/>
            <a:ext cx="3796743" cy="1099185"/>
          </a:xfrm>
          <a:prstGeom prst="rect">
            <a:avLst/>
          </a:prstGeom>
        </p:spPr>
        <p:txBody>
          <a:bodyPr lIns="0" tIns="0" rIns="0" bIns="0" rtlCol="0" anchor="t">
            <a:spAutoFit/>
          </a:bodyPr>
          <a:lstStyle/>
          <a:p>
            <a:pPr algn="ctr">
              <a:lnSpc>
                <a:spcPts val="2940"/>
              </a:lnSpc>
            </a:pPr>
            <a:r>
              <a:rPr lang="en-US" sz="2100">
                <a:solidFill>
                  <a:srgbClr val="2E2E2E"/>
                </a:solidFill>
                <a:latin typeface="Montserrat Semi-Bold"/>
              </a:rPr>
              <a:t>CULTURAL GROWTH OF ORGANISATION</a:t>
            </a:r>
          </a:p>
          <a:p>
            <a:pPr marL="0" lvl="0" indent="0" algn="ctr">
              <a:lnSpc>
                <a:spcPts val="2940"/>
              </a:lnSpc>
            </a:pPr>
            <a:r>
              <a:rPr lang="en-US" sz="2100">
                <a:solidFill>
                  <a:srgbClr val="2E2E2E"/>
                </a:solidFill>
                <a:latin typeface="Montserrat Semi-Bold"/>
              </a:rPr>
              <a:t> </a:t>
            </a:r>
          </a:p>
        </p:txBody>
      </p:sp>
      <p:sp>
        <p:nvSpPr>
          <p:cNvPr id="18" name="TextBox 18"/>
          <p:cNvSpPr txBox="1"/>
          <p:nvPr/>
        </p:nvSpPr>
        <p:spPr>
          <a:xfrm>
            <a:off x="13535100" y="3627026"/>
            <a:ext cx="3639761" cy="727710"/>
          </a:xfrm>
          <a:prstGeom prst="rect">
            <a:avLst/>
          </a:prstGeom>
        </p:spPr>
        <p:txBody>
          <a:bodyPr lIns="0" tIns="0" rIns="0" bIns="0" rtlCol="0" anchor="t">
            <a:spAutoFit/>
          </a:bodyPr>
          <a:lstStyle/>
          <a:p>
            <a:pPr marL="0" lvl="0" indent="0" algn="ctr">
              <a:lnSpc>
                <a:spcPts val="2940"/>
              </a:lnSpc>
            </a:pPr>
            <a:r>
              <a:rPr lang="en-US" sz="2100">
                <a:solidFill>
                  <a:srgbClr val="2E2E2E"/>
                </a:solidFill>
                <a:latin typeface="Montserrat Semi-Bold"/>
              </a:rPr>
              <a:t>TEAM/LEADERSHIP BUILDING ACTIVITIES</a:t>
            </a:r>
          </a:p>
        </p:txBody>
      </p:sp>
      <p:sp>
        <p:nvSpPr>
          <p:cNvPr id="19" name="TextBox 19"/>
          <p:cNvSpPr txBox="1"/>
          <p:nvPr/>
        </p:nvSpPr>
        <p:spPr>
          <a:xfrm>
            <a:off x="16391957" y="433127"/>
            <a:ext cx="1734685" cy="1739455"/>
          </a:xfrm>
          <a:prstGeom prst="rect">
            <a:avLst/>
          </a:prstGeom>
        </p:spPr>
        <p:txBody>
          <a:bodyPr lIns="0" tIns="0" rIns="0" bIns="0" rtlCol="0" anchor="t">
            <a:spAutoFit/>
          </a:bodyPr>
          <a:lstStyle/>
          <a:p>
            <a:pPr algn="l">
              <a:lnSpc>
                <a:spcPts val="12976"/>
              </a:lnSpc>
            </a:pPr>
            <a:r>
              <a:rPr lang="en-US" sz="12976">
                <a:solidFill>
                  <a:srgbClr val="FFFFFF"/>
                </a:solidFill>
                <a:latin typeface="Bebas Neue Bold"/>
              </a:rPr>
              <a:t>03</a:t>
            </a:r>
          </a:p>
        </p:txBody>
      </p:sp>
      <p:sp>
        <p:nvSpPr>
          <p:cNvPr id="20" name="TextBox 20"/>
          <p:cNvSpPr txBox="1"/>
          <p:nvPr/>
        </p:nvSpPr>
        <p:spPr>
          <a:xfrm>
            <a:off x="5331974" y="4984837"/>
            <a:ext cx="3480677" cy="2476500"/>
          </a:xfrm>
          <a:prstGeom prst="rect">
            <a:avLst/>
          </a:prstGeom>
        </p:spPr>
        <p:txBody>
          <a:bodyPr lIns="0" tIns="0" rIns="0" bIns="0" rtlCol="0" anchor="t">
            <a:spAutoFit/>
          </a:bodyPr>
          <a:lstStyle/>
          <a:p>
            <a:pPr marL="431801" lvl="1" indent="-215900">
              <a:lnSpc>
                <a:spcPts val="2400"/>
              </a:lnSpc>
              <a:buFont typeface="Arial"/>
              <a:buChar char="•"/>
            </a:pPr>
            <a:r>
              <a:rPr lang="en-US" sz="2000">
                <a:solidFill>
                  <a:srgbClr val="000000"/>
                </a:solidFill>
                <a:latin typeface="Telegraf"/>
              </a:rPr>
              <a:t>Have compensation and benefit programs </a:t>
            </a:r>
          </a:p>
          <a:p>
            <a:pPr marL="431801" lvl="1" indent="-215900">
              <a:lnSpc>
                <a:spcPts val="2400"/>
              </a:lnSpc>
              <a:buFont typeface="Arial"/>
              <a:buChar char="•"/>
            </a:pPr>
            <a:r>
              <a:rPr lang="en-US" sz="2000">
                <a:solidFill>
                  <a:srgbClr val="000000"/>
                </a:solidFill>
                <a:latin typeface="Telegraf"/>
              </a:rPr>
              <a:t>Bonus for best employee</a:t>
            </a:r>
          </a:p>
          <a:p>
            <a:pPr marL="431801" lvl="1" indent="-215900">
              <a:lnSpc>
                <a:spcPts val="2400"/>
              </a:lnSpc>
              <a:buFont typeface="Arial"/>
              <a:buChar char="•"/>
            </a:pPr>
            <a:r>
              <a:rPr lang="en-US" sz="2000">
                <a:solidFill>
                  <a:srgbClr val="000000"/>
                </a:solidFill>
                <a:latin typeface="Telegraf"/>
              </a:rPr>
              <a:t>Recognition for both small or big wins. </a:t>
            </a:r>
          </a:p>
          <a:p>
            <a:pPr marL="431801" lvl="1" indent="-215900">
              <a:lnSpc>
                <a:spcPts val="2400"/>
              </a:lnSpc>
              <a:buFont typeface="Arial"/>
              <a:buChar char="•"/>
            </a:pPr>
            <a:r>
              <a:rPr lang="en-US" sz="2000">
                <a:solidFill>
                  <a:srgbClr val="000000"/>
                </a:solidFill>
                <a:latin typeface="Telegraf"/>
              </a:rPr>
              <a:t>Long service and loyalty awards.</a:t>
            </a:r>
          </a:p>
          <a:p>
            <a:pPr>
              <a:lnSpc>
                <a:spcPts val="2400"/>
              </a:lnSpc>
            </a:pPr>
            <a:r>
              <a:rPr lang="en-US" sz="2000">
                <a:solidFill>
                  <a:srgbClr val="000000"/>
                </a:solidFill>
                <a:latin typeface="Telegraf"/>
              </a:rPr>
              <a:t>(Zhao et al.,2016)</a:t>
            </a:r>
          </a:p>
        </p:txBody>
      </p:sp>
      <p:sp>
        <p:nvSpPr>
          <p:cNvPr id="21" name="TextBox 21"/>
          <p:cNvSpPr txBox="1"/>
          <p:nvPr/>
        </p:nvSpPr>
        <p:spPr>
          <a:xfrm>
            <a:off x="9497976" y="4688111"/>
            <a:ext cx="3480677" cy="4305300"/>
          </a:xfrm>
          <a:prstGeom prst="rect">
            <a:avLst/>
          </a:prstGeom>
        </p:spPr>
        <p:txBody>
          <a:bodyPr lIns="0" tIns="0" rIns="0" bIns="0" rtlCol="0" anchor="t">
            <a:spAutoFit/>
          </a:bodyPr>
          <a:lstStyle/>
          <a:p>
            <a:pPr marL="431801" lvl="1" indent="-215900">
              <a:lnSpc>
                <a:spcPts val="2400"/>
              </a:lnSpc>
              <a:buFont typeface="Arial"/>
              <a:buChar char="•"/>
            </a:pPr>
            <a:r>
              <a:rPr lang="en-US" sz="2000">
                <a:solidFill>
                  <a:srgbClr val="000000"/>
                </a:solidFill>
                <a:latin typeface="Telegraf"/>
              </a:rPr>
              <a:t>Have equal opportunities for all employees without biases.</a:t>
            </a:r>
          </a:p>
          <a:p>
            <a:pPr marL="431801" lvl="1" indent="-215900">
              <a:lnSpc>
                <a:spcPts val="2400"/>
              </a:lnSpc>
              <a:buFont typeface="Arial"/>
              <a:buChar char="•"/>
            </a:pPr>
            <a:r>
              <a:rPr lang="en-US" sz="2000">
                <a:solidFill>
                  <a:srgbClr val="000000"/>
                </a:solidFill>
                <a:latin typeface="Telegraf"/>
              </a:rPr>
              <a:t>develop a safe and inspirational work environment.</a:t>
            </a:r>
          </a:p>
          <a:p>
            <a:pPr marL="431801" lvl="1" indent="-215900">
              <a:lnSpc>
                <a:spcPts val="2400"/>
              </a:lnSpc>
              <a:buFont typeface="Arial"/>
              <a:buChar char="•"/>
            </a:pPr>
            <a:r>
              <a:rPr lang="en-US" sz="2000">
                <a:solidFill>
                  <a:srgbClr val="000000"/>
                </a:solidFill>
                <a:latin typeface="Telegraf"/>
              </a:rPr>
              <a:t>Demonstrate commitment to employees.</a:t>
            </a:r>
          </a:p>
          <a:p>
            <a:pPr marL="431801" lvl="1" indent="-215900">
              <a:lnSpc>
                <a:spcPts val="2400"/>
              </a:lnSpc>
              <a:buFont typeface="Arial"/>
              <a:buChar char="•"/>
            </a:pPr>
            <a:r>
              <a:rPr lang="en-US" sz="2000">
                <a:solidFill>
                  <a:srgbClr val="000000"/>
                </a:solidFill>
                <a:latin typeface="Telegraf"/>
              </a:rPr>
              <a:t>Assist your employees when they are struggling.</a:t>
            </a:r>
          </a:p>
          <a:p>
            <a:pPr marL="431801" lvl="1" indent="-215900">
              <a:lnSpc>
                <a:spcPts val="2400"/>
              </a:lnSpc>
              <a:buFont typeface="Arial"/>
              <a:buChar char="•"/>
            </a:pPr>
            <a:r>
              <a:rPr lang="en-US" sz="2000">
                <a:solidFill>
                  <a:srgbClr val="000000"/>
                </a:solidFill>
                <a:latin typeface="Telegraf"/>
              </a:rPr>
              <a:t>Take some bullets for them (metaphorically)</a:t>
            </a:r>
          </a:p>
          <a:p>
            <a:pPr>
              <a:lnSpc>
                <a:spcPts val="2400"/>
              </a:lnSpc>
            </a:pPr>
            <a:r>
              <a:rPr lang="en-US" sz="2000">
                <a:solidFill>
                  <a:srgbClr val="000000"/>
                </a:solidFill>
                <a:latin typeface="Telegraf"/>
              </a:rPr>
              <a:t> (2021)</a:t>
            </a:r>
          </a:p>
        </p:txBody>
      </p:sp>
      <p:sp>
        <p:nvSpPr>
          <p:cNvPr id="22" name="TextBox 22"/>
          <p:cNvSpPr txBox="1"/>
          <p:nvPr/>
        </p:nvSpPr>
        <p:spPr>
          <a:xfrm>
            <a:off x="13614642" y="4992911"/>
            <a:ext cx="3480677" cy="1866900"/>
          </a:xfrm>
          <a:prstGeom prst="rect">
            <a:avLst/>
          </a:prstGeom>
        </p:spPr>
        <p:txBody>
          <a:bodyPr lIns="0" tIns="0" rIns="0" bIns="0" rtlCol="0" anchor="t">
            <a:spAutoFit/>
          </a:bodyPr>
          <a:lstStyle/>
          <a:p>
            <a:pPr marL="431801" lvl="1" indent="-215900">
              <a:lnSpc>
                <a:spcPts val="2400"/>
              </a:lnSpc>
              <a:buFont typeface="Arial"/>
              <a:buChar char="•"/>
            </a:pPr>
            <a:r>
              <a:rPr lang="en-US" sz="2000">
                <a:solidFill>
                  <a:srgbClr val="000000"/>
                </a:solidFill>
                <a:latin typeface="Telegraf"/>
              </a:rPr>
              <a:t>recreational activities.</a:t>
            </a:r>
          </a:p>
          <a:p>
            <a:pPr marL="431801" lvl="1" indent="-215900">
              <a:lnSpc>
                <a:spcPts val="2400"/>
              </a:lnSpc>
              <a:buFont typeface="Arial"/>
              <a:buChar char="•"/>
            </a:pPr>
            <a:r>
              <a:rPr lang="en-US" sz="2000">
                <a:solidFill>
                  <a:srgbClr val="000000"/>
                </a:solidFill>
                <a:latin typeface="Telegraf"/>
              </a:rPr>
              <a:t>social events like bbqs or dinners</a:t>
            </a:r>
          </a:p>
          <a:p>
            <a:pPr marL="431801" lvl="1" indent="-215900">
              <a:lnSpc>
                <a:spcPts val="2400"/>
              </a:lnSpc>
              <a:buFont typeface="Arial"/>
              <a:buChar char="•"/>
            </a:pPr>
            <a:r>
              <a:rPr lang="en-US" sz="2000">
                <a:solidFill>
                  <a:srgbClr val="000000"/>
                </a:solidFill>
                <a:latin typeface="Telegraf"/>
              </a:rPr>
              <a:t>mentoring activities </a:t>
            </a:r>
          </a:p>
          <a:p>
            <a:pPr marL="431801" lvl="1" indent="-215900">
              <a:lnSpc>
                <a:spcPts val="2400"/>
              </a:lnSpc>
              <a:buFont typeface="Arial"/>
              <a:buChar char="•"/>
            </a:pPr>
            <a:r>
              <a:rPr lang="en-US" sz="2000">
                <a:solidFill>
                  <a:srgbClr val="000000"/>
                </a:solidFill>
                <a:latin typeface="Telegraf"/>
              </a:rPr>
              <a:t>fund raising and volunteering activities.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6168" r="6168"/>
          <a:stretch>
            <a:fillRect/>
          </a:stretch>
        </p:blipFill>
        <p:spPr>
          <a:xfrm>
            <a:off x="9536148" y="658561"/>
            <a:ext cx="7723152" cy="7774874"/>
          </a:xfrm>
          <a:prstGeom prst="rect">
            <a:avLst/>
          </a:prstGeom>
        </p:spPr>
      </p:pic>
      <p:grpSp>
        <p:nvGrpSpPr>
          <p:cNvPr id="3" name="Group 3"/>
          <p:cNvGrpSpPr/>
          <p:nvPr/>
        </p:nvGrpSpPr>
        <p:grpSpPr>
          <a:xfrm>
            <a:off x="9536148" y="2389866"/>
            <a:ext cx="7654018" cy="6043569"/>
            <a:chOff x="0" y="0"/>
            <a:chExt cx="2792206" cy="2204710"/>
          </a:xfrm>
        </p:grpSpPr>
        <p:sp>
          <p:nvSpPr>
            <p:cNvPr id="4" name="Freeform 4"/>
            <p:cNvSpPr/>
            <p:nvPr/>
          </p:nvSpPr>
          <p:spPr>
            <a:xfrm>
              <a:off x="0" y="0"/>
              <a:ext cx="2792207" cy="2204710"/>
            </a:xfrm>
            <a:custGeom>
              <a:avLst/>
              <a:gdLst/>
              <a:ahLst/>
              <a:cxnLst/>
              <a:rect l="l" t="t" r="r" b="b"/>
              <a:pathLst>
                <a:path w="2792207" h="2204710">
                  <a:moveTo>
                    <a:pt x="0" y="0"/>
                  </a:moveTo>
                  <a:lnTo>
                    <a:pt x="2792207" y="0"/>
                  </a:lnTo>
                  <a:lnTo>
                    <a:pt x="2792207" y="2204710"/>
                  </a:lnTo>
                  <a:lnTo>
                    <a:pt x="0" y="2204710"/>
                  </a:lnTo>
                  <a:close/>
                </a:path>
              </a:pathLst>
            </a:custGeom>
            <a:solidFill>
              <a:srgbClr val="F7FAFB"/>
            </a:solidFill>
          </p:spPr>
        </p:sp>
      </p:grpSp>
      <p:pic>
        <p:nvPicPr>
          <p:cNvPr id="5" name="Picture 5"/>
          <p:cNvPicPr>
            <a:picLocks noChangeAspect="1"/>
          </p:cNvPicPr>
          <p:nvPr/>
        </p:nvPicPr>
        <p:blipFill>
          <a:blip r:embed="rId2"/>
          <a:srcRect l="6168" r="6168"/>
          <a:stretch>
            <a:fillRect/>
          </a:stretch>
        </p:blipFill>
        <p:spPr>
          <a:xfrm>
            <a:off x="1097834" y="658561"/>
            <a:ext cx="7723152" cy="7774874"/>
          </a:xfrm>
          <a:prstGeom prst="rect">
            <a:avLst/>
          </a:prstGeom>
        </p:spPr>
      </p:pic>
      <p:grpSp>
        <p:nvGrpSpPr>
          <p:cNvPr id="6" name="Group 6"/>
          <p:cNvGrpSpPr/>
          <p:nvPr/>
        </p:nvGrpSpPr>
        <p:grpSpPr>
          <a:xfrm>
            <a:off x="1097834" y="4937547"/>
            <a:ext cx="7723152" cy="3702034"/>
            <a:chOff x="0" y="0"/>
            <a:chExt cx="2817427" cy="1350512"/>
          </a:xfrm>
        </p:grpSpPr>
        <p:sp>
          <p:nvSpPr>
            <p:cNvPr id="7" name="Freeform 7"/>
            <p:cNvSpPr/>
            <p:nvPr/>
          </p:nvSpPr>
          <p:spPr>
            <a:xfrm>
              <a:off x="0" y="0"/>
              <a:ext cx="2817427" cy="1350512"/>
            </a:xfrm>
            <a:custGeom>
              <a:avLst/>
              <a:gdLst/>
              <a:ahLst/>
              <a:cxnLst/>
              <a:rect l="l" t="t" r="r" b="b"/>
              <a:pathLst>
                <a:path w="2817427" h="1350512">
                  <a:moveTo>
                    <a:pt x="0" y="0"/>
                  </a:moveTo>
                  <a:lnTo>
                    <a:pt x="2817427" y="0"/>
                  </a:lnTo>
                  <a:lnTo>
                    <a:pt x="2817427" y="1350512"/>
                  </a:lnTo>
                  <a:lnTo>
                    <a:pt x="0" y="1350512"/>
                  </a:lnTo>
                  <a:close/>
                </a:path>
              </a:pathLst>
            </a:custGeom>
            <a:solidFill>
              <a:srgbClr val="F7FAFB"/>
            </a:solidFill>
          </p:spPr>
        </p:sp>
      </p:grpSp>
      <p:sp>
        <p:nvSpPr>
          <p:cNvPr id="8" name="TextBox 8"/>
          <p:cNvSpPr txBox="1"/>
          <p:nvPr/>
        </p:nvSpPr>
        <p:spPr>
          <a:xfrm>
            <a:off x="1840501" y="2226096"/>
            <a:ext cx="6759816" cy="2711450"/>
          </a:xfrm>
          <a:prstGeom prst="rect">
            <a:avLst/>
          </a:prstGeom>
        </p:spPr>
        <p:txBody>
          <a:bodyPr lIns="0" tIns="0" rIns="0" bIns="0" rtlCol="0" anchor="t">
            <a:spAutoFit/>
          </a:bodyPr>
          <a:lstStyle/>
          <a:p>
            <a:pPr>
              <a:lnSpc>
                <a:spcPts val="7000"/>
              </a:lnSpc>
            </a:pPr>
            <a:r>
              <a:rPr lang="en-US" sz="7000">
                <a:solidFill>
                  <a:srgbClr val="2E2E2E"/>
                </a:solidFill>
                <a:latin typeface="Gliker SemiBold"/>
              </a:rPr>
              <a:t>IMPORTANCE OF EMPLOYEE ENGAGEMENT</a:t>
            </a:r>
          </a:p>
        </p:txBody>
      </p:sp>
      <p:sp>
        <p:nvSpPr>
          <p:cNvPr id="9" name="TextBox 9"/>
          <p:cNvSpPr txBox="1"/>
          <p:nvPr/>
        </p:nvSpPr>
        <p:spPr>
          <a:xfrm>
            <a:off x="1840501" y="5662612"/>
            <a:ext cx="5980495" cy="2213610"/>
          </a:xfrm>
          <a:prstGeom prst="rect">
            <a:avLst/>
          </a:prstGeom>
        </p:spPr>
        <p:txBody>
          <a:bodyPr lIns="0" tIns="0" rIns="0" bIns="0" rtlCol="0" anchor="t">
            <a:spAutoFit/>
          </a:bodyPr>
          <a:lstStyle/>
          <a:p>
            <a:pPr marL="0" lvl="0" indent="0">
              <a:lnSpc>
                <a:spcPts val="2940"/>
              </a:lnSpc>
            </a:pPr>
            <a:r>
              <a:rPr lang="en-US" sz="2100">
                <a:solidFill>
                  <a:srgbClr val="2E2E2E"/>
                </a:solidFill>
                <a:latin typeface="Montserrat"/>
              </a:rPr>
              <a:t>According to studies, engaged employees increase productivity by 21%. They not only work smarter, but they also communicate better with customers, which results in a satisfied customer and as a result, an increase in sales. (harri insider team, 2021) </a:t>
            </a:r>
          </a:p>
        </p:txBody>
      </p:sp>
      <p:sp>
        <p:nvSpPr>
          <p:cNvPr id="10" name="TextBox 10"/>
          <p:cNvSpPr txBox="1"/>
          <p:nvPr/>
        </p:nvSpPr>
        <p:spPr>
          <a:xfrm>
            <a:off x="9829647" y="2504663"/>
            <a:ext cx="7067020" cy="3503295"/>
          </a:xfrm>
          <a:prstGeom prst="rect">
            <a:avLst/>
          </a:prstGeom>
        </p:spPr>
        <p:txBody>
          <a:bodyPr lIns="0" tIns="0" rIns="0" bIns="0" rtlCol="0" anchor="t">
            <a:spAutoFit/>
          </a:bodyPr>
          <a:lstStyle/>
          <a:p>
            <a:pPr>
              <a:lnSpc>
                <a:spcPts val="3120"/>
              </a:lnSpc>
            </a:pPr>
            <a:r>
              <a:rPr lang="en-US" sz="2400">
                <a:solidFill>
                  <a:srgbClr val="2E2E2E"/>
                </a:solidFill>
                <a:latin typeface="Montserrat"/>
              </a:rPr>
              <a:t>Transferable Insight: Engagement within your organisation does not stay within your organisation; it spreads outward, affecting everyone with whom you come into contact. It not only effects customers, but also suppliers and vendors, partners and consultants, as well as media and public relations firms. (Porteous, 2020) </a:t>
            </a:r>
          </a:p>
          <a:p>
            <a:pPr marL="0" lvl="0" indent="0">
              <a:lnSpc>
                <a:spcPts val="3120"/>
              </a:lnSpc>
            </a:pPr>
            <a:endParaRPr/>
          </a:p>
        </p:txBody>
      </p:sp>
      <p:sp>
        <p:nvSpPr>
          <p:cNvPr id="11" name="TextBox 11"/>
          <p:cNvSpPr txBox="1"/>
          <p:nvPr/>
        </p:nvSpPr>
        <p:spPr>
          <a:xfrm>
            <a:off x="9829647" y="6003704"/>
            <a:ext cx="7067020" cy="1550670"/>
          </a:xfrm>
          <a:prstGeom prst="rect">
            <a:avLst/>
          </a:prstGeom>
        </p:spPr>
        <p:txBody>
          <a:bodyPr lIns="0" tIns="0" rIns="0" bIns="0" rtlCol="0" anchor="t">
            <a:spAutoFit/>
          </a:bodyPr>
          <a:lstStyle/>
          <a:p>
            <a:pPr marL="0" lvl="0" indent="0">
              <a:lnSpc>
                <a:spcPts val="3120"/>
              </a:lnSpc>
            </a:pPr>
            <a:r>
              <a:rPr lang="en-US" sz="2400">
                <a:solidFill>
                  <a:srgbClr val="2E2E2E"/>
                </a:solidFill>
                <a:latin typeface="Montserrat"/>
              </a:rPr>
              <a:t>Employee satisfaction and engagement lead to lower employee turnover because everyone is fairly compensated for their efforts.</a:t>
            </a:r>
          </a:p>
        </p:txBody>
      </p:sp>
      <p:sp>
        <p:nvSpPr>
          <p:cNvPr id="12" name="TextBox 12"/>
          <p:cNvSpPr txBox="1"/>
          <p:nvPr/>
        </p:nvSpPr>
        <p:spPr>
          <a:xfrm>
            <a:off x="16391957" y="433127"/>
            <a:ext cx="1734685" cy="1739455"/>
          </a:xfrm>
          <a:prstGeom prst="rect">
            <a:avLst/>
          </a:prstGeom>
        </p:spPr>
        <p:txBody>
          <a:bodyPr lIns="0" tIns="0" rIns="0" bIns="0" rtlCol="0" anchor="t">
            <a:spAutoFit/>
          </a:bodyPr>
          <a:lstStyle/>
          <a:p>
            <a:pPr algn="l">
              <a:lnSpc>
                <a:spcPts val="12976"/>
              </a:lnSpc>
            </a:pPr>
            <a:r>
              <a:rPr lang="en-US" sz="12976">
                <a:solidFill>
                  <a:srgbClr val="FFFFFF"/>
                </a:solidFill>
                <a:latin typeface="Bebas Neue Bold"/>
              </a:rPr>
              <a:t>04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7460149" cy="3782611"/>
          </a:xfrm>
        </p:grpSpPr>
        <p:sp>
          <p:nvSpPr>
            <p:cNvPr id="3" name="Freeform 3"/>
            <p:cNvSpPr/>
            <p:nvPr/>
          </p:nvSpPr>
          <p:spPr>
            <a:xfrm>
              <a:off x="6350" y="2314491"/>
              <a:ext cx="7168049" cy="1461770"/>
            </a:xfrm>
            <a:custGeom>
              <a:avLst/>
              <a:gdLst/>
              <a:ahLst/>
              <a:cxnLst/>
              <a:rect l="l" t="t" r="r" b="b"/>
              <a:pathLst>
                <a:path w="7168049" h="1461770">
                  <a:moveTo>
                    <a:pt x="0" y="0"/>
                  </a:moveTo>
                  <a:lnTo>
                    <a:pt x="0" y="1461770"/>
                  </a:lnTo>
                  <a:lnTo>
                    <a:pt x="7168049" y="1461770"/>
                  </a:lnTo>
                  <a:lnTo>
                    <a:pt x="0" y="0"/>
                  </a:lnTo>
                  <a:close/>
                </a:path>
              </a:pathLst>
            </a:custGeom>
            <a:solidFill>
              <a:srgbClr val="5773B8"/>
            </a:solidFill>
          </p:spPr>
        </p:sp>
        <p:sp>
          <p:nvSpPr>
            <p:cNvPr id="4" name="Freeform 4"/>
            <p:cNvSpPr/>
            <p:nvPr/>
          </p:nvSpPr>
          <p:spPr>
            <a:xfrm>
              <a:off x="0" y="-29210"/>
              <a:ext cx="7466499" cy="3813091"/>
            </a:xfrm>
            <a:custGeom>
              <a:avLst/>
              <a:gdLst/>
              <a:ahLst/>
              <a:cxnLst/>
              <a:rect l="l" t="t" r="r" b="b"/>
              <a:pathLst>
                <a:path w="7466499" h="3813091">
                  <a:moveTo>
                    <a:pt x="1270" y="45720"/>
                  </a:moveTo>
                  <a:lnTo>
                    <a:pt x="1270" y="938530"/>
                  </a:lnTo>
                  <a:cubicBezTo>
                    <a:pt x="1270" y="1663407"/>
                    <a:pt x="0" y="2361481"/>
                    <a:pt x="1270" y="2625641"/>
                  </a:cubicBezTo>
                  <a:cubicBezTo>
                    <a:pt x="5080" y="3393991"/>
                    <a:pt x="99060" y="3700061"/>
                    <a:pt x="99060" y="3700061"/>
                  </a:cubicBezTo>
                  <a:cubicBezTo>
                    <a:pt x="99060" y="3700061"/>
                    <a:pt x="579120" y="3800391"/>
                    <a:pt x="1004570" y="3806741"/>
                  </a:cubicBezTo>
                  <a:cubicBezTo>
                    <a:pt x="1385570" y="3813091"/>
                    <a:pt x="2247900" y="3811821"/>
                    <a:pt x="6637189" y="3811821"/>
                  </a:cubicBezTo>
                  <a:cubicBezTo>
                    <a:pt x="7056289" y="3811821"/>
                    <a:pt x="7457608" y="3811821"/>
                    <a:pt x="7457608" y="3811821"/>
                  </a:cubicBezTo>
                  <a:cubicBezTo>
                    <a:pt x="7457608" y="3811821"/>
                    <a:pt x="7455068" y="3159041"/>
                    <a:pt x="7457608" y="2742481"/>
                  </a:cubicBezTo>
                  <a:cubicBezTo>
                    <a:pt x="7466499" y="2231941"/>
                    <a:pt x="7462689" y="1593110"/>
                    <a:pt x="7462689" y="986790"/>
                  </a:cubicBezTo>
                  <a:cubicBezTo>
                    <a:pt x="7457608" y="438150"/>
                    <a:pt x="7457608" y="59690"/>
                    <a:pt x="7457608" y="59690"/>
                  </a:cubicBezTo>
                  <a:cubicBezTo>
                    <a:pt x="7457608" y="59690"/>
                    <a:pt x="6818799" y="34290"/>
                    <a:pt x="2390140" y="41910"/>
                  </a:cubicBezTo>
                  <a:cubicBezTo>
                    <a:pt x="2033270" y="48260"/>
                    <a:pt x="1306830" y="34290"/>
                    <a:pt x="918210" y="49530"/>
                  </a:cubicBezTo>
                  <a:cubicBezTo>
                    <a:pt x="494030" y="66040"/>
                    <a:pt x="247650" y="0"/>
                    <a:pt x="1270" y="45720"/>
                  </a:cubicBezTo>
                  <a:close/>
                </a:path>
              </a:pathLst>
            </a:custGeom>
            <a:solidFill>
              <a:srgbClr val="FFFFFF"/>
            </a:solidFill>
          </p:spPr>
        </p:sp>
      </p:grpSp>
      <p:sp>
        <p:nvSpPr>
          <p:cNvPr id="5" name="TextBox 5"/>
          <p:cNvSpPr txBox="1"/>
          <p:nvPr/>
        </p:nvSpPr>
        <p:spPr>
          <a:xfrm>
            <a:off x="1028700" y="1152525"/>
            <a:ext cx="6759816" cy="939800"/>
          </a:xfrm>
          <a:prstGeom prst="rect">
            <a:avLst/>
          </a:prstGeom>
        </p:spPr>
        <p:txBody>
          <a:bodyPr lIns="0" tIns="0" rIns="0" bIns="0" rtlCol="0" anchor="t">
            <a:spAutoFit/>
          </a:bodyPr>
          <a:lstStyle/>
          <a:p>
            <a:pPr>
              <a:lnSpc>
                <a:spcPts val="7000"/>
              </a:lnSpc>
            </a:pPr>
            <a:r>
              <a:rPr lang="en-US" sz="7000">
                <a:solidFill>
                  <a:srgbClr val="2E2E2E"/>
                </a:solidFill>
                <a:latin typeface="Gliker SemiBold"/>
              </a:rPr>
              <a:t>REFERENCES </a:t>
            </a:r>
          </a:p>
        </p:txBody>
      </p:sp>
      <p:sp>
        <p:nvSpPr>
          <p:cNvPr id="6" name="TextBox 6"/>
          <p:cNvSpPr txBox="1"/>
          <p:nvPr/>
        </p:nvSpPr>
        <p:spPr>
          <a:xfrm>
            <a:off x="1028700" y="2054225"/>
            <a:ext cx="8115300" cy="6907530"/>
          </a:xfrm>
          <a:prstGeom prst="rect">
            <a:avLst/>
          </a:prstGeom>
        </p:spPr>
        <p:txBody>
          <a:bodyPr lIns="0" tIns="0" rIns="0" bIns="0" rtlCol="0" anchor="t">
            <a:spAutoFit/>
          </a:bodyPr>
          <a:lstStyle/>
          <a:p>
            <a:pPr marL="388620" lvl="1" indent="-194310">
              <a:lnSpc>
                <a:spcPts val="2520"/>
              </a:lnSpc>
              <a:buFont typeface="Arial"/>
              <a:buChar char="•"/>
            </a:pPr>
            <a:r>
              <a:rPr lang="en-US" sz="1800">
                <a:solidFill>
                  <a:srgbClr val="2E2E2E"/>
                </a:solidFill>
                <a:latin typeface="Montserrat"/>
              </a:rPr>
              <a:t>Putra, E.D., Cho, S. and Liu, J. (2016) “Extrinsic and intrinsic motivation on work engagement in the hospitality industry: Test of motivation crowding theory,” Tourism and Hospitality Research, 17(2), pp. 228–241. Available at: https://doi.org/10.1177/1467358415613393. </a:t>
            </a:r>
          </a:p>
          <a:p>
            <a:pPr marL="388620" lvl="1" indent="-194310">
              <a:lnSpc>
                <a:spcPts val="2520"/>
              </a:lnSpc>
              <a:buFont typeface="Arial"/>
              <a:buChar char="•"/>
            </a:pPr>
            <a:r>
              <a:rPr lang="en-US" sz="1800">
                <a:solidFill>
                  <a:srgbClr val="2E2E2E"/>
                </a:solidFill>
                <a:latin typeface="Montserrat"/>
              </a:rPr>
              <a:t> Huertas-Valdivia, I., Llorens-Montes, F.J. and Ruiz-Moreno, A. (2018) “Achieving engagement among hospitality employees: A serial mediation model,” International Journal of Contemporary Hospitality Management, 30(1), pp. 217–241. Available at: https://doi.org/10.1108/ijchm-09-2016-0538. </a:t>
            </a:r>
          </a:p>
          <a:p>
            <a:pPr marL="388620" lvl="1" indent="-194310">
              <a:lnSpc>
                <a:spcPts val="2520"/>
              </a:lnSpc>
              <a:buFont typeface="Arial"/>
              <a:buChar char="•"/>
            </a:pPr>
            <a:r>
              <a:rPr lang="en-US" sz="1800">
                <a:solidFill>
                  <a:srgbClr val="2E2E2E"/>
                </a:solidFill>
                <a:latin typeface="Montserrat"/>
              </a:rPr>
              <a:t>Kurtzman, J. (2017) Why is employee engagement in the hospitality industry important?, Inspiring Workplace Culture. Available at: https://blog.rewardian.com/why-is-employee-engagement-in-the-hospitality-industry-important (Accessed: November 26, 2022). </a:t>
            </a:r>
          </a:p>
          <a:p>
            <a:pPr marL="388620" lvl="1" indent="-194310">
              <a:lnSpc>
                <a:spcPts val="2520"/>
              </a:lnSpc>
              <a:buFont typeface="Arial"/>
              <a:buChar char="•"/>
            </a:pPr>
            <a:r>
              <a:rPr lang="en-US" sz="1800">
                <a:solidFill>
                  <a:srgbClr val="2E2E2E"/>
                </a:solidFill>
                <a:latin typeface="Montserrat"/>
              </a:rPr>
              <a:t>Zinger, D. (2011) The Employee Engagement Pyramid, davidzinger.com. Available at: http://www.davidzinger.com/the-employee-engagement-pyramid-12712/ (Accessed: November 26, 2022). </a:t>
            </a:r>
          </a:p>
          <a:p>
            <a:pPr marL="388620" lvl="1" indent="-194310">
              <a:lnSpc>
                <a:spcPts val="2520"/>
              </a:lnSpc>
              <a:buFont typeface="Arial"/>
              <a:buChar char="•"/>
            </a:pPr>
            <a:r>
              <a:rPr lang="en-US" sz="1800">
                <a:solidFill>
                  <a:srgbClr val="2E2E2E"/>
                </a:solidFill>
                <a:latin typeface="Montserrat"/>
              </a:rPr>
              <a:t>Liston, K. (2021) 3 employee engagement models for a happier, more profitable workplace, ContactMonkey. Available at: https://www.contactmonkey.com/blog/employee-engagement-models (Accessed: November 26, 2022). </a:t>
            </a:r>
          </a:p>
        </p:txBody>
      </p:sp>
      <p:sp>
        <p:nvSpPr>
          <p:cNvPr id="7" name="TextBox 7"/>
          <p:cNvSpPr txBox="1"/>
          <p:nvPr/>
        </p:nvSpPr>
        <p:spPr>
          <a:xfrm>
            <a:off x="9144000" y="2211388"/>
            <a:ext cx="8115300" cy="6593205"/>
          </a:xfrm>
          <a:prstGeom prst="rect">
            <a:avLst/>
          </a:prstGeom>
        </p:spPr>
        <p:txBody>
          <a:bodyPr lIns="0" tIns="0" rIns="0" bIns="0" rtlCol="0" anchor="t">
            <a:spAutoFit/>
          </a:bodyPr>
          <a:lstStyle/>
          <a:p>
            <a:pPr marL="388620" lvl="1" indent="-194310">
              <a:lnSpc>
                <a:spcPts val="2520"/>
              </a:lnSpc>
              <a:buFont typeface="Arial"/>
              <a:buChar char="•"/>
            </a:pPr>
            <a:r>
              <a:rPr lang="en-US" sz="1800">
                <a:solidFill>
                  <a:srgbClr val="2E2E2E"/>
                </a:solidFill>
                <a:latin typeface="Montserrat"/>
              </a:rPr>
              <a:t>Hanif, F., Naqvi, S.M. and Hussain, K. (2015) “The role of employee engagement in work-related outcomes,” Advances in Economics and Business, 3(6), pp. 204–214. Available at: https://doi.org/10.13189/aeb.2015.030602. </a:t>
            </a:r>
          </a:p>
          <a:p>
            <a:pPr marL="388620" lvl="1" indent="-194310">
              <a:lnSpc>
                <a:spcPts val="2520"/>
              </a:lnSpc>
              <a:buFont typeface="Arial"/>
              <a:buChar char="•"/>
            </a:pPr>
            <a:r>
              <a:rPr lang="en-US" sz="1800">
                <a:solidFill>
                  <a:srgbClr val="2E2E2E"/>
                </a:solidFill>
                <a:latin typeface="Montserrat"/>
              </a:rPr>
              <a:t>Zhao, X. R., Ghiselli, R., Law, R. and Ma, J. (2016). Motivating frontline employees: Role of job characteristics in work and life satisfaction. Journal of Hospitality and Tourism Management, 27, pp.27-38.</a:t>
            </a:r>
          </a:p>
          <a:p>
            <a:pPr marL="388620" lvl="1" indent="-194310">
              <a:lnSpc>
                <a:spcPts val="2520"/>
              </a:lnSpc>
              <a:buFont typeface="Arial"/>
              <a:buChar char="•"/>
            </a:pPr>
            <a:r>
              <a:rPr lang="en-US" sz="1800">
                <a:solidFill>
                  <a:srgbClr val="2E2E2E"/>
                </a:solidFill>
                <a:latin typeface="Montserrat"/>
              </a:rPr>
              <a:t>Why employee engagement is so important in the hospitality ... - insights (2021) eHotelier. Available at: https://insights.ehotelier.com/insights/2021/09/20/why-employee-engagement-is-so-important-in-the-hospitality-industry/ (Accessed: November 26, 2022). </a:t>
            </a:r>
          </a:p>
          <a:p>
            <a:pPr marL="388620" lvl="1" indent="-194310">
              <a:lnSpc>
                <a:spcPts val="2520"/>
              </a:lnSpc>
              <a:buFont typeface="Arial"/>
              <a:buChar char="•"/>
            </a:pPr>
            <a:r>
              <a:rPr lang="en-US" sz="1800">
                <a:solidFill>
                  <a:srgbClr val="2E2E2E"/>
                </a:solidFill>
                <a:latin typeface="Montserrat"/>
              </a:rPr>
              <a:t>Porteous, G. (2020) How employee engagement works in the hospitality industry |, Stocktaking - Sterling Stock Auditors. Available at: https://sterlingstockauditors.co.uk/how-employee-engagement-works-in-the-hospitality-industry/ (Accessed: November 26, 2022). </a:t>
            </a:r>
          </a:p>
          <a:p>
            <a:pPr marL="388620" lvl="1" indent="-194310">
              <a:lnSpc>
                <a:spcPts val="2520"/>
              </a:lnSpc>
              <a:buFont typeface="Arial"/>
              <a:buChar char="•"/>
            </a:pPr>
            <a:r>
              <a:rPr lang="en-US" sz="1800">
                <a:solidFill>
                  <a:srgbClr val="2E2E2E"/>
                </a:solidFill>
                <a:latin typeface="Montserrat"/>
              </a:rPr>
              <a:t>Harri insider team (2021) How engaged are hospitality workers right now?, Harri. Available at: https://resources.harri.com/blog/mesauring-hospitality-workers-engagement/ (Accessed: November 26, 2022).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6D3FB"/>
        </a:solidFill>
        <a:effectLst/>
      </p:bgPr>
    </p:bg>
    <p:spTree>
      <p:nvGrpSpPr>
        <p:cNvPr id="1" name=""/>
        <p:cNvGrpSpPr/>
        <p:nvPr/>
      </p:nvGrpSpPr>
      <p:grpSpPr>
        <a:xfrm>
          <a:off x="0" y="0"/>
          <a:ext cx="0" cy="0"/>
          <a:chOff x="0" y="0"/>
          <a:chExt cx="0" cy="0"/>
        </a:xfrm>
      </p:grpSpPr>
      <p:grpSp>
        <p:nvGrpSpPr>
          <p:cNvPr id="2" name="Group 2"/>
          <p:cNvGrpSpPr/>
          <p:nvPr/>
        </p:nvGrpSpPr>
        <p:grpSpPr>
          <a:xfrm>
            <a:off x="5322094" y="2346794"/>
            <a:ext cx="7643812" cy="5932917"/>
            <a:chOff x="0" y="0"/>
            <a:chExt cx="2398270" cy="1861471"/>
          </a:xfrm>
        </p:grpSpPr>
        <p:sp>
          <p:nvSpPr>
            <p:cNvPr id="3" name="Freeform 3"/>
            <p:cNvSpPr/>
            <p:nvPr/>
          </p:nvSpPr>
          <p:spPr>
            <a:xfrm>
              <a:off x="0" y="0"/>
              <a:ext cx="2398270" cy="1861471"/>
            </a:xfrm>
            <a:custGeom>
              <a:avLst/>
              <a:gdLst/>
              <a:ahLst/>
              <a:cxnLst/>
              <a:rect l="l" t="t" r="r" b="b"/>
              <a:pathLst>
                <a:path w="2398270" h="1861471">
                  <a:moveTo>
                    <a:pt x="0" y="0"/>
                  </a:moveTo>
                  <a:lnTo>
                    <a:pt x="2398270" y="0"/>
                  </a:lnTo>
                  <a:lnTo>
                    <a:pt x="2398270" y="1861471"/>
                  </a:lnTo>
                  <a:lnTo>
                    <a:pt x="0" y="1861471"/>
                  </a:lnTo>
                  <a:close/>
                </a:path>
              </a:pathLst>
            </a:custGeom>
            <a:solidFill>
              <a:srgbClr val="FFFFFF"/>
            </a:solidFill>
          </p:spPr>
        </p:sp>
      </p:grpSp>
      <p:sp>
        <p:nvSpPr>
          <p:cNvPr id="4" name="TextBox 4"/>
          <p:cNvSpPr txBox="1"/>
          <p:nvPr/>
        </p:nvSpPr>
        <p:spPr>
          <a:xfrm>
            <a:off x="5626059" y="3865650"/>
            <a:ext cx="7035882" cy="3133725"/>
          </a:xfrm>
          <a:prstGeom prst="rect">
            <a:avLst/>
          </a:prstGeom>
        </p:spPr>
        <p:txBody>
          <a:bodyPr lIns="0" tIns="0" rIns="0" bIns="0" rtlCol="0" anchor="t">
            <a:spAutoFit/>
          </a:bodyPr>
          <a:lstStyle/>
          <a:p>
            <a:pPr algn="ctr">
              <a:lnSpc>
                <a:spcPts val="12000"/>
              </a:lnSpc>
            </a:pPr>
            <a:r>
              <a:rPr lang="en-US" sz="12000">
                <a:solidFill>
                  <a:srgbClr val="2E2E2E"/>
                </a:solidFill>
                <a:latin typeface="Gliker SemiBold"/>
              </a:rPr>
              <a:t>THANK</a:t>
            </a:r>
          </a:p>
          <a:p>
            <a:pPr algn="ctr">
              <a:lnSpc>
                <a:spcPts val="12000"/>
              </a:lnSpc>
            </a:pPr>
            <a:r>
              <a:rPr lang="en-US" sz="12000">
                <a:solidFill>
                  <a:srgbClr val="2E2E2E"/>
                </a:solidFill>
                <a:latin typeface="Gliker SemiBold"/>
              </a:rPr>
              <a:t>YOU!</a:t>
            </a:r>
          </a:p>
        </p:txBody>
      </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1688196" y="6448285"/>
            <a:ext cx="2555421" cy="2555421"/>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a:off x="1611336" y="3355422"/>
            <a:ext cx="4653400" cy="10984421"/>
          </a:xfrm>
          <a:prstGeom prst="rect">
            <a:avLst/>
          </a:prstGeom>
        </p:spPr>
      </p:pic>
      <p:sp>
        <p:nvSpPr>
          <p:cNvPr id="7" name="TextBox 7"/>
          <p:cNvSpPr txBox="1"/>
          <p:nvPr/>
        </p:nvSpPr>
        <p:spPr>
          <a:xfrm>
            <a:off x="12198218" y="7136399"/>
            <a:ext cx="1916377" cy="1160145"/>
          </a:xfrm>
          <a:prstGeom prst="rect">
            <a:avLst/>
          </a:prstGeom>
        </p:spPr>
        <p:txBody>
          <a:bodyPr lIns="0" tIns="0" rIns="0" bIns="0" rtlCol="0" anchor="t">
            <a:spAutoFit/>
          </a:bodyPr>
          <a:lstStyle/>
          <a:p>
            <a:pPr marL="0" lvl="0" indent="0">
              <a:lnSpc>
                <a:spcPts val="3120"/>
              </a:lnSpc>
            </a:pPr>
            <a:r>
              <a:rPr lang="en-US" sz="2400">
                <a:solidFill>
                  <a:srgbClr val="FFFFFF"/>
                </a:solidFill>
                <a:latin typeface="Montserrat"/>
              </a:rPr>
              <a:t>Have a great day ahead.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1204</Words>
  <Application>Microsoft Office PowerPoint</Application>
  <PresentationFormat>Custom</PresentationFormat>
  <Paragraphs>94</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Fun Competitive Analysis Brainstorm Presentation</dc:title>
  <cp:lastModifiedBy>Shuhena Begum (2120298)</cp:lastModifiedBy>
  <cp:revision>3</cp:revision>
  <dcterms:created xsi:type="dcterms:W3CDTF">2006-08-16T00:00:00Z</dcterms:created>
  <dcterms:modified xsi:type="dcterms:W3CDTF">2022-11-27T19:36:25Z</dcterms:modified>
  <dc:identifier>DAFS-Cf0P68</dc:identifier>
</cp:coreProperties>
</file>