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6" r:id="rId5"/>
    <p:sldId id="259" r:id="rId6"/>
    <p:sldId id="267" r:id="rId7"/>
    <p:sldId id="260" r:id="rId8"/>
    <p:sldId id="261" r:id="rId9"/>
    <p:sldId id="268" r:id="rId10"/>
    <p:sldId id="262" r:id="rId11"/>
    <p:sldId id="269" r:id="rId12"/>
    <p:sldId id="263"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3E091B-6395-6ADF-7EEF-CBC152A6EE4C}" v="1035" dt="2021-11-05T15:21:33.108"/>
    <p1510:client id="{FD8C72C1-23A1-4139-BF6F-93E4FB8C6545}" v="207" dt="2021-11-04T18:44:30.7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2F2750-B31E-4CD7-B27B-22E35E02512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926DAE4-2AE0-4045-90D0-27A34E35C964}">
      <dgm:prSet/>
      <dgm:spPr/>
      <dgm:t>
        <a:bodyPr/>
        <a:lstStyle/>
        <a:p>
          <a:r>
            <a:rPr lang="en-GB"/>
            <a:t>Political</a:t>
          </a:r>
          <a:endParaRPr lang="en-US"/>
        </a:p>
      </dgm:t>
    </dgm:pt>
    <dgm:pt modelId="{7862D64F-5CA6-4F11-AAEA-99372E9656CB}" type="parTrans" cxnId="{AAC32157-B3B5-4B6E-83EE-7317D10E1CBD}">
      <dgm:prSet/>
      <dgm:spPr/>
      <dgm:t>
        <a:bodyPr/>
        <a:lstStyle/>
        <a:p>
          <a:endParaRPr lang="en-US"/>
        </a:p>
      </dgm:t>
    </dgm:pt>
    <dgm:pt modelId="{70B75128-2BAB-41CF-A3DF-1C62F7F9746E}" type="sibTrans" cxnId="{AAC32157-B3B5-4B6E-83EE-7317D10E1CBD}">
      <dgm:prSet/>
      <dgm:spPr/>
      <dgm:t>
        <a:bodyPr/>
        <a:lstStyle/>
        <a:p>
          <a:endParaRPr lang="en-US"/>
        </a:p>
      </dgm:t>
    </dgm:pt>
    <dgm:pt modelId="{2F93D7D5-91F8-408D-817A-C9A365DF4F0C}">
      <dgm:prSet/>
      <dgm:spPr/>
      <dgm:t>
        <a:bodyPr/>
        <a:lstStyle/>
        <a:p>
          <a:r>
            <a:rPr lang="en-US"/>
            <a:t>Many countries now have access to Apple's products and services. The App Store, in particular, is available in 175 nations and territories. Apple's market is divided into Africa, Asia-Pacific, Europe, Latin America and the Caribbean, the Middle East, and Oceania for some products and services (Apple, 2020). Because of its global reach, Apple could encounter a wide spectrum of political pressures. These pressure could develop from disagreements between countries, national pandemics will slow the distribution of products and add pressures.</a:t>
          </a:r>
        </a:p>
      </dgm:t>
    </dgm:pt>
    <dgm:pt modelId="{06F2C698-56FF-4FE2-AC23-71AC4D289B93}" type="parTrans" cxnId="{FA0872BA-1479-44E2-9287-45229AD974BB}">
      <dgm:prSet/>
      <dgm:spPr/>
      <dgm:t>
        <a:bodyPr/>
        <a:lstStyle/>
        <a:p>
          <a:endParaRPr lang="en-US"/>
        </a:p>
      </dgm:t>
    </dgm:pt>
    <dgm:pt modelId="{57B8FF5C-B443-40F3-BE07-40B82EE98447}" type="sibTrans" cxnId="{FA0872BA-1479-44E2-9287-45229AD974BB}">
      <dgm:prSet/>
      <dgm:spPr/>
      <dgm:t>
        <a:bodyPr/>
        <a:lstStyle/>
        <a:p>
          <a:endParaRPr lang="en-US"/>
        </a:p>
      </dgm:t>
    </dgm:pt>
    <dgm:pt modelId="{C9C61CE5-AD9B-4504-8D51-7824B37DF5D0}">
      <dgm:prSet/>
      <dgm:spPr/>
      <dgm:t>
        <a:bodyPr/>
        <a:lstStyle/>
        <a:p>
          <a:r>
            <a:rPr lang="en-GB"/>
            <a:t>Economical</a:t>
          </a:r>
          <a:endParaRPr lang="en-US"/>
        </a:p>
      </dgm:t>
    </dgm:pt>
    <dgm:pt modelId="{74E9345D-E7FC-47B1-9AF6-0327CA96D87D}" type="parTrans" cxnId="{C22D24EF-9816-4F3F-9606-81BADE6D45DD}">
      <dgm:prSet/>
      <dgm:spPr/>
      <dgm:t>
        <a:bodyPr/>
        <a:lstStyle/>
        <a:p>
          <a:endParaRPr lang="en-US"/>
        </a:p>
      </dgm:t>
    </dgm:pt>
    <dgm:pt modelId="{BC4E69FC-61CD-4BA2-BC16-89DD4A064620}" type="sibTrans" cxnId="{C22D24EF-9816-4F3F-9606-81BADE6D45DD}">
      <dgm:prSet/>
      <dgm:spPr/>
      <dgm:t>
        <a:bodyPr/>
        <a:lstStyle/>
        <a:p>
          <a:endParaRPr lang="en-US"/>
        </a:p>
      </dgm:t>
    </dgm:pt>
    <dgm:pt modelId="{4CBE0ACE-53FF-4B35-B977-6867A3977F00}">
      <dgm:prSet/>
      <dgm:spPr/>
      <dgm:t>
        <a:bodyPr/>
        <a:lstStyle/>
        <a:p>
          <a:r>
            <a:rPr lang="en-GB"/>
            <a:t>Increased labour expenses in China may erode some Apple goods' cost advantage. Stagnant middle-class earnings in several industrialised countries, notably the United States, may limit the potential market for higher-end consumer items like Apple's.(apple inc, 2015)</a:t>
          </a:r>
          <a:endParaRPr lang="en-US"/>
        </a:p>
      </dgm:t>
    </dgm:pt>
    <dgm:pt modelId="{D897D49A-EE5A-4FC8-B8DC-1636A4CEF05B}" type="parTrans" cxnId="{16363F05-F9CB-4C08-9AF7-20A210258A32}">
      <dgm:prSet/>
      <dgm:spPr/>
      <dgm:t>
        <a:bodyPr/>
        <a:lstStyle/>
        <a:p>
          <a:endParaRPr lang="en-US"/>
        </a:p>
      </dgm:t>
    </dgm:pt>
    <dgm:pt modelId="{C2C387FF-F96D-4854-9D02-16AA7433069A}" type="sibTrans" cxnId="{16363F05-F9CB-4C08-9AF7-20A210258A32}">
      <dgm:prSet/>
      <dgm:spPr/>
      <dgm:t>
        <a:bodyPr/>
        <a:lstStyle/>
        <a:p>
          <a:endParaRPr lang="en-US"/>
        </a:p>
      </dgm:t>
    </dgm:pt>
    <dgm:pt modelId="{08003357-9C51-4EB7-989A-CC49D23DD370}">
      <dgm:prSet/>
      <dgm:spPr/>
      <dgm:t>
        <a:bodyPr/>
        <a:lstStyle/>
        <a:p>
          <a:r>
            <a:rPr lang="en-GB"/>
            <a:t>Social</a:t>
          </a:r>
          <a:endParaRPr lang="en-US"/>
        </a:p>
      </dgm:t>
    </dgm:pt>
    <dgm:pt modelId="{C3D19411-3811-4757-9595-D651AE72389E}" type="parTrans" cxnId="{B0EC1FB0-F8F5-4311-B963-1AB403C847AD}">
      <dgm:prSet/>
      <dgm:spPr/>
      <dgm:t>
        <a:bodyPr/>
        <a:lstStyle/>
        <a:p>
          <a:endParaRPr lang="en-US"/>
        </a:p>
      </dgm:t>
    </dgm:pt>
    <dgm:pt modelId="{40A9A244-15AB-4443-A142-41B8795691AE}" type="sibTrans" cxnId="{B0EC1FB0-F8F5-4311-B963-1AB403C847AD}">
      <dgm:prSet/>
      <dgm:spPr/>
      <dgm:t>
        <a:bodyPr/>
        <a:lstStyle/>
        <a:p>
          <a:endParaRPr lang="en-US"/>
        </a:p>
      </dgm:t>
    </dgm:pt>
    <dgm:pt modelId="{CC51CE08-121B-46B3-BE0A-897572669562}">
      <dgm:prSet/>
      <dgm:spPr/>
      <dgm:t>
        <a:bodyPr/>
        <a:lstStyle/>
        <a:p>
          <a:r>
            <a:rPr lang="en-GB"/>
            <a:t>In the future decades, areas of the world where people are unfamiliar with Apple products, such as Africa, will see the most growth in consumer spending.Consumers in those regions, as well as younger individuals in Apple's established markets, such as the US, lack the deep emotional tie to Apple products that drives sales. (apple inc, 2015</a:t>
          </a:r>
          <a:endParaRPr lang="en-US"/>
        </a:p>
      </dgm:t>
    </dgm:pt>
    <dgm:pt modelId="{D0B33AF5-71A4-4F8C-9168-E9A9EA067E74}" type="parTrans" cxnId="{59A44CAD-66B0-4BA6-9EAC-C49BC260EE79}">
      <dgm:prSet/>
      <dgm:spPr/>
      <dgm:t>
        <a:bodyPr/>
        <a:lstStyle/>
        <a:p>
          <a:endParaRPr lang="en-US"/>
        </a:p>
      </dgm:t>
    </dgm:pt>
    <dgm:pt modelId="{1353D44F-FAC4-4693-AF95-8D7BCBD6C328}" type="sibTrans" cxnId="{59A44CAD-66B0-4BA6-9EAC-C49BC260EE79}">
      <dgm:prSet/>
      <dgm:spPr/>
      <dgm:t>
        <a:bodyPr/>
        <a:lstStyle/>
        <a:p>
          <a:endParaRPr lang="en-US"/>
        </a:p>
      </dgm:t>
    </dgm:pt>
    <dgm:pt modelId="{8DABD561-37BD-4E74-AC2E-DC0D48E0C31B}">
      <dgm:prSet/>
      <dgm:spPr/>
      <dgm:t>
        <a:bodyPr/>
        <a:lstStyle/>
        <a:p>
          <a:r>
            <a:rPr lang="en-GB"/>
            <a:t>Technological</a:t>
          </a:r>
          <a:endParaRPr lang="en-US"/>
        </a:p>
      </dgm:t>
    </dgm:pt>
    <dgm:pt modelId="{6BA5084D-E689-4230-BFD4-B5DE377EB25E}" type="parTrans" cxnId="{AD711450-FF0B-4A5B-83D7-B6A6473AB1CC}">
      <dgm:prSet/>
      <dgm:spPr/>
      <dgm:t>
        <a:bodyPr/>
        <a:lstStyle/>
        <a:p>
          <a:endParaRPr lang="en-US"/>
        </a:p>
      </dgm:t>
    </dgm:pt>
    <dgm:pt modelId="{6981CE53-9A25-43D1-BB66-A5CFA014CDF5}" type="sibTrans" cxnId="{AD711450-FF0B-4A5B-83D7-B6A6473AB1CC}">
      <dgm:prSet/>
      <dgm:spPr/>
      <dgm:t>
        <a:bodyPr/>
        <a:lstStyle/>
        <a:p>
          <a:endParaRPr lang="en-US"/>
        </a:p>
      </dgm:t>
    </dgm:pt>
    <dgm:pt modelId="{2D63252C-56B3-4C18-8569-8028DFA76A10}">
      <dgm:prSet/>
      <dgm:spPr/>
      <dgm:t>
        <a:bodyPr/>
        <a:lstStyle/>
        <a:p>
          <a:r>
            <a:rPr lang="en-US"/>
            <a:t>In recent years apple is working on a new project called project titans, this is the creation of a self-driving, fully electric vehicle which will not be fully produced until 2024, as a whole the company is always looking at ways to enhance the technological status in all avenues. (Apple insider, 2021)</a:t>
          </a:r>
        </a:p>
      </dgm:t>
    </dgm:pt>
    <dgm:pt modelId="{4A43FE11-7923-4017-8859-A2BDBC9EDAED}" type="parTrans" cxnId="{A092D370-B6B0-4BD4-97C5-527301E27A4B}">
      <dgm:prSet/>
      <dgm:spPr/>
      <dgm:t>
        <a:bodyPr/>
        <a:lstStyle/>
        <a:p>
          <a:endParaRPr lang="en-US"/>
        </a:p>
      </dgm:t>
    </dgm:pt>
    <dgm:pt modelId="{5FBAFAB0-D54D-4FCD-879D-49E6358517EC}" type="sibTrans" cxnId="{A092D370-B6B0-4BD4-97C5-527301E27A4B}">
      <dgm:prSet/>
      <dgm:spPr/>
      <dgm:t>
        <a:bodyPr/>
        <a:lstStyle/>
        <a:p>
          <a:endParaRPr lang="en-US"/>
        </a:p>
      </dgm:t>
    </dgm:pt>
    <dgm:pt modelId="{88AD60A8-BF71-4C9C-BDDF-1EA4ADA11131}" type="pres">
      <dgm:prSet presAssocID="{3B2F2750-B31E-4CD7-B27B-22E35E025120}" presName="vert0" presStyleCnt="0">
        <dgm:presLayoutVars>
          <dgm:dir/>
          <dgm:animOne val="branch"/>
          <dgm:animLvl val="lvl"/>
        </dgm:presLayoutVars>
      </dgm:prSet>
      <dgm:spPr/>
    </dgm:pt>
    <dgm:pt modelId="{89531040-5B48-458D-83FC-3D3530CCD2F3}" type="pres">
      <dgm:prSet presAssocID="{B926DAE4-2AE0-4045-90D0-27A34E35C964}" presName="thickLine" presStyleLbl="alignNode1" presStyleIdx="0" presStyleCnt="8"/>
      <dgm:spPr/>
    </dgm:pt>
    <dgm:pt modelId="{4E2D5416-0F55-424E-B730-547777DDB2DA}" type="pres">
      <dgm:prSet presAssocID="{B926DAE4-2AE0-4045-90D0-27A34E35C964}" presName="horz1" presStyleCnt="0"/>
      <dgm:spPr/>
    </dgm:pt>
    <dgm:pt modelId="{349803EE-9A3B-4269-9C7F-16764F3915E8}" type="pres">
      <dgm:prSet presAssocID="{B926DAE4-2AE0-4045-90D0-27A34E35C964}" presName="tx1" presStyleLbl="revTx" presStyleIdx="0" presStyleCnt="8"/>
      <dgm:spPr/>
    </dgm:pt>
    <dgm:pt modelId="{70B8D023-81E6-48BA-A7C8-3D56FCDDAC5A}" type="pres">
      <dgm:prSet presAssocID="{B926DAE4-2AE0-4045-90D0-27A34E35C964}" presName="vert1" presStyleCnt="0"/>
      <dgm:spPr/>
    </dgm:pt>
    <dgm:pt modelId="{2D9C7A2E-4098-4B98-ADB3-71FBBF6C64FC}" type="pres">
      <dgm:prSet presAssocID="{2F93D7D5-91F8-408D-817A-C9A365DF4F0C}" presName="thickLine" presStyleLbl="alignNode1" presStyleIdx="1" presStyleCnt="8"/>
      <dgm:spPr/>
    </dgm:pt>
    <dgm:pt modelId="{03EEE84D-4683-4DE6-9881-680703A54D0C}" type="pres">
      <dgm:prSet presAssocID="{2F93D7D5-91F8-408D-817A-C9A365DF4F0C}" presName="horz1" presStyleCnt="0"/>
      <dgm:spPr/>
    </dgm:pt>
    <dgm:pt modelId="{D3748AF6-FC24-4AD3-B3D4-178CB2DFD370}" type="pres">
      <dgm:prSet presAssocID="{2F93D7D5-91F8-408D-817A-C9A365DF4F0C}" presName="tx1" presStyleLbl="revTx" presStyleIdx="1" presStyleCnt="8"/>
      <dgm:spPr/>
    </dgm:pt>
    <dgm:pt modelId="{5B41880E-53C8-48C8-AB0C-D1E5728FE278}" type="pres">
      <dgm:prSet presAssocID="{2F93D7D5-91F8-408D-817A-C9A365DF4F0C}" presName="vert1" presStyleCnt="0"/>
      <dgm:spPr/>
    </dgm:pt>
    <dgm:pt modelId="{66E132AD-DC74-4E77-B1BF-512416F698F0}" type="pres">
      <dgm:prSet presAssocID="{C9C61CE5-AD9B-4504-8D51-7824B37DF5D0}" presName="thickLine" presStyleLbl="alignNode1" presStyleIdx="2" presStyleCnt="8"/>
      <dgm:spPr/>
    </dgm:pt>
    <dgm:pt modelId="{E1A32634-6BB9-4889-B199-655E1753452F}" type="pres">
      <dgm:prSet presAssocID="{C9C61CE5-AD9B-4504-8D51-7824B37DF5D0}" presName="horz1" presStyleCnt="0"/>
      <dgm:spPr/>
    </dgm:pt>
    <dgm:pt modelId="{BF4BB42B-379F-4B41-817B-9AF6B6EDCEAF}" type="pres">
      <dgm:prSet presAssocID="{C9C61CE5-AD9B-4504-8D51-7824B37DF5D0}" presName="tx1" presStyleLbl="revTx" presStyleIdx="2" presStyleCnt="8"/>
      <dgm:spPr/>
    </dgm:pt>
    <dgm:pt modelId="{95370FBD-744E-4465-8587-9AF4A333231B}" type="pres">
      <dgm:prSet presAssocID="{C9C61CE5-AD9B-4504-8D51-7824B37DF5D0}" presName="vert1" presStyleCnt="0"/>
      <dgm:spPr/>
    </dgm:pt>
    <dgm:pt modelId="{D0229567-9AE2-48A0-985C-E34B302C91AC}" type="pres">
      <dgm:prSet presAssocID="{4CBE0ACE-53FF-4B35-B977-6867A3977F00}" presName="thickLine" presStyleLbl="alignNode1" presStyleIdx="3" presStyleCnt="8"/>
      <dgm:spPr/>
    </dgm:pt>
    <dgm:pt modelId="{8DCED642-4D6D-4649-807B-D4A5A3EAFFE6}" type="pres">
      <dgm:prSet presAssocID="{4CBE0ACE-53FF-4B35-B977-6867A3977F00}" presName="horz1" presStyleCnt="0"/>
      <dgm:spPr/>
    </dgm:pt>
    <dgm:pt modelId="{A486F01E-9E15-4991-9D7B-F1670ADC9359}" type="pres">
      <dgm:prSet presAssocID="{4CBE0ACE-53FF-4B35-B977-6867A3977F00}" presName="tx1" presStyleLbl="revTx" presStyleIdx="3" presStyleCnt="8"/>
      <dgm:spPr/>
    </dgm:pt>
    <dgm:pt modelId="{A9E99FC2-B4F6-4C9D-A71D-D5F3A06FBE2E}" type="pres">
      <dgm:prSet presAssocID="{4CBE0ACE-53FF-4B35-B977-6867A3977F00}" presName="vert1" presStyleCnt="0"/>
      <dgm:spPr/>
    </dgm:pt>
    <dgm:pt modelId="{2F9B5E4C-4156-4158-9CBB-E5930936042A}" type="pres">
      <dgm:prSet presAssocID="{08003357-9C51-4EB7-989A-CC49D23DD370}" presName="thickLine" presStyleLbl="alignNode1" presStyleIdx="4" presStyleCnt="8"/>
      <dgm:spPr/>
    </dgm:pt>
    <dgm:pt modelId="{9BF0DCE9-545D-4F8A-8213-08F983B5D1B4}" type="pres">
      <dgm:prSet presAssocID="{08003357-9C51-4EB7-989A-CC49D23DD370}" presName="horz1" presStyleCnt="0"/>
      <dgm:spPr/>
    </dgm:pt>
    <dgm:pt modelId="{6E041B19-F0B4-4993-BB66-C511301D9EAE}" type="pres">
      <dgm:prSet presAssocID="{08003357-9C51-4EB7-989A-CC49D23DD370}" presName="tx1" presStyleLbl="revTx" presStyleIdx="4" presStyleCnt="8"/>
      <dgm:spPr/>
    </dgm:pt>
    <dgm:pt modelId="{68BE4882-A047-49E2-B0C7-3447BDE79DBD}" type="pres">
      <dgm:prSet presAssocID="{08003357-9C51-4EB7-989A-CC49D23DD370}" presName="vert1" presStyleCnt="0"/>
      <dgm:spPr/>
    </dgm:pt>
    <dgm:pt modelId="{F417F875-68A3-490C-BEDC-BE0B9C96D55A}" type="pres">
      <dgm:prSet presAssocID="{CC51CE08-121B-46B3-BE0A-897572669562}" presName="thickLine" presStyleLbl="alignNode1" presStyleIdx="5" presStyleCnt="8"/>
      <dgm:spPr/>
    </dgm:pt>
    <dgm:pt modelId="{44E9F5AD-C2C0-47BB-9EBB-9284236F05B9}" type="pres">
      <dgm:prSet presAssocID="{CC51CE08-121B-46B3-BE0A-897572669562}" presName="horz1" presStyleCnt="0"/>
      <dgm:spPr/>
    </dgm:pt>
    <dgm:pt modelId="{C7FCCCCE-0B4D-4615-A5A0-1E17E6412D9C}" type="pres">
      <dgm:prSet presAssocID="{CC51CE08-121B-46B3-BE0A-897572669562}" presName="tx1" presStyleLbl="revTx" presStyleIdx="5" presStyleCnt="8"/>
      <dgm:spPr/>
    </dgm:pt>
    <dgm:pt modelId="{1A54E5F0-C810-4861-9042-A64C35E4DC39}" type="pres">
      <dgm:prSet presAssocID="{CC51CE08-121B-46B3-BE0A-897572669562}" presName="vert1" presStyleCnt="0"/>
      <dgm:spPr/>
    </dgm:pt>
    <dgm:pt modelId="{48F1EC4A-144E-464E-BDC8-DB0D551E5906}" type="pres">
      <dgm:prSet presAssocID="{8DABD561-37BD-4E74-AC2E-DC0D48E0C31B}" presName="thickLine" presStyleLbl="alignNode1" presStyleIdx="6" presStyleCnt="8"/>
      <dgm:spPr/>
    </dgm:pt>
    <dgm:pt modelId="{1DC77D4F-50CE-4EFD-AF98-66924520A872}" type="pres">
      <dgm:prSet presAssocID="{8DABD561-37BD-4E74-AC2E-DC0D48E0C31B}" presName="horz1" presStyleCnt="0"/>
      <dgm:spPr/>
    </dgm:pt>
    <dgm:pt modelId="{153416EB-1886-47D0-A3DE-928D7A05299B}" type="pres">
      <dgm:prSet presAssocID="{8DABD561-37BD-4E74-AC2E-DC0D48E0C31B}" presName="tx1" presStyleLbl="revTx" presStyleIdx="6" presStyleCnt="8"/>
      <dgm:spPr/>
    </dgm:pt>
    <dgm:pt modelId="{233C0DE4-98D7-4F89-BAA4-33E7F6E56F3A}" type="pres">
      <dgm:prSet presAssocID="{8DABD561-37BD-4E74-AC2E-DC0D48E0C31B}" presName="vert1" presStyleCnt="0"/>
      <dgm:spPr/>
    </dgm:pt>
    <dgm:pt modelId="{A0851B98-FF85-4EB8-80E8-2D85E164C8D6}" type="pres">
      <dgm:prSet presAssocID="{2D63252C-56B3-4C18-8569-8028DFA76A10}" presName="thickLine" presStyleLbl="alignNode1" presStyleIdx="7" presStyleCnt="8"/>
      <dgm:spPr/>
    </dgm:pt>
    <dgm:pt modelId="{35115C8F-705F-4D12-A3D6-8BE4D04421BA}" type="pres">
      <dgm:prSet presAssocID="{2D63252C-56B3-4C18-8569-8028DFA76A10}" presName="horz1" presStyleCnt="0"/>
      <dgm:spPr/>
    </dgm:pt>
    <dgm:pt modelId="{9532AAC5-ADDA-426C-83D8-9C6AD5F9A3C1}" type="pres">
      <dgm:prSet presAssocID="{2D63252C-56B3-4C18-8569-8028DFA76A10}" presName="tx1" presStyleLbl="revTx" presStyleIdx="7" presStyleCnt="8"/>
      <dgm:spPr/>
    </dgm:pt>
    <dgm:pt modelId="{9AB38AE0-3E60-440D-A79C-E31BACC3E192}" type="pres">
      <dgm:prSet presAssocID="{2D63252C-56B3-4C18-8569-8028DFA76A10}" presName="vert1" presStyleCnt="0"/>
      <dgm:spPr/>
    </dgm:pt>
  </dgm:ptLst>
  <dgm:cxnLst>
    <dgm:cxn modelId="{16363F05-F9CB-4C08-9AF7-20A210258A32}" srcId="{3B2F2750-B31E-4CD7-B27B-22E35E025120}" destId="{4CBE0ACE-53FF-4B35-B977-6867A3977F00}" srcOrd="3" destOrd="0" parTransId="{D897D49A-EE5A-4FC8-B8DC-1636A4CEF05B}" sibTransId="{C2C387FF-F96D-4854-9D02-16AA7433069A}"/>
    <dgm:cxn modelId="{05C1D95E-AD5C-4AC5-92D6-A6115C6F39EA}" type="presOf" srcId="{08003357-9C51-4EB7-989A-CC49D23DD370}" destId="{6E041B19-F0B4-4993-BB66-C511301D9EAE}" srcOrd="0" destOrd="0" presId="urn:microsoft.com/office/officeart/2008/layout/LinedList"/>
    <dgm:cxn modelId="{1334A161-41F2-4D4B-8BC6-98E48D718682}" type="presOf" srcId="{C9C61CE5-AD9B-4504-8D51-7824B37DF5D0}" destId="{BF4BB42B-379F-4B41-817B-9AF6B6EDCEAF}" srcOrd="0" destOrd="0" presId="urn:microsoft.com/office/officeart/2008/layout/LinedList"/>
    <dgm:cxn modelId="{EA0ECB47-3A2C-4552-95FF-876176281A42}" type="presOf" srcId="{3B2F2750-B31E-4CD7-B27B-22E35E025120}" destId="{88AD60A8-BF71-4C9C-BDDF-1EA4ADA11131}" srcOrd="0" destOrd="0" presId="urn:microsoft.com/office/officeart/2008/layout/LinedList"/>
    <dgm:cxn modelId="{5B2B056A-62E9-4983-B080-375A26E009BA}" type="presOf" srcId="{2D63252C-56B3-4C18-8569-8028DFA76A10}" destId="{9532AAC5-ADDA-426C-83D8-9C6AD5F9A3C1}" srcOrd="0" destOrd="0" presId="urn:microsoft.com/office/officeart/2008/layout/LinedList"/>
    <dgm:cxn modelId="{AD711450-FF0B-4A5B-83D7-B6A6473AB1CC}" srcId="{3B2F2750-B31E-4CD7-B27B-22E35E025120}" destId="{8DABD561-37BD-4E74-AC2E-DC0D48E0C31B}" srcOrd="6" destOrd="0" parTransId="{6BA5084D-E689-4230-BFD4-B5DE377EB25E}" sibTransId="{6981CE53-9A25-43D1-BB66-A5CFA014CDF5}"/>
    <dgm:cxn modelId="{A092D370-B6B0-4BD4-97C5-527301E27A4B}" srcId="{3B2F2750-B31E-4CD7-B27B-22E35E025120}" destId="{2D63252C-56B3-4C18-8569-8028DFA76A10}" srcOrd="7" destOrd="0" parTransId="{4A43FE11-7923-4017-8859-A2BDBC9EDAED}" sibTransId="{5FBAFAB0-D54D-4FCD-879D-49E6358517EC}"/>
    <dgm:cxn modelId="{AAC32157-B3B5-4B6E-83EE-7317D10E1CBD}" srcId="{3B2F2750-B31E-4CD7-B27B-22E35E025120}" destId="{B926DAE4-2AE0-4045-90D0-27A34E35C964}" srcOrd="0" destOrd="0" parTransId="{7862D64F-5CA6-4F11-AAEA-99372E9656CB}" sibTransId="{70B75128-2BAB-41CF-A3DF-1C62F7F9746E}"/>
    <dgm:cxn modelId="{59A44CAD-66B0-4BA6-9EAC-C49BC260EE79}" srcId="{3B2F2750-B31E-4CD7-B27B-22E35E025120}" destId="{CC51CE08-121B-46B3-BE0A-897572669562}" srcOrd="5" destOrd="0" parTransId="{D0B33AF5-71A4-4F8C-9168-E9A9EA067E74}" sibTransId="{1353D44F-FAC4-4693-AF95-8D7BCBD6C328}"/>
    <dgm:cxn modelId="{B0EC1FB0-F8F5-4311-B963-1AB403C847AD}" srcId="{3B2F2750-B31E-4CD7-B27B-22E35E025120}" destId="{08003357-9C51-4EB7-989A-CC49D23DD370}" srcOrd="4" destOrd="0" parTransId="{C3D19411-3811-4757-9595-D651AE72389E}" sibTransId="{40A9A244-15AB-4443-A142-41B8795691AE}"/>
    <dgm:cxn modelId="{AE9AABB6-D9CF-4B48-B5AB-15744D316D9E}" type="presOf" srcId="{4CBE0ACE-53FF-4B35-B977-6867A3977F00}" destId="{A486F01E-9E15-4991-9D7B-F1670ADC9359}" srcOrd="0" destOrd="0" presId="urn:microsoft.com/office/officeart/2008/layout/LinedList"/>
    <dgm:cxn modelId="{FA0872BA-1479-44E2-9287-45229AD974BB}" srcId="{3B2F2750-B31E-4CD7-B27B-22E35E025120}" destId="{2F93D7D5-91F8-408D-817A-C9A365DF4F0C}" srcOrd="1" destOrd="0" parTransId="{06F2C698-56FF-4FE2-AC23-71AC4D289B93}" sibTransId="{57B8FF5C-B443-40F3-BE07-40B82EE98447}"/>
    <dgm:cxn modelId="{65E337D1-6531-4194-BB00-77401B38D944}" type="presOf" srcId="{B926DAE4-2AE0-4045-90D0-27A34E35C964}" destId="{349803EE-9A3B-4269-9C7F-16764F3915E8}" srcOrd="0" destOrd="0" presId="urn:microsoft.com/office/officeart/2008/layout/LinedList"/>
    <dgm:cxn modelId="{1B3F79D3-DB76-4868-AB01-B27C2A70CF25}" type="presOf" srcId="{8DABD561-37BD-4E74-AC2E-DC0D48E0C31B}" destId="{153416EB-1886-47D0-A3DE-928D7A05299B}" srcOrd="0" destOrd="0" presId="urn:microsoft.com/office/officeart/2008/layout/LinedList"/>
    <dgm:cxn modelId="{757B3CD6-9E2F-475B-AA37-2A3AAB373BD7}" type="presOf" srcId="{CC51CE08-121B-46B3-BE0A-897572669562}" destId="{C7FCCCCE-0B4D-4615-A5A0-1E17E6412D9C}" srcOrd="0" destOrd="0" presId="urn:microsoft.com/office/officeart/2008/layout/LinedList"/>
    <dgm:cxn modelId="{3E9086E5-3E9A-45F8-904D-C9D601D0B789}" type="presOf" srcId="{2F93D7D5-91F8-408D-817A-C9A365DF4F0C}" destId="{D3748AF6-FC24-4AD3-B3D4-178CB2DFD370}" srcOrd="0" destOrd="0" presId="urn:microsoft.com/office/officeart/2008/layout/LinedList"/>
    <dgm:cxn modelId="{C22D24EF-9816-4F3F-9606-81BADE6D45DD}" srcId="{3B2F2750-B31E-4CD7-B27B-22E35E025120}" destId="{C9C61CE5-AD9B-4504-8D51-7824B37DF5D0}" srcOrd="2" destOrd="0" parTransId="{74E9345D-E7FC-47B1-9AF6-0327CA96D87D}" sibTransId="{BC4E69FC-61CD-4BA2-BC16-89DD4A064620}"/>
    <dgm:cxn modelId="{E4885200-F472-495A-ABBD-435CB9612FF5}" type="presParOf" srcId="{88AD60A8-BF71-4C9C-BDDF-1EA4ADA11131}" destId="{89531040-5B48-458D-83FC-3D3530CCD2F3}" srcOrd="0" destOrd="0" presId="urn:microsoft.com/office/officeart/2008/layout/LinedList"/>
    <dgm:cxn modelId="{C09C9CF8-CD67-4C21-80CA-1965BFD719AC}" type="presParOf" srcId="{88AD60A8-BF71-4C9C-BDDF-1EA4ADA11131}" destId="{4E2D5416-0F55-424E-B730-547777DDB2DA}" srcOrd="1" destOrd="0" presId="urn:microsoft.com/office/officeart/2008/layout/LinedList"/>
    <dgm:cxn modelId="{F3046E70-33FD-4B95-BD26-62C231D96189}" type="presParOf" srcId="{4E2D5416-0F55-424E-B730-547777DDB2DA}" destId="{349803EE-9A3B-4269-9C7F-16764F3915E8}" srcOrd="0" destOrd="0" presId="urn:microsoft.com/office/officeart/2008/layout/LinedList"/>
    <dgm:cxn modelId="{724818AE-9D53-40DB-9CBB-7C15BA6DFE76}" type="presParOf" srcId="{4E2D5416-0F55-424E-B730-547777DDB2DA}" destId="{70B8D023-81E6-48BA-A7C8-3D56FCDDAC5A}" srcOrd="1" destOrd="0" presId="urn:microsoft.com/office/officeart/2008/layout/LinedList"/>
    <dgm:cxn modelId="{E6595633-C439-41BA-9EB2-1170078C0891}" type="presParOf" srcId="{88AD60A8-BF71-4C9C-BDDF-1EA4ADA11131}" destId="{2D9C7A2E-4098-4B98-ADB3-71FBBF6C64FC}" srcOrd="2" destOrd="0" presId="urn:microsoft.com/office/officeart/2008/layout/LinedList"/>
    <dgm:cxn modelId="{A9520263-E520-4C8D-B30F-535220C3460E}" type="presParOf" srcId="{88AD60A8-BF71-4C9C-BDDF-1EA4ADA11131}" destId="{03EEE84D-4683-4DE6-9881-680703A54D0C}" srcOrd="3" destOrd="0" presId="urn:microsoft.com/office/officeart/2008/layout/LinedList"/>
    <dgm:cxn modelId="{3B154AD4-4A06-49E4-B3B9-0293547445FE}" type="presParOf" srcId="{03EEE84D-4683-4DE6-9881-680703A54D0C}" destId="{D3748AF6-FC24-4AD3-B3D4-178CB2DFD370}" srcOrd="0" destOrd="0" presId="urn:microsoft.com/office/officeart/2008/layout/LinedList"/>
    <dgm:cxn modelId="{A9E94008-6EE1-4FAF-B0DF-A3D257C94C52}" type="presParOf" srcId="{03EEE84D-4683-4DE6-9881-680703A54D0C}" destId="{5B41880E-53C8-48C8-AB0C-D1E5728FE278}" srcOrd="1" destOrd="0" presId="urn:microsoft.com/office/officeart/2008/layout/LinedList"/>
    <dgm:cxn modelId="{7A54AB93-538D-4804-9E30-0D1B3316B69E}" type="presParOf" srcId="{88AD60A8-BF71-4C9C-BDDF-1EA4ADA11131}" destId="{66E132AD-DC74-4E77-B1BF-512416F698F0}" srcOrd="4" destOrd="0" presId="urn:microsoft.com/office/officeart/2008/layout/LinedList"/>
    <dgm:cxn modelId="{247F3BEE-C29D-46D0-A564-7A16577A8AA2}" type="presParOf" srcId="{88AD60A8-BF71-4C9C-BDDF-1EA4ADA11131}" destId="{E1A32634-6BB9-4889-B199-655E1753452F}" srcOrd="5" destOrd="0" presId="urn:microsoft.com/office/officeart/2008/layout/LinedList"/>
    <dgm:cxn modelId="{D49DBC54-04A5-442A-A01C-C92F1FB0E225}" type="presParOf" srcId="{E1A32634-6BB9-4889-B199-655E1753452F}" destId="{BF4BB42B-379F-4B41-817B-9AF6B6EDCEAF}" srcOrd="0" destOrd="0" presId="urn:microsoft.com/office/officeart/2008/layout/LinedList"/>
    <dgm:cxn modelId="{BE56639A-A2E2-4266-965A-54344D07B788}" type="presParOf" srcId="{E1A32634-6BB9-4889-B199-655E1753452F}" destId="{95370FBD-744E-4465-8587-9AF4A333231B}" srcOrd="1" destOrd="0" presId="urn:microsoft.com/office/officeart/2008/layout/LinedList"/>
    <dgm:cxn modelId="{A197357D-933C-43F9-9818-87504A5B179F}" type="presParOf" srcId="{88AD60A8-BF71-4C9C-BDDF-1EA4ADA11131}" destId="{D0229567-9AE2-48A0-985C-E34B302C91AC}" srcOrd="6" destOrd="0" presId="urn:microsoft.com/office/officeart/2008/layout/LinedList"/>
    <dgm:cxn modelId="{3282B05F-534A-49C4-9FF6-FB5F4B467B24}" type="presParOf" srcId="{88AD60A8-BF71-4C9C-BDDF-1EA4ADA11131}" destId="{8DCED642-4D6D-4649-807B-D4A5A3EAFFE6}" srcOrd="7" destOrd="0" presId="urn:microsoft.com/office/officeart/2008/layout/LinedList"/>
    <dgm:cxn modelId="{C1E92456-54D2-4729-96DB-D8C1F7FBE270}" type="presParOf" srcId="{8DCED642-4D6D-4649-807B-D4A5A3EAFFE6}" destId="{A486F01E-9E15-4991-9D7B-F1670ADC9359}" srcOrd="0" destOrd="0" presId="urn:microsoft.com/office/officeart/2008/layout/LinedList"/>
    <dgm:cxn modelId="{E98B48A7-0A82-4B88-971D-1B4E2712D12C}" type="presParOf" srcId="{8DCED642-4D6D-4649-807B-D4A5A3EAFFE6}" destId="{A9E99FC2-B4F6-4C9D-A71D-D5F3A06FBE2E}" srcOrd="1" destOrd="0" presId="urn:microsoft.com/office/officeart/2008/layout/LinedList"/>
    <dgm:cxn modelId="{ADEFA699-7861-4255-9029-4E6B5C86AF7B}" type="presParOf" srcId="{88AD60A8-BF71-4C9C-BDDF-1EA4ADA11131}" destId="{2F9B5E4C-4156-4158-9CBB-E5930936042A}" srcOrd="8" destOrd="0" presId="urn:microsoft.com/office/officeart/2008/layout/LinedList"/>
    <dgm:cxn modelId="{C50257EC-C7C7-4851-8581-07C1400AF723}" type="presParOf" srcId="{88AD60A8-BF71-4C9C-BDDF-1EA4ADA11131}" destId="{9BF0DCE9-545D-4F8A-8213-08F983B5D1B4}" srcOrd="9" destOrd="0" presId="urn:microsoft.com/office/officeart/2008/layout/LinedList"/>
    <dgm:cxn modelId="{727EC9BA-7D37-4919-906D-A1FDDABF6164}" type="presParOf" srcId="{9BF0DCE9-545D-4F8A-8213-08F983B5D1B4}" destId="{6E041B19-F0B4-4993-BB66-C511301D9EAE}" srcOrd="0" destOrd="0" presId="urn:microsoft.com/office/officeart/2008/layout/LinedList"/>
    <dgm:cxn modelId="{5D5B88E7-5349-47D9-848D-F66E08862DF4}" type="presParOf" srcId="{9BF0DCE9-545D-4F8A-8213-08F983B5D1B4}" destId="{68BE4882-A047-49E2-B0C7-3447BDE79DBD}" srcOrd="1" destOrd="0" presId="urn:microsoft.com/office/officeart/2008/layout/LinedList"/>
    <dgm:cxn modelId="{C9DA2468-D549-4B4A-955E-ABA597301EB5}" type="presParOf" srcId="{88AD60A8-BF71-4C9C-BDDF-1EA4ADA11131}" destId="{F417F875-68A3-490C-BEDC-BE0B9C96D55A}" srcOrd="10" destOrd="0" presId="urn:microsoft.com/office/officeart/2008/layout/LinedList"/>
    <dgm:cxn modelId="{87EB7BD9-6616-4B8B-8ACF-F3779770FD79}" type="presParOf" srcId="{88AD60A8-BF71-4C9C-BDDF-1EA4ADA11131}" destId="{44E9F5AD-C2C0-47BB-9EBB-9284236F05B9}" srcOrd="11" destOrd="0" presId="urn:microsoft.com/office/officeart/2008/layout/LinedList"/>
    <dgm:cxn modelId="{11B9ECA3-2248-4D47-A2DB-D7B904085151}" type="presParOf" srcId="{44E9F5AD-C2C0-47BB-9EBB-9284236F05B9}" destId="{C7FCCCCE-0B4D-4615-A5A0-1E17E6412D9C}" srcOrd="0" destOrd="0" presId="urn:microsoft.com/office/officeart/2008/layout/LinedList"/>
    <dgm:cxn modelId="{40A8AF6A-BFA2-42AA-AA79-62304E1C2C1E}" type="presParOf" srcId="{44E9F5AD-C2C0-47BB-9EBB-9284236F05B9}" destId="{1A54E5F0-C810-4861-9042-A64C35E4DC39}" srcOrd="1" destOrd="0" presId="urn:microsoft.com/office/officeart/2008/layout/LinedList"/>
    <dgm:cxn modelId="{78B9B64B-1FAE-4684-8A24-E247A99599DD}" type="presParOf" srcId="{88AD60A8-BF71-4C9C-BDDF-1EA4ADA11131}" destId="{48F1EC4A-144E-464E-BDC8-DB0D551E5906}" srcOrd="12" destOrd="0" presId="urn:microsoft.com/office/officeart/2008/layout/LinedList"/>
    <dgm:cxn modelId="{78A7C05E-08EF-4997-9BD0-BAE22B5604F3}" type="presParOf" srcId="{88AD60A8-BF71-4C9C-BDDF-1EA4ADA11131}" destId="{1DC77D4F-50CE-4EFD-AF98-66924520A872}" srcOrd="13" destOrd="0" presId="urn:microsoft.com/office/officeart/2008/layout/LinedList"/>
    <dgm:cxn modelId="{72E5978D-ADA8-47CE-8A84-8152F5B5F670}" type="presParOf" srcId="{1DC77D4F-50CE-4EFD-AF98-66924520A872}" destId="{153416EB-1886-47D0-A3DE-928D7A05299B}" srcOrd="0" destOrd="0" presId="urn:microsoft.com/office/officeart/2008/layout/LinedList"/>
    <dgm:cxn modelId="{B199B54C-D1E0-45C1-A906-530C51426EAE}" type="presParOf" srcId="{1DC77D4F-50CE-4EFD-AF98-66924520A872}" destId="{233C0DE4-98D7-4F89-BAA4-33E7F6E56F3A}" srcOrd="1" destOrd="0" presId="urn:microsoft.com/office/officeart/2008/layout/LinedList"/>
    <dgm:cxn modelId="{2D541AA4-E6EE-4A49-A934-7C31C20E68B7}" type="presParOf" srcId="{88AD60A8-BF71-4C9C-BDDF-1EA4ADA11131}" destId="{A0851B98-FF85-4EB8-80E8-2D85E164C8D6}" srcOrd="14" destOrd="0" presId="urn:microsoft.com/office/officeart/2008/layout/LinedList"/>
    <dgm:cxn modelId="{05C6038C-8BC5-4F4C-8717-8A937D2CB1B3}" type="presParOf" srcId="{88AD60A8-BF71-4C9C-BDDF-1EA4ADA11131}" destId="{35115C8F-705F-4D12-A3D6-8BE4D04421BA}" srcOrd="15" destOrd="0" presId="urn:microsoft.com/office/officeart/2008/layout/LinedList"/>
    <dgm:cxn modelId="{217510E7-F91C-4CF4-AA4A-BF92A2B2DF30}" type="presParOf" srcId="{35115C8F-705F-4D12-A3D6-8BE4D04421BA}" destId="{9532AAC5-ADDA-426C-83D8-9C6AD5F9A3C1}" srcOrd="0" destOrd="0" presId="urn:microsoft.com/office/officeart/2008/layout/LinedList"/>
    <dgm:cxn modelId="{25A62D86-6A23-47EC-B365-D61819A41348}" type="presParOf" srcId="{35115C8F-705F-4D12-A3D6-8BE4D04421BA}" destId="{9AB38AE0-3E60-440D-A79C-E31BACC3E192}"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048B83-0C0B-4E93-9FA9-39CA67FAAAAE}"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A6B5CDED-BF8D-484C-82CF-EC993200F3AB}">
      <dgm:prSet/>
      <dgm:spPr/>
      <dgm:t>
        <a:bodyPr/>
        <a:lstStyle/>
        <a:p>
          <a:r>
            <a:rPr lang="en-US"/>
            <a:t>The main founder of the pest analysis is francis aguilar, his views are a pest can help an organization see the environment of the organisation and alert of any negative impacts which can effect a corporation like apple.</a:t>
          </a:r>
        </a:p>
      </dgm:t>
    </dgm:pt>
    <dgm:pt modelId="{E42B6288-7EF8-4850-A92E-80E1D5E57751}" type="parTrans" cxnId="{B621F271-DAB5-486F-86CE-66BBAB7B6BDE}">
      <dgm:prSet/>
      <dgm:spPr/>
      <dgm:t>
        <a:bodyPr/>
        <a:lstStyle/>
        <a:p>
          <a:endParaRPr lang="en-US"/>
        </a:p>
      </dgm:t>
    </dgm:pt>
    <dgm:pt modelId="{5EB0F8BA-179F-4613-BEE6-1247A6E84062}" type="sibTrans" cxnId="{B621F271-DAB5-486F-86CE-66BBAB7B6BDE}">
      <dgm:prSet/>
      <dgm:spPr/>
      <dgm:t>
        <a:bodyPr/>
        <a:lstStyle/>
        <a:p>
          <a:endParaRPr lang="en-US"/>
        </a:p>
      </dgm:t>
    </dgm:pt>
    <dgm:pt modelId="{056C9AA2-BB2A-4B6D-B6DE-4177FD24BD9C}">
      <dgm:prSet/>
      <dgm:spPr/>
      <dgm:t>
        <a:bodyPr/>
        <a:lstStyle/>
        <a:p>
          <a:r>
            <a:rPr lang="en-US"/>
            <a:t>No matter how big or small the nature of the business is it is important to regularly do a pest analysis, to form and analyse the potential of the business future.</a:t>
          </a:r>
        </a:p>
      </dgm:t>
    </dgm:pt>
    <dgm:pt modelId="{2A14475E-B966-424B-88D7-67EC69CEC701}" type="parTrans" cxnId="{97AECC85-5E4F-46C0-84E4-A1B97FEE04C3}">
      <dgm:prSet/>
      <dgm:spPr/>
      <dgm:t>
        <a:bodyPr/>
        <a:lstStyle/>
        <a:p>
          <a:endParaRPr lang="en-US"/>
        </a:p>
      </dgm:t>
    </dgm:pt>
    <dgm:pt modelId="{64B5912F-4C12-43FE-9DEF-D1ED2FD793AF}" type="sibTrans" cxnId="{97AECC85-5E4F-46C0-84E4-A1B97FEE04C3}">
      <dgm:prSet/>
      <dgm:spPr/>
      <dgm:t>
        <a:bodyPr/>
        <a:lstStyle/>
        <a:p>
          <a:endParaRPr lang="en-US"/>
        </a:p>
      </dgm:t>
    </dgm:pt>
    <dgm:pt modelId="{8A73C118-DB88-4EBA-B21C-DFBC2D26581C}">
      <dgm:prSet/>
      <dgm:spPr/>
      <dgm:t>
        <a:bodyPr/>
        <a:lstStyle/>
        <a:p>
          <a:r>
            <a:rPr lang="en-US"/>
            <a:t>Looking at apple through a pest analysis, the organization is a multi-national organization which shows their success but under the exterior there are a few negative impacts on the environment which could pose as a potential threat in the future.</a:t>
          </a:r>
        </a:p>
      </dgm:t>
    </dgm:pt>
    <dgm:pt modelId="{7568C082-AF31-45D8-B1DB-E64A0A0A2453}" type="parTrans" cxnId="{B74945E1-07DF-4395-AA74-2F59C8BBCC63}">
      <dgm:prSet/>
      <dgm:spPr/>
      <dgm:t>
        <a:bodyPr/>
        <a:lstStyle/>
        <a:p>
          <a:endParaRPr lang="en-US"/>
        </a:p>
      </dgm:t>
    </dgm:pt>
    <dgm:pt modelId="{10598F48-6739-42E3-9328-AF7A26A144F1}" type="sibTrans" cxnId="{B74945E1-07DF-4395-AA74-2F59C8BBCC63}">
      <dgm:prSet/>
      <dgm:spPr/>
      <dgm:t>
        <a:bodyPr/>
        <a:lstStyle/>
        <a:p>
          <a:endParaRPr lang="en-US"/>
        </a:p>
      </dgm:t>
    </dgm:pt>
    <dgm:pt modelId="{1D80BCFF-1A2A-4A98-87B0-EB9B8801163E}" type="pres">
      <dgm:prSet presAssocID="{D7048B83-0C0B-4E93-9FA9-39CA67FAAAAE}" presName="vert0" presStyleCnt="0">
        <dgm:presLayoutVars>
          <dgm:dir/>
          <dgm:animOne val="branch"/>
          <dgm:animLvl val="lvl"/>
        </dgm:presLayoutVars>
      </dgm:prSet>
      <dgm:spPr/>
    </dgm:pt>
    <dgm:pt modelId="{6689C993-43E5-4788-B9F8-E5D8095F6B8B}" type="pres">
      <dgm:prSet presAssocID="{A6B5CDED-BF8D-484C-82CF-EC993200F3AB}" presName="thickLine" presStyleLbl="alignNode1" presStyleIdx="0" presStyleCnt="3"/>
      <dgm:spPr/>
    </dgm:pt>
    <dgm:pt modelId="{C5B7F6C0-678B-4A1E-91D3-35E95E011785}" type="pres">
      <dgm:prSet presAssocID="{A6B5CDED-BF8D-484C-82CF-EC993200F3AB}" presName="horz1" presStyleCnt="0"/>
      <dgm:spPr/>
    </dgm:pt>
    <dgm:pt modelId="{052B8F2D-72F5-47D7-A5B9-6DB6576B7D2E}" type="pres">
      <dgm:prSet presAssocID="{A6B5CDED-BF8D-484C-82CF-EC993200F3AB}" presName="tx1" presStyleLbl="revTx" presStyleIdx="0" presStyleCnt="3"/>
      <dgm:spPr/>
    </dgm:pt>
    <dgm:pt modelId="{AA777ABC-885F-4E16-8759-026ABEC8EE16}" type="pres">
      <dgm:prSet presAssocID="{A6B5CDED-BF8D-484C-82CF-EC993200F3AB}" presName="vert1" presStyleCnt="0"/>
      <dgm:spPr/>
    </dgm:pt>
    <dgm:pt modelId="{00D80F05-1283-4F1D-B517-4C0D68C80E3C}" type="pres">
      <dgm:prSet presAssocID="{056C9AA2-BB2A-4B6D-B6DE-4177FD24BD9C}" presName="thickLine" presStyleLbl="alignNode1" presStyleIdx="1" presStyleCnt="3"/>
      <dgm:spPr/>
    </dgm:pt>
    <dgm:pt modelId="{9E2C370F-3244-452A-A2FC-02A828A74768}" type="pres">
      <dgm:prSet presAssocID="{056C9AA2-BB2A-4B6D-B6DE-4177FD24BD9C}" presName="horz1" presStyleCnt="0"/>
      <dgm:spPr/>
    </dgm:pt>
    <dgm:pt modelId="{FA161097-4C21-4706-9DB5-A572CB9D6A2D}" type="pres">
      <dgm:prSet presAssocID="{056C9AA2-BB2A-4B6D-B6DE-4177FD24BD9C}" presName="tx1" presStyleLbl="revTx" presStyleIdx="1" presStyleCnt="3"/>
      <dgm:spPr/>
    </dgm:pt>
    <dgm:pt modelId="{3BD27C51-0239-42C1-9A18-10ECC39442F2}" type="pres">
      <dgm:prSet presAssocID="{056C9AA2-BB2A-4B6D-B6DE-4177FD24BD9C}" presName="vert1" presStyleCnt="0"/>
      <dgm:spPr/>
    </dgm:pt>
    <dgm:pt modelId="{B535E9A4-7F61-4107-9674-53D853067221}" type="pres">
      <dgm:prSet presAssocID="{8A73C118-DB88-4EBA-B21C-DFBC2D26581C}" presName="thickLine" presStyleLbl="alignNode1" presStyleIdx="2" presStyleCnt="3"/>
      <dgm:spPr/>
    </dgm:pt>
    <dgm:pt modelId="{72A4C396-007D-45B9-BDD0-8CEF26C965BC}" type="pres">
      <dgm:prSet presAssocID="{8A73C118-DB88-4EBA-B21C-DFBC2D26581C}" presName="horz1" presStyleCnt="0"/>
      <dgm:spPr/>
    </dgm:pt>
    <dgm:pt modelId="{AA27C4F4-4CEF-4AD8-8AE3-07D21658C547}" type="pres">
      <dgm:prSet presAssocID="{8A73C118-DB88-4EBA-B21C-DFBC2D26581C}" presName="tx1" presStyleLbl="revTx" presStyleIdx="2" presStyleCnt="3"/>
      <dgm:spPr/>
    </dgm:pt>
    <dgm:pt modelId="{792B5EFF-A57F-4F8B-BA76-0B833B1A6489}" type="pres">
      <dgm:prSet presAssocID="{8A73C118-DB88-4EBA-B21C-DFBC2D26581C}" presName="vert1" presStyleCnt="0"/>
      <dgm:spPr/>
    </dgm:pt>
  </dgm:ptLst>
  <dgm:cxnLst>
    <dgm:cxn modelId="{B621F271-DAB5-486F-86CE-66BBAB7B6BDE}" srcId="{D7048B83-0C0B-4E93-9FA9-39CA67FAAAAE}" destId="{A6B5CDED-BF8D-484C-82CF-EC993200F3AB}" srcOrd="0" destOrd="0" parTransId="{E42B6288-7EF8-4850-A92E-80E1D5E57751}" sibTransId="{5EB0F8BA-179F-4613-BEE6-1247A6E84062}"/>
    <dgm:cxn modelId="{9FEB0E73-D2BB-4AF3-8326-366B915A9D25}" type="presOf" srcId="{8A73C118-DB88-4EBA-B21C-DFBC2D26581C}" destId="{AA27C4F4-4CEF-4AD8-8AE3-07D21658C547}" srcOrd="0" destOrd="0" presId="urn:microsoft.com/office/officeart/2008/layout/LinedList"/>
    <dgm:cxn modelId="{2097075A-8607-44DB-BE52-C40FD460E2D7}" type="presOf" srcId="{D7048B83-0C0B-4E93-9FA9-39CA67FAAAAE}" destId="{1D80BCFF-1A2A-4A98-87B0-EB9B8801163E}" srcOrd="0" destOrd="0" presId="urn:microsoft.com/office/officeart/2008/layout/LinedList"/>
    <dgm:cxn modelId="{97AECC85-5E4F-46C0-84E4-A1B97FEE04C3}" srcId="{D7048B83-0C0B-4E93-9FA9-39CA67FAAAAE}" destId="{056C9AA2-BB2A-4B6D-B6DE-4177FD24BD9C}" srcOrd="1" destOrd="0" parTransId="{2A14475E-B966-424B-88D7-67EC69CEC701}" sibTransId="{64B5912F-4C12-43FE-9DEF-D1ED2FD793AF}"/>
    <dgm:cxn modelId="{B2EA51DA-CE33-4BC3-A924-D74A42F6350A}" type="presOf" srcId="{056C9AA2-BB2A-4B6D-B6DE-4177FD24BD9C}" destId="{FA161097-4C21-4706-9DB5-A572CB9D6A2D}" srcOrd="0" destOrd="0" presId="urn:microsoft.com/office/officeart/2008/layout/LinedList"/>
    <dgm:cxn modelId="{71FB2ADC-57D2-460D-B3DD-906990B29D65}" type="presOf" srcId="{A6B5CDED-BF8D-484C-82CF-EC993200F3AB}" destId="{052B8F2D-72F5-47D7-A5B9-6DB6576B7D2E}" srcOrd="0" destOrd="0" presId="urn:microsoft.com/office/officeart/2008/layout/LinedList"/>
    <dgm:cxn modelId="{B74945E1-07DF-4395-AA74-2F59C8BBCC63}" srcId="{D7048B83-0C0B-4E93-9FA9-39CA67FAAAAE}" destId="{8A73C118-DB88-4EBA-B21C-DFBC2D26581C}" srcOrd="2" destOrd="0" parTransId="{7568C082-AF31-45D8-B1DB-E64A0A0A2453}" sibTransId="{10598F48-6739-42E3-9328-AF7A26A144F1}"/>
    <dgm:cxn modelId="{C948B35B-A464-4CCC-98B0-06D8AB69292F}" type="presParOf" srcId="{1D80BCFF-1A2A-4A98-87B0-EB9B8801163E}" destId="{6689C993-43E5-4788-B9F8-E5D8095F6B8B}" srcOrd="0" destOrd="0" presId="urn:microsoft.com/office/officeart/2008/layout/LinedList"/>
    <dgm:cxn modelId="{E80AC47B-C5CB-4444-AB70-34C329D3D1E4}" type="presParOf" srcId="{1D80BCFF-1A2A-4A98-87B0-EB9B8801163E}" destId="{C5B7F6C0-678B-4A1E-91D3-35E95E011785}" srcOrd="1" destOrd="0" presId="urn:microsoft.com/office/officeart/2008/layout/LinedList"/>
    <dgm:cxn modelId="{D60DBD73-C3D1-43F6-84BB-9B0EB0C6FDD3}" type="presParOf" srcId="{C5B7F6C0-678B-4A1E-91D3-35E95E011785}" destId="{052B8F2D-72F5-47D7-A5B9-6DB6576B7D2E}" srcOrd="0" destOrd="0" presId="urn:microsoft.com/office/officeart/2008/layout/LinedList"/>
    <dgm:cxn modelId="{610819FC-1966-4A7E-87BC-AFB55A01D8D4}" type="presParOf" srcId="{C5B7F6C0-678B-4A1E-91D3-35E95E011785}" destId="{AA777ABC-885F-4E16-8759-026ABEC8EE16}" srcOrd="1" destOrd="0" presId="urn:microsoft.com/office/officeart/2008/layout/LinedList"/>
    <dgm:cxn modelId="{25C7AD89-8BEE-42B7-9DB8-6853D866CFAF}" type="presParOf" srcId="{1D80BCFF-1A2A-4A98-87B0-EB9B8801163E}" destId="{00D80F05-1283-4F1D-B517-4C0D68C80E3C}" srcOrd="2" destOrd="0" presId="urn:microsoft.com/office/officeart/2008/layout/LinedList"/>
    <dgm:cxn modelId="{139B81F1-345A-4DDD-986B-5C120B89AEE9}" type="presParOf" srcId="{1D80BCFF-1A2A-4A98-87B0-EB9B8801163E}" destId="{9E2C370F-3244-452A-A2FC-02A828A74768}" srcOrd="3" destOrd="0" presId="urn:microsoft.com/office/officeart/2008/layout/LinedList"/>
    <dgm:cxn modelId="{855860AD-EA4A-40C3-9C52-7BB88AC82838}" type="presParOf" srcId="{9E2C370F-3244-452A-A2FC-02A828A74768}" destId="{FA161097-4C21-4706-9DB5-A572CB9D6A2D}" srcOrd="0" destOrd="0" presId="urn:microsoft.com/office/officeart/2008/layout/LinedList"/>
    <dgm:cxn modelId="{3D9BE45F-3033-43CC-877A-915498B492F6}" type="presParOf" srcId="{9E2C370F-3244-452A-A2FC-02A828A74768}" destId="{3BD27C51-0239-42C1-9A18-10ECC39442F2}" srcOrd="1" destOrd="0" presId="urn:microsoft.com/office/officeart/2008/layout/LinedList"/>
    <dgm:cxn modelId="{F037B90C-89C0-45DD-9314-65158C6B03EF}" type="presParOf" srcId="{1D80BCFF-1A2A-4A98-87B0-EB9B8801163E}" destId="{B535E9A4-7F61-4107-9674-53D853067221}" srcOrd="4" destOrd="0" presId="urn:microsoft.com/office/officeart/2008/layout/LinedList"/>
    <dgm:cxn modelId="{3717634E-3B1F-4492-9496-12C8FDBE5353}" type="presParOf" srcId="{1D80BCFF-1A2A-4A98-87B0-EB9B8801163E}" destId="{72A4C396-007D-45B9-BDD0-8CEF26C965BC}" srcOrd="5" destOrd="0" presId="urn:microsoft.com/office/officeart/2008/layout/LinedList"/>
    <dgm:cxn modelId="{3C782616-D4C9-463D-9903-642323831B53}" type="presParOf" srcId="{72A4C396-007D-45B9-BDD0-8CEF26C965BC}" destId="{AA27C4F4-4CEF-4AD8-8AE3-07D21658C547}" srcOrd="0" destOrd="0" presId="urn:microsoft.com/office/officeart/2008/layout/LinedList"/>
    <dgm:cxn modelId="{B8171B52-31E0-4D61-AE6B-788E30D7EDD6}" type="presParOf" srcId="{72A4C396-007D-45B9-BDD0-8CEF26C965BC}" destId="{792B5EFF-A57F-4F8B-BA76-0B833B1A6489}"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531040-5B48-458D-83FC-3D3530CCD2F3}">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9803EE-9A3B-4269-9C7F-16764F3915E8}">
      <dsp:nvSpPr>
        <dsp:cNvPr id="0" name=""/>
        <dsp:cNvSpPr/>
      </dsp:nvSpPr>
      <dsp:spPr>
        <a:xfrm>
          <a:off x="0" y="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Political</a:t>
          </a:r>
          <a:endParaRPr lang="en-US" sz="800" kern="1200"/>
        </a:p>
      </dsp:txBody>
      <dsp:txXfrm>
        <a:off x="0" y="0"/>
        <a:ext cx="6492875" cy="638175"/>
      </dsp:txXfrm>
    </dsp:sp>
    <dsp:sp modelId="{2D9C7A2E-4098-4B98-ADB3-71FBBF6C64FC}">
      <dsp:nvSpPr>
        <dsp:cNvPr id="0" name=""/>
        <dsp:cNvSpPr/>
      </dsp:nvSpPr>
      <dsp:spPr>
        <a:xfrm>
          <a:off x="0" y="638175"/>
          <a:ext cx="6492875" cy="0"/>
        </a:xfrm>
        <a:prstGeom prst="line">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748AF6-FC24-4AD3-B3D4-178CB2DFD370}">
      <dsp:nvSpPr>
        <dsp:cNvPr id="0" name=""/>
        <dsp:cNvSpPr/>
      </dsp:nvSpPr>
      <dsp:spPr>
        <a:xfrm>
          <a:off x="0" y="6381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Many countries now have access to Apple's products and services. The App Store, in particular, is available in 175 nations and territories. Apple's market is divided into Africa, Asia-Pacific, Europe, Latin America and the Caribbean, the Middle East, and Oceania for some products and services (Apple, 2020). Because of its global reach, Apple could encounter a wide spectrum of political pressures. These pressure could develop from disagreements between countries, national pandemics will slow the distribution of products and add pressures.</a:t>
          </a:r>
        </a:p>
      </dsp:txBody>
      <dsp:txXfrm>
        <a:off x="0" y="638175"/>
        <a:ext cx="6492875" cy="638175"/>
      </dsp:txXfrm>
    </dsp:sp>
    <dsp:sp modelId="{66E132AD-DC74-4E77-B1BF-512416F698F0}">
      <dsp:nvSpPr>
        <dsp:cNvPr id="0" name=""/>
        <dsp:cNvSpPr/>
      </dsp:nvSpPr>
      <dsp:spPr>
        <a:xfrm>
          <a:off x="0" y="1276350"/>
          <a:ext cx="6492875" cy="0"/>
        </a:xfrm>
        <a:prstGeom prst="line">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4BB42B-379F-4B41-817B-9AF6B6EDCEAF}">
      <dsp:nvSpPr>
        <dsp:cNvPr id="0" name=""/>
        <dsp:cNvSpPr/>
      </dsp:nvSpPr>
      <dsp:spPr>
        <a:xfrm>
          <a:off x="0" y="12763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Economical</a:t>
          </a:r>
          <a:endParaRPr lang="en-US" sz="800" kern="1200"/>
        </a:p>
      </dsp:txBody>
      <dsp:txXfrm>
        <a:off x="0" y="1276350"/>
        <a:ext cx="6492875" cy="638175"/>
      </dsp:txXfrm>
    </dsp:sp>
    <dsp:sp modelId="{D0229567-9AE2-48A0-985C-E34B302C91AC}">
      <dsp:nvSpPr>
        <dsp:cNvPr id="0" name=""/>
        <dsp:cNvSpPr/>
      </dsp:nvSpPr>
      <dsp:spPr>
        <a:xfrm>
          <a:off x="0" y="1914524"/>
          <a:ext cx="6492875" cy="0"/>
        </a:xfrm>
        <a:prstGeom prst="line">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86F01E-9E15-4991-9D7B-F1670ADC9359}">
      <dsp:nvSpPr>
        <dsp:cNvPr id="0" name=""/>
        <dsp:cNvSpPr/>
      </dsp:nvSpPr>
      <dsp:spPr>
        <a:xfrm>
          <a:off x="0" y="19145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Increased labour expenses in China may erode some Apple goods' cost advantage. Stagnant middle-class earnings in several industrialised countries, notably the United States, may limit the potential market for higher-end consumer items like Apple's.(apple inc, 2015)</a:t>
          </a:r>
          <a:endParaRPr lang="en-US" sz="800" kern="1200"/>
        </a:p>
      </dsp:txBody>
      <dsp:txXfrm>
        <a:off x="0" y="1914525"/>
        <a:ext cx="6492875" cy="638175"/>
      </dsp:txXfrm>
    </dsp:sp>
    <dsp:sp modelId="{2F9B5E4C-4156-4158-9CBB-E5930936042A}">
      <dsp:nvSpPr>
        <dsp:cNvPr id="0" name=""/>
        <dsp:cNvSpPr/>
      </dsp:nvSpPr>
      <dsp:spPr>
        <a:xfrm>
          <a:off x="0" y="2552700"/>
          <a:ext cx="6492875" cy="0"/>
        </a:xfrm>
        <a:prstGeom prst="line">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041B19-F0B4-4993-BB66-C511301D9EAE}">
      <dsp:nvSpPr>
        <dsp:cNvPr id="0" name=""/>
        <dsp:cNvSpPr/>
      </dsp:nvSpPr>
      <dsp:spPr>
        <a:xfrm>
          <a:off x="0" y="255270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Social</a:t>
          </a:r>
          <a:endParaRPr lang="en-US" sz="800" kern="1200"/>
        </a:p>
      </dsp:txBody>
      <dsp:txXfrm>
        <a:off x="0" y="2552700"/>
        <a:ext cx="6492875" cy="638175"/>
      </dsp:txXfrm>
    </dsp:sp>
    <dsp:sp modelId="{F417F875-68A3-490C-BEDC-BE0B9C96D55A}">
      <dsp:nvSpPr>
        <dsp:cNvPr id="0" name=""/>
        <dsp:cNvSpPr/>
      </dsp:nvSpPr>
      <dsp:spPr>
        <a:xfrm>
          <a:off x="0" y="3190874"/>
          <a:ext cx="6492875" cy="0"/>
        </a:xfrm>
        <a:prstGeom prst="line">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FCCCCE-0B4D-4615-A5A0-1E17E6412D9C}">
      <dsp:nvSpPr>
        <dsp:cNvPr id="0" name=""/>
        <dsp:cNvSpPr/>
      </dsp:nvSpPr>
      <dsp:spPr>
        <a:xfrm>
          <a:off x="0" y="31908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In the future decades, areas of the world where people are unfamiliar with Apple products, such as Africa, will see the most growth in consumer spending.Consumers in those regions, as well as younger individuals in Apple's established markets, such as the US, lack the deep emotional tie to Apple products that drives sales. (apple inc, 2015</a:t>
          </a:r>
          <a:endParaRPr lang="en-US" sz="800" kern="1200"/>
        </a:p>
      </dsp:txBody>
      <dsp:txXfrm>
        <a:off x="0" y="3190875"/>
        <a:ext cx="6492875" cy="638175"/>
      </dsp:txXfrm>
    </dsp:sp>
    <dsp:sp modelId="{48F1EC4A-144E-464E-BDC8-DB0D551E5906}">
      <dsp:nvSpPr>
        <dsp:cNvPr id="0" name=""/>
        <dsp:cNvSpPr/>
      </dsp:nvSpPr>
      <dsp:spPr>
        <a:xfrm>
          <a:off x="0" y="3829050"/>
          <a:ext cx="6492875" cy="0"/>
        </a:xfrm>
        <a:prstGeom prst="line">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3416EB-1886-47D0-A3DE-928D7A05299B}">
      <dsp:nvSpPr>
        <dsp:cNvPr id="0" name=""/>
        <dsp:cNvSpPr/>
      </dsp:nvSpPr>
      <dsp:spPr>
        <a:xfrm>
          <a:off x="0" y="38290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Technological</a:t>
          </a:r>
          <a:endParaRPr lang="en-US" sz="800" kern="1200"/>
        </a:p>
      </dsp:txBody>
      <dsp:txXfrm>
        <a:off x="0" y="3829050"/>
        <a:ext cx="6492875" cy="638175"/>
      </dsp:txXfrm>
    </dsp:sp>
    <dsp:sp modelId="{A0851B98-FF85-4EB8-80E8-2D85E164C8D6}">
      <dsp:nvSpPr>
        <dsp:cNvPr id="0" name=""/>
        <dsp:cNvSpPr/>
      </dsp:nvSpPr>
      <dsp:spPr>
        <a:xfrm>
          <a:off x="0" y="4467225"/>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32AAC5-ADDA-426C-83D8-9C6AD5F9A3C1}">
      <dsp:nvSpPr>
        <dsp:cNvPr id="0" name=""/>
        <dsp:cNvSpPr/>
      </dsp:nvSpPr>
      <dsp:spPr>
        <a:xfrm>
          <a:off x="0" y="44672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US" sz="800" kern="1200"/>
            <a:t>In recent years apple is working on a new project called project titans, this is the creation of a self-driving, fully electric vehicle which will not be fully produced until 2024, as a whole the company is always looking at ways to enhance the technological status in all avenues. (Apple insider, 2021)</a:t>
          </a:r>
        </a:p>
      </dsp:txBody>
      <dsp:txXfrm>
        <a:off x="0" y="4467225"/>
        <a:ext cx="6492875" cy="6381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89C993-43E5-4788-B9F8-E5D8095F6B8B}">
      <dsp:nvSpPr>
        <dsp:cNvPr id="0" name=""/>
        <dsp:cNvSpPr/>
      </dsp:nvSpPr>
      <dsp:spPr>
        <a:xfrm>
          <a:off x="0" y="2492"/>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2B8F2D-72F5-47D7-A5B9-6DB6576B7D2E}">
      <dsp:nvSpPr>
        <dsp:cNvPr id="0" name=""/>
        <dsp:cNvSpPr/>
      </dsp:nvSpPr>
      <dsp:spPr>
        <a:xfrm>
          <a:off x="0" y="2492"/>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main founder of the pest analysis is francis aguilar, his views are a pest can help an organization see the environment of the organisation and alert of any negative impacts which can effect a corporation like apple.</a:t>
          </a:r>
        </a:p>
      </dsp:txBody>
      <dsp:txXfrm>
        <a:off x="0" y="2492"/>
        <a:ext cx="6492875" cy="1700138"/>
      </dsp:txXfrm>
    </dsp:sp>
    <dsp:sp modelId="{00D80F05-1283-4F1D-B517-4C0D68C80E3C}">
      <dsp:nvSpPr>
        <dsp:cNvPr id="0" name=""/>
        <dsp:cNvSpPr/>
      </dsp:nvSpPr>
      <dsp:spPr>
        <a:xfrm>
          <a:off x="0" y="1702630"/>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161097-4C21-4706-9DB5-A572CB9D6A2D}">
      <dsp:nvSpPr>
        <dsp:cNvPr id="0" name=""/>
        <dsp:cNvSpPr/>
      </dsp:nvSpPr>
      <dsp:spPr>
        <a:xfrm>
          <a:off x="0" y="1702630"/>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No matter how big or small the nature of the business is it is important to regularly do a pest analysis, to form and analyse the potential of the business future.</a:t>
          </a:r>
        </a:p>
      </dsp:txBody>
      <dsp:txXfrm>
        <a:off x="0" y="1702630"/>
        <a:ext cx="6492875" cy="1700138"/>
      </dsp:txXfrm>
    </dsp:sp>
    <dsp:sp modelId="{B535E9A4-7F61-4107-9674-53D853067221}">
      <dsp:nvSpPr>
        <dsp:cNvPr id="0" name=""/>
        <dsp:cNvSpPr/>
      </dsp:nvSpPr>
      <dsp:spPr>
        <a:xfrm>
          <a:off x="0" y="3402769"/>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27C4F4-4CEF-4AD8-8AE3-07D21658C547}">
      <dsp:nvSpPr>
        <dsp:cNvPr id="0" name=""/>
        <dsp:cNvSpPr/>
      </dsp:nvSpPr>
      <dsp:spPr>
        <a:xfrm>
          <a:off x="0" y="3402769"/>
          <a:ext cx="6492875"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Looking at apple through a pest analysis, the organization is a multi-national organization which shows their success but under the exterior there are a few negative impacts on the environment which could pose as a potential threat in the future.</a:t>
          </a:r>
        </a:p>
      </dsp:txBody>
      <dsp:txXfrm>
        <a:off x="0" y="3402769"/>
        <a:ext cx="6492875" cy="170013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1A66B-6711-1E4C-BEFC-CD341460BDF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33FEDB1-CBC8-D843-92A5-98E166E6CF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E589F72-2CA5-C949-B9BA-4EF985BAD964}"/>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5" name="Footer Placeholder 4">
            <a:extLst>
              <a:ext uri="{FF2B5EF4-FFF2-40B4-BE49-F238E27FC236}">
                <a16:creationId xmlns:a16="http://schemas.microsoft.com/office/drawing/2014/main" id="{FFB372DB-E313-9949-AA27-9E1F401BE3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B9843A-5D7F-3541-A32F-B6B4DA5ECEE0}"/>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2203276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504C8-90A4-9149-BCBC-E04F062D749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DD1DDE1-50F7-154F-AA3C-37CC56DA156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56E631D-7C48-834D-949D-E253CBED716C}"/>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5" name="Footer Placeholder 4">
            <a:extLst>
              <a:ext uri="{FF2B5EF4-FFF2-40B4-BE49-F238E27FC236}">
                <a16:creationId xmlns:a16="http://schemas.microsoft.com/office/drawing/2014/main" id="{04A2EC4C-46B9-F84D-B125-37BDC14ABB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5ED2EE-5B52-8148-A864-8D7B10BC6490}"/>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2187282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14730-9E07-9949-AE6F-A62605AE2BD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17CD40-587D-BA45-944D-BE290C89E3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AD57748-1844-D748-AC97-159C8CB27D00}"/>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5" name="Footer Placeholder 4">
            <a:extLst>
              <a:ext uri="{FF2B5EF4-FFF2-40B4-BE49-F238E27FC236}">
                <a16:creationId xmlns:a16="http://schemas.microsoft.com/office/drawing/2014/main" id="{BDA2E929-C3C9-E447-8048-59CE3EE2B8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93EB4-E167-7A4C-8A93-6E6C7AFFBF19}"/>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92650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9E22D-70FA-E44C-B23B-25B0040E491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2BD3A98-FBB5-9946-8192-EB1716D0BAA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DE23232-ED5B-FF43-9534-FA1851C9896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B976049-96C9-BB41-9B69-D97BBC0DC706}"/>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6" name="Footer Placeholder 5">
            <a:extLst>
              <a:ext uri="{FF2B5EF4-FFF2-40B4-BE49-F238E27FC236}">
                <a16:creationId xmlns:a16="http://schemas.microsoft.com/office/drawing/2014/main" id="{AEBA12D8-9DA9-4345-8FD6-8E668B6848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870E7C-44F7-104F-B681-B4DF4A54DC11}"/>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2892028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CDEAD-4ED7-AE4D-9D1B-7836BED0603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E98338A-BB63-9F43-8723-A2D3890A25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BCC1BC3-0FB0-B74A-B43A-BD8510C6430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8837BEE-C96B-544F-9DF3-27E7AF0DDF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5218FF5-F363-9846-87BE-0E0822ACAEF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6B58320-6E42-BC41-8364-3E622853BEC1}"/>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8" name="Footer Placeholder 7">
            <a:extLst>
              <a:ext uri="{FF2B5EF4-FFF2-40B4-BE49-F238E27FC236}">
                <a16:creationId xmlns:a16="http://schemas.microsoft.com/office/drawing/2014/main" id="{59C20B92-31C3-654F-9110-5660468D71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60791B-2527-B54E-9CC5-BB093A1A26B4}"/>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2073844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ADEBA-186A-1244-8425-9D45F5F8B00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FAE7BC1-FA04-F244-B1B8-ABB66E194014}"/>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4" name="Footer Placeholder 3">
            <a:extLst>
              <a:ext uri="{FF2B5EF4-FFF2-40B4-BE49-F238E27FC236}">
                <a16:creationId xmlns:a16="http://schemas.microsoft.com/office/drawing/2014/main" id="{B4FE2CEC-3CB3-A941-B49D-5EBA3B70E2C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4EC556D-3148-DF4C-9380-3C867D1E514E}"/>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1666917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BF4F62-6718-BF4F-8A09-A586485434EC}"/>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3" name="Footer Placeholder 2">
            <a:extLst>
              <a:ext uri="{FF2B5EF4-FFF2-40B4-BE49-F238E27FC236}">
                <a16:creationId xmlns:a16="http://schemas.microsoft.com/office/drawing/2014/main" id="{B24F118D-27FD-7E4A-B3E7-A62594A4B6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9DC856D-EFF9-C142-9FD2-1CAD2944EF6E}"/>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3089339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24722-0FAB-794B-B1A8-D6D9CFFBC82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C58C4CA-62D2-8742-9990-40C7F5AB1BB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60BE550-F876-BB41-8516-1153E5E38C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1F91E1C-93F8-FB4A-89D3-4F3843994B6D}"/>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6" name="Footer Placeholder 5">
            <a:extLst>
              <a:ext uri="{FF2B5EF4-FFF2-40B4-BE49-F238E27FC236}">
                <a16:creationId xmlns:a16="http://schemas.microsoft.com/office/drawing/2014/main" id="{EF9ED98B-685B-0C4E-929A-099489946B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EE0548-1A0C-2A4B-8D5B-F8A0B98262B0}"/>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3126948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C4743-28B4-194A-AA71-B213283F673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5AFE2FB-C378-9849-BA63-8F93AB1F3D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A17089-7E41-2B47-9451-724B7D6095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C5CF09E-7E38-F94F-9C00-2446B9D31246}"/>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6" name="Footer Placeholder 5">
            <a:extLst>
              <a:ext uri="{FF2B5EF4-FFF2-40B4-BE49-F238E27FC236}">
                <a16:creationId xmlns:a16="http://schemas.microsoft.com/office/drawing/2014/main" id="{DFE0A3E2-5FB9-9A43-96C6-957049C31C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0B087A-08A5-3447-98EE-000C28C3B237}"/>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1743723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1F1D6-F33C-A646-B275-6007755CCD8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B37BA36-0F15-A14A-9781-F8F45180F53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EB4802A-465C-6747-AC91-84BC64D4D3D3}"/>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5" name="Footer Placeholder 4">
            <a:extLst>
              <a:ext uri="{FF2B5EF4-FFF2-40B4-BE49-F238E27FC236}">
                <a16:creationId xmlns:a16="http://schemas.microsoft.com/office/drawing/2014/main" id="{6D9357DF-08B4-D646-A1AD-EAFE2B0F43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1A43F2-E7D6-A54A-B972-18865FB9FF63}"/>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3062298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A6A679-BCCA-9B44-97E6-5F3A1CD0294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BB7A2C5-585D-D740-B872-7B7FFFAC0AF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F76F03-8934-2041-AB0E-EF339C437935}"/>
              </a:ext>
            </a:extLst>
          </p:cNvPr>
          <p:cNvSpPr>
            <a:spLocks noGrp="1"/>
          </p:cNvSpPr>
          <p:nvPr>
            <p:ph type="dt" sz="half" idx="10"/>
          </p:nvPr>
        </p:nvSpPr>
        <p:spPr/>
        <p:txBody>
          <a:bodyPr/>
          <a:lstStyle/>
          <a:p>
            <a:fld id="{1923415D-4EDB-6946-91D9-9A91AC6752A8}" type="datetimeFigureOut">
              <a:rPr lang="en-US" smtClean="0"/>
              <a:t>11/6/2021</a:t>
            </a:fld>
            <a:endParaRPr lang="en-US"/>
          </a:p>
        </p:txBody>
      </p:sp>
      <p:sp>
        <p:nvSpPr>
          <p:cNvPr id="5" name="Footer Placeholder 4">
            <a:extLst>
              <a:ext uri="{FF2B5EF4-FFF2-40B4-BE49-F238E27FC236}">
                <a16:creationId xmlns:a16="http://schemas.microsoft.com/office/drawing/2014/main" id="{0173CC89-CB00-BC47-96A9-87A856F373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699EF3-D69A-1D49-87B0-B14E203CB251}"/>
              </a:ext>
            </a:extLst>
          </p:cNvPr>
          <p:cNvSpPr>
            <a:spLocks noGrp="1"/>
          </p:cNvSpPr>
          <p:nvPr>
            <p:ph type="sldNum" sz="quarter" idx="12"/>
          </p:nvPr>
        </p:nvSpPr>
        <p:spPr/>
        <p:txBody>
          <a:bodyPr/>
          <a:lstStyle/>
          <a:p>
            <a:fld id="{1BB77E25-F6E6-8B45-8EE8-13DA9B050233}" type="slidenum">
              <a:rPr lang="en-US" smtClean="0"/>
              <a:t>‹#›</a:t>
            </a:fld>
            <a:endParaRPr lang="en-US"/>
          </a:p>
        </p:txBody>
      </p:sp>
    </p:spTree>
    <p:extLst>
      <p:ext uri="{BB962C8B-B14F-4D97-AF65-F5344CB8AC3E}">
        <p14:creationId xmlns:p14="http://schemas.microsoft.com/office/powerpoint/2010/main" val="1331168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F8660F-6110-0742-8DF0-332CD4389D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36F6F02-F6C2-144C-8919-DFBC59F7F0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AC9ABC-3840-2F41-A468-56CBB29662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23415D-4EDB-6946-91D9-9A91AC6752A8}" type="datetimeFigureOut">
              <a:rPr lang="en-US" smtClean="0"/>
              <a:t>11/6/2021</a:t>
            </a:fld>
            <a:endParaRPr lang="en-US"/>
          </a:p>
        </p:txBody>
      </p:sp>
      <p:sp>
        <p:nvSpPr>
          <p:cNvPr id="5" name="Footer Placeholder 4">
            <a:extLst>
              <a:ext uri="{FF2B5EF4-FFF2-40B4-BE49-F238E27FC236}">
                <a16:creationId xmlns:a16="http://schemas.microsoft.com/office/drawing/2014/main" id="{263CED5C-A1EA-4847-8A9E-FCE62F2DDF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4BB8CB1-BDF7-FC48-B065-34DE4E8B92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B77E25-F6E6-8B45-8EE8-13DA9B050233}" type="slidenum">
              <a:rPr lang="en-US" smtClean="0"/>
              <a:t>‹#›</a:t>
            </a:fld>
            <a:endParaRPr lang="en-US"/>
          </a:p>
        </p:txBody>
      </p:sp>
    </p:spTree>
    <p:extLst>
      <p:ext uri="{BB962C8B-B14F-4D97-AF65-F5344CB8AC3E}">
        <p14:creationId xmlns:p14="http://schemas.microsoft.com/office/powerpoint/2010/main" val="3533591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hyperlink" Target="https://th.bing.com/th/id/OIP.UKTOFZw2IIR_nuqhq0rMBAAAAA?pid=ImgDet&amp;rs=1" TargetMode="External"/><Relationship Id="rId3" Type="http://schemas.openxmlformats.org/officeDocument/2006/relationships/hyperlink" Target="https://www.mindtools.com/pages/article/newTMC_09.htm" TargetMode="External"/><Relationship Id="rId7" Type="http://schemas.openxmlformats.org/officeDocument/2006/relationships/hyperlink" Target="https://appleinsider.com/inside/apple-car" TargetMode="External"/><Relationship Id="rId2" Type="http://schemas.openxmlformats.org/officeDocument/2006/relationships/hyperlink" Target="https://online.vu.edu.au/blog/why-strategic-management-important" TargetMode="External"/><Relationship Id="rId1" Type="http://schemas.openxmlformats.org/officeDocument/2006/relationships/slideLayout" Target="../slideLayouts/slideLayout2.xml"/><Relationship Id="rId6" Type="http://schemas.openxmlformats.org/officeDocument/2006/relationships/hyperlink" Target="https://www.superheuristics.com/swot-analysis-of-apple/#:~:text=%20Strengths%20of%20Apple%20%201%20Innovative%20Products%2C,market%20share.%20Apple%27s%20been%20working%20on...%20More%20" TargetMode="External"/><Relationship Id="rId5" Type="http://schemas.openxmlformats.org/officeDocument/2006/relationships/hyperlink" Target="https://pestleanalysis.com/apple-pestle-analysis/" TargetMode="External"/><Relationship Id="rId10" Type="http://schemas.openxmlformats.org/officeDocument/2006/relationships/hyperlink" Target="https://new.tuzzit.com/public/image_ressource/albert_humphrey.jpg" TargetMode="External"/><Relationship Id="rId4" Type="http://schemas.openxmlformats.org/officeDocument/2006/relationships/hyperlink" Target="https://www.professionalacademy.com/blogs/marketing-theories-swot-analysis/" TargetMode="External"/><Relationship Id="rId9" Type="http://schemas.openxmlformats.org/officeDocument/2006/relationships/hyperlink" Target="https://th.bing.com/th/id/R.3c29badb06ceacc45006935f01917a02?rik=l5sYwgE2oXjjQg&amp;riu=http%3a%2f%2fintheblack.com%2f%7e%2fmedia%2fintheblack%2fallimages%2fmagazine-2015%2f04-april%2fstakeholder-feature.jpg&amp;ehk=khMD2RJYa0kE2PmRgkeZJOrWfPCJPodG4DlKSGfLMwo%3d&amp;risl=&amp;pid=ImgRaw&amp;r=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4" descr="Graph">
            <a:extLst>
              <a:ext uri="{FF2B5EF4-FFF2-40B4-BE49-F238E27FC236}">
                <a16:creationId xmlns:a16="http://schemas.microsoft.com/office/drawing/2014/main" id="{8D1DEC94-FC13-48F2-BC43-8A98B50840CA}"/>
              </a:ext>
            </a:extLst>
          </p:cNvPr>
          <p:cNvPicPr>
            <a:picLocks noChangeAspect="1"/>
          </p:cNvPicPr>
          <p:nvPr/>
        </p:nvPicPr>
        <p:blipFill rotWithShape="1">
          <a:blip r:embed="rId4">
            <a:alphaModFix amt="50000"/>
          </a:blip>
          <a:srcRect t="6172" r="-2" b="3826"/>
          <a:stretch/>
        </p:blipFill>
        <p:spPr>
          <a:xfrm>
            <a:off x="20" y="1"/>
            <a:ext cx="12191980" cy="6857999"/>
          </a:xfrm>
          <a:prstGeom prst="rect">
            <a:avLst/>
          </a:prstGeom>
        </p:spPr>
      </p:pic>
      <p:sp>
        <p:nvSpPr>
          <p:cNvPr id="2" name="Title 1">
            <a:extLst>
              <a:ext uri="{FF2B5EF4-FFF2-40B4-BE49-F238E27FC236}">
                <a16:creationId xmlns:a16="http://schemas.microsoft.com/office/drawing/2014/main" id="{CB6D1E39-FBEE-D640-B890-54598A0888E8}"/>
              </a:ext>
            </a:extLst>
          </p:cNvPr>
          <p:cNvSpPr>
            <a:spLocks noGrp="1"/>
          </p:cNvSpPr>
          <p:nvPr>
            <p:ph type="ctrTitle"/>
          </p:nvPr>
        </p:nvSpPr>
        <p:spPr>
          <a:xfrm>
            <a:off x="1524000" y="1122362"/>
            <a:ext cx="9144000" cy="2900518"/>
          </a:xfrm>
        </p:spPr>
        <p:txBody>
          <a:bodyPr>
            <a:normAutofit/>
          </a:bodyPr>
          <a:lstStyle/>
          <a:p>
            <a:r>
              <a:rPr lang="en-GB">
                <a:solidFill>
                  <a:srgbClr val="FFFFFF"/>
                </a:solidFill>
              </a:rPr>
              <a:t>Strategic management of apple</a:t>
            </a:r>
            <a:endParaRPr lang="en-US">
              <a:solidFill>
                <a:srgbClr val="FFFFFF"/>
              </a:solidFill>
            </a:endParaRPr>
          </a:p>
        </p:txBody>
      </p:sp>
      <p:sp>
        <p:nvSpPr>
          <p:cNvPr id="3" name="Subtitle 2">
            <a:extLst>
              <a:ext uri="{FF2B5EF4-FFF2-40B4-BE49-F238E27FC236}">
                <a16:creationId xmlns:a16="http://schemas.microsoft.com/office/drawing/2014/main" id="{8E5176CB-11F8-2349-B0C3-DF2C3A9739DF}"/>
              </a:ext>
            </a:extLst>
          </p:cNvPr>
          <p:cNvSpPr>
            <a:spLocks noGrp="1"/>
          </p:cNvSpPr>
          <p:nvPr>
            <p:ph type="subTitle" idx="1"/>
          </p:nvPr>
        </p:nvSpPr>
        <p:spPr>
          <a:xfrm>
            <a:off x="1524000" y="4159404"/>
            <a:ext cx="9144000" cy="1098395"/>
          </a:xfrm>
        </p:spPr>
        <p:txBody>
          <a:bodyPr>
            <a:normAutofit/>
          </a:bodyPr>
          <a:lstStyle/>
          <a:p>
            <a:r>
              <a:rPr lang="en-GB" sz="1700">
                <a:solidFill>
                  <a:srgbClr val="FFFFFF"/>
                </a:solidFill>
              </a:rPr>
              <a:t>Ebony goddard 1920397</a:t>
            </a:r>
          </a:p>
          <a:p>
            <a:r>
              <a:rPr lang="en-GB" sz="1700">
                <a:solidFill>
                  <a:srgbClr val="FFFFFF"/>
                </a:solidFill>
              </a:rPr>
              <a:t>Glen behenna </a:t>
            </a:r>
          </a:p>
          <a:p>
            <a:r>
              <a:rPr lang="en-GB" sz="1700">
                <a:solidFill>
                  <a:srgbClr val="FFFFFF"/>
                </a:solidFill>
              </a:rPr>
              <a:t>Bmsp6006</a:t>
            </a:r>
            <a:endParaRPr lang="en-US" sz="1700">
              <a:solidFill>
                <a:srgbClr val="FFFFFF"/>
              </a:solidFill>
            </a:endParaRPr>
          </a:p>
        </p:txBody>
      </p:sp>
      <p:pic>
        <p:nvPicPr>
          <p:cNvPr id="4" name="Recorded Sound">
            <a:hlinkClick r:id="" action="ppaction://media"/>
            <a:extLst>
              <a:ext uri="{FF2B5EF4-FFF2-40B4-BE49-F238E27FC236}">
                <a16:creationId xmlns:a16="http://schemas.microsoft.com/office/drawing/2014/main" id="{6A7494E5-BF4F-4309-B0FE-28589D59353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6644086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91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5" fill="hold" display="0">
                  <p:stCondLst>
                    <p:cond delay="indefinite"/>
                  </p:stCondLst>
                  <p:endCondLst>
                    <p:cond evt="onStopAudio" delay="0">
                      <p:tgtEl>
                        <p:sldTgt/>
                      </p:tgtEl>
                    </p:cond>
                  </p:endCondLst>
                </p:cTn>
                <p:tgtEl>
                  <p:spTgt spid="4"/>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395" y="1040837"/>
            <a:ext cx="4754948" cy="4754948"/>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056F38F-7C4E-461D-8709-7D0024AE1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11" y="1029607"/>
            <a:ext cx="4754948" cy="475494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C7278469-3C3C-49CE-AEEE-E176A4900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60" y="934855"/>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C58906-8EF5-B848-BA9B-40B6D357ECA3}"/>
              </a:ext>
            </a:extLst>
          </p:cNvPr>
          <p:cNvSpPr>
            <a:spLocks noGrp="1"/>
          </p:cNvSpPr>
          <p:nvPr>
            <p:ph type="title"/>
          </p:nvPr>
        </p:nvSpPr>
        <p:spPr>
          <a:xfrm>
            <a:off x="1102368" y="1877492"/>
            <a:ext cx="4030132" cy="3215373"/>
          </a:xfrm>
        </p:spPr>
        <p:txBody>
          <a:bodyPr>
            <a:normAutofit/>
          </a:bodyPr>
          <a:lstStyle/>
          <a:p>
            <a:pPr algn="ctr"/>
            <a:r>
              <a:rPr lang="en-GB">
                <a:solidFill>
                  <a:schemeClr val="bg1"/>
                </a:solidFill>
              </a:rPr>
              <a:t>Introduction </a:t>
            </a:r>
            <a:endParaRPr lang="en-US">
              <a:solidFill>
                <a:schemeClr val="bg1"/>
              </a:solidFill>
            </a:endParaRPr>
          </a:p>
        </p:txBody>
      </p:sp>
      <p:grpSp>
        <p:nvGrpSpPr>
          <p:cNvPr id="16" name="Group 15">
            <a:extLst>
              <a:ext uri="{FF2B5EF4-FFF2-40B4-BE49-F238E27FC236}">
                <a16:creationId xmlns:a16="http://schemas.microsoft.com/office/drawing/2014/main" id="{93DC754C-7E09-422D-A8BB-AF632E90DF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7" name="Freeform: Shape 1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 name="Freeform: Shape 1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20" name="Graphic 212">
            <a:extLst>
              <a:ext uri="{FF2B5EF4-FFF2-40B4-BE49-F238E27FC236}">
                <a16:creationId xmlns:a16="http://schemas.microsoft.com/office/drawing/2014/main" id="{4C6598AB-1C17-4D54-951C-A082D94AC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C83B66D7-137D-4AC1-B172-53D60F08BE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Oval 23">
            <a:extLst>
              <a:ext uri="{FF2B5EF4-FFF2-40B4-BE49-F238E27FC236}">
                <a16:creationId xmlns:a16="http://schemas.microsoft.com/office/drawing/2014/main" id="{F6B92503-6984-4D15-8B98-8718709B7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08DDF938-524E-4C18-A47D-C00627832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0ADB3FA6-EF5B-9D4A-A521-9833FCD07D35}"/>
              </a:ext>
            </a:extLst>
          </p:cNvPr>
          <p:cNvSpPr>
            <a:spLocks noGrp="1"/>
          </p:cNvSpPr>
          <p:nvPr>
            <p:ph idx="1"/>
          </p:nvPr>
        </p:nvSpPr>
        <p:spPr>
          <a:xfrm>
            <a:off x="6234868" y="1130846"/>
            <a:ext cx="5217173" cy="4351338"/>
          </a:xfrm>
        </p:spPr>
        <p:txBody>
          <a:bodyPr vert="horz" lIns="91440" tIns="45720" rIns="91440" bIns="45720" rtlCol="0" anchor="t">
            <a:normAutofit/>
          </a:bodyPr>
          <a:lstStyle/>
          <a:p>
            <a:r>
              <a:rPr lang="en-GB" sz="2400">
                <a:solidFill>
                  <a:schemeClr val="bg1"/>
                </a:solidFill>
                <a:cs typeface="Calibri"/>
              </a:rPr>
              <a:t>My name is Ebony Goddard today I will be</a:t>
            </a:r>
            <a:r>
              <a:rPr lang="en-GB" sz="2400">
                <a:solidFill>
                  <a:schemeClr val="bg1"/>
                </a:solidFill>
              </a:rPr>
              <a:t> presenting the strategies apple take to sustain a successful business</a:t>
            </a:r>
            <a:r>
              <a:rPr lang="en-GB" sz="2400" dirty="0">
                <a:solidFill>
                  <a:schemeClr val="bg1"/>
                </a:solidFill>
              </a:rPr>
              <a:t> </a:t>
            </a:r>
            <a:endParaRPr lang="en-GB" sz="2400" dirty="0">
              <a:solidFill>
                <a:schemeClr val="bg1"/>
              </a:solidFill>
              <a:cs typeface="Calibri"/>
            </a:endParaRPr>
          </a:p>
          <a:p>
            <a:r>
              <a:rPr lang="en-GB" sz="2400">
                <a:solidFill>
                  <a:schemeClr val="bg1"/>
                </a:solidFill>
              </a:rPr>
              <a:t>What areas need improvement within the organisation, also what positive aspects are of the company</a:t>
            </a:r>
            <a:endParaRPr lang="en-GB" sz="2400">
              <a:solidFill>
                <a:schemeClr val="bg1"/>
              </a:solidFill>
              <a:cs typeface="Calibri"/>
            </a:endParaRPr>
          </a:p>
          <a:p>
            <a:r>
              <a:rPr lang="en-GB" sz="2400">
                <a:solidFill>
                  <a:schemeClr val="bg1"/>
                </a:solidFill>
              </a:rPr>
              <a:t>And what other strategies apple could implement to add change tackle the negative areas within the business.</a:t>
            </a:r>
            <a:endParaRPr lang="en-GB" sz="2400">
              <a:solidFill>
                <a:schemeClr val="bg1"/>
              </a:solidFill>
              <a:cs typeface="Calibri"/>
            </a:endParaRPr>
          </a:p>
          <a:p>
            <a:r>
              <a:rPr lang="en-GB" sz="2400">
                <a:solidFill>
                  <a:schemeClr val="bg1"/>
                </a:solidFill>
                <a:cs typeface="Calibri"/>
              </a:rPr>
              <a:t>I hope you enjoy it!</a:t>
            </a:r>
          </a:p>
        </p:txBody>
      </p:sp>
      <p:grpSp>
        <p:nvGrpSpPr>
          <p:cNvPr id="28" name="Graphic 185">
            <a:extLst>
              <a:ext uri="{FF2B5EF4-FFF2-40B4-BE49-F238E27FC236}">
                <a16:creationId xmlns:a16="http://schemas.microsoft.com/office/drawing/2014/main" id="{3773FAF5-C452-4455-9411-D6AF5EBD4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12239" y="6139464"/>
            <a:ext cx="1054466" cy="469689"/>
            <a:chOff x="9841624" y="4115729"/>
            <a:chExt cx="602169" cy="268223"/>
          </a:xfrm>
          <a:solidFill>
            <a:schemeClr val="bg1"/>
          </a:solidFill>
        </p:grpSpPr>
        <p:sp>
          <p:nvSpPr>
            <p:cNvPr id="29" name="Freeform: Shape 28">
              <a:extLst>
                <a:ext uri="{FF2B5EF4-FFF2-40B4-BE49-F238E27FC236}">
                  <a16:creationId xmlns:a16="http://schemas.microsoft.com/office/drawing/2014/main" id="{1ECA0D96-F63C-4F7B-BE16-0F3FE76D7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4F83A81-0546-400A-918A-90C9C48B8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741F692-A5B6-4215-86D9-B1FD4FF2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C0876CB-9C60-4580-8FED-CD64EC766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879B3B7-48DB-4D3A-BB33-02766EAD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4" name="Recorded Sound">
            <a:hlinkClick r:id="" action="ppaction://media"/>
            <a:extLst>
              <a:ext uri="{FF2B5EF4-FFF2-40B4-BE49-F238E27FC236}">
                <a16:creationId xmlns:a16="http://schemas.microsoft.com/office/drawing/2014/main" id="{00FB862E-A099-4C92-8290-9CE38A656E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7503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1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395" y="1040837"/>
            <a:ext cx="4754948" cy="4754948"/>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056F38F-7C4E-461D-8709-7D0024AE1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11" y="1029607"/>
            <a:ext cx="4754948" cy="475494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C7278469-3C3C-49CE-AEEE-E176A4900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60" y="934855"/>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9A5C14-A808-FC4E-9F27-B9995351647F}"/>
              </a:ext>
            </a:extLst>
          </p:cNvPr>
          <p:cNvSpPr>
            <a:spLocks noGrp="1"/>
          </p:cNvSpPr>
          <p:nvPr>
            <p:ph type="title"/>
          </p:nvPr>
        </p:nvSpPr>
        <p:spPr>
          <a:xfrm>
            <a:off x="1102368" y="1877492"/>
            <a:ext cx="4030132" cy="3215373"/>
          </a:xfrm>
        </p:spPr>
        <p:txBody>
          <a:bodyPr>
            <a:normAutofit/>
          </a:bodyPr>
          <a:lstStyle/>
          <a:p>
            <a:pPr algn="ctr"/>
            <a:r>
              <a:rPr lang="en-GB">
                <a:solidFill>
                  <a:schemeClr val="bg1"/>
                </a:solidFill>
              </a:rPr>
              <a:t>What is strategic management </a:t>
            </a:r>
            <a:endParaRPr lang="en-US">
              <a:solidFill>
                <a:schemeClr val="bg1"/>
              </a:solidFill>
            </a:endParaRPr>
          </a:p>
        </p:txBody>
      </p:sp>
      <p:grpSp>
        <p:nvGrpSpPr>
          <p:cNvPr id="16" name="Group 15">
            <a:extLst>
              <a:ext uri="{FF2B5EF4-FFF2-40B4-BE49-F238E27FC236}">
                <a16:creationId xmlns:a16="http://schemas.microsoft.com/office/drawing/2014/main" id="{93DC754C-7E09-422D-A8BB-AF632E90DF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7" name="Freeform: Shape 1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 name="Freeform: Shape 1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20" name="Graphic 212">
            <a:extLst>
              <a:ext uri="{FF2B5EF4-FFF2-40B4-BE49-F238E27FC236}">
                <a16:creationId xmlns:a16="http://schemas.microsoft.com/office/drawing/2014/main" id="{4C6598AB-1C17-4D54-951C-A082D94AC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C83B66D7-137D-4AC1-B172-53D60F08BE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Oval 23">
            <a:extLst>
              <a:ext uri="{FF2B5EF4-FFF2-40B4-BE49-F238E27FC236}">
                <a16:creationId xmlns:a16="http://schemas.microsoft.com/office/drawing/2014/main" id="{F6B92503-6984-4D15-8B98-8718709B7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08DDF938-524E-4C18-A47D-C00627832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FA158D3F-4D89-B046-B220-C35FA19E484F}"/>
              </a:ext>
            </a:extLst>
          </p:cNvPr>
          <p:cNvSpPr>
            <a:spLocks noGrp="1"/>
          </p:cNvSpPr>
          <p:nvPr>
            <p:ph idx="1"/>
          </p:nvPr>
        </p:nvSpPr>
        <p:spPr>
          <a:xfrm>
            <a:off x="6234868" y="1130846"/>
            <a:ext cx="5217173" cy="4351338"/>
          </a:xfrm>
        </p:spPr>
        <p:txBody>
          <a:bodyPr vert="horz" lIns="91440" tIns="45720" rIns="91440" bIns="45720" rtlCol="0">
            <a:normAutofit/>
          </a:bodyPr>
          <a:lstStyle/>
          <a:p>
            <a:r>
              <a:rPr lang="en-GB" sz="2200">
                <a:solidFill>
                  <a:schemeClr val="bg1"/>
                </a:solidFill>
              </a:rPr>
              <a:t>Strategic management helps an organisation implement ways to tackle and manage new projects or product development, having a good strategic plan also allows a company to innovate and expand.</a:t>
            </a:r>
            <a:endParaRPr lang="en-GB" sz="2200">
              <a:solidFill>
                <a:schemeClr val="bg1"/>
              </a:solidFill>
              <a:cs typeface="Calibri"/>
            </a:endParaRPr>
          </a:p>
          <a:p>
            <a:r>
              <a:rPr lang="en-GB" sz="2200">
                <a:solidFill>
                  <a:schemeClr val="bg1"/>
                </a:solidFill>
              </a:rPr>
              <a:t>Without strategic management a corporation like apple would not be able to see its environment internally and externally, this could have a negative effect on the planning and building of projects and their outcomes.</a:t>
            </a:r>
            <a:endParaRPr lang="en-GB" sz="2200">
              <a:solidFill>
                <a:schemeClr val="bg1"/>
              </a:solidFill>
              <a:cs typeface="Calibri"/>
            </a:endParaRPr>
          </a:p>
        </p:txBody>
      </p:sp>
      <p:grpSp>
        <p:nvGrpSpPr>
          <p:cNvPr id="28" name="Graphic 185">
            <a:extLst>
              <a:ext uri="{FF2B5EF4-FFF2-40B4-BE49-F238E27FC236}">
                <a16:creationId xmlns:a16="http://schemas.microsoft.com/office/drawing/2014/main" id="{3773FAF5-C452-4455-9411-D6AF5EBD4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12239" y="6139464"/>
            <a:ext cx="1054466" cy="469689"/>
            <a:chOff x="9841624" y="4115729"/>
            <a:chExt cx="602169" cy="268223"/>
          </a:xfrm>
          <a:solidFill>
            <a:schemeClr val="bg1"/>
          </a:solidFill>
        </p:grpSpPr>
        <p:sp>
          <p:nvSpPr>
            <p:cNvPr id="29" name="Freeform: Shape 28">
              <a:extLst>
                <a:ext uri="{FF2B5EF4-FFF2-40B4-BE49-F238E27FC236}">
                  <a16:creationId xmlns:a16="http://schemas.microsoft.com/office/drawing/2014/main" id="{1ECA0D96-F63C-4F7B-BE16-0F3FE76D7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4F83A81-0546-400A-918A-90C9C48B8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741F692-A5B6-4215-86D9-B1FD4FF2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C0876CB-9C60-4580-8FED-CD64EC766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879B3B7-48DB-4D3A-BB33-02766EAD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4" name="Recorded Sound">
            <a:hlinkClick r:id="" action="ppaction://media"/>
            <a:extLst>
              <a:ext uri="{FF2B5EF4-FFF2-40B4-BE49-F238E27FC236}">
                <a16:creationId xmlns:a16="http://schemas.microsoft.com/office/drawing/2014/main" id="{C92EDD7A-9BDE-48A4-B86D-1418510C836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81563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83C2F6E-340D-104F-B189-26D3B276907E}"/>
              </a:ext>
            </a:extLst>
          </p:cNvPr>
          <p:cNvSpPr>
            <a:spLocks noGrp="1"/>
          </p:cNvSpPr>
          <p:nvPr>
            <p:ph type="title"/>
          </p:nvPr>
        </p:nvSpPr>
        <p:spPr>
          <a:xfrm>
            <a:off x="6477270" y="368625"/>
            <a:ext cx="4974771" cy="1403498"/>
          </a:xfrm>
        </p:spPr>
        <p:txBody>
          <a:bodyPr anchor="b">
            <a:normAutofit/>
          </a:bodyPr>
          <a:lstStyle/>
          <a:p>
            <a:r>
              <a:rPr lang="en-GB" sz="3600">
                <a:solidFill>
                  <a:schemeClr val="bg1"/>
                </a:solidFill>
              </a:rPr>
              <a:t>Theorist behind strategic management </a:t>
            </a:r>
            <a:endParaRPr lang="en-US" sz="3600">
              <a:solidFill>
                <a:schemeClr val="bg1"/>
              </a:solidFill>
            </a:endParaRPr>
          </a:p>
        </p:txBody>
      </p:sp>
      <p:grpSp>
        <p:nvGrpSpPr>
          <p:cNvPr id="12" name="Group 11">
            <a:extLst>
              <a:ext uri="{FF2B5EF4-FFF2-40B4-BE49-F238E27FC236}">
                <a16:creationId xmlns:a16="http://schemas.microsoft.com/office/drawing/2014/main" id="{00C7DD97-49DC-4BFD-951D-CFF51B976D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41571" y="70488"/>
            <a:ext cx="3501861" cy="3501861"/>
            <a:chOff x="4690043" y="291695"/>
            <a:chExt cx="3055711" cy="3055711"/>
          </a:xfrm>
        </p:grpSpPr>
        <p:sp>
          <p:nvSpPr>
            <p:cNvPr id="13" name="Oval 12">
              <a:extLst>
                <a:ext uri="{FF2B5EF4-FFF2-40B4-BE49-F238E27FC236}">
                  <a16:creationId xmlns:a16="http://schemas.microsoft.com/office/drawing/2014/main" id="{E7DCFDCC-147C-40CA-BFDF-2848A42977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31F8CA31-10D7-4B78-877D-2D21FBE553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176786CF-68E6-476D-909E-8522718B7BE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5057" y="3240578"/>
            <a:ext cx="3297290" cy="3297290"/>
            <a:chOff x="4690043" y="291695"/>
            <a:chExt cx="3055711" cy="3055711"/>
          </a:xfrm>
        </p:grpSpPr>
        <p:sp>
          <p:nvSpPr>
            <p:cNvPr id="17" name="Oval 16">
              <a:extLst>
                <a:ext uri="{FF2B5EF4-FFF2-40B4-BE49-F238E27FC236}">
                  <a16:creationId xmlns:a16="http://schemas.microsoft.com/office/drawing/2014/main" id="{06D8E882-7D0E-42D7-99C8-D4865D7DA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015F1597-6BCF-45F1-9AC9-B142DD4768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Oval 19">
            <a:extLst>
              <a:ext uri="{FF2B5EF4-FFF2-40B4-BE49-F238E27FC236}">
                <a16:creationId xmlns:a16="http://schemas.microsoft.com/office/drawing/2014/main" id="{EAED1919-54A1-41C9-B30B-A3FF3F58E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26220" y="30573"/>
            <a:ext cx="3483100" cy="3483100"/>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0828" y="1091857"/>
            <a:ext cx="1291642" cy="429215"/>
            <a:chOff x="2504802" y="1755501"/>
            <a:chExt cx="1598829" cy="531293"/>
          </a:xfrm>
          <a:solidFill>
            <a:schemeClr val="bg1"/>
          </a:solidFill>
        </p:grpSpPr>
        <p:sp>
          <p:nvSpPr>
            <p:cNvPr id="23" name="Freeform: Shape 22">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pic>
        <p:nvPicPr>
          <p:cNvPr id="5" name="Picture 5">
            <a:extLst>
              <a:ext uri="{FF2B5EF4-FFF2-40B4-BE49-F238E27FC236}">
                <a16:creationId xmlns:a16="http://schemas.microsoft.com/office/drawing/2014/main" id="{3D3B0284-F4ED-4854-B266-774DFCE93044}"/>
              </a:ext>
            </a:extLst>
          </p:cNvPr>
          <p:cNvPicPr>
            <a:picLocks noChangeAspect="1"/>
          </p:cNvPicPr>
          <p:nvPr/>
        </p:nvPicPr>
        <p:blipFill>
          <a:blip r:embed="rId4"/>
          <a:stretch>
            <a:fillRect/>
          </a:stretch>
        </p:blipFill>
        <p:spPr>
          <a:xfrm>
            <a:off x="2465213" y="894623"/>
            <a:ext cx="2584794" cy="1742557"/>
          </a:xfrm>
          <a:prstGeom prst="rect">
            <a:avLst/>
          </a:prstGeom>
        </p:spPr>
      </p:pic>
      <p:sp>
        <p:nvSpPr>
          <p:cNvPr id="26" name="Oval 25">
            <a:extLst>
              <a:ext uri="{FF2B5EF4-FFF2-40B4-BE49-F238E27FC236}">
                <a16:creationId xmlns:a16="http://schemas.microsoft.com/office/drawing/2014/main" id="{FFFEB18F-F81F-4CED-BE64-EB888A77C3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093" y="3195231"/>
            <a:ext cx="3281677" cy="3281677"/>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82A83D54-D08A-44A4-9940-80B34F541E0C}"/>
              </a:ext>
            </a:extLst>
          </p:cNvPr>
          <p:cNvPicPr>
            <a:picLocks noChangeAspect="1"/>
          </p:cNvPicPr>
          <p:nvPr/>
        </p:nvPicPr>
        <p:blipFill>
          <a:blip r:embed="rId5"/>
          <a:stretch>
            <a:fillRect/>
          </a:stretch>
        </p:blipFill>
        <p:spPr>
          <a:xfrm>
            <a:off x="1156498" y="3904608"/>
            <a:ext cx="1886866" cy="1895767"/>
          </a:xfrm>
          <a:prstGeom prst="rect">
            <a:avLst/>
          </a:prstGeom>
        </p:spPr>
      </p:pic>
      <p:grpSp>
        <p:nvGrpSpPr>
          <p:cNvPr id="28" name="Graphic 4">
            <a:extLst>
              <a:ext uri="{FF2B5EF4-FFF2-40B4-BE49-F238E27FC236}">
                <a16:creationId xmlns:a16="http://schemas.microsoft.com/office/drawing/2014/main" id="{A04977CB-3825-471A-A590-C57F8C3503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97585" y="3139252"/>
            <a:ext cx="1330536" cy="1330521"/>
            <a:chOff x="5734037" y="3067039"/>
            <a:chExt cx="724483" cy="724489"/>
          </a:xfrm>
          <a:solidFill>
            <a:schemeClr val="bg1"/>
          </a:solidFill>
        </p:grpSpPr>
        <p:sp>
          <p:nvSpPr>
            <p:cNvPr id="29" name="Freeform: Shape 28">
              <a:extLst>
                <a:ext uri="{FF2B5EF4-FFF2-40B4-BE49-F238E27FC236}">
                  <a16:creationId xmlns:a16="http://schemas.microsoft.com/office/drawing/2014/main" id="{2B4B4814-3BFD-418E-B5B6-9DC3E0023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6B775DC1-0C03-424C-81DD-0B63736424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DA07F5D-1F32-483C-8A98-9849D780DE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37A913DD-4597-42B1-9728-4127E83A83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009FBB02-BC59-4864-8DBC-B2B2BD52B3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6BD87CAE-98EF-4EA4-B739-3304AB75B5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1A313AD8-2CA9-4181-84FF-A4EA106FB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90E1FD27-6078-4DDB-85A5-EF32823635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8B87154F-1C33-4D96-AD0F-41A911079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59F7C24D-DA96-4B69-9D48-11ED659814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A1CC3BFF-8D2C-4191-AA89-4B5F07B595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030851AC-DB18-4C88-A8A2-449F772E50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DA0FBDE6-61C6-4EAD-BEF2-895D802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AA861D3C-5355-4A4A-A875-EC40751A7D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998E573C-00D7-4371-9CE5-C72044BCA0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4B74B55B-C24A-4F7B-80B0-59E86E989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361FF18D-542A-4DA3-B579-046996571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B5CD3040-DA11-4096-9ECA-0547EB296B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8DBF68E6-70DC-4C9B-9E36-54DADF5D8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11A82FA5-7042-42C0-82C9-8068C36A6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2F1F1E10-43A7-49C1-9611-E52FB1BF5C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E350A35C-3618-4456-8580-7687EDA43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F4013BD1-ADEE-4116-8B16-8C5FB3B015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D41350A0-245D-42A9-911D-82D77BC3D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18734813-52CA-4809-A0E0-348308DC47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E626E127-926A-4623-B87E-6944AA8F44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DADDE53E-0E40-4853-BCF0-9B152D6A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C13F1249-54EA-428F-AE2E-A0579B409F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952C80D7-048D-4658-A5FE-B698CC4E4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4A82C20A-8FDC-4735-9608-AD288081F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EFB7CA94-32F3-403F-9F2B-1E2F701EE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1066606C-4588-4163-AD08-3AC140409A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B8565D18-023F-46E0-B825-199BFEAD6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6F96FBB7-2ED0-47E0-9016-421EC9D3D8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7CFFB9F2-9F7C-43A4-A9E6-1EE70C00B7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0421F39C-6A35-4CF1-8E72-2A897C1F8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ADA5561C-BFBA-4EA2-8A59-2910A2CDF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B9F79817-A1A8-459C-A1DA-1639CC4EF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730C5931-2980-4D21-A6AF-33BBB2B4A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6130F5F5-6F7C-41EE-8CBB-1D0839C6F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6671993A-EC69-4341-90B1-F23F6EA5A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D56C4EAD-EE30-43C6-99BC-D4CB4EE9E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00981292-8C2D-477F-BFC1-A0C971DE4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5EB673EB-AAA5-41CD-BD9E-19C05381C9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BF0F0673-73C3-44AE-9E98-EE65ADB27C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0908B8D8-11C7-4C6B-9642-2AAD37E24A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FF2F92D7-98B0-4E76-B8C6-AADDDBFCC6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5EC8DDD7-9501-4B67-9C31-6D5930A2B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57BD5C40-C542-47FD-9C2B-EE136CB97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D4CE941A-9B71-4C39-B230-20A18D89BA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3718F172-45D8-46D9-A359-D8A51BE64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151EDA59-37F4-47C4-9579-A4EE16156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FCF25555-9B27-45F5-BDE8-EC65FC7B9D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E18D4CBF-5079-4BCF-996F-48C5BD1DC8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599F779A-FDDF-4E15-A19E-D734C95A5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8510558-1546-41C7-819E-0C4056E54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B371F762-3D9D-459C-AC86-3183843A44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ECEFE0-53BB-47FB-97D7-AE0B0E319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D7521B5-463A-40A3-BE61-B1CAE3307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6A3596C1-0483-4496-8755-DB608479D6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89261538-C799-4246-B1B3-B3F5B09A08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7FDE36D9-78E7-44D9-BC0F-1BAFDE5B3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DB9D93E5-4ECA-4C24-9FF6-AC81334279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A4C35E97-1F66-4BFD-AE92-7EBC84F1DD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C6BF299A-A3D1-430D-80FF-B080C6FC6E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9E7CF736-D3DE-4C5E-AA1F-DC4C8AA3AF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D396DF6B-432E-4903-B1AA-D3531FF8A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1ECDFD65-3965-4589-A4C2-16510946F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CA8C54E5-84FF-4F13-AA46-FED8E8DADB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BECA2236-A9B4-439E-9BAB-56AE965F68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E9441778-3D1A-4F75-A5A1-7214DAFB1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9B9AA094-8F15-4A0C-AA38-346BD5DDC8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119958CA-594A-4498-84BE-F61BFC580B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FDFCE354-2B72-4480-97DE-E882906FDF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BC973E6C-6BC5-4FF1-8ECA-8615973121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D64FCB3C-7129-40FC-B584-150E5E62F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E211C60F-B3FE-47DD-BD11-D331736344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0D3EA065-68A6-4DD0-99BA-645480D4A4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2B6AC294-B9BA-4C59-B08A-53548D610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95F31034-2EF3-4F10-85B8-454316F2B9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AA87A0E7-AF0B-4A66-AFF6-689E7D3883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0D8E5EAF-B0C7-4E80-92EF-0209B4FE7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FAA01C3F-AD71-4F07-8664-821309948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A30EC962-F7C8-4F17-A8EB-8EC64ADEFB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FA0DA527-FFEF-4AB6-B38F-FDF228D5B4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FAB5776C-CF29-46E0-9A73-03A318AE69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45572D84-640D-47CC-A862-6DCF1A73E6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0F9CD199-6195-4F64-9E22-94AD9D7600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35BC72FF-17EE-425A-B62A-2E024A6D7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26F3AB89-E7FF-4C05-9243-32DF9B4DF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DABD659D-3754-4F63-9C8D-54AB1549E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C9DF2EF3-55C8-4745-9F55-24B60215DD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13C67022-CC78-4114-891A-C34637A613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A0F93252-C331-4CBB-B4F8-6B12B3903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7F4537F3-EDF5-4626-AFBE-4488E0140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3848604B-6F7A-4A76-96F8-6B7BE1FE81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73D47B0C-A018-4B2C-898B-2391FC845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03DD4A89-CBC7-4BEE-AF16-D76807C080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E63C3831-F632-40D9-84E9-FEDA73C6B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5D39FEFA-CF2D-47D2-A180-417199AE8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987F2FB4-CAFE-4018-A06E-5BAB572FF7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9C990CED-1FA9-4850-8469-1460027704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95BF6636-258D-497B-ABBF-1813F114B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27D9B40C-72EA-4EFC-B711-9F7828061E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454702A9-BABD-4005-8B4D-991D3CFBE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1E860B77-3AB6-46A1-9CE3-37D976AF4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292ABAA7-B221-4C32-8F87-ABBAE21ADA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81D416EA-36C9-4DC6-A012-0C0F3FDF73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A7F4DF81-59CD-4438-AA36-8F1BCCF97A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77C64A27-32D1-40C4-B94F-1093B6DE6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4797AB82-41AF-4856-AFC1-222C6DBC7B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80C1D340-365C-4212-A0FE-D7D06095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3493915A-115F-4720-86A4-853B732307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2B7C4C77-1BED-4D31-8452-96E6F6B2A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98B04703-29C2-4A3B-AF19-7434D788E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6557C845-906D-43D8-92DE-72EF460687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55858061-043C-4334-BFCE-D9F77366A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5B825429-701A-43D0-83FA-2AF61D842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A633109C-AACA-40CF-B41E-488FD48841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F7558F3F-5D90-45F4-AA12-07ED3A5192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451DD258-CE67-424A-BF5B-AFFA82B56B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4400BE62-7130-4D75-B3AB-AA78B0224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22DE0A40-C470-4BF2-86BE-950D01B0CE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FD0A8776-E748-4D71-999B-FF5213CB4F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9868C751-1379-453B-AC78-C61BCDFD7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AB5E0827-B184-45E4-BE8A-A6E9B4456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528E9365-B34E-471B-B5F5-7D7AA0226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E32C453C-483A-468F-8AE5-9653EE06C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8206E38D-8DBE-4126-8CAC-F737F5835F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ED5D9B69-81D5-4D7D-875B-4E07EC457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E5212BDC-A49B-4150-8C9A-BFD08D9E17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D8A2BE4D-B38F-4C4C-A82F-FABB3DE999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94EFD994-9359-4615-BFA9-DFCC942FE6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4205EAC6-6E11-4106-A079-7E9F2F62CA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EDDCF5F4-CA05-4922-AF4B-F9629D6F3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09113CF3-AB25-42A2-8DE0-735C1F40C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FB5092A3-B3FA-4AC8-82C3-FA386B8480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08F8F5D2-8958-4ED5-94E8-B4AB9F442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87D2E7CC-7DFE-42C8-9E78-44777D7B9C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6E57A90F-A41A-4C97-8EA3-ADD911EDD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B9C217A0-4087-4422-8635-C74D0B13A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9C0E89CF-75CB-4D42-9E44-ADF284D84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5564F9F3-0D82-4874-9440-38F3AF9175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E318789-20ED-497A-AFEB-3280B07AB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F2256C04-2807-49A4-93C3-95542421D5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14FBD6ED-2E68-4F38-BF88-DC75DAECAF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AF7BF2B0-9477-4227-9CDB-98E8AF7C1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7B6B9DAA-B992-45AD-A992-9CDFB41B94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8DE418D1-D67F-4FD8-BA49-CC986A712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39AB1E1F-243A-489C-8753-69078993E9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F5E4BFF9-A8A8-4B08-AC59-228B81E02A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D3D80DFA-96DF-4CD6-B136-557368FF36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1ED3E86E-8BEE-463D-A646-180ABD21F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ADD483A5-049C-4EBA-B2D1-910117903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1116FEF0-D89A-43D8-B160-04E86A39F6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517D6EEA-1BB1-4EC1-87B7-2CAFBE348A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EBD1224-D8F1-4976-BE1F-B4ABB071AD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DEBB9B87-CACC-4819-BEFA-C8A0C1AF2A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5259DF1F-DEAD-492D-AFEE-BA7BB1A7E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D3573A36-F1A6-4532-829C-AE49B7CE2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F1A8D26A-350C-45FE-AA87-4AC5C0568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5044A982-3E0F-4D17-9104-27E2D2D2F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68EB580A-7544-41A1-AE10-5C52B00FB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65DBF4F2-4158-4DA7-AF14-7F9DDF07BF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F43513B1-0D48-4482-AA4E-2046DE5854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AC04BF60-8F64-4663-A8B4-D8BC1943B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1B9A4999-4058-4260-B3D7-A8B6C1361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99FCBE72-DC7B-42FD-B59A-E1714802EA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2FC3A23A-4EDB-4DD4-B293-746E0255A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71DE4002-2411-3E4E-A87E-8AA39941A73E}"/>
              </a:ext>
            </a:extLst>
          </p:cNvPr>
          <p:cNvSpPr>
            <a:spLocks noGrp="1"/>
          </p:cNvSpPr>
          <p:nvPr>
            <p:ph idx="1"/>
          </p:nvPr>
        </p:nvSpPr>
        <p:spPr>
          <a:xfrm>
            <a:off x="6477270" y="1958550"/>
            <a:ext cx="4974771" cy="3810301"/>
          </a:xfrm>
        </p:spPr>
        <p:txBody>
          <a:bodyPr vert="horz" lIns="91440" tIns="45720" rIns="91440" bIns="45720" rtlCol="0" anchor="t">
            <a:normAutofit/>
          </a:bodyPr>
          <a:lstStyle/>
          <a:p>
            <a:r>
              <a:rPr lang="en-GB" sz="1300" dirty="0">
                <a:solidFill>
                  <a:schemeClr val="bg1"/>
                </a:solidFill>
                <a:cs typeface="Calibri"/>
              </a:rPr>
              <a:t>There are many different theorists behind strategic management the main ones I will be focusing on is Albert Humphrey, Francis Aguilar, Edward Freeman.</a:t>
            </a:r>
          </a:p>
          <a:p>
            <a:r>
              <a:rPr lang="en-GB" sz="1300" dirty="0">
                <a:solidFill>
                  <a:schemeClr val="bg1"/>
                </a:solidFill>
                <a:cs typeface="Calibri"/>
              </a:rPr>
              <a:t>I have </a:t>
            </a:r>
            <a:r>
              <a:rPr lang="en-GB" sz="1300" dirty="0" err="1">
                <a:solidFill>
                  <a:schemeClr val="bg1"/>
                </a:solidFill>
                <a:cs typeface="Calibri"/>
              </a:rPr>
              <a:t>choosen</a:t>
            </a:r>
            <a:r>
              <a:rPr lang="en-GB" sz="1300" dirty="0">
                <a:solidFill>
                  <a:schemeClr val="bg1"/>
                </a:solidFill>
                <a:cs typeface="Calibri"/>
              </a:rPr>
              <a:t> these 3 as they relate to the </a:t>
            </a:r>
            <a:r>
              <a:rPr lang="en-GB" sz="1300" dirty="0" err="1">
                <a:solidFill>
                  <a:schemeClr val="bg1"/>
                </a:solidFill>
                <a:cs typeface="Calibri"/>
              </a:rPr>
              <a:t>Stratigic</a:t>
            </a:r>
            <a:r>
              <a:rPr lang="en-GB" sz="1300" dirty="0">
                <a:solidFill>
                  <a:schemeClr val="bg1"/>
                </a:solidFill>
                <a:cs typeface="Calibri"/>
              </a:rPr>
              <a:t> theory I am implementing to apple.</a:t>
            </a:r>
          </a:p>
          <a:p>
            <a:r>
              <a:rPr lang="en-GB" sz="1300" dirty="0">
                <a:solidFill>
                  <a:schemeClr val="bg1"/>
                </a:solidFill>
                <a:cs typeface="Calibri"/>
              </a:rPr>
              <a:t>Albert Humphreys was the founder of the swot analysis tool, this tool was developed for managers to be able to recognise the organisations strengths weaknesses, opportunities and threats.</a:t>
            </a:r>
          </a:p>
          <a:p>
            <a:r>
              <a:rPr lang="en-GB" sz="1300" dirty="0">
                <a:solidFill>
                  <a:schemeClr val="bg1"/>
                </a:solidFill>
              </a:rPr>
              <a:t>This tool has been used for many years and has proven successful for a developing company </a:t>
            </a:r>
          </a:p>
          <a:p>
            <a:r>
              <a:rPr lang="en-GB" sz="1300" dirty="0">
                <a:solidFill>
                  <a:schemeClr val="bg1"/>
                </a:solidFill>
              </a:rPr>
              <a:t>Francis Aguilar is the founder of pest analysis he developed this tool for organisations to look at their environment and find potential risks and threats which could harm the business.</a:t>
            </a:r>
          </a:p>
          <a:p>
            <a:r>
              <a:rPr lang="en-GB" sz="1300" dirty="0">
                <a:solidFill>
                  <a:schemeClr val="bg1"/>
                </a:solidFill>
              </a:rPr>
              <a:t>Edward freeman is the founder of stakeholder analysis he developed this tool for corporations to have the ability to identify relevant stakeholders in order of importance.</a:t>
            </a:r>
          </a:p>
        </p:txBody>
      </p:sp>
      <p:pic>
        <p:nvPicPr>
          <p:cNvPr id="6" name="Recorded Sound">
            <a:hlinkClick r:id="" action="ppaction://media"/>
            <a:extLst>
              <a:ext uri="{FF2B5EF4-FFF2-40B4-BE49-F238E27FC236}">
                <a16:creationId xmlns:a16="http://schemas.microsoft.com/office/drawing/2014/main" id="{1459BF00-D57C-4CD7-829A-55348A78213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03152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60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395" y="1040837"/>
            <a:ext cx="4754948" cy="4754948"/>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056F38F-7C4E-461D-8709-7D0024AE1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11" y="1029607"/>
            <a:ext cx="4754948" cy="475494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C7278469-3C3C-49CE-AEEE-E176A4900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60" y="934855"/>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30CD1E-6282-6341-A4D0-4F4AE0D2B446}"/>
              </a:ext>
            </a:extLst>
          </p:cNvPr>
          <p:cNvSpPr>
            <a:spLocks noGrp="1"/>
          </p:cNvSpPr>
          <p:nvPr>
            <p:ph type="title"/>
          </p:nvPr>
        </p:nvSpPr>
        <p:spPr>
          <a:xfrm>
            <a:off x="1102368" y="1877492"/>
            <a:ext cx="4030132" cy="3215373"/>
          </a:xfrm>
        </p:spPr>
        <p:txBody>
          <a:bodyPr>
            <a:normAutofit/>
          </a:bodyPr>
          <a:lstStyle/>
          <a:p>
            <a:pPr algn="ctr"/>
            <a:r>
              <a:rPr lang="en-GB">
                <a:solidFill>
                  <a:schemeClr val="bg1"/>
                </a:solidFill>
              </a:rPr>
              <a:t>Background of Apple</a:t>
            </a:r>
            <a:endParaRPr lang="en-US">
              <a:solidFill>
                <a:schemeClr val="bg1"/>
              </a:solidFill>
            </a:endParaRPr>
          </a:p>
        </p:txBody>
      </p:sp>
      <p:grpSp>
        <p:nvGrpSpPr>
          <p:cNvPr id="16" name="Group 15">
            <a:extLst>
              <a:ext uri="{FF2B5EF4-FFF2-40B4-BE49-F238E27FC236}">
                <a16:creationId xmlns:a16="http://schemas.microsoft.com/office/drawing/2014/main" id="{93DC754C-7E09-422D-A8BB-AF632E90DF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7" name="Freeform: Shape 1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 name="Freeform: Shape 1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20" name="Graphic 212">
            <a:extLst>
              <a:ext uri="{FF2B5EF4-FFF2-40B4-BE49-F238E27FC236}">
                <a16:creationId xmlns:a16="http://schemas.microsoft.com/office/drawing/2014/main" id="{4C6598AB-1C17-4D54-951C-A082D94AC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C83B66D7-137D-4AC1-B172-53D60F08BE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Oval 23">
            <a:extLst>
              <a:ext uri="{FF2B5EF4-FFF2-40B4-BE49-F238E27FC236}">
                <a16:creationId xmlns:a16="http://schemas.microsoft.com/office/drawing/2014/main" id="{F6B92503-6984-4D15-8B98-8718709B7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08DDF938-524E-4C18-A47D-C00627832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E9C7F9B9-D779-3940-82E6-A2C13C8A300E}"/>
              </a:ext>
            </a:extLst>
          </p:cNvPr>
          <p:cNvSpPr>
            <a:spLocks noGrp="1"/>
          </p:cNvSpPr>
          <p:nvPr>
            <p:ph idx="1"/>
          </p:nvPr>
        </p:nvSpPr>
        <p:spPr>
          <a:xfrm>
            <a:off x="6234868" y="1130846"/>
            <a:ext cx="5217173" cy="4351338"/>
          </a:xfrm>
        </p:spPr>
        <p:txBody>
          <a:bodyPr>
            <a:normAutofit/>
          </a:bodyPr>
          <a:lstStyle/>
          <a:p>
            <a:r>
              <a:rPr lang="en-GB" sz="2200" dirty="0">
                <a:solidFill>
                  <a:schemeClr val="bg1"/>
                </a:solidFill>
              </a:rPr>
              <a:t>Apple was founded by Steve jobs in 1976</a:t>
            </a:r>
          </a:p>
          <a:p>
            <a:r>
              <a:rPr lang="en-GB" sz="2200" dirty="0">
                <a:solidFill>
                  <a:schemeClr val="bg1"/>
                </a:solidFill>
              </a:rPr>
              <a:t>Apple has created many great technologies over the years including the apple iPhone, Apple Mac, iPod, and other great products </a:t>
            </a:r>
          </a:p>
          <a:p>
            <a:r>
              <a:rPr lang="en-GB" sz="2200" dirty="0">
                <a:solidFill>
                  <a:schemeClr val="bg1"/>
                </a:solidFill>
              </a:rPr>
              <a:t>Apple is worth $2.08 trillion</a:t>
            </a:r>
          </a:p>
          <a:p>
            <a:r>
              <a:rPr lang="en-GB" sz="2200" dirty="0">
                <a:solidFill>
                  <a:schemeClr val="bg1"/>
                </a:solidFill>
              </a:rPr>
              <a:t>They are creating future developments in cars they are looking to create a new smart car which can self drive and will be fully electronic which would be better for our environment and be more sustainable for the future</a:t>
            </a:r>
          </a:p>
        </p:txBody>
      </p:sp>
      <p:grpSp>
        <p:nvGrpSpPr>
          <p:cNvPr id="28" name="Graphic 185">
            <a:extLst>
              <a:ext uri="{FF2B5EF4-FFF2-40B4-BE49-F238E27FC236}">
                <a16:creationId xmlns:a16="http://schemas.microsoft.com/office/drawing/2014/main" id="{3773FAF5-C452-4455-9411-D6AF5EBD4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12239" y="6139464"/>
            <a:ext cx="1054466" cy="469689"/>
            <a:chOff x="9841624" y="4115729"/>
            <a:chExt cx="602169" cy="268223"/>
          </a:xfrm>
          <a:solidFill>
            <a:schemeClr val="bg1"/>
          </a:solidFill>
        </p:grpSpPr>
        <p:sp>
          <p:nvSpPr>
            <p:cNvPr id="29" name="Freeform: Shape 28">
              <a:extLst>
                <a:ext uri="{FF2B5EF4-FFF2-40B4-BE49-F238E27FC236}">
                  <a16:creationId xmlns:a16="http://schemas.microsoft.com/office/drawing/2014/main" id="{1ECA0D96-F63C-4F7B-BE16-0F3FE76D7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4F83A81-0546-400A-918A-90C9C48B8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741F692-A5B6-4215-86D9-B1FD4FF2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C0876CB-9C60-4580-8FED-CD64EC766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879B3B7-48DB-4D3A-BB33-02766EAD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4" name="Recorded Sound">
            <a:hlinkClick r:id="" action="ppaction://media"/>
            <a:extLst>
              <a:ext uri="{FF2B5EF4-FFF2-40B4-BE49-F238E27FC236}">
                <a16:creationId xmlns:a16="http://schemas.microsoft.com/office/drawing/2014/main" id="{8B8E373D-DAE1-4DB7-9226-3EBB23A267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2656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F98F79A4-A6C7-4101-B1E9-27E05CB7CF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640CB43E-3D41-1F48-8617-AC51D03F23EB}"/>
              </a:ext>
            </a:extLst>
          </p:cNvPr>
          <p:cNvSpPr>
            <a:spLocks noGrp="1"/>
          </p:cNvSpPr>
          <p:nvPr>
            <p:ph type="title"/>
          </p:nvPr>
        </p:nvSpPr>
        <p:spPr>
          <a:xfrm>
            <a:off x="2232252" y="633046"/>
            <a:ext cx="4463623" cy="1314996"/>
          </a:xfrm>
        </p:spPr>
        <p:txBody>
          <a:bodyPr anchor="b">
            <a:normAutofit/>
          </a:bodyPr>
          <a:lstStyle/>
          <a:p>
            <a:r>
              <a:rPr lang="en-GB">
                <a:solidFill>
                  <a:schemeClr val="bg1"/>
                </a:solidFill>
              </a:rPr>
              <a:t>Albert humphreys</a:t>
            </a:r>
            <a:endParaRPr lang="en-US">
              <a:solidFill>
                <a:schemeClr val="bg1"/>
              </a:solidFill>
            </a:endParaRPr>
          </a:p>
        </p:txBody>
      </p:sp>
      <p:sp>
        <p:nvSpPr>
          <p:cNvPr id="13" name="Freeform: Shape 12">
            <a:extLst>
              <a:ext uri="{FF2B5EF4-FFF2-40B4-BE49-F238E27FC236}">
                <a16:creationId xmlns:a16="http://schemas.microsoft.com/office/drawing/2014/main" id="{79AFCB35-9C04-4524-A0B1-57FF6865D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D11AD2AD-0BA0-4DD3-8EEA-84686A0E71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3" name="Content Placeholder 2">
            <a:extLst>
              <a:ext uri="{FF2B5EF4-FFF2-40B4-BE49-F238E27FC236}">
                <a16:creationId xmlns:a16="http://schemas.microsoft.com/office/drawing/2014/main" id="{EE1BEEDE-797F-9349-850A-EF5D83EED42E}"/>
              </a:ext>
            </a:extLst>
          </p:cNvPr>
          <p:cNvSpPr>
            <a:spLocks noGrp="1"/>
          </p:cNvSpPr>
          <p:nvPr>
            <p:ph idx="1"/>
          </p:nvPr>
        </p:nvSpPr>
        <p:spPr>
          <a:xfrm>
            <a:off x="2232252" y="2125737"/>
            <a:ext cx="4463623" cy="4044463"/>
          </a:xfrm>
        </p:spPr>
        <p:txBody>
          <a:bodyPr vert="horz" lIns="91440" tIns="45720" rIns="91440" bIns="45720" rtlCol="0" anchor="t">
            <a:normAutofit/>
          </a:bodyPr>
          <a:lstStyle/>
          <a:p>
            <a:r>
              <a:rPr lang="en-GB" sz="2400">
                <a:solidFill>
                  <a:schemeClr val="bg1"/>
                </a:solidFill>
              </a:rPr>
              <a:t>His views are that a swot analysis detects and internal-external strengths weaknesses oppertunities and threats.</a:t>
            </a:r>
          </a:p>
          <a:p>
            <a:r>
              <a:rPr lang="en-GB" sz="2400">
                <a:solidFill>
                  <a:schemeClr val="bg1"/>
                </a:solidFill>
              </a:rPr>
              <a:t>He feels it’s important to look at these aspects closely as it’s what makes the organisation like apple understand if the project is viable and what consequence would it have on the business.</a:t>
            </a:r>
          </a:p>
        </p:txBody>
      </p:sp>
      <p:sp>
        <p:nvSpPr>
          <p:cNvPr id="17" name="Freeform: Shape 16">
            <a:extLst>
              <a:ext uri="{FF2B5EF4-FFF2-40B4-BE49-F238E27FC236}">
                <a16:creationId xmlns:a16="http://schemas.microsoft.com/office/drawing/2014/main" id="{83C8019B-3985-409B-9B87-494B974EE9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6">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9" name="Freeform: Shape 18">
            <a:extLst>
              <a:ext uri="{FF2B5EF4-FFF2-40B4-BE49-F238E27FC236}">
                <a16:creationId xmlns:a16="http://schemas.microsoft.com/office/drawing/2014/main" id="{9E5C5460-229E-46C8-A712-CC3179854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1" name="Freeform: Shape 20">
            <a:extLst>
              <a:ext uri="{FF2B5EF4-FFF2-40B4-BE49-F238E27FC236}">
                <a16:creationId xmlns:a16="http://schemas.microsoft.com/office/drawing/2014/main" id="{B85A4DB3-61AA-49A1-85A9-B3397CD519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4" name="Picture 4">
            <a:extLst>
              <a:ext uri="{FF2B5EF4-FFF2-40B4-BE49-F238E27FC236}">
                <a16:creationId xmlns:a16="http://schemas.microsoft.com/office/drawing/2014/main" id="{74F60CE3-CC98-4D95-BD4A-663A1B3CD805}"/>
              </a:ext>
            </a:extLst>
          </p:cNvPr>
          <p:cNvPicPr>
            <a:picLocks noChangeAspect="1"/>
          </p:cNvPicPr>
          <p:nvPr/>
        </p:nvPicPr>
        <p:blipFill rotWithShape="1">
          <a:blip r:embed="rId4"/>
          <a:srcRect r="-1" b="-1"/>
          <a:stretch/>
        </p:blipFill>
        <p:spPr>
          <a:xfrm>
            <a:off x="7020480" y="871280"/>
            <a:ext cx="4415738" cy="4415738"/>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grpSp>
        <p:nvGrpSpPr>
          <p:cNvPr id="23" name="Graphic 185">
            <a:extLst>
              <a:ext uri="{FF2B5EF4-FFF2-40B4-BE49-F238E27FC236}">
                <a16:creationId xmlns:a16="http://schemas.microsoft.com/office/drawing/2014/main" id="{0C156BF8-7FF7-440F-BE2B-417DFFE8BF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4" name="Freeform: Shape 23">
              <a:extLst>
                <a:ext uri="{FF2B5EF4-FFF2-40B4-BE49-F238E27FC236}">
                  <a16:creationId xmlns:a16="http://schemas.microsoft.com/office/drawing/2014/main" id="{B7067280-C3E7-4DF6-A345-B9FEF6EF8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A78365A8-666B-4417-9D3C-554E6E6B2C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71CAAFA-0A31-4308-AB9F-B1C84ABDF9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96AB1D25-144D-4BB4-A45C-60B8A094F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69F0FB4-779A-48FC-AC33-784F177C92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5" name="Recorded Sound">
            <a:hlinkClick r:id="" action="ppaction://media"/>
            <a:extLst>
              <a:ext uri="{FF2B5EF4-FFF2-40B4-BE49-F238E27FC236}">
                <a16:creationId xmlns:a16="http://schemas.microsoft.com/office/drawing/2014/main" id="{BB1E070C-80C0-491C-8A35-E6F5E33FDD8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9117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7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6FB2E29-EBCE-504B-9EC3-0D24FE3E4D6A}"/>
              </a:ext>
            </a:extLst>
          </p:cNvPr>
          <p:cNvSpPr>
            <a:spLocks noGrp="1"/>
          </p:cNvSpPr>
          <p:nvPr>
            <p:ph type="title"/>
          </p:nvPr>
        </p:nvSpPr>
        <p:spPr>
          <a:xfrm>
            <a:off x="1331088" y="565739"/>
            <a:ext cx="9745883" cy="1124949"/>
          </a:xfrm>
        </p:spPr>
        <p:txBody>
          <a:bodyPr>
            <a:normAutofit/>
          </a:bodyPr>
          <a:lstStyle/>
          <a:p>
            <a:r>
              <a:rPr lang="en-GB">
                <a:solidFill>
                  <a:schemeClr val="bg1"/>
                </a:solidFill>
              </a:rPr>
              <a:t>Swot analysis</a:t>
            </a:r>
            <a:endParaRPr lang="en-US">
              <a:solidFill>
                <a:schemeClr val="bg1"/>
              </a:solidFill>
            </a:endParaRPr>
          </a:p>
        </p:txBody>
      </p:sp>
      <p:sp>
        <p:nvSpPr>
          <p:cNvPr id="15" name="Freeform: Shape 14">
            <a:extLst>
              <a:ext uri="{FF2B5EF4-FFF2-40B4-BE49-F238E27FC236}">
                <a16:creationId xmlns:a16="http://schemas.microsoft.com/office/drawing/2014/main" id="{AAD42DD4-86F6-4FD2-869F-32D35E310C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1037"/>
            <a:ext cx="1170294" cy="274629"/>
          </a:xfrm>
          <a:custGeom>
            <a:avLst/>
            <a:gdLst>
              <a:gd name="connsiteX0" fmla="*/ 453342 w 1170294"/>
              <a:gd name="connsiteY0" fmla="*/ 0 h 274629"/>
              <a:gd name="connsiteX1" fmla="*/ 689085 w 1170294"/>
              <a:gd name="connsiteY1" fmla="*/ 235744 h 274629"/>
              <a:gd name="connsiteX2" fmla="*/ 924829 w 1170294"/>
              <a:gd name="connsiteY2" fmla="*/ 0 h 274629"/>
              <a:gd name="connsiteX3" fmla="*/ 1170294 w 1170294"/>
              <a:gd name="connsiteY3" fmla="*/ 24546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577 h 274629"/>
              <a:gd name="connsiteX11" fmla="*/ 215168 w 1170294"/>
              <a:gd name="connsiteY11" fmla="*/ 23574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5744"/>
                </a:lnTo>
                <a:lnTo>
                  <a:pt x="924829" y="0"/>
                </a:lnTo>
                <a:lnTo>
                  <a:pt x="1170294" y="245465"/>
                </a:lnTo>
                <a:lnTo>
                  <a:pt x="1153282" y="264908"/>
                </a:lnTo>
                <a:lnTo>
                  <a:pt x="924829" y="38885"/>
                </a:lnTo>
                <a:lnTo>
                  <a:pt x="689085" y="274629"/>
                </a:lnTo>
                <a:lnTo>
                  <a:pt x="453342" y="38885"/>
                </a:lnTo>
                <a:lnTo>
                  <a:pt x="215168" y="274629"/>
                </a:lnTo>
                <a:lnTo>
                  <a:pt x="0" y="59462"/>
                </a:lnTo>
                <a:lnTo>
                  <a:pt x="0" y="20577"/>
                </a:lnTo>
                <a:lnTo>
                  <a:pt x="215168" y="235744"/>
                </a:ln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17" name="Freeform: Shape 16">
            <a:extLst>
              <a:ext uri="{FF2B5EF4-FFF2-40B4-BE49-F238E27FC236}">
                <a16:creationId xmlns:a16="http://schemas.microsoft.com/office/drawing/2014/main" id="{4C36B8C5-0DEB-41B5-911D-572E2E835E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16069"/>
            <a:ext cx="1170294" cy="274629"/>
          </a:xfrm>
          <a:custGeom>
            <a:avLst/>
            <a:gdLst>
              <a:gd name="connsiteX0" fmla="*/ 453342 w 1170294"/>
              <a:gd name="connsiteY0" fmla="*/ 0 h 274629"/>
              <a:gd name="connsiteX1" fmla="*/ 689085 w 1170294"/>
              <a:gd name="connsiteY1" fmla="*/ 238174 h 274629"/>
              <a:gd name="connsiteX2" fmla="*/ 924829 w 1170294"/>
              <a:gd name="connsiteY2" fmla="*/ 0 h 274629"/>
              <a:gd name="connsiteX3" fmla="*/ 1170294 w 1170294"/>
              <a:gd name="connsiteY3" fmla="*/ 24789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789 h 274629"/>
              <a:gd name="connsiteX11" fmla="*/ 215168 w 1170294"/>
              <a:gd name="connsiteY11" fmla="*/ 23817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8174"/>
                </a:lnTo>
                <a:lnTo>
                  <a:pt x="924829" y="0"/>
                </a:lnTo>
                <a:lnTo>
                  <a:pt x="1170294" y="247895"/>
                </a:lnTo>
                <a:lnTo>
                  <a:pt x="1153282" y="264908"/>
                </a:lnTo>
                <a:lnTo>
                  <a:pt x="924829" y="38885"/>
                </a:lnTo>
                <a:lnTo>
                  <a:pt x="689085" y="274629"/>
                </a:lnTo>
                <a:lnTo>
                  <a:pt x="453342" y="38885"/>
                </a:lnTo>
                <a:lnTo>
                  <a:pt x="215168" y="274629"/>
                </a:lnTo>
                <a:lnTo>
                  <a:pt x="0" y="59462"/>
                </a:lnTo>
                <a:lnTo>
                  <a:pt x="0" y="20789"/>
                </a:lnTo>
                <a:lnTo>
                  <a:pt x="215168" y="238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5DC987A-A8C7-4C23-9BF5-33E9F6F21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6766" y="2256427"/>
            <a:ext cx="10855283" cy="3963398"/>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F213F2CF-C6DF-4CE1-A6F0-E3B1BFBB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2256427"/>
            <a:ext cx="10853849" cy="3955009"/>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4325C15-4820-4911-B66E-A5F917CFAE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5106" y="2125615"/>
            <a:ext cx="10855283" cy="3974760"/>
          </a:xfrm>
          <a:prstGeom prst="rect">
            <a:avLst/>
          </a:prstGeom>
          <a:solidFill>
            <a:schemeClr val="bg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able 8">
            <a:extLst>
              <a:ext uri="{FF2B5EF4-FFF2-40B4-BE49-F238E27FC236}">
                <a16:creationId xmlns:a16="http://schemas.microsoft.com/office/drawing/2014/main" id="{0850E5B5-8EAF-9A45-B6A8-C0CBD7D9973F}"/>
              </a:ext>
            </a:extLst>
          </p:cNvPr>
          <p:cNvGraphicFramePr>
            <a:graphicFrameLocks noGrp="1"/>
          </p:cNvGraphicFramePr>
          <p:nvPr>
            <p:ph idx="1"/>
            <p:extLst>
              <p:ext uri="{D42A27DB-BD31-4B8C-83A1-F6EECF244321}">
                <p14:modId xmlns:p14="http://schemas.microsoft.com/office/powerpoint/2010/main" val="2871273820"/>
              </p:ext>
            </p:extLst>
          </p:nvPr>
        </p:nvGraphicFramePr>
        <p:xfrm>
          <a:off x="1328722" y="2425605"/>
          <a:ext cx="9790050" cy="3371572"/>
        </p:xfrm>
        <a:graphic>
          <a:graphicData uri="http://schemas.openxmlformats.org/drawingml/2006/table">
            <a:tbl>
              <a:tblPr firstRow="1" bandRow="1">
                <a:tableStyleId>{69012ECD-51FC-41F1-AA8D-1B2483CD663E}</a:tableStyleId>
              </a:tblPr>
              <a:tblGrid>
                <a:gridCol w="6696073">
                  <a:extLst>
                    <a:ext uri="{9D8B030D-6E8A-4147-A177-3AD203B41FA5}">
                      <a16:colId xmlns:a16="http://schemas.microsoft.com/office/drawing/2014/main" val="4116488769"/>
                    </a:ext>
                  </a:extLst>
                </a:gridCol>
                <a:gridCol w="3093977">
                  <a:extLst>
                    <a:ext uri="{9D8B030D-6E8A-4147-A177-3AD203B41FA5}">
                      <a16:colId xmlns:a16="http://schemas.microsoft.com/office/drawing/2014/main" val="3565035223"/>
                    </a:ext>
                  </a:extLst>
                </a:gridCol>
              </a:tblGrid>
              <a:tr h="1855496">
                <a:tc>
                  <a:txBody>
                    <a:bodyPr/>
                    <a:lstStyle/>
                    <a:p>
                      <a:r>
                        <a:rPr lang="en-GB" sz="2200"/>
                        <a:t>Strengths</a:t>
                      </a:r>
                    </a:p>
                    <a:p>
                      <a:endParaRPr lang="en-GB" sz="2200"/>
                    </a:p>
                    <a:p>
                      <a:r>
                        <a:rPr lang="en-GB" sz="2200"/>
                        <a:t>Innovative technology</a:t>
                      </a:r>
                    </a:p>
                    <a:p>
                      <a:r>
                        <a:rPr lang="en-GB" sz="2200"/>
                        <a:t>New and loyal customers </a:t>
                      </a:r>
                    </a:p>
                    <a:p>
                      <a:r>
                        <a:rPr lang="en-GB" sz="2200"/>
                        <a:t>Development </a:t>
                      </a:r>
                      <a:endParaRPr lang="en-US" sz="2200"/>
                    </a:p>
                  </a:txBody>
                  <a:tcPr marL="113140" marR="113140" marT="56570" marB="56570"/>
                </a:tc>
                <a:tc>
                  <a:txBody>
                    <a:bodyPr/>
                    <a:lstStyle/>
                    <a:p>
                      <a:r>
                        <a:rPr lang="en-US" sz="1800" b="1" kern="1200" dirty="0">
                          <a:solidFill>
                            <a:schemeClr val="bg1"/>
                          </a:solidFill>
                          <a:effectLst/>
                          <a:latin typeface="+mn-lt"/>
                          <a:ea typeface="+mn-ea"/>
                          <a:cs typeface="+mn-cs"/>
                        </a:rPr>
                        <a:t>Weaknesses</a:t>
                      </a:r>
                      <a:endParaRPr lang="en-GB" sz="1800" b="1" kern="1200" dirty="0">
                        <a:solidFill>
                          <a:schemeClr val="bg1"/>
                        </a:solidFill>
                        <a:effectLst/>
                        <a:latin typeface="+mn-lt"/>
                        <a:ea typeface="+mn-ea"/>
                        <a:cs typeface="+mn-cs"/>
                      </a:endParaRPr>
                    </a:p>
                    <a:p>
                      <a:r>
                        <a:rPr lang="en-US" sz="1800" b="1" kern="1200" dirty="0">
                          <a:solidFill>
                            <a:schemeClr val="bg1"/>
                          </a:solidFill>
                          <a:effectLst/>
                          <a:latin typeface="+mn-lt"/>
                          <a:ea typeface="+mn-ea"/>
                          <a:cs typeface="+mn-cs"/>
                        </a:rPr>
                        <a:t>High prices</a:t>
                      </a:r>
                      <a:endParaRPr lang="en-GB" sz="1800" b="1" kern="1200" dirty="0">
                        <a:solidFill>
                          <a:schemeClr val="bg1"/>
                        </a:solidFill>
                        <a:effectLst/>
                        <a:latin typeface="+mn-lt"/>
                        <a:ea typeface="+mn-ea"/>
                        <a:cs typeface="+mn-cs"/>
                      </a:endParaRPr>
                    </a:p>
                    <a:p>
                      <a:r>
                        <a:rPr lang="en-US" sz="1800" b="1" kern="1200" dirty="0">
                          <a:solidFill>
                            <a:schemeClr val="bg1"/>
                          </a:solidFill>
                          <a:effectLst/>
                          <a:latin typeface="+mn-lt"/>
                          <a:ea typeface="+mn-ea"/>
                          <a:cs typeface="+mn-cs"/>
                        </a:rPr>
                        <a:t>Compatible only to apple </a:t>
                      </a:r>
                      <a:r>
                        <a:rPr lang="en-US" sz="1800" b="1" kern="1200" dirty="0" err="1">
                          <a:solidFill>
                            <a:schemeClr val="bg1"/>
                          </a:solidFill>
                          <a:effectLst/>
                          <a:latin typeface="+mn-lt"/>
                          <a:ea typeface="+mn-ea"/>
                          <a:cs typeface="+mn-cs"/>
                        </a:rPr>
                        <a:t>acessories</a:t>
                      </a:r>
                      <a:endParaRPr lang="en-GB" sz="1800" b="1" kern="1200" dirty="0">
                        <a:solidFill>
                          <a:schemeClr val="bg1"/>
                        </a:solidFill>
                        <a:effectLst/>
                        <a:latin typeface="+mn-lt"/>
                        <a:ea typeface="+mn-ea"/>
                        <a:cs typeface="+mn-cs"/>
                      </a:endParaRPr>
                    </a:p>
                    <a:p>
                      <a:r>
                        <a:rPr lang="en-US" sz="1800" b="1" kern="1200" dirty="0">
                          <a:solidFill>
                            <a:schemeClr val="bg1"/>
                          </a:solidFill>
                          <a:effectLst/>
                          <a:latin typeface="+mn-lt"/>
                          <a:ea typeface="+mn-ea"/>
                          <a:cs typeface="+mn-cs"/>
                        </a:rPr>
                        <a:t>Limited networking</a:t>
                      </a:r>
                      <a:endParaRPr lang="en-GB" sz="2200" dirty="0"/>
                    </a:p>
                    <a:p>
                      <a:endParaRPr lang="en-GB" sz="2200" dirty="0"/>
                    </a:p>
                  </a:txBody>
                  <a:tcPr marL="113140" marR="113140" marT="56570" marB="56570"/>
                </a:tc>
                <a:extLst>
                  <a:ext uri="{0D108BD9-81ED-4DB2-BD59-A6C34878D82A}">
                    <a16:rowId xmlns:a16="http://schemas.microsoft.com/office/drawing/2014/main" val="1399352466"/>
                  </a:ext>
                </a:extLst>
              </a:tr>
              <a:tr h="1516076">
                <a:tc>
                  <a:txBody>
                    <a:bodyPr/>
                    <a:lstStyle/>
                    <a:p>
                      <a:r>
                        <a:rPr lang="en-US" sz="2200" dirty="0" err="1"/>
                        <a:t>Oppertunities</a:t>
                      </a:r>
                      <a:endParaRPr lang="en-US" sz="2200" dirty="0"/>
                    </a:p>
                    <a:p>
                      <a:r>
                        <a:rPr lang="en-US" sz="2200" dirty="0"/>
                        <a:t>Customer growth and loyalty</a:t>
                      </a:r>
                    </a:p>
                    <a:p>
                      <a:r>
                        <a:rPr lang="en-US" sz="2200" dirty="0"/>
                        <a:t>Partnership and acquisition</a:t>
                      </a:r>
                    </a:p>
                    <a:p>
                      <a:r>
                        <a:rPr lang="en-US" sz="2200" dirty="0"/>
                        <a:t>Expansion and improvements to products</a:t>
                      </a:r>
                    </a:p>
                  </a:txBody>
                  <a:tcPr marL="113140" marR="113140" marT="56570" marB="56570"/>
                </a:tc>
                <a:tc>
                  <a:txBody>
                    <a:bodyPr/>
                    <a:lstStyle/>
                    <a:p>
                      <a:r>
                        <a:rPr lang="en-GB" sz="2200" dirty="0"/>
                        <a:t>Threats</a:t>
                      </a:r>
                    </a:p>
                    <a:p>
                      <a:r>
                        <a:rPr lang="en-GB" sz="2200" dirty="0"/>
                        <a:t>Legal threats </a:t>
                      </a:r>
                    </a:p>
                    <a:p>
                      <a:r>
                        <a:rPr lang="en-GB" sz="2200" dirty="0"/>
                        <a:t>Competitors</a:t>
                      </a:r>
                    </a:p>
                    <a:p>
                      <a:r>
                        <a:rPr lang="en-US" sz="2200" dirty="0"/>
                        <a:t>Coronavirus pandemic</a:t>
                      </a:r>
                    </a:p>
                  </a:txBody>
                  <a:tcPr marL="113140" marR="113140" marT="56570" marB="56570"/>
                </a:tc>
                <a:extLst>
                  <a:ext uri="{0D108BD9-81ED-4DB2-BD59-A6C34878D82A}">
                    <a16:rowId xmlns:a16="http://schemas.microsoft.com/office/drawing/2014/main" val="3412231817"/>
                  </a:ext>
                </a:extLst>
              </a:tr>
            </a:tbl>
          </a:graphicData>
        </a:graphic>
      </p:graphicFrame>
      <p:pic>
        <p:nvPicPr>
          <p:cNvPr id="3" name="Recorded Sound">
            <a:hlinkClick r:id="" action="ppaction://media"/>
            <a:extLst>
              <a:ext uri="{FF2B5EF4-FFF2-40B4-BE49-F238E27FC236}">
                <a16:creationId xmlns:a16="http://schemas.microsoft.com/office/drawing/2014/main" id="{526C02A8-8143-47DE-93C4-E4D930C1A3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96547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20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Freeform: Shape 31">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4" name="Group 33">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35"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36"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37"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38"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9"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40"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D06CEB89-790E-324B-85BF-733C491D1468}"/>
              </a:ext>
            </a:extLst>
          </p:cNvPr>
          <p:cNvSpPr>
            <a:spLocks noGrp="1"/>
          </p:cNvSpPr>
          <p:nvPr>
            <p:ph type="title"/>
          </p:nvPr>
        </p:nvSpPr>
        <p:spPr>
          <a:xfrm>
            <a:off x="535020" y="685800"/>
            <a:ext cx="2780271" cy="5105400"/>
          </a:xfrm>
        </p:spPr>
        <p:txBody>
          <a:bodyPr>
            <a:normAutofit/>
          </a:bodyPr>
          <a:lstStyle/>
          <a:p>
            <a:r>
              <a:rPr lang="en-GB" sz="4000">
                <a:solidFill>
                  <a:srgbClr val="FFFFFF"/>
                </a:solidFill>
              </a:rPr>
              <a:t>Pest Analysis</a:t>
            </a:r>
            <a:endParaRPr lang="en-US" sz="4000">
              <a:solidFill>
                <a:srgbClr val="FFFFFF"/>
              </a:solidFill>
            </a:endParaRPr>
          </a:p>
        </p:txBody>
      </p:sp>
      <p:graphicFrame>
        <p:nvGraphicFramePr>
          <p:cNvPr id="27" name="Content Placeholder 2">
            <a:extLst>
              <a:ext uri="{FF2B5EF4-FFF2-40B4-BE49-F238E27FC236}">
                <a16:creationId xmlns:a16="http://schemas.microsoft.com/office/drawing/2014/main" id="{583C78BA-9421-4455-AECC-E9DA1D7D0F47}"/>
              </a:ext>
            </a:extLst>
          </p:cNvPr>
          <p:cNvGraphicFramePr>
            <a:graphicFrameLocks noGrp="1"/>
          </p:cNvGraphicFramePr>
          <p:nvPr>
            <p:ph idx="1"/>
            <p:extLst>
              <p:ext uri="{D42A27DB-BD31-4B8C-83A1-F6EECF244321}">
                <p14:modId xmlns:p14="http://schemas.microsoft.com/office/powerpoint/2010/main" val="2051357931"/>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97690172-3217-4F97-B5EB-B5D025DCE2B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09398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81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3A449CA6-A43C-40CE-9B80-AFF80CD7E572}"/>
              </a:ext>
            </a:extLst>
          </p:cNvPr>
          <p:cNvSpPr>
            <a:spLocks noGrp="1"/>
          </p:cNvSpPr>
          <p:nvPr>
            <p:ph type="title"/>
          </p:nvPr>
        </p:nvSpPr>
        <p:spPr>
          <a:xfrm>
            <a:off x="535020" y="685800"/>
            <a:ext cx="2780271" cy="5105400"/>
          </a:xfrm>
        </p:spPr>
        <p:txBody>
          <a:bodyPr>
            <a:normAutofit/>
          </a:bodyPr>
          <a:lstStyle/>
          <a:p>
            <a:r>
              <a:rPr lang="en-GB" sz="4000">
                <a:solidFill>
                  <a:srgbClr val="FFFFFF"/>
                </a:solidFill>
                <a:cs typeface="Calibri Light"/>
              </a:rPr>
              <a:t>Pest analysis</a:t>
            </a:r>
            <a:endParaRPr lang="en-GB" sz="4000">
              <a:solidFill>
                <a:srgbClr val="FFFFFF"/>
              </a:solidFill>
            </a:endParaRPr>
          </a:p>
        </p:txBody>
      </p:sp>
      <p:graphicFrame>
        <p:nvGraphicFramePr>
          <p:cNvPr id="5" name="Content Placeholder 2">
            <a:extLst>
              <a:ext uri="{FF2B5EF4-FFF2-40B4-BE49-F238E27FC236}">
                <a16:creationId xmlns:a16="http://schemas.microsoft.com/office/drawing/2014/main" id="{86D1D19E-B8B6-4F89-8DD3-3BC2E5FB2E7D}"/>
              </a:ext>
            </a:extLst>
          </p:cNvPr>
          <p:cNvGraphicFramePr>
            <a:graphicFrameLocks noGrp="1"/>
          </p:cNvGraphicFramePr>
          <p:nvPr>
            <p:ph idx="1"/>
            <p:extLst>
              <p:ext uri="{D42A27DB-BD31-4B8C-83A1-F6EECF244321}">
                <p14:modId xmlns:p14="http://schemas.microsoft.com/office/powerpoint/2010/main" val="1368119256"/>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2B6DB23D-B611-443A-A730-3BEFEB48027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901227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0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20">
            <a:extLst>
              <a:ext uri="{FF2B5EF4-FFF2-40B4-BE49-F238E27FC236}">
                <a16:creationId xmlns:a16="http://schemas.microsoft.com/office/drawing/2014/main" id="{8ED08A1D-4632-47AB-8832-C17BA0086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32D9C9F-3247-EE47-8E35-CB8EEC77C43C}"/>
              </a:ext>
            </a:extLst>
          </p:cNvPr>
          <p:cNvSpPr>
            <a:spLocks noGrp="1"/>
          </p:cNvSpPr>
          <p:nvPr>
            <p:ph type="title"/>
          </p:nvPr>
        </p:nvSpPr>
        <p:spPr>
          <a:xfrm>
            <a:off x="863488" y="1927607"/>
            <a:ext cx="4357499" cy="1494000"/>
          </a:xfrm>
        </p:spPr>
        <p:txBody>
          <a:bodyPr vert="horz" lIns="91440" tIns="45720" rIns="91440" bIns="45720" rtlCol="0" anchor="t">
            <a:normAutofit/>
          </a:bodyPr>
          <a:lstStyle/>
          <a:p>
            <a:r>
              <a:rPr lang="en-US" kern="1200">
                <a:latin typeface="+mj-lt"/>
                <a:ea typeface="+mj-ea"/>
                <a:cs typeface="+mj-cs"/>
              </a:rPr>
              <a:t>Stakeholder </a:t>
            </a:r>
            <a:r>
              <a:rPr lang="en-US"/>
              <a:t>Analysis</a:t>
            </a:r>
            <a:endParaRPr lang="en-US" kern="1200">
              <a:solidFill>
                <a:schemeClr val="tx1"/>
              </a:solidFill>
              <a:latin typeface="+mj-lt"/>
              <a:ea typeface="+mj-ea"/>
              <a:cs typeface="+mj-cs"/>
            </a:endParaRPr>
          </a:p>
        </p:txBody>
      </p:sp>
      <p:grpSp>
        <p:nvGrpSpPr>
          <p:cNvPr id="23" name="Group 22">
            <a:extLst>
              <a:ext uri="{FF2B5EF4-FFF2-40B4-BE49-F238E27FC236}">
                <a16:creationId xmlns:a16="http://schemas.microsoft.com/office/drawing/2014/main" id="{0075437B-93A1-4A73-812B-C5030CC2FF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24" name="Freeform 6">
              <a:extLst>
                <a:ext uri="{FF2B5EF4-FFF2-40B4-BE49-F238E27FC236}">
                  <a16:creationId xmlns:a16="http://schemas.microsoft.com/office/drawing/2014/main" id="{BB8505BE-2298-4E13-A7FB-2D05006D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25" name="Freeform 6">
              <a:extLst>
                <a:ext uri="{FF2B5EF4-FFF2-40B4-BE49-F238E27FC236}">
                  <a16:creationId xmlns:a16="http://schemas.microsoft.com/office/drawing/2014/main" id="{6751C2C2-B295-4CDA-9112-A35D684DCB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6" name="TextBox 5">
            <a:extLst>
              <a:ext uri="{FF2B5EF4-FFF2-40B4-BE49-F238E27FC236}">
                <a16:creationId xmlns:a16="http://schemas.microsoft.com/office/drawing/2014/main" id="{2501A67D-9657-4D62-B322-CD5978606FB7}"/>
              </a:ext>
            </a:extLst>
          </p:cNvPr>
          <p:cNvSpPr txBox="1"/>
          <p:nvPr/>
        </p:nvSpPr>
        <p:spPr>
          <a:xfrm>
            <a:off x="3839603" y="661358"/>
            <a:ext cx="4363595" cy="384480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b="1" u="sng">
                <a:solidFill>
                  <a:schemeClr val="tx1">
                    <a:alpha val="60000"/>
                  </a:schemeClr>
                </a:solidFill>
              </a:rPr>
              <a:t>Stakeholder interest</a:t>
            </a:r>
          </a:p>
          <a:p>
            <a:pPr indent="-228600">
              <a:lnSpc>
                <a:spcPct val="90000"/>
              </a:lnSpc>
              <a:spcAft>
                <a:spcPts val="600"/>
              </a:spcAft>
              <a:buFont typeface="Arial" panose="020B0604020202020204" pitchFamily="34" charset="0"/>
              <a:buChar char="•"/>
            </a:pPr>
            <a:endParaRPr lang="en-US" sz="2000">
              <a:solidFill>
                <a:schemeClr val="tx1">
                  <a:alpha val="60000"/>
                </a:schemeClr>
              </a:solidFill>
            </a:endParaRPr>
          </a:p>
          <a:p>
            <a:pPr indent="-228600">
              <a:lnSpc>
                <a:spcPct val="90000"/>
              </a:lnSpc>
              <a:spcAft>
                <a:spcPts val="600"/>
              </a:spcAft>
              <a:buFont typeface="Arial" panose="020B0604020202020204" pitchFamily="34" charset="0"/>
              <a:buChar char="•"/>
            </a:pPr>
            <a:endParaRPr lang="en-US" sz="2000" b="1" u="sng">
              <a:solidFill>
                <a:schemeClr val="tx1">
                  <a:alpha val="60000"/>
                </a:schemeClr>
              </a:solidFill>
            </a:endParaRPr>
          </a:p>
          <a:p>
            <a:pPr indent="-228600">
              <a:lnSpc>
                <a:spcPct val="90000"/>
              </a:lnSpc>
              <a:spcAft>
                <a:spcPts val="600"/>
              </a:spcAft>
              <a:buFont typeface="Arial" panose="020B0604020202020204" pitchFamily="34" charset="0"/>
              <a:buChar char="•"/>
            </a:pPr>
            <a:endParaRPr lang="en-US" sz="2000">
              <a:solidFill>
                <a:schemeClr val="tx1">
                  <a:alpha val="60000"/>
                </a:schemeClr>
              </a:solidFill>
            </a:endParaRPr>
          </a:p>
        </p:txBody>
      </p:sp>
      <p:sp>
        <p:nvSpPr>
          <p:cNvPr id="7" name="TextBox 6">
            <a:extLst>
              <a:ext uri="{FF2B5EF4-FFF2-40B4-BE49-F238E27FC236}">
                <a16:creationId xmlns:a16="http://schemas.microsoft.com/office/drawing/2014/main" id="{756BE11E-1903-4899-89BA-D1B86A41ADF9}"/>
              </a:ext>
            </a:extLst>
          </p:cNvPr>
          <p:cNvSpPr txBox="1"/>
          <p:nvPr/>
        </p:nvSpPr>
        <p:spPr>
          <a:xfrm>
            <a:off x="7067909" y="59464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b="1" u="sng">
                <a:ea typeface="+mn-lt"/>
                <a:cs typeface="+mn-lt"/>
              </a:rPr>
              <a:t>Stakeholder influence</a:t>
            </a:r>
            <a:endParaRPr lang="en-US"/>
          </a:p>
        </p:txBody>
      </p:sp>
      <p:graphicFrame>
        <p:nvGraphicFramePr>
          <p:cNvPr id="5" name="Content Placeholder 4">
            <a:extLst>
              <a:ext uri="{FF2B5EF4-FFF2-40B4-BE49-F238E27FC236}">
                <a16:creationId xmlns:a16="http://schemas.microsoft.com/office/drawing/2014/main" id="{06048E4D-6ABD-4ADA-821F-B52E80EB3064}"/>
              </a:ext>
            </a:extLst>
          </p:cNvPr>
          <p:cNvGraphicFramePr>
            <a:graphicFrameLocks noGrp="1"/>
          </p:cNvGraphicFramePr>
          <p:nvPr>
            <p:ph idx="1"/>
            <p:extLst>
              <p:ext uri="{D42A27DB-BD31-4B8C-83A1-F6EECF244321}">
                <p14:modId xmlns:p14="http://schemas.microsoft.com/office/powerpoint/2010/main" val="3072282070"/>
              </p:ext>
            </p:extLst>
          </p:nvPr>
        </p:nvGraphicFramePr>
        <p:xfrm>
          <a:off x="5975028" y="1047918"/>
          <a:ext cx="5572565" cy="4762166"/>
        </p:xfrm>
        <a:graphic>
          <a:graphicData uri="http://schemas.openxmlformats.org/drawingml/2006/table">
            <a:tbl>
              <a:tblPr firstRow="1" firstCol="1" bandRow="1">
                <a:tableStyleId>{5C22544A-7EE6-4342-B048-85BDC9FD1C3A}</a:tableStyleId>
              </a:tblPr>
              <a:tblGrid>
                <a:gridCol w="2954114">
                  <a:extLst>
                    <a:ext uri="{9D8B030D-6E8A-4147-A177-3AD203B41FA5}">
                      <a16:colId xmlns:a16="http://schemas.microsoft.com/office/drawing/2014/main" val="2210861369"/>
                    </a:ext>
                  </a:extLst>
                </a:gridCol>
                <a:gridCol w="2618451">
                  <a:extLst>
                    <a:ext uri="{9D8B030D-6E8A-4147-A177-3AD203B41FA5}">
                      <a16:colId xmlns:a16="http://schemas.microsoft.com/office/drawing/2014/main" val="1031475619"/>
                    </a:ext>
                  </a:extLst>
                </a:gridCol>
              </a:tblGrid>
              <a:tr h="2593335">
                <a:tc>
                  <a:txBody>
                    <a:bodyPr/>
                    <a:lstStyle/>
                    <a:p>
                      <a:r>
                        <a:rPr lang="en-US" sz="2800">
                          <a:effectLst/>
                        </a:rPr>
                        <a:t>Keep informed </a:t>
                      </a:r>
                    </a:p>
                    <a:p>
                      <a:r>
                        <a:rPr lang="en-US" sz="2800">
                          <a:effectLst/>
                        </a:rPr>
                        <a:t>Managers </a:t>
                      </a:r>
                    </a:p>
                    <a:p>
                      <a:r>
                        <a:rPr lang="en-US" sz="2800">
                          <a:effectLst/>
                        </a:rPr>
                        <a:t>Partners/ shareholders</a:t>
                      </a:r>
                    </a:p>
                    <a:p>
                      <a:r>
                        <a:rPr lang="en-US" sz="2800">
                          <a:effectLst/>
                        </a:rPr>
                        <a:t> </a:t>
                      </a:r>
                    </a:p>
                  </a:txBody>
                  <a:tcPr marL="105056" marR="105056" marT="0" marB="0"/>
                </a:tc>
                <a:tc>
                  <a:txBody>
                    <a:bodyPr/>
                    <a:lstStyle/>
                    <a:p>
                      <a:r>
                        <a:rPr lang="en-US" sz="2800">
                          <a:effectLst/>
                        </a:rPr>
                        <a:t>Manage closely</a:t>
                      </a:r>
                    </a:p>
                    <a:p>
                      <a:r>
                        <a:rPr lang="en-US" sz="2800">
                          <a:effectLst/>
                        </a:rPr>
                        <a:t>Competitor's</a:t>
                      </a:r>
                    </a:p>
                    <a:p>
                      <a:r>
                        <a:rPr lang="en-US" sz="2800">
                          <a:effectLst/>
                        </a:rPr>
                        <a:t>Suppliers</a:t>
                      </a:r>
                    </a:p>
                    <a:p>
                      <a:r>
                        <a:rPr lang="en-US" sz="2800">
                          <a:effectLst/>
                        </a:rPr>
                        <a:t>Chinese/ Usa government </a:t>
                      </a:r>
                    </a:p>
                  </a:txBody>
                  <a:tcPr marL="105056" marR="105056" marT="0" marB="0"/>
                </a:tc>
                <a:extLst>
                  <a:ext uri="{0D108BD9-81ED-4DB2-BD59-A6C34878D82A}">
                    <a16:rowId xmlns:a16="http://schemas.microsoft.com/office/drawing/2014/main" val="2916881489"/>
                  </a:ext>
                </a:extLst>
              </a:tr>
              <a:tr h="2168831">
                <a:tc>
                  <a:txBody>
                    <a:bodyPr/>
                    <a:lstStyle/>
                    <a:p>
                      <a:r>
                        <a:rPr lang="en-US" sz="2800">
                          <a:effectLst/>
                        </a:rPr>
                        <a:t>Minimal contact </a:t>
                      </a:r>
                    </a:p>
                    <a:p>
                      <a:r>
                        <a:rPr lang="en-US" sz="2800">
                          <a:effectLst/>
                        </a:rPr>
                        <a:t>Employees of suppliers and distributors</a:t>
                      </a:r>
                    </a:p>
                  </a:txBody>
                  <a:tcPr marL="105056" marR="105056" marT="0" marB="0"/>
                </a:tc>
                <a:tc>
                  <a:txBody>
                    <a:bodyPr/>
                    <a:lstStyle/>
                    <a:p>
                      <a:r>
                        <a:rPr lang="en-US" sz="2800">
                          <a:effectLst/>
                        </a:rPr>
                        <a:t>Keep satisfied</a:t>
                      </a:r>
                    </a:p>
                    <a:p>
                      <a:r>
                        <a:rPr lang="en-US" sz="2800">
                          <a:effectLst/>
                        </a:rPr>
                        <a:t>Customers</a:t>
                      </a:r>
                    </a:p>
                    <a:p>
                      <a:r>
                        <a:rPr lang="en-US" sz="2800">
                          <a:effectLst/>
                        </a:rPr>
                        <a:t>Employees of apple </a:t>
                      </a:r>
                    </a:p>
                    <a:p>
                      <a:r>
                        <a:rPr lang="en-US" sz="2800">
                          <a:effectLst/>
                        </a:rPr>
                        <a:t>Investor's</a:t>
                      </a:r>
                    </a:p>
                  </a:txBody>
                  <a:tcPr marL="105056" marR="105056" marT="0" marB="0"/>
                </a:tc>
                <a:extLst>
                  <a:ext uri="{0D108BD9-81ED-4DB2-BD59-A6C34878D82A}">
                    <a16:rowId xmlns:a16="http://schemas.microsoft.com/office/drawing/2014/main" val="2218732803"/>
                  </a:ext>
                </a:extLst>
              </a:tr>
            </a:tbl>
          </a:graphicData>
        </a:graphic>
      </p:graphicFrame>
      <p:pic>
        <p:nvPicPr>
          <p:cNvPr id="3" name="Recorded Sound">
            <a:hlinkClick r:id="" action="ppaction://media"/>
            <a:extLst>
              <a:ext uri="{FF2B5EF4-FFF2-40B4-BE49-F238E27FC236}">
                <a16:creationId xmlns:a16="http://schemas.microsoft.com/office/drawing/2014/main" id="{B2740E6A-0D0F-437F-ACC5-A979E777322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740916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3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526DD0-5E46-40B7-AEF1-9B26256CF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ln w="0">
            <a:noFill/>
            <a:prstDash val="solid"/>
            <a:round/>
            <a:headEnd/>
            <a:tailEnd/>
          </a:ln>
        </p:spPr>
        <p:txBody>
          <a:bodyPr rtlCol="0" anchor="ctr"/>
          <a:lstStyle/>
          <a:p>
            <a:pPr algn="ctr" defTabSz="457200"/>
            <a:endParaRPr lang="en-US">
              <a:solidFill>
                <a:schemeClr val="tx1"/>
              </a:solidFill>
            </a:endParaRPr>
          </a:p>
        </p:txBody>
      </p:sp>
      <p:grpSp>
        <p:nvGrpSpPr>
          <p:cNvPr id="10" name="Group 9">
            <a:extLst>
              <a:ext uri="{FF2B5EF4-FFF2-40B4-BE49-F238E27FC236}">
                <a16:creationId xmlns:a16="http://schemas.microsoft.com/office/drawing/2014/main" id="{B7E4032D-4110-4963-82B8-8A1B1BF4B6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273199" cy="6858000"/>
            <a:chOff x="1" y="0"/>
            <a:chExt cx="4273199" cy="6858000"/>
          </a:xfrm>
        </p:grpSpPr>
        <p:sp>
          <p:nvSpPr>
            <p:cNvPr id="11" name="Rectangle 10">
              <a:extLst>
                <a:ext uri="{FF2B5EF4-FFF2-40B4-BE49-F238E27FC236}">
                  <a16:creationId xmlns:a16="http://schemas.microsoft.com/office/drawing/2014/main" id="{66796880-E7D7-485E-A6D1-908B811A14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4273199" cy="6858000"/>
            </a:xfrm>
            <a:prstGeom prst="rect">
              <a:avLst/>
            </a:prstGeom>
            <a:solidFill>
              <a:srgbClr val="FFFFFF"/>
            </a:solidFill>
            <a:ln w="0">
              <a:noFill/>
              <a:prstDash val="solid"/>
              <a:round/>
              <a:headEnd/>
              <a:tailEnd/>
            </a:ln>
          </p:spPr>
          <p:txBody>
            <a:bodyPr wrap="square" rtlCol="0" anchor="ctr">
              <a:noAutofit/>
            </a:bodyPr>
            <a:lstStyle/>
            <a:p>
              <a:pPr algn="ctr"/>
              <a:endParaRPr lang="en-US" dirty="0"/>
            </a:p>
          </p:txBody>
        </p:sp>
        <p:sp>
          <p:nvSpPr>
            <p:cNvPr id="12" name="Rectangle 11">
              <a:extLst>
                <a:ext uri="{FF2B5EF4-FFF2-40B4-BE49-F238E27FC236}">
                  <a16:creationId xmlns:a16="http://schemas.microsoft.com/office/drawing/2014/main" id="{AC97B103-7494-4650-82C0-FC9F8D2723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4273199" cy="6858000"/>
            </a:xfrm>
            <a:prstGeom prst="rect">
              <a:avLst/>
            </a:prstGeom>
            <a:solidFill>
              <a:schemeClr val="accent1">
                <a:lumMod val="50000"/>
                <a:alpha val="25000"/>
              </a:schemeClr>
            </a:solidFill>
            <a:ln w="0">
              <a:noFill/>
              <a:prstDash val="solid"/>
              <a:round/>
              <a:headEnd/>
              <a:tailEnd/>
            </a:ln>
          </p:spPr>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0922A16B-5246-4156-B05F-6ED14F29553B}"/>
              </a:ext>
            </a:extLst>
          </p:cNvPr>
          <p:cNvSpPr>
            <a:spLocks noGrp="1"/>
          </p:cNvSpPr>
          <p:nvPr>
            <p:ph type="title"/>
          </p:nvPr>
        </p:nvSpPr>
        <p:spPr>
          <a:xfrm>
            <a:off x="1251677" y="619125"/>
            <a:ext cx="2652413" cy="5619749"/>
          </a:xfrm>
        </p:spPr>
        <p:txBody>
          <a:bodyPr anchor="ctr">
            <a:normAutofit/>
          </a:bodyPr>
          <a:lstStyle/>
          <a:p>
            <a:r>
              <a:rPr lang="en-GB" sz="3700">
                <a:solidFill>
                  <a:srgbClr val="000000"/>
                </a:solidFill>
                <a:cs typeface="Calibri Light"/>
              </a:rPr>
              <a:t>Stakeholder analysis</a:t>
            </a:r>
            <a:endParaRPr lang="en-GB" sz="3700">
              <a:solidFill>
                <a:srgbClr val="000000"/>
              </a:solidFill>
            </a:endParaRPr>
          </a:p>
        </p:txBody>
      </p:sp>
      <p:grpSp>
        <p:nvGrpSpPr>
          <p:cNvPr id="14" name="Group 13">
            <a:extLst>
              <a:ext uri="{FF2B5EF4-FFF2-40B4-BE49-F238E27FC236}">
                <a16:creationId xmlns:a16="http://schemas.microsoft.com/office/drawing/2014/main" id="{5D133F51-4E9D-4F0B-A452-875C6A52B6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15" name="Freeform 6">
              <a:extLst>
                <a:ext uri="{FF2B5EF4-FFF2-40B4-BE49-F238E27FC236}">
                  <a16:creationId xmlns:a16="http://schemas.microsoft.com/office/drawing/2014/main" id="{BDC8164B-5FC0-4CBD-B7AE-0CB8780FFC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000000"/>
            </a:solidFill>
            <a:ln w="0">
              <a:noFill/>
              <a:prstDash val="solid"/>
              <a:round/>
              <a:headEnd/>
              <a:tailEnd/>
            </a:ln>
          </p:spPr>
        </p:sp>
        <p:sp>
          <p:nvSpPr>
            <p:cNvPr id="16" name="Freeform 6">
              <a:extLst>
                <a:ext uri="{FF2B5EF4-FFF2-40B4-BE49-F238E27FC236}">
                  <a16:creationId xmlns:a16="http://schemas.microsoft.com/office/drawing/2014/main" id="{DF21B6AB-8AF5-4823-92E3-F33B9EAEF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3" name="Content Placeholder 2">
            <a:extLst>
              <a:ext uri="{FF2B5EF4-FFF2-40B4-BE49-F238E27FC236}">
                <a16:creationId xmlns:a16="http://schemas.microsoft.com/office/drawing/2014/main" id="{201A7200-94E0-42AF-B4CA-FF416C616E24}"/>
              </a:ext>
            </a:extLst>
          </p:cNvPr>
          <p:cNvSpPr>
            <a:spLocks noGrp="1"/>
          </p:cNvSpPr>
          <p:nvPr>
            <p:ph idx="1"/>
          </p:nvPr>
        </p:nvSpPr>
        <p:spPr>
          <a:xfrm>
            <a:off x="4916250" y="619125"/>
            <a:ext cx="6508987" cy="5619750"/>
          </a:xfrm>
        </p:spPr>
        <p:txBody>
          <a:bodyPr vert="horz" lIns="91440" tIns="45720" rIns="91440" bIns="45720" rtlCol="0" anchor="ctr">
            <a:normAutofit/>
          </a:bodyPr>
          <a:lstStyle/>
          <a:p>
            <a:r>
              <a:rPr lang="en-GB" sz="2000">
                <a:solidFill>
                  <a:schemeClr val="tx1">
                    <a:alpha val="60000"/>
                  </a:schemeClr>
                </a:solidFill>
                <a:cs typeface="Calibri"/>
              </a:rPr>
              <a:t>Edward freeman is the founder of stakeholder analysis, his views are that a stakeholder analysis is important for an organization to be able to identify relevent stakeholder in order of importance to the corporation </a:t>
            </a:r>
          </a:p>
          <a:p>
            <a:r>
              <a:rPr lang="en-GB" sz="2000">
                <a:solidFill>
                  <a:schemeClr val="tx1">
                    <a:alpha val="60000"/>
                  </a:schemeClr>
                </a:solidFill>
                <a:cs typeface="Calibri"/>
              </a:rPr>
              <a:t>Apple has many internal and external stakeholders as it is a large organization. By imputting them on a relevence chart we can recognize which ones ar of importance to the organization.</a:t>
            </a:r>
          </a:p>
        </p:txBody>
      </p:sp>
      <p:pic>
        <p:nvPicPr>
          <p:cNvPr id="4" name="Recorded Sound">
            <a:hlinkClick r:id="" action="ppaction://media"/>
            <a:extLst>
              <a:ext uri="{FF2B5EF4-FFF2-40B4-BE49-F238E27FC236}">
                <a16:creationId xmlns:a16="http://schemas.microsoft.com/office/drawing/2014/main" id="{37FC8F9C-2B3A-4E80-890A-4BED1AB74B8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01513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8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Oval 37">
            <a:extLst>
              <a:ext uri="{FF2B5EF4-FFF2-40B4-BE49-F238E27FC236}">
                <a16:creationId xmlns:a16="http://schemas.microsoft.com/office/drawing/2014/main" id="{A99050EE-26AF-4253-BD50-F0FCD965A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284" y="575361"/>
            <a:ext cx="5707277" cy="570727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E7B630-BF1A-1F4D-AB50-AF76D4972390}"/>
              </a:ext>
            </a:extLst>
          </p:cNvPr>
          <p:cNvSpPr>
            <a:spLocks noGrp="1"/>
          </p:cNvSpPr>
          <p:nvPr>
            <p:ph type="title"/>
          </p:nvPr>
        </p:nvSpPr>
        <p:spPr>
          <a:xfrm>
            <a:off x="838200" y="1748452"/>
            <a:ext cx="4974771" cy="3587786"/>
          </a:xfrm>
        </p:spPr>
        <p:txBody>
          <a:bodyPr>
            <a:normAutofit/>
          </a:bodyPr>
          <a:lstStyle/>
          <a:p>
            <a:pPr algn="ctr"/>
            <a:r>
              <a:rPr lang="en-GB">
                <a:solidFill>
                  <a:schemeClr val="bg1"/>
                </a:solidFill>
              </a:rPr>
              <a:t>Strategies Apple could </a:t>
            </a:r>
            <a:r>
              <a:rPr lang="en-GB" dirty="0">
                <a:solidFill>
                  <a:schemeClr val="bg1"/>
                </a:solidFill>
              </a:rPr>
              <a:t>improve </a:t>
            </a:r>
            <a:endParaRPr lang="en-US">
              <a:solidFill>
                <a:schemeClr val="bg1"/>
              </a:solidFill>
            </a:endParaRPr>
          </a:p>
        </p:txBody>
      </p:sp>
      <p:grpSp>
        <p:nvGrpSpPr>
          <p:cNvPr id="40"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41" name="Freeform: Shape 40">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sp>
        <p:nvSpPr>
          <p:cNvPr id="44" name="Graphic 212">
            <a:extLst>
              <a:ext uri="{FF2B5EF4-FFF2-40B4-BE49-F238E27FC236}">
                <a16:creationId xmlns:a16="http://schemas.microsoft.com/office/drawing/2014/main" id="{D0C78466-EB6E-45A0-99A6-A00789ACD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46" name="Graphic 212">
            <a:extLst>
              <a:ext uri="{FF2B5EF4-FFF2-40B4-BE49-F238E27FC236}">
                <a16:creationId xmlns:a16="http://schemas.microsoft.com/office/drawing/2014/main" id="{E99F76E4-5DFD-4DBE-B042-66FBCD118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48"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49" name="Freeform: Shape 48">
              <a:extLst>
                <a:ext uri="{FF2B5EF4-FFF2-40B4-BE49-F238E27FC236}">
                  <a16:creationId xmlns:a16="http://schemas.microsoft.com/office/drawing/2014/main" id="{29D439AD-5D67-497C-B831-D17FC3E59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23F54BF2-C71C-45C5-9408-3B5E011B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2BBABE17-DB56-44AB-934B-63C07C79F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CB483D20-A128-4076-AF54-88646172B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E5EFA818-FDDA-49E9-B11F-E9DC1854A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EA1F8728-F8F7-4828-A718-A15E7663EA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8DA1F73F-AA1D-41D7-BAAB-292FD94A3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9441DEA-C85E-4B9C-A48D-8437854C4C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15EBAA20-1368-4495-8D7C-820FAD8E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0FB92591-626C-4D2B-A3E6-EC8742D67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D392448D-513F-4528-9D8D-A151982041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61946BAE-1546-4EA4-A108-A799BF5D2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42A8EC93-6A35-4D37-A8CB-59362BF87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AFC3ECA2-E914-4D83-ABF9-B9FFD96E9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712B1108-9AAC-4F10-A64F-0D6963E518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284CDA0C-B2AB-4791-83B1-C053C061D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F857BF6B-E0CA-49C0-8827-B44CE8B92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6D7B06A7-ADDF-4F27-B11F-08422FC18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E8B0DA6C-71D7-4FCB-AE4C-035E0ADB5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EB078173-ADFB-480D-91A4-4D71C01098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AAA4027A-C97B-4C9A-B04C-EBE211220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C06DA92D-C6D0-4C7D-98CF-D9576912E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6601653-3941-4C9B-BD39-62EECE23A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2BC4A394-4FFE-4BFE-9A59-2B624E07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EB4EABA5-FDCF-4F6F-8FF1-6FDFF5058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10F3C940-2320-488A-B24C-AB0A4FB53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F525BA82-37D8-47ED-AFF6-AE57124A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C2D78955-C80F-4DA3-83AA-D28A5A6F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BC23DAAC-7C06-4012-8CBB-8E3126B68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60D19F80-DC80-49EC-8EDD-7889092C18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11F50BB3-EA39-4693-BAE1-1101EF0A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00EFD45B-69A8-47F6-A5BF-779F7EB49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9E53C464-7272-4EBC-830B-CB29A9698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B6BF10CE-C2AD-487A-9402-8D5C746EC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1064C7FE-F8EB-47EF-97FA-348A52059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A991C553-06A1-4F26-BBBC-80F7E11E7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BCE9C081-2191-4C84-956E-F106BB015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92F6F03-BC34-40C6-8F17-7A169CD72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A5101B80-7351-4F0F-AB7D-3E40B4D26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570EE1D-95AC-4660-8E96-7C8A36FEB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385D9A56-2D15-4E0A-B981-E168F09064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8D0BA2F-9273-4EAA-AD17-C4EFE1140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512CC54E-7976-4DC9-984C-45C2A23A7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C8A3FC72-9FF9-41F6-97E0-45A0FEE94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48918C16-C9B6-40D5-93A0-DB547B644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A05612C6-4858-4854-A3D3-90CF1E1C7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8E88D77-C726-4008-849C-DA7361F88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24CFE7CA-C955-4365-90C3-6272CB9A3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38B43FC8-B81C-490A-A346-4C6235DA8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214D0221-0C97-4C71-B535-7506956EF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ED0C44EA-BD25-49A3-9EB8-9D8DED7C19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A3C9CCF2-15CC-4F7D-87F5-7FFEBAC9C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AA321D8-1D2C-472C-A2DB-EBB74498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724680C1-4BB5-45DB-A558-82514418C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C94F4CEF-82DD-4CFB-8EE3-4AB115F6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4F186C9C-C620-4426-A674-E40F808F6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8929942C-BA3F-40EF-94DD-4A5C22C5B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D234974B-3555-465B-95A7-1C63CE738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0E38F9FD-48AC-4C3E-9E75-D1C0B555E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3AA72E26-5C3D-4231-9042-E00AE43E8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6684433D-3C9E-4C19-A801-D51CF3064F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DADB0C3D-A021-4F40-93B3-76B61334F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41781C18-F408-401D-8A86-99FFBB989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9D958D9F-E4B0-48B1-ADA4-3053AFB5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43EFCD46-F0FB-499C-81B9-3508FE5C8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2B6A130F-CB85-4BDA-8DDF-8DAAB2F7D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9359DA40-CA94-4B1F-9BE6-C800BEEC7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73304FCD-8DAD-4BC8-A16E-84DDCA07FF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BCB4864C-8F67-4BE7-89CC-664EA25EC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845F543D-67FC-4640-A2A1-69DA6D05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DBDB2A9C-60E5-4F7E-BA2B-4DD1595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72B10DA2-D88E-4952-BDB5-102E61B4B2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AC5F5BED-3698-4F52-9977-D8CA2DC03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E19CCEBC-AD20-45B2-A751-42B40BB31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3A978AD9-9A35-4B89-B3BC-61E54AD9EB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77D8C808-AFC9-42DD-B253-004890379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EECD0BF1-7C64-407E-8306-4C447B1D3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953B0F94-AC35-4CB2-878D-1DC7D68BE9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08EA50C2-BB5F-4368-AA91-67B207C1AB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DE45A7FE-0A45-45F6-8417-EBDA5A12D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DA8B8DC8-F88C-432E-A8C2-8D13FE874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D02C5430-233D-49F7-B852-181D2B2F6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76DB286F-9E15-441C-8697-57007B76C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534DC0EE-15B7-44AE-A7DC-8B5E22688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4FBE9900-F640-4248-9C4C-EDBE5E00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37FF04AF-F86B-49F8-AAB5-DA696591A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710DCFEA-4572-47A3-A6BE-7B21F575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BA42ED8E-CCC8-478F-9EF4-625B633071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146DF8F4-DF09-4E6C-887F-C9269E56A5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7FF3916E-5C82-4956-A88B-81BFAC91B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7E5CF7AE-ED45-4AB5-9AEB-56FC964BF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7CFB132C-BEB1-4897-B1A4-97422811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4EE49F21-E336-41BC-8256-85A9AB597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C62510EE-BDCD-4393-9AD7-2D0C9A722D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2420F94B-4F00-4C6C-97E3-BA5B5E687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E712560A-A110-4132-85D5-21BBBFA8C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D1E3102B-23D5-43AE-A67D-583AAA52B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9D5ABE4E-EB80-423C-BBCE-9C1B77D9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BEB8CCC5-38F5-4892-A00B-14B645BBD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8860175F-F7D5-4464-AD61-5B435528F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E28C20B0-98AA-4A5B-8CE1-236A3F6CAA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8A56719F-13F0-4B75-8C04-DAACD8FD8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B30555DA-285C-4859-83DE-B16FF6DB1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67AF00E9-C8D6-41C4-9703-5468F5163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D07F88BD-A2E8-4F25-BB43-9372C6C9F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DFAE35DA-8283-4F4B-8C00-FF8EFE39B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4340DEBE-A255-48E2-B7B2-AE881651C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FE968FB9-507A-4F2E-B346-15995081B1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4DA99BD8-9C2B-46BF-AA27-ED405540D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50C84F67-D2C2-48DF-8537-DF99C6024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F5CAEB9A-26A6-4FBF-916B-19FC9B0BF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E4DEDE1B-4819-4E4B-849E-330D7DF56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C441B73E-F19C-4313-8F46-F600603B3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014FE805-EF51-4859-A6DF-CF75F9A0F5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624CF2A5-BD9E-4570-8560-063BC70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6BEC415C-7946-43B2-9AC8-348B6B5CD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1B615AD5-3365-43D4-8E16-377A2A2F97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9D184DFD-DD33-491E-90FF-6E4ECA2668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31B62FE1-0262-4B09-ABEA-8AA010137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20C539C6-FAA9-4EBE-93D9-1F946E144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8C6EF3FF-09E5-4099-A49B-CA364A6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B3C5E06F-8F1E-4771-AAE4-B34B1D6A3D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538D5AE9-76CC-4AE4-B026-656EDCB01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30F1A9B9-52AB-4527-BD4A-1802F7C96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46A57D78-C020-4EEF-971D-0C880288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7666D7A3-5ABF-4EDE-A0C5-F2099B2D86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13BC460A-E0FF-4658-A2FD-A3AF4D51D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26467CC2-3AB3-4D37-8323-385B7399F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563A1F58-33CE-4EDF-B902-3F43F69DA2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DDCFAB2F-7E88-4A57-999A-2506A1FE7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571BEB66-3787-441F-BB54-80C05C6F1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641DC095-611E-4979-8664-6C0EB878F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210B9ECF-D859-4919-A9D6-3208548F0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4FBC31D4-7E98-452C-8A87-822DE0432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E302346C-F328-435B-87ED-447C6F854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B94F507E-9E94-432E-AE8A-A6CB2C5D0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1FFAC4F0-FD7F-4943-B60E-E276F8B23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A8A5D871-92FD-43C3-BF94-0B524FA7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6A79A241-1665-453E-ADD4-18892D4F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81EABE18-4189-4E07-93C9-9B76673E3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B658A0EE-6F09-4EF7-B5E7-F23A556BD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15EB019C-C95B-4DE3-BD17-DC20F8007A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2948B3ED-79C1-47C8-B712-0BFB5536C3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13387DB9-900B-422D-90F7-C5C7EB5D5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48FDCCF3-E6D6-4CD0-9D47-02FE785C7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BC14E8F6-33F6-47CE-9A24-EA71D714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F78CC38F-63FC-4552-B17B-8D79D3C8F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89042823-A002-49CE-B03D-ED1291DC1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96EFC6CE-198B-489B-B1EE-72CE84262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49FEA23D-54D9-45D7-9325-1E2F638C9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2DB04EE3-370F-49CE-BCFE-C2999C3CF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8BCBCC34-797D-41A8-8AD1-7E03E1BBF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AFF5C1F8-0EDE-4835-89E6-1FCB2EA39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6171D504-6300-457C-AFCC-064DBB3FC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62ACE739-C8C4-4495-B04C-C3AFC4481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3F4771CD-CDCA-4FFE-8EF5-E42D1781E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A10C0BFE-A8F9-4E21-9DFD-37A4D26C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4D8D4EF9-4EF7-4538-A4AE-439F9335E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7E0500AB-5662-43B9-95C2-2EC80CC54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984021AD-A6A2-4CDA-A953-72FBA7598B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FD1FBF47-CAC8-4385-9DC7-C9BB6167E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FBAEE482-005F-4288-8D66-09EA246C4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2C5DCF49-33DE-4AFF-818E-42F59F280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866903F3-208B-46D5-925B-254DC742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2550D219-E342-4A38-BB89-575C1EE7A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5B5485FC-95D0-4660-9594-2C9BD3B776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2EA358DA-C7E8-4DF8-B7D6-CC582956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7990E8BB-4369-4845-8436-A6F3FE1D1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D6C050C5-1951-434B-A7FE-D271E73F8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219" name="Graphic 4">
            <a:extLst>
              <a:ext uri="{FF2B5EF4-FFF2-40B4-BE49-F238E27FC236}">
                <a16:creationId xmlns:a16="http://schemas.microsoft.com/office/drawing/2014/main" id="{773717CC-ECEE-4ABF-BA61-C59F468017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alpha val="60000"/>
            </a:schemeClr>
          </a:solidFill>
        </p:grpSpPr>
        <p:sp>
          <p:nvSpPr>
            <p:cNvPr id="220" name="Freeform: Shape 219">
              <a:extLst>
                <a:ext uri="{FF2B5EF4-FFF2-40B4-BE49-F238E27FC236}">
                  <a16:creationId xmlns:a16="http://schemas.microsoft.com/office/drawing/2014/main" id="{9A4FAE41-62DF-4B8E-BD66-8EC206E0E3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564C7F1F-5546-40DC-A16B-C9A3E4577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45583216-FC24-4B75-9703-DBEC401F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2FD0A70D-2E7E-4048-8145-0F45EDBBC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B703C78E-D176-4455-B7B5-2DB4F418D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AD23B98E-D1FB-4BD9-BA4A-060BC8266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C1541992-EEDB-4D6B-BDA9-B66E58A17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08072B3B-B852-4186-ACFE-F61425132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7B5DD2CA-BCBA-4F3E-B472-84006768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C7335DFE-05E4-4D45-B035-1D85E7648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ADCF9375-A092-491A-960D-A4DBB376C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95341599-7E99-490F-9AF8-07EAE5C8D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E1C55EB0-818A-46E6-8D53-550310029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319B036C-5BD8-4F3B-8935-96D50F410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A8445880-106C-4DC8-A250-D132F0D6F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952AA1DD-5DBE-43CD-9B85-63C762692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2A412466-ED73-4944-83CE-224B1769C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807E195A-10DB-494C-A547-E1D0C6F616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4CD4AECE-734D-4B90-984F-B2ABFA2B6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2927072E-8001-4AD1-A4C4-2EDBA3BF8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499D6F50-E593-46A3-81D8-73389276B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7A96E600-84B4-452B-AE40-295FC5807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CBBA17AC-C1AB-4BFC-A051-457275D1D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488E850C-90D5-4D0F-A57D-7809327EF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9F98D808-AB13-4D8D-B4C5-9D3215346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95AFFBC0-FF37-4117-86FA-21ABDA17A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ED0AC42A-17B0-4154-968C-CAE2A04C2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4A7A31A0-8490-4B9D-B9CC-7FF28053E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8188899C-6A74-43D8-B36C-F86B278C8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1537EAA6-95B6-4674-A7B9-40F9AB7F59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F4B29507-C08F-4764-B703-0EB33A0FAC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4200E500-6A99-47FC-A30F-FA4C85DA8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9558677C-76AD-451F-AEEE-C5FEE4179C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79E472E5-A81A-44E7-AEBA-C3A593497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5CD54F54-9E41-4635-A533-6CC6515E1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B22D6F46-74C0-49D9-8CD8-BC125E973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C6FAA6EC-EDF6-4522-ACD8-8D4F7FF87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5F8364DC-ED1A-482D-A418-7941B199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1896D361-70A8-4528-940B-F306550F8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4D1CB00A-0CE1-4E25-ADCE-9562845F5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E1B6761E-B7C6-4218-B95F-F6DEC0066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CA081177-DAC3-4667-91A1-4CC885D4A1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435007DC-BB8D-43BA-9598-AE79AA262E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46628B8A-02EC-44EF-B52C-5EBAFBCF9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2DACEC99-8F4C-495C-8EAA-670A3A02E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C8EFEAD4-1425-4357-9D8A-F326DABC6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FDA70E94-A082-47D4-B4F8-142AEF1DC3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10E96E8A-1EEA-4F1D-8CFE-12DC9B9E7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B12D7CC4-A548-4FF7-A6B2-9151CFA9E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CB3F1C68-B597-4669-87F8-C80124ABE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A57037D2-0958-4F34-815F-C8CA7F86A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30AF3969-3F11-4157-B4B9-33B1314623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51D613E3-18F5-4426-ADEB-DEC123E16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1DC25548-A3A9-4018-A29B-6972D353F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7EDE6372-94D2-435D-BD43-A20072D8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729575A6-77E2-4199-8F0A-27C89330A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12EB506D-59AD-4011-80F8-36A2BDB9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92FD46FA-14EB-46A2-B4A3-ECD1F49BAC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1CD84E07-49A9-40E3-B34C-91C156C9C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F3090306-C384-44A0-8C38-77397133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3515E97E-31A4-4273-AB55-8EAD74CB9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792F63CA-0494-43E2-A0AA-37C35C832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5389A040-E4CC-4CE7-8B9F-40ECA9ACE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1BA51B23-705C-49BE-B606-8A9B623E0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B16EF17A-F451-4B5B-9052-33A9116E9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1B20B7D1-27D7-4E1A-A317-E9E7A105A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1E3FADAF-FD1D-45B2-A40D-EBDD536E7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301257BA-BCE2-4479-A04F-A9DBFAF9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619D0ABC-04D9-405A-A52F-5EEC01762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123AE5C7-608A-47A7-B7A1-55662B70B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957BDA1A-3081-45EB-A31E-3F98EC6DC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683DDA50-C794-4DC5-8297-CFDEB8DCB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FA42024A-A832-4635-9CE6-B968232CE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564D00AA-3E68-4F56-80A0-08D5DFFB6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D988A711-E3E8-4172-AFE1-60E93FF10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7A89FF34-EE34-461C-A3EF-73AC3801B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80D55E43-BE59-444D-B32B-9C0306A12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639C823F-B16B-4DF7-BA6E-0D832AAB2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2E623C08-172F-41EA-90CB-59ED0D583B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94C0577F-0FF9-47D5-8C6D-FC7B4CC3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30C80E9D-7909-4C52-ACAD-80FF874F9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2B9598CE-4E74-4A54-BAB8-59379D211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E7188EAA-47E1-4B73-8682-C74A0421B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36900E8B-61F2-411F-B29F-A9CDC6E81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0A25598A-334A-487D-9604-4753EAE81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C8DBE472-045A-491C-AB7C-4153EE2B0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2F6DD374-5D5F-48BB-8135-8F37EE2C2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386B8A5A-00D0-4291-937B-931B3F19CD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89C10BFA-8067-495D-810E-1F4085F7B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51F94E69-8294-4AB3-A457-3BD4ACF08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AD2859C5-45C5-4EE2-8272-0FA7A0235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14AFB321-1B9D-41AF-9686-8C689A3F4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5C4403F4-D893-4E4C-8DFE-E79AE6A62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BA894316-677B-4B51-AF19-0D3FAF96A7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07FDE9AD-8F5A-44B0-AC7E-30148150D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A4D0E6BA-489D-4EA4-994E-225F7D078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7EDFBCCB-EC92-4860-BBDB-2EC6355F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459DBA8E-2EB0-4C51-A161-2C595B89D4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FB1BA285-9A95-49B7-A098-F38400D92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D29C405E-90F5-4AB5-8B5F-3CA2F1815A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F7214FFD-3321-412F-9CA5-4BC6E874F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5F16C3D8-64A1-443D-92A7-EA97518A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7E4EFAB9-436A-4B6B-A16B-8DA3F614A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037DDFC3-D7A5-443D-8417-D723296DA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253AC142-F4B4-47E8-BBEE-F7D0F8547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890AAA82-94E2-41D0-AE92-9C87195CC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FD33B856-EF4E-40FC-BDA0-9E26203D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24AEBF58-C8A2-4D00-9AFB-B5012AEA3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21270E55-4211-4529-BDC3-29B80BDF5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16DD7E91-EFBB-4DD7-B30F-4A13C20BE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96260F31-66FB-4E2C-801E-701C2B859A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B5FEE1C9-3961-4400-AD3E-B5AD93A47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34E1BE05-269F-4A13-99FE-2A973A0E7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2D591FBD-65C6-46C4-AF19-875D652DCF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85F7E635-CB45-4346-BBFB-10FF0576A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3BDAC885-F0B3-4D66-8587-438465298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3427A7E1-71C9-42CC-9CAF-53642DC4D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20BF60C4-2E5D-473E-96B6-D22BB8536F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C4703732-1088-4448-ACC0-D8BD901B2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6777D706-23BF-4962-98D3-D5AE7DF4EC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783FF777-4C59-44D0-9441-2B40E0A70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2037F33C-65F4-44B6-9CB2-D32D1552C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E73BA403-F3FD-4D76-A516-5698375D6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0AF0D29B-415A-4327-A4B4-B5DC8F0AC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374A9388-F55E-4F94-817D-5BFF0B59E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30C52183-F223-4E0A-B713-C91589CEB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A6BEE030-DC6B-4CB1-A01B-95CC82552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2D41CF67-37BB-443C-85CF-2A05174FD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65A449CF-396F-45B8-B268-6824A4E89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9C20A7EF-7013-4D6C-ADD8-868A931DF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F787692C-3BA9-4D4D-82F8-E497797AA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A6D539D6-A55E-40F5-83AC-A77340524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D4D7922F-CA55-4202-B99F-ED303E704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4120C846-A602-4B6C-9C07-11D2B0F8A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84B5D527-4684-45F5-84CE-73642492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FF31CF21-8169-4D45-A115-9CF8D3718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DA8762B9-9CD8-4676-93F5-6C9358A94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A183E80A-70D1-4F52-A92D-D396648CC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83FBB0F7-E17E-4890-9B66-3625BA146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708E7BF1-2D4D-44AB-A5CC-0ED91B846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4B468C4E-6F63-4172-AE1F-8965744DB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1" name="Freeform: Shape 360">
              <a:extLst>
                <a:ext uri="{FF2B5EF4-FFF2-40B4-BE49-F238E27FC236}">
                  <a16:creationId xmlns:a16="http://schemas.microsoft.com/office/drawing/2014/main" id="{974C7149-F567-4D55-8F48-511DCF3A8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62" name="Freeform: Shape 361">
              <a:extLst>
                <a:ext uri="{FF2B5EF4-FFF2-40B4-BE49-F238E27FC236}">
                  <a16:creationId xmlns:a16="http://schemas.microsoft.com/office/drawing/2014/main" id="{54A551FA-7E10-4D28-9A10-B9A06C078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3" name="Freeform: Shape 362">
              <a:extLst>
                <a:ext uri="{FF2B5EF4-FFF2-40B4-BE49-F238E27FC236}">
                  <a16:creationId xmlns:a16="http://schemas.microsoft.com/office/drawing/2014/main" id="{1D04F3C0-CE2C-4B8D-A5BD-0E994FD8D9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64" name="Freeform: Shape 363">
              <a:extLst>
                <a:ext uri="{FF2B5EF4-FFF2-40B4-BE49-F238E27FC236}">
                  <a16:creationId xmlns:a16="http://schemas.microsoft.com/office/drawing/2014/main" id="{D2EA9230-DD52-48A9-B268-56744EA50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65" name="Freeform: Shape 364">
              <a:extLst>
                <a:ext uri="{FF2B5EF4-FFF2-40B4-BE49-F238E27FC236}">
                  <a16:creationId xmlns:a16="http://schemas.microsoft.com/office/drawing/2014/main" id="{043A05F5-A8CF-4D01-AF12-95D1ECAE4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6" name="Freeform: Shape 365">
              <a:extLst>
                <a:ext uri="{FF2B5EF4-FFF2-40B4-BE49-F238E27FC236}">
                  <a16:creationId xmlns:a16="http://schemas.microsoft.com/office/drawing/2014/main" id="{1F47C6BC-BD1A-4291-B018-05E5A72E4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7" name="Freeform: Shape 366">
              <a:extLst>
                <a:ext uri="{FF2B5EF4-FFF2-40B4-BE49-F238E27FC236}">
                  <a16:creationId xmlns:a16="http://schemas.microsoft.com/office/drawing/2014/main" id="{E5B89844-FD17-4048-A3F5-35E390C6E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68" name="Freeform: Shape 367">
              <a:extLst>
                <a:ext uri="{FF2B5EF4-FFF2-40B4-BE49-F238E27FC236}">
                  <a16:creationId xmlns:a16="http://schemas.microsoft.com/office/drawing/2014/main" id="{B5593F34-8B0E-4D34-9781-B594E2F5D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9" name="Freeform: Shape 368">
              <a:extLst>
                <a:ext uri="{FF2B5EF4-FFF2-40B4-BE49-F238E27FC236}">
                  <a16:creationId xmlns:a16="http://schemas.microsoft.com/office/drawing/2014/main" id="{4428E4BB-2263-4D19-8254-C9B54B856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70" name="Freeform: Shape 369">
              <a:extLst>
                <a:ext uri="{FF2B5EF4-FFF2-40B4-BE49-F238E27FC236}">
                  <a16:creationId xmlns:a16="http://schemas.microsoft.com/office/drawing/2014/main" id="{2366216E-6EA2-4872-8370-C5EC22520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1" name="Freeform: Shape 370">
              <a:extLst>
                <a:ext uri="{FF2B5EF4-FFF2-40B4-BE49-F238E27FC236}">
                  <a16:creationId xmlns:a16="http://schemas.microsoft.com/office/drawing/2014/main" id="{D66F8E3F-BF33-4F99-A1F0-EB5885BF2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2" name="Freeform: Shape 371">
              <a:extLst>
                <a:ext uri="{FF2B5EF4-FFF2-40B4-BE49-F238E27FC236}">
                  <a16:creationId xmlns:a16="http://schemas.microsoft.com/office/drawing/2014/main" id="{EB506747-ED9D-43EA-BD67-DF7971849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3" name="Freeform: Shape 372">
              <a:extLst>
                <a:ext uri="{FF2B5EF4-FFF2-40B4-BE49-F238E27FC236}">
                  <a16:creationId xmlns:a16="http://schemas.microsoft.com/office/drawing/2014/main" id="{AC803CE8-FFF7-40EA-AF62-102724C32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74" name="Freeform: Shape 373">
              <a:extLst>
                <a:ext uri="{FF2B5EF4-FFF2-40B4-BE49-F238E27FC236}">
                  <a16:creationId xmlns:a16="http://schemas.microsoft.com/office/drawing/2014/main" id="{7EF6FFCA-06CC-4395-AEB0-425719A42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5" name="Freeform: Shape 374">
              <a:extLst>
                <a:ext uri="{FF2B5EF4-FFF2-40B4-BE49-F238E27FC236}">
                  <a16:creationId xmlns:a16="http://schemas.microsoft.com/office/drawing/2014/main" id="{0D95F285-AAC0-4F32-8665-2677878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76" name="Freeform: Shape 375">
              <a:extLst>
                <a:ext uri="{FF2B5EF4-FFF2-40B4-BE49-F238E27FC236}">
                  <a16:creationId xmlns:a16="http://schemas.microsoft.com/office/drawing/2014/main" id="{8DFCCA2E-BF12-4D26-A5A4-A03387546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7" name="Freeform: Shape 376">
              <a:extLst>
                <a:ext uri="{FF2B5EF4-FFF2-40B4-BE49-F238E27FC236}">
                  <a16:creationId xmlns:a16="http://schemas.microsoft.com/office/drawing/2014/main" id="{2ABEAC60-6AC3-4D6A-95F9-2E79F6BE0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8" name="Freeform: Shape 377">
              <a:extLst>
                <a:ext uri="{FF2B5EF4-FFF2-40B4-BE49-F238E27FC236}">
                  <a16:creationId xmlns:a16="http://schemas.microsoft.com/office/drawing/2014/main" id="{FA6015B7-49FE-4729-B2F4-585F0F305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9" name="Freeform: Shape 378">
              <a:extLst>
                <a:ext uri="{FF2B5EF4-FFF2-40B4-BE49-F238E27FC236}">
                  <a16:creationId xmlns:a16="http://schemas.microsoft.com/office/drawing/2014/main" id="{D611DEB1-76FE-4625-9449-88E52D15F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80" name="Freeform: Shape 379">
              <a:extLst>
                <a:ext uri="{FF2B5EF4-FFF2-40B4-BE49-F238E27FC236}">
                  <a16:creationId xmlns:a16="http://schemas.microsoft.com/office/drawing/2014/main" id="{97F031C1-1AA7-4CA7-ADD3-E0577626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1" name="Freeform: Shape 380">
              <a:extLst>
                <a:ext uri="{FF2B5EF4-FFF2-40B4-BE49-F238E27FC236}">
                  <a16:creationId xmlns:a16="http://schemas.microsoft.com/office/drawing/2014/main" id="{96F5D0CB-22E6-4536-8403-F42527F31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82" name="Freeform: Shape 381">
              <a:extLst>
                <a:ext uri="{FF2B5EF4-FFF2-40B4-BE49-F238E27FC236}">
                  <a16:creationId xmlns:a16="http://schemas.microsoft.com/office/drawing/2014/main" id="{A32718AB-7401-4F66-9C77-E06C3CF7C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3" name="Freeform: Shape 382">
              <a:extLst>
                <a:ext uri="{FF2B5EF4-FFF2-40B4-BE49-F238E27FC236}">
                  <a16:creationId xmlns:a16="http://schemas.microsoft.com/office/drawing/2014/main" id="{85B6B5F1-D1E4-45A3-8117-348D02D2A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4" name="Freeform: Shape 383">
              <a:extLst>
                <a:ext uri="{FF2B5EF4-FFF2-40B4-BE49-F238E27FC236}">
                  <a16:creationId xmlns:a16="http://schemas.microsoft.com/office/drawing/2014/main" id="{534869FD-184C-42DB-B9DA-293DB67E5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5" name="Freeform: Shape 384">
              <a:extLst>
                <a:ext uri="{FF2B5EF4-FFF2-40B4-BE49-F238E27FC236}">
                  <a16:creationId xmlns:a16="http://schemas.microsoft.com/office/drawing/2014/main" id="{A781504F-CAFD-4201-B288-8B4A809B43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86" name="Freeform: Shape 385">
              <a:extLst>
                <a:ext uri="{FF2B5EF4-FFF2-40B4-BE49-F238E27FC236}">
                  <a16:creationId xmlns:a16="http://schemas.microsoft.com/office/drawing/2014/main" id="{D9FC8348-2BA6-4631-8AA7-D63CD898C5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7" name="Freeform: Shape 386">
              <a:extLst>
                <a:ext uri="{FF2B5EF4-FFF2-40B4-BE49-F238E27FC236}">
                  <a16:creationId xmlns:a16="http://schemas.microsoft.com/office/drawing/2014/main" id="{C1AF95A2-64EA-45E2-A43B-1EBD56910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88" name="Freeform: Shape 387">
              <a:extLst>
                <a:ext uri="{FF2B5EF4-FFF2-40B4-BE49-F238E27FC236}">
                  <a16:creationId xmlns:a16="http://schemas.microsoft.com/office/drawing/2014/main" id="{CFC80050-240D-434A-BFCB-DE4DA4FAF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976644C8-EFF5-A340-902D-3F33EFA7D83A}"/>
              </a:ext>
            </a:extLst>
          </p:cNvPr>
          <p:cNvSpPr>
            <a:spLocks noGrp="1"/>
          </p:cNvSpPr>
          <p:nvPr>
            <p:ph idx="1"/>
          </p:nvPr>
        </p:nvSpPr>
        <p:spPr>
          <a:xfrm>
            <a:off x="6477270" y="1130846"/>
            <a:ext cx="4974771" cy="4351338"/>
          </a:xfrm>
        </p:spPr>
        <p:txBody>
          <a:bodyPr vert="horz" lIns="91440" tIns="45720" rIns="91440" bIns="45720" rtlCol="0">
            <a:normAutofit/>
          </a:bodyPr>
          <a:lstStyle/>
          <a:p>
            <a:r>
              <a:rPr lang="en-GB" sz="1800">
                <a:solidFill>
                  <a:schemeClr val="bg1"/>
                </a:solidFill>
              </a:rPr>
              <a:t>I feel apple has many strengths and pitfalls but so do most organisations </a:t>
            </a:r>
          </a:p>
          <a:p>
            <a:r>
              <a:rPr lang="en-GB" sz="1800">
                <a:solidFill>
                  <a:schemeClr val="bg1"/>
                </a:solidFill>
              </a:rPr>
              <a:t>But I believe apple should look wider into their environmental factors especially the legal aspect as they do not want to risk anymore lawsuits which could potentially ruin their reputation.</a:t>
            </a:r>
          </a:p>
          <a:p>
            <a:r>
              <a:rPr lang="en-GB" sz="1800">
                <a:solidFill>
                  <a:schemeClr val="bg1"/>
                </a:solidFill>
              </a:rPr>
              <a:t>They need to look at projects closely and correct potential lawsuit threats.</a:t>
            </a:r>
          </a:p>
          <a:p>
            <a:r>
              <a:rPr lang="en-GB" sz="1800">
                <a:solidFill>
                  <a:schemeClr val="bg1"/>
                </a:solidFill>
                <a:cs typeface="Calibri" panose="020F0502020204030204"/>
              </a:rPr>
              <a:t>By correcting mistakes, looking at their stakholders they will be keeping customers satisfied and investors will invest more into greater success.</a:t>
            </a:r>
          </a:p>
          <a:p>
            <a:r>
              <a:rPr lang="en-GB" sz="1800">
                <a:solidFill>
                  <a:schemeClr val="bg1"/>
                </a:solidFill>
                <a:cs typeface="Calibri" panose="020F0502020204030204"/>
              </a:rPr>
              <a:t>But the main one for me I believe apple will keep themselves ahead of all competitors.</a:t>
            </a:r>
          </a:p>
          <a:p>
            <a:endParaRPr lang="en-GB" sz="1800">
              <a:solidFill>
                <a:schemeClr val="bg1"/>
              </a:solidFill>
              <a:cs typeface="Calibri" panose="020F0502020204030204"/>
            </a:endParaRPr>
          </a:p>
          <a:p>
            <a:endParaRPr lang="en-GB" sz="1800">
              <a:solidFill>
                <a:schemeClr val="bg1"/>
              </a:solidFill>
              <a:cs typeface="Calibri" panose="020F0502020204030204"/>
            </a:endParaRPr>
          </a:p>
        </p:txBody>
      </p:sp>
      <p:pic>
        <p:nvPicPr>
          <p:cNvPr id="4" name="Recorded Sound">
            <a:hlinkClick r:id="" action="ppaction://media"/>
            <a:extLst>
              <a:ext uri="{FF2B5EF4-FFF2-40B4-BE49-F238E27FC236}">
                <a16:creationId xmlns:a16="http://schemas.microsoft.com/office/drawing/2014/main" id="{858C6D8C-7484-4D5D-8298-22865E35849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86919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68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Oval 37">
            <a:extLst>
              <a:ext uri="{FF2B5EF4-FFF2-40B4-BE49-F238E27FC236}">
                <a16:creationId xmlns:a16="http://schemas.microsoft.com/office/drawing/2014/main" id="{A99050EE-26AF-4253-BD50-F0FCD965A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284" y="575361"/>
            <a:ext cx="5707277" cy="570727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95E1FF-439B-6D42-A5CA-3AF535D22B03}"/>
              </a:ext>
            </a:extLst>
          </p:cNvPr>
          <p:cNvSpPr>
            <a:spLocks noGrp="1"/>
          </p:cNvSpPr>
          <p:nvPr>
            <p:ph type="title"/>
          </p:nvPr>
        </p:nvSpPr>
        <p:spPr>
          <a:xfrm>
            <a:off x="838200" y="1748452"/>
            <a:ext cx="4974771" cy="3587786"/>
          </a:xfrm>
        </p:spPr>
        <p:txBody>
          <a:bodyPr>
            <a:normAutofit/>
          </a:bodyPr>
          <a:lstStyle/>
          <a:p>
            <a:pPr algn="ctr"/>
            <a:r>
              <a:rPr lang="en-GB">
                <a:solidFill>
                  <a:schemeClr val="bg1"/>
                </a:solidFill>
              </a:rPr>
              <a:t>Conclusion </a:t>
            </a:r>
            <a:endParaRPr lang="en-US">
              <a:solidFill>
                <a:schemeClr val="bg1"/>
              </a:solidFill>
            </a:endParaRPr>
          </a:p>
        </p:txBody>
      </p:sp>
      <p:grpSp>
        <p:nvGrpSpPr>
          <p:cNvPr id="40"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41" name="Freeform: Shape 40">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sp>
        <p:nvSpPr>
          <p:cNvPr id="44" name="Graphic 212">
            <a:extLst>
              <a:ext uri="{FF2B5EF4-FFF2-40B4-BE49-F238E27FC236}">
                <a16:creationId xmlns:a16="http://schemas.microsoft.com/office/drawing/2014/main" id="{D0C78466-EB6E-45A0-99A6-A00789ACD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46" name="Graphic 212">
            <a:extLst>
              <a:ext uri="{FF2B5EF4-FFF2-40B4-BE49-F238E27FC236}">
                <a16:creationId xmlns:a16="http://schemas.microsoft.com/office/drawing/2014/main" id="{E99F76E4-5DFD-4DBE-B042-66FBCD118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48"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49" name="Freeform: Shape 48">
              <a:extLst>
                <a:ext uri="{FF2B5EF4-FFF2-40B4-BE49-F238E27FC236}">
                  <a16:creationId xmlns:a16="http://schemas.microsoft.com/office/drawing/2014/main" id="{29D439AD-5D67-497C-B831-D17FC3E59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23F54BF2-C71C-45C5-9408-3B5E011B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2BBABE17-DB56-44AB-934B-63C07C79F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CB483D20-A128-4076-AF54-88646172B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E5EFA818-FDDA-49E9-B11F-E9DC1854A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EA1F8728-F8F7-4828-A718-A15E7663EA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8DA1F73F-AA1D-41D7-BAAB-292FD94A3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9441DEA-C85E-4B9C-A48D-8437854C4C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15EBAA20-1368-4495-8D7C-820FAD8E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0FB92591-626C-4D2B-A3E6-EC8742D67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D392448D-513F-4528-9D8D-A151982041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61946BAE-1546-4EA4-A108-A799BF5D2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42A8EC93-6A35-4D37-A8CB-59362BF87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AFC3ECA2-E914-4D83-ABF9-B9FFD96E9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712B1108-9AAC-4F10-A64F-0D6963E518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284CDA0C-B2AB-4791-83B1-C053C061D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F857BF6B-E0CA-49C0-8827-B44CE8B92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6D7B06A7-ADDF-4F27-B11F-08422FC18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E8B0DA6C-71D7-4FCB-AE4C-035E0ADB5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EB078173-ADFB-480D-91A4-4D71C01098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AAA4027A-C97B-4C9A-B04C-EBE211220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C06DA92D-C6D0-4C7D-98CF-D9576912E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6601653-3941-4C9B-BD39-62EECE23A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2BC4A394-4FFE-4BFE-9A59-2B624E07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EB4EABA5-FDCF-4F6F-8FF1-6FDFF5058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10F3C940-2320-488A-B24C-AB0A4FB53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F525BA82-37D8-47ED-AFF6-AE57124A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C2D78955-C80F-4DA3-83AA-D28A5A6F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BC23DAAC-7C06-4012-8CBB-8E3126B68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60D19F80-DC80-49EC-8EDD-7889092C18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11F50BB3-EA39-4693-BAE1-1101EF0A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00EFD45B-69A8-47F6-A5BF-779F7EB49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9E53C464-7272-4EBC-830B-CB29A9698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B6BF10CE-C2AD-487A-9402-8D5C746EC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1064C7FE-F8EB-47EF-97FA-348A52059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A991C553-06A1-4F26-BBBC-80F7E11E7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BCE9C081-2191-4C84-956E-F106BB015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92F6F03-BC34-40C6-8F17-7A169CD72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A5101B80-7351-4F0F-AB7D-3E40B4D26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570EE1D-95AC-4660-8E96-7C8A36FEB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385D9A56-2D15-4E0A-B981-E168F09064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8D0BA2F-9273-4EAA-AD17-C4EFE1140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512CC54E-7976-4DC9-984C-45C2A23A7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C8A3FC72-9FF9-41F6-97E0-45A0FEE94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48918C16-C9B6-40D5-93A0-DB547B644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A05612C6-4858-4854-A3D3-90CF1E1C7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8E88D77-C726-4008-849C-DA7361F88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24CFE7CA-C955-4365-90C3-6272CB9A3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38B43FC8-B81C-490A-A346-4C6235DA8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214D0221-0C97-4C71-B535-7506956EF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ED0C44EA-BD25-49A3-9EB8-9D8DED7C19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A3C9CCF2-15CC-4F7D-87F5-7FFEBAC9C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AA321D8-1D2C-472C-A2DB-EBB74498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724680C1-4BB5-45DB-A558-82514418C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C94F4CEF-82DD-4CFB-8EE3-4AB115F6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4F186C9C-C620-4426-A674-E40F808F6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8929942C-BA3F-40EF-94DD-4A5C22C5B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D234974B-3555-465B-95A7-1C63CE738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0E38F9FD-48AC-4C3E-9E75-D1C0B555E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3AA72E26-5C3D-4231-9042-E00AE43E8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6684433D-3C9E-4C19-A801-D51CF3064F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DADB0C3D-A021-4F40-93B3-76B61334F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41781C18-F408-401D-8A86-99FFBB989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9D958D9F-E4B0-48B1-ADA4-3053AFB5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43EFCD46-F0FB-499C-81B9-3508FE5C8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2B6A130F-CB85-4BDA-8DDF-8DAAB2F7D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9359DA40-CA94-4B1F-9BE6-C800BEEC7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73304FCD-8DAD-4BC8-A16E-84DDCA07FF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BCB4864C-8F67-4BE7-89CC-664EA25EC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845F543D-67FC-4640-A2A1-69DA6D05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DBDB2A9C-60E5-4F7E-BA2B-4DD1595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72B10DA2-D88E-4952-BDB5-102E61B4B2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AC5F5BED-3698-4F52-9977-D8CA2DC03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E19CCEBC-AD20-45B2-A751-42B40BB31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3A978AD9-9A35-4B89-B3BC-61E54AD9EB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77D8C808-AFC9-42DD-B253-004890379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EECD0BF1-7C64-407E-8306-4C447B1D3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953B0F94-AC35-4CB2-878D-1DC7D68BE9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08EA50C2-BB5F-4368-AA91-67B207C1AB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DE45A7FE-0A45-45F6-8417-EBDA5A12D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DA8B8DC8-F88C-432E-A8C2-8D13FE874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D02C5430-233D-49F7-B852-181D2B2F6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76DB286F-9E15-441C-8697-57007B76C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534DC0EE-15B7-44AE-A7DC-8B5E22688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4FBE9900-F640-4248-9C4C-EDBE5E00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37FF04AF-F86B-49F8-AAB5-DA696591A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710DCFEA-4572-47A3-A6BE-7B21F575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BA42ED8E-CCC8-478F-9EF4-625B633071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146DF8F4-DF09-4E6C-887F-C9269E56A5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7FF3916E-5C82-4956-A88B-81BFAC91B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7E5CF7AE-ED45-4AB5-9AEB-56FC964BF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7CFB132C-BEB1-4897-B1A4-97422811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4EE49F21-E336-41BC-8256-85A9AB597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C62510EE-BDCD-4393-9AD7-2D0C9A722D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2420F94B-4F00-4C6C-97E3-BA5B5E687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E712560A-A110-4132-85D5-21BBBFA8C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D1E3102B-23D5-43AE-A67D-583AAA52B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9D5ABE4E-EB80-423C-BBCE-9C1B77D9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BEB8CCC5-38F5-4892-A00B-14B645BBD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8860175F-F7D5-4464-AD61-5B435528F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E28C20B0-98AA-4A5B-8CE1-236A3F6CAA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8A56719F-13F0-4B75-8C04-DAACD8FD8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B30555DA-285C-4859-83DE-B16FF6DB1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67AF00E9-C8D6-41C4-9703-5468F5163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D07F88BD-A2E8-4F25-BB43-9372C6C9F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DFAE35DA-8283-4F4B-8C00-FF8EFE39B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4340DEBE-A255-48E2-B7B2-AE881651C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FE968FB9-507A-4F2E-B346-15995081B1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4DA99BD8-9C2B-46BF-AA27-ED405540D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50C84F67-D2C2-48DF-8537-DF99C6024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F5CAEB9A-26A6-4FBF-916B-19FC9B0BF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E4DEDE1B-4819-4E4B-849E-330D7DF56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C441B73E-F19C-4313-8F46-F600603B3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014FE805-EF51-4859-A6DF-CF75F9A0F5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624CF2A5-BD9E-4570-8560-063BC70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6BEC415C-7946-43B2-9AC8-348B6B5CD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1B615AD5-3365-43D4-8E16-377A2A2F97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9D184DFD-DD33-491E-90FF-6E4ECA2668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31B62FE1-0262-4B09-ABEA-8AA010137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20C539C6-FAA9-4EBE-93D9-1F946E144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8C6EF3FF-09E5-4099-A49B-CA364A6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B3C5E06F-8F1E-4771-AAE4-B34B1D6A3D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538D5AE9-76CC-4AE4-B026-656EDCB01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30F1A9B9-52AB-4527-BD4A-1802F7C96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46A57D78-C020-4EEF-971D-0C880288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7666D7A3-5ABF-4EDE-A0C5-F2099B2D86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13BC460A-E0FF-4658-A2FD-A3AF4D51D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26467CC2-3AB3-4D37-8323-385B7399F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563A1F58-33CE-4EDF-B902-3F43F69DA2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DDCFAB2F-7E88-4A57-999A-2506A1FE7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571BEB66-3787-441F-BB54-80C05C6F1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641DC095-611E-4979-8664-6C0EB878F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210B9ECF-D859-4919-A9D6-3208548F0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4FBC31D4-7E98-452C-8A87-822DE0432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E302346C-F328-435B-87ED-447C6F854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B94F507E-9E94-432E-AE8A-A6CB2C5D0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1FFAC4F0-FD7F-4943-B60E-E276F8B23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A8A5D871-92FD-43C3-BF94-0B524FA7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6A79A241-1665-453E-ADD4-18892D4F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81EABE18-4189-4E07-93C9-9B76673E3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B658A0EE-6F09-4EF7-B5E7-F23A556BD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15EB019C-C95B-4DE3-BD17-DC20F8007A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2948B3ED-79C1-47C8-B712-0BFB5536C3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13387DB9-900B-422D-90F7-C5C7EB5D5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48FDCCF3-E6D6-4CD0-9D47-02FE785C7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BC14E8F6-33F6-47CE-9A24-EA71D714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F78CC38F-63FC-4552-B17B-8D79D3C8F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89042823-A002-49CE-B03D-ED1291DC1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96EFC6CE-198B-489B-B1EE-72CE84262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49FEA23D-54D9-45D7-9325-1E2F638C9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2DB04EE3-370F-49CE-BCFE-C2999C3CF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8BCBCC34-797D-41A8-8AD1-7E03E1BBF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AFF5C1F8-0EDE-4835-89E6-1FCB2EA39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6171D504-6300-457C-AFCC-064DBB3FC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62ACE739-C8C4-4495-B04C-C3AFC4481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3F4771CD-CDCA-4FFE-8EF5-E42D1781E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A10C0BFE-A8F9-4E21-9DFD-37A4D26C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4D8D4EF9-4EF7-4538-A4AE-439F9335E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7E0500AB-5662-43B9-95C2-2EC80CC54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984021AD-A6A2-4CDA-A953-72FBA7598B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FD1FBF47-CAC8-4385-9DC7-C9BB6167E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FBAEE482-005F-4288-8D66-09EA246C4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2C5DCF49-33DE-4AFF-818E-42F59F280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866903F3-208B-46D5-925B-254DC742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2550D219-E342-4A38-BB89-575C1EE7A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5B5485FC-95D0-4660-9594-2C9BD3B776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2EA358DA-C7E8-4DF8-B7D6-CC582956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7990E8BB-4369-4845-8436-A6F3FE1D1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D6C050C5-1951-434B-A7FE-D271E73F8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219" name="Graphic 4">
            <a:extLst>
              <a:ext uri="{FF2B5EF4-FFF2-40B4-BE49-F238E27FC236}">
                <a16:creationId xmlns:a16="http://schemas.microsoft.com/office/drawing/2014/main" id="{773717CC-ECEE-4ABF-BA61-C59F468017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alpha val="60000"/>
            </a:schemeClr>
          </a:solidFill>
        </p:grpSpPr>
        <p:sp>
          <p:nvSpPr>
            <p:cNvPr id="220" name="Freeform: Shape 219">
              <a:extLst>
                <a:ext uri="{FF2B5EF4-FFF2-40B4-BE49-F238E27FC236}">
                  <a16:creationId xmlns:a16="http://schemas.microsoft.com/office/drawing/2014/main" id="{9A4FAE41-62DF-4B8E-BD66-8EC206E0E3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564C7F1F-5546-40DC-A16B-C9A3E4577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45583216-FC24-4B75-9703-DBEC401F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2FD0A70D-2E7E-4048-8145-0F45EDBBC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B703C78E-D176-4455-B7B5-2DB4F418D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AD23B98E-D1FB-4BD9-BA4A-060BC8266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C1541992-EEDB-4D6B-BDA9-B66E58A17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08072B3B-B852-4186-ACFE-F61425132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7B5DD2CA-BCBA-4F3E-B472-84006768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C7335DFE-05E4-4D45-B035-1D85E7648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ADCF9375-A092-491A-960D-A4DBB376C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95341599-7E99-490F-9AF8-07EAE5C8D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E1C55EB0-818A-46E6-8D53-550310029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319B036C-5BD8-4F3B-8935-96D50F410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A8445880-106C-4DC8-A250-D132F0D6F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952AA1DD-5DBE-43CD-9B85-63C762692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2A412466-ED73-4944-83CE-224B1769C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807E195A-10DB-494C-A547-E1D0C6F616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4CD4AECE-734D-4B90-984F-B2ABFA2B6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2927072E-8001-4AD1-A4C4-2EDBA3BF8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499D6F50-E593-46A3-81D8-73389276B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7A96E600-84B4-452B-AE40-295FC5807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CBBA17AC-C1AB-4BFC-A051-457275D1D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488E850C-90D5-4D0F-A57D-7809327EF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9F98D808-AB13-4D8D-B4C5-9D3215346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95AFFBC0-FF37-4117-86FA-21ABDA17A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ED0AC42A-17B0-4154-968C-CAE2A04C2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4A7A31A0-8490-4B9D-B9CC-7FF28053E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8188899C-6A74-43D8-B36C-F86B278C8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1537EAA6-95B6-4674-A7B9-40F9AB7F59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F4B29507-C08F-4764-B703-0EB33A0FAC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4200E500-6A99-47FC-A30F-FA4C85DA8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9558677C-76AD-451F-AEEE-C5FEE4179C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79E472E5-A81A-44E7-AEBA-C3A593497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5CD54F54-9E41-4635-A533-6CC6515E1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B22D6F46-74C0-49D9-8CD8-BC125E973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C6FAA6EC-EDF6-4522-ACD8-8D4F7FF87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5F8364DC-ED1A-482D-A418-7941B199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1896D361-70A8-4528-940B-F306550F8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4D1CB00A-0CE1-4E25-ADCE-9562845F5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E1B6761E-B7C6-4218-B95F-F6DEC0066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CA081177-DAC3-4667-91A1-4CC885D4A1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435007DC-BB8D-43BA-9598-AE79AA262E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46628B8A-02EC-44EF-B52C-5EBAFBCF9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2DACEC99-8F4C-495C-8EAA-670A3A02E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C8EFEAD4-1425-4357-9D8A-F326DABC6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FDA70E94-A082-47D4-B4F8-142AEF1DC3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10E96E8A-1EEA-4F1D-8CFE-12DC9B9E7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B12D7CC4-A548-4FF7-A6B2-9151CFA9E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CB3F1C68-B597-4669-87F8-C80124ABE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A57037D2-0958-4F34-815F-C8CA7F86A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30AF3969-3F11-4157-B4B9-33B1314623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51D613E3-18F5-4426-ADEB-DEC123E16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1DC25548-A3A9-4018-A29B-6972D353F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7EDE6372-94D2-435D-BD43-A20072D8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729575A6-77E2-4199-8F0A-27C89330A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12EB506D-59AD-4011-80F8-36A2BDB9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92FD46FA-14EB-46A2-B4A3-ECD1F49BAC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1CD84E07-49A9-40E3-B34C-91C156C9C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F3090306-C384-44A0-8C38-77397133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3515E97E-31A4-4273-AB55-8EAD74CB9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792F63CA-0494-43E2-A0AA-37C35C832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5389A040-E4CC-4CE7-8B9F-40ECA9ACE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1BA51B23-705C-49BE-B606-8A9B623E0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B16EF17A-F451-4B5B-9052-33A9116E9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1B20B7D1-27D7-4E1A-A317-E9E7A105A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1E3FADAF-FD1D-45B2-A40D-EBDD536E7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301257BA-BCE2-4479-A04F-A9DBFAF9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619D0ABC-04D9-405A-A52F-5EEC01762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123AE5C7-608A-47A7-B7A1-55662B70B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957BDA1A-3081-45EB-A31E-3F98EC6DC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683DDA50-C794-4DC5-8297-CFDEB8DCB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FA42024A-A832-4635-9CE6-B968232CE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564D00AA-3E68-4F56-80A0-08D5DFFB6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D988A711-E3E8-4172-AFE1-60E93FF10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7A89FF34-EE34-461C-A3EF-73AC3801B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80D55E43-BE59-444D-B32B-9C0306A12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639C823F-B16B-4DF7-BA6E-0D832AAB2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2E623C08-172F-41EA-90CB-59ED0D583B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94C0577F-0FF9-47D5-8C6D-FC7B4CC3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30C80E9D-7909-4C52-ACAD-80FF874F9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2B9598CE-4E74-4A54-BAB8-59379D211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E7188EAA-47E1-4B73-8682-C74A0421B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36900E8B-61F2-411F-B29F-A9CDC6E81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0A25598A-334A-487D-9604-4753EAE81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C8DBE472-045A-491C-AB7C-4153EE2B0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2F6DD374-5D5F-48BB-8135-8F37EE2C2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386B8A5A-00D0-4291-937B-931B3F19CD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89C10BFA-8067-495D-810E-1F4085F7B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51F94E69-8294-4AB3-A457-3BD4ACF08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AD2859C5-45C5-4EE2-8272-0FA7A0235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14AFB321-1B9D-41AF-9686-8C689A3F4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5C4403F4-D893-4E4C-8DFE-E79AE6A62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BA894316-677B-4B51-AF19-0D3FAF96A7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07FDE9AD-8F5A-44B0-AC7E-30148150D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A4D0E6BA-489D-4EA4-994E-225F7D078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7EDFBCCB-EC92-4860-BBDB-2EC6355F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459DBA8E-2EB0-4C51-A161-2C595B89D4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FB1BA285-9A95-49B7-A098-F38400D92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D29C405E-90F5-4AB5-8B5F-3CA2F1815A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F7214FFD-3321-412F-9CA5-4BC6E874F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5F16C3D8-64A1-443D-92A7-EA97518A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7E4EFAB9-436A-4B6B-A16B-8DA3F614A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037DDFC3-D7A5-443D-8417-D723296DA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253AC142-F4B4-47E8-BBEE-F7D0F8547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890AAA82-94E2-41D0-AE92-9C87195CC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FD33B856-EF4E-40FC-BDA0-9E26203D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24AEBF58-C8A2-4D00-9AFB-B5012AEA3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21270E55-4211-4529-BDC3-29B80BDF5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16DD7E91-EFBB-4DD7-B30F-4A13C20BE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96260F31-66FB-4E2C-801E-701C2B859A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B5FEE1C9-3961-4400-AD3E-B5AD93A47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34E1BE05-269F-4A13-99FE-2A973A0E7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2D591FBD-65C6-46C4-AF19-875D652DCF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85F7E635-CB45-4346-BBFB-10FF0576A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3BDAC885-F0B3-4D66-8587-438465298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3427A7E1-71C9-42CC-9CAF-53642DC4D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20BF60C4-2E5D-473E-96B6-D22BB8536F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C4703732-1088-4448-ACC0-D8BD901B2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6777D706-23BF-4962-98D3-D5AE7DF4EC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783FF777-4C59-44D0-9441-2B40E0A70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2037F33C-65F4-44B6-9CB2-D32D1552C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E73BA403-F3FD-4D76-A516-5698375D6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0AF0D29B-415A-4327-A4B4-B5DC8F0AC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374A9388-F55E-4F94-817D-5BFF0B59E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30C52183-F223-4E0A-B713-C91589CEB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A6BEE030-DC6B-4CB1-A01B-95CC82552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2D41CF67-37BB-443C-85CF-2A05174FD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65A449CF-396F-45B8-B268-6824A4E89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9C20A7EF-7013-4D6C-ADD8-868A931DF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F787692C-3BA9-4D4D-82F8-E497797AA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A6D539D6-A55E-40F5-83AC-A77340524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D4D7922F-CA55-4202-B99F-ED303E704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4120C846-A602-4B6C-9C07-11D2B0F8A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84B5D527-4684-45F5-84CE-73642492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FF31CF21-8169-4D45-A115-9CF8D3718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DA8762B9-9CD8-4676-93F5-6C9358A94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A183E80A-70D1-4F52-A92D-D396648CC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83FBB0F7-E17E-4890-9B66-3625BA146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708E7BF1-2D4D-44AB-A5CC-0ED91B846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4B468C4E-6F63-4172-AE1F-8965744DB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1" name="Freeform: Shape 360">
              <a:extLst>
                <a:ext uri="{FF2B5EF4-FFF2-40B4-BE49-F238E27FC236}">
                  <a16:creationId xmlns:a16="http://schemas.microsoft.com/office/drawing/2014/main" id="{974C7149-F567-4D55-8F48-511DCF3A8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62" name="Freeform: Shape 361">
              <a:extLst>
                <a:ext uri="{FF2B5EF4-FFF2-40B4-BE49-F238E27FC236}">
                  <a16:creationId xmlns:a16="http://schemas.microsoft.com/office/drawing/2014/main" id="{54A551FA-7E10-4D28-9A10-B9A06C078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3" name="Freeform: Shape 362">
              <a:extLst>
                <a:ext uri="{FF2B5EF4-FFF2-40B4-BE49-F238E27FC236}">
                  <a16:creationId xmlns:a16="http://schemas.microsoft.com/office/drawing/2014/main" id="{1D04F3C0-CE2C-4B8D-A5BD-0E994FD8D9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64" name="Freeform: Shape 363">
              <a:extLst>
                <a:ext uri="{FF2B5EF4-FFF2-40B4-BE49-F238E27FC236}">
                  <a16:creationId xmlns:a16="http://schemas.microsoft.com/office/drawing/2014/main" id="{D2EA9230-DD52-48A9-B268-56744EA50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65" name="Freeform: Shape 364">
              <a:extLst>
                <a:ext uri="{FF2B5EF4-FFF2-40B4-BE49-F238E27FC236}">
                  <a16:creationId xmlns:a16="http://schemas.microsoft.com/office/drawing/2014/main" id="{043A05F5-A8CF-4D01-AF12-95D1ECAE4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6" name="Freeform: Shape 365">
              <a:extLst>
                <a:ext uri="{FF2B5EF4-FFF2-40B4-BE49-F238E27FC236}">
                  <a16:creationId xmlns:a16="http://schemas.microsoft.com/office/drawing/2014/main" id="{1F47C6BC-BD1A-4291-B018-05E5A72E4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7" name="Freeform: Shape 366">
              <a:extLst>
                <a:ext uri="{FF2B5EF4-FFF2-40B4-BE49-F238E27FC236}">
                  <a16:creationId xmlns:a16="http://schemas.microsoft.com/office/drawing/2014/main" id="{E5B89844-FD17-4048-A3F5-35E390C6E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68" name="Freeform: Shape 367">
              <a:extLst>
                <a:ext uri="{FF2B5EF4-FFF2-40B4-BE49-F238E27FC236}">
                  <a16:creationId xmlns:a16="http://schemas.microsoft.com/office/drawing/2014/main" id="{B5593F34-8B0E-4D34-9781-B594E2F5D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9" name="Freeform: Shape 368">
              <a:extLst>
                <a:ext uri="{FF2B5EF4-FFF2-40B4-BE49-F238E27FC236}">
                  <a16:creationId xmlns:a16="http://schemas.microsoft.com/office/drawing/2014/main" id="{4428E4BB-2263-4D19-8254-C9B54B856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70" name="Freeform: Shape 369">
              <a:extLst>
                <a:ext uri="{FF2B5EF4-FFF2-40B4-BE49-F238E27FC236}">
                  <a16:creationId xmlns:a16="http://schemas.microsoft.com/office/drawing/2014/main" id="{2366216E-6EA2-4872-8370-C5EC22520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1" name="Freeform: Shape 370">
              <a:extLst>
                <a:ext uri="{FF2B5EF4-FFF2-40B4-BE49-F238E27FC236}">
                  <a16:creationId xmlns:a16="http://schemas.microsoft.com/office/drawing/2014/main" id="{D66F8E3F-BF33-4F99-A1F0-EB5885BF2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2" name="Freeform: Shape 371">
              <a:extLst>
                <a:ext uri="{FF2B5EF4-FFF2-40B4-BE49-F238E27FC236}">
                  <a16:creationId xmlns:a16="http://schemas.microsoft.com/office/drawing/2014/main" id="{EB506747-ED9D-43EA-BD67-DF7971849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3" name="Freeform: Shape 372">
              <a:extLst>
                <a:ext uri="{FF2B5EF4-FFF2-40B4-BE49-F238E27FC236}">
                  <a16:creationId xmlns:a16="http://schemas.microsoft.com/office/drawing/2014/main" id="{AC803CE8-FFF7-40EA-AF62-102724C32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74" name="Freeform: Shape 373">
              <a:extLst>
                <a:ext uri="{FF2B5EF4-FFF2-40B4-BE49-F238E27FC236}">
                  <a16:creationId xmlns:a16="http://schemas.microsoft.com/office/drawing/2014/main" id="{7EF6FFCA-06CC-4395-AEB0-425719A42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5" name="Freeform: Shape 374">
              <a:extLst>
                <a:ext uri="{FF2B5EF4-FFF2-40B4-BE49-F238E27FC236}">
                  <a16:creationId xmlns:a16="http://schemas.microsoft.com/office/drawing/2014/main" id="{0D95F285-AAC0-4F32-8665-2677878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76" name="Freeform: Shape 375">
              <a:extLst>
                <a:ext uri="{FF2B5EF4-FFF2-40B4-BE49-F238E27FC236}">
                  <a16:creationId xmlns:a16="http://schemas.microsoft.com/office/drawing/2014/main" id="{8DFCCA2E-BF12-4D26-A5A4-A03387546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7" name="Freeform: Shape 376">
              <a:extLst>
                <a:ext uri="{FF2B5EF4-FFF2-40B4-BE49-F238E27FC236}">
                  <a16:creationId xmlns:a16="http://schemas.microsoft.com/office/drawing/2014/main" id="{2ABEAC60-6AC3-4D6A-95F9-2E79F6BE0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8" name="Freeform: Shape 377">
              <a:extLst>
                <a:ext uri="{FF2B5EF4-FFF2-40B4-BE49-F238E27FC236}">
                  <a16:creationId xmlns:a16="http://schemas.microsoft.com/office/drawing/2014/main" id="{FA6015B7-49FE-4729-B2F4-585F0F305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9" name="Freeform: Shape 378">
              <a:extLst>
                <a:ext uri="{FF2B5EF4-FFF2-40B4-BE49-F238E27FC236}">
                  <a16:creationId xmlns:a16="http://schemas.microsoft.com/office/drawing/2014/main" id="{D611DEB1-76FE-4625-9449-88E52D15F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80" name="Freeform: Shape 379">
              <a:extLst>
                <a:ext uri="{FF2B5EF4-FFF2-40B4-BE49-F238E27FC236}">
                  <a16:creationId xmlns:a16="http://schemas.microsoft.com/office/drawing/2014/main" id="{97F031C1-1AA7-4CA7-ADD3-E0577626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1" name="Freeform: Shape 380">
              <a:extLst>
                <a:ext uri="{FF2B5EF4-FFF2-40B4-BE49-F238E27FC236}">
                  <a16:creationId xmlns:a16="http://schemas.microsoft.com/office/drawing/2014/main" id="{96F5D0CB-22E6-4536-8403-F42527F31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82" name="Freeform: Shape 381">
              <a:extLst>
                <a:ext uri="{FF2B5EF4-FFF2-40B4-BE49-F238E27FC236}">
                  <a16:creationId xmlns:a16="http://schemas.microsoft.com/office/drawing/2014/main" id="{A32718AB-7401-4F66-9C77-E06C3CF7C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3" name="Freeform: Shape 382">
              <a:extLst>
                <a:ext uri="{FF2B5EF4-FFF2-40B4-BE49-F238E27FC236}">
                  <a16:creationId xmlns:a16="http://schemas.microsoft.com/office/drawing/2014/main" id="{85B6B5F1-D1E4-45A3-8117-348D02D2A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4" name="Freeform: Shape 383">
              <a:extLst>
                <a:ext uri="{FF2B5EF4-FFF2-40B4-BE49-F238E27FC236}">
                  <a16:creationId xmlns:a16="http://schemas.microsoft.com/office/drawing/2014/main" id="{534869FD-184C-42DB-B9DA-293DB67E5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5" name="Freeform: Shape 384">
              <a:extLst>
                <a:ext uri="{FF2B5EF4-FFF2-40B4-BE49-F238E27FC236}">
                  <a16:creationId xmlns:a16="http://schemas.microsoft.com/office/drawing/2014/main" id="{A781504F-CAFD-4201-B288-8B4A809B43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86" name="Freeform: Shape 385">
              <a:extLst>
                <a:ext uri="{FF2B5EF4-FFF2-40B4-BE49-F238E27FC236}">
                  <a16:creationId xmlns:a16="http://schemas.microsoft.com/office/drawing/2014/main" id="{D9FC8348-2BA6-4631-8AA7-D63CD898C5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7" name="Freeform: Shape 386">
              <a:extLst>
                <a:ext uri="{FF2B5EF4-FFF2-40B4-BE49-F238E27FC236}">
                  <a16:creationId xmlns:a16="http://schemas.microsoft.com/office/drawing/2014/main" id="{C1AF95A2-64EA-45E2-A43B-1EBD56910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88" name="Freeform: Shape 387">
              <a:extLst>
                <a:ext uri="{FF2B5EF4-FFF2-40B4-BE49-F238E27FC236}">
                  <a16:creationId xmlns:a16="http://schemas.microsoft.com/office/drawing/2014/main" id="{CFC80050-240D-434A-BFCB-DE4DA4FAF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EADEF101-3168-0F4F-B1B0-5FFEFD1DC964}"/>
              </a:ext>
            </a:extLst>
          </p:cNvPr>
          <p:cNvSpPr>
            <a:spLocks noGrp="1"/>
          </p:cNvSpPr>
          <p:nvPr>
            <p:ph idx="1"/>
          </p:nvPr>
        </p:nvSpPr>
        <p:spPr>
          <a:xfrm>
            <a:off x="6477270" y="1130846"/>
            <a:ext cx="4974771" cy="4351338"/>
          </a:xfrm>
        </p:spPr>
        <p:txBody>
          <a:bodyPr vert="horz" lIns="91440" tIns="45720" rIns="91440" bIns="45720" rtlCol="0">
            <a:normAutofit/>
          </a:bodyPr>
          <a:lstStyle/>
          <a:p>
            <a:r>
              <a:rPr lang="en-GB" sz="2400">
                <a:solidFill>
                  <a:schemeClr val="bg1"/>
                </a:solidFill>
              </a:rPr>
              <a:t>From the presentation I feel apple has a positive potential to succeed in the future, but they need to look closely at future projects and detect threats and weaknesses early in project planning not to develop any hiccups along the way. </a:t>
            </a:r>
          </a:p>
          <a:p>
            <a:r>
              <a:rPr lang="en-GB" sz="2400">
                <a:solidFill>
                  <a:schemeClr val="bg1"/>
                </a:solidFill>
              </a:rPr>
              <a:t>This will help apple grow further and keep existing loyal customers.</a:t>
            </a:r>
          </a:p>
          <a:p>
            <a:r>
              <a:rPr lang="en-GB" sz="2400">
                <a:solidFill>
                  <a:schemeClr val="bg1"/>
                </a:solidFill>
                <a:cs typeface="Calibri"/>
              </a:rPr>
              <a:t>Apple will have a greater chance for innovation in the future.</a:t>
            </a:r>
          </a:p>
        </p:txBody>
      </p:sp>
      <p:pic>
        <p:nvPicPr>
          <p:cNvPr id="4" name="Recorded Sound">
            <a:hlinkClick r:id="" action="ppaction://media"/>
            <a:extLst>
              <a:ext uri="{FF2B5EF4-FFF2-40B4-BE49-F238E27FC236}">
                <a16:creationId xmlns:a16="http://schemas.microsoft.com/office/drawing/2014/main" id="{6EBA5605-0788-4489-B5B7-FC022B4BEA7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17727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87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9">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395" y="1040837"/>
            <a:ext cx="4754948" cy="4754948"/>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056F38F-7C4E-461D-8709-7D0024AE1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11" y="1029607"/>
            <a:ext cx="4754948" cy="475494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13">
            <a:extLst>
              <a:ext uri="{FF2B5EF4-FFF2-40B4-BE49-F238E27FC236}">
                <a16:creationId xmlns:a16="http://schemas.microsoft.com/office/drawing/2014/main" id="{C7278469-3C3C-49CE-AEEE-E176A4900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60" y="934855"/>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E1887A-5407-8646-9176-E95A054F9C67}"/>
              </a:ext>
            </a:extLst>
          </p:cNvPr>
          <p:cNvSpPr>
            <a:spLocks noGrp="1"/>
          </p:cNvSpPr>
          <p:nvPr>
            <p:ph type="title"/>
          </p:nvPr>
        </p:nvSpPr>
        <p:spPr>
          <a:xfrm>
            <a:off x="1102368" y="1877492"/>
            <a:ext cx="4030132" cy="3215373"/>
          </a:xfrm>
        </p:spPr>
        <p:txBody>
          <a:bodyPr>
            <a:normAutofit/>
          </a:bodyPr>
          <a:lstStyle/>
          <a:p>
            <a:pPr algn="ctr"/>
            <a:r>
              <a:rPr lang="en-GB">
                <a:solidFill>
                  <a:schemeClr val="bg1"/>
                </a:solidFill>
              </a:rPr>
              <a:t>References </a:t>
            </a:r>
            <a:endParaRPr lang="en-US">
              <a:solidFill>
                <a:schemeClr val="bg1"/>
              </a:solidFill>
            </a:endParaRPr>
          </a:p>
        </p:txBody>
      </p:sp>
      <p:grpSp>
        <p:nvGrpSpPr>
          <p:cNvPr id="16" name="Group 15">
            <a:extLst>
              <a:ext uri="{FF2B5EF4-FFF2-40B4-BE49-F238E27FC236}">
                <a16:creationId xmlns:a16="http://schemas.microsoft.com/office/drawing/2014/main" id="{93DC754C-7E09-422D-A8BB-AF632E90DF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7" name="Freeform: Shape 1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 name="Freeform: Shape 1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20" name="Graphic 212">
            <a:extLst>
              <a:ext uri="{FF2B5EF4-FFF2-40B4-BE49-F238E27FC236}">
                <a16:creationId xmlns:a16="http://schemas.microsoft.com/office/drawing/2014/main" id="{4C6598AB-1C17-4D54-951C-A082D94AC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C83B66D7-137D-4AC1-B172-53D60F08BE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Oval 23">
            <a:extLst>
              <a:ext uri="{FF2B5EF4-FFF2-40B4-BE49-F238E27FC236}">
                <a16:creationId xmlns:a16="http://schemas.microsoft.com/office/drawing/2014/main" id="{F6B92503-6984-4D15-8B98-8718709B7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08DDF938-524E-4C18-A47D-C00627832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CC853415-6D3B-EB4D-B902-ADE27EA8F45B}"/>
              </a:ext>
            </a:extLst>
          </p:cNvPr>
          <p:cNvSpPr>
            <a:spLocks noGrp="1"/>
          </p:cNvSpPr>
          <p:nvPr>
            <p:ph idx="1"/>
          </p:nvPr>
        </p:nvSpPr>
        <p:spPr>
          <a:xfrm>
            <a:off x="6234868" y="1130846"/>
            <a:ext cx="5217173" cy="4351338"/>
          </a:xfrm>
        </p:spPr>
        <p:txBody>
          <a:bodyPr vert="horz" lIns="91440" tIns="45720" rIns="91440" bIns="45720" rtlCol="0">
            <a:normAutofit/>
          </a:bodyPr>
          <a:lstStyle/>
          <a:p>
            <a:r>
              <a:rPr lang="en-US" sz="1100">
                <a:solidFill>
                  <a:schemeClr val="bg1"/>
                </a:solidFill>
                <a:hlinkClick r:id="rId2"/>
              </a:rPr>
              <a:t>https://online.vu.edu.au/blog/why-strategic-management-importan</a:t>
            </a:r>
            <a:r>
              <a:rPr lang="en-GB" sz="1100">
                <a:solidFill>
                  <a:schemeClr val="bg1"/>
                </a:solidFill>
                <a:hlinkClick r:id="rId2"/>
              </a:rPr>
              <a:t>t</a:t>
            </a:r>
            <a:endParaRPr lang="en-GB" sz="1100">
              <a:solidFill>
                <a:schemeClr val="bg1"/>
              </a:solidFill>
              <a:cs typeface="Calibri"/>
            </a:endParaRPr>
          </a:p>
          <a:p>
            <a:r>
              <a:rPr lang="en-US" sz="1100">
                <a:solidFill>
                  <a:schemeClr val="bg1"/>
                </a:solidFill>
                <a:hlinkClick r:id="rId3"/>
              </a:rPr>
              <a:t>https://www.mindtools.com/pages/article/newTMC_09.htm</a:t>
            </a:r>
            <a:endParaRPr lang="en-GB" sz="1100">
              <a:solidFill>
                <a:schemeClr val="bg1"/>
              </a:solidFill>
              <a:cs typeface="Calibri"/>
            </a:endParaRPr>
          </a:p>
          <a:p>
            <a:r>
              <a:rPr lang="en-US" sz="1100">
                <a:solidFill>
                  <a:schemeClr val="bg1"/>
                </a:solidFill>
                <a:hlinkClick r:id="rId4"/>
              </a:rPr>
              <a:t>https://www.professionalacademy.com/blogs/marketing-theories-swot-analysis/</a:t>
            </a:r>
            <a:endParaRPr lang="en-GB" sz="1100">
              <a:solidFill>
                <a:schemeClr val="bg1"/>
              </a:solidFill>
              <a:cs typeface="Calibri"/>
            </a:endParaRPr>
          </a:p>
          <a:p>
            <a:r>
              <a:rPr lang="en-GB" sz="1100">
                <a:solidFill>
                  <a:schemeClr val="bg1"/>
                </a:solidFill>
              </a:rPr>
              <a:t>Pest analysis </a:t>
            </a:r>
            <a:r>
              <a:rPr lang="en-GB" sz="1100">
                <a:solidFill>
                  <a:schemeClr val="bg1"/>
                </a:solidFill>
                <a:hlinkClick r:id="rId3"/>
              </a:rPr>
              <a:t>https://www.mindtools.com/pages/article/newTMC_09.htm</a:t>
            </a:r>
            <a:endParaRPr lang="en-GB" sz="1100">
              <a:solidFill>
                <a:schemeClr val="bg1"/>
              </a:solidFill>
              <a:cs typeface="Calibri"/>
            </a:endParaRPr>
          </a:p>
          <a:p>
            <a:r>
              <a:rPr lang="en-GB" sz="1100">
                <a:solidFill>
                  <a:schemeClr val="bg1"/>
                </a:solidFill>
                <a:ea typeface="+mn-lt"/>
                <a:cs typeface="+mn-lt"/>
                <a:hlinkClick r:id="rId5"/>
              </a:rPr>
              <a:t>Apple Inc. PESTLE Analysis</a:t>
            </a:r>
            <a:endParaRPr lang="en-GB" sz="1100">
              <a:solidFill>
                <a:schemeClr val="bg1"/>
              </a:solidFill>
              <a:cs typeface="Calibri"/>
            </a:endParaRPr>
          </a:p>
          <a:p>
            <a:r>
              <a:rPr lang="en-US" sz="1100">
                <a:solidFill>
                  <a:schemeClr val="bg1"/>
                </a:solidFill>
                <a:ea typeface="+mn-lt"/>
                <a:cs typeface="+mn-lt"/>
                <a:hlinkClick r:id="rId6"/>
              </a:rPr>
              <a:t>SWOT Analysis of Apple [Detailed] - Super Heuristics</a:t>
            </a:r>
            <a:endParaRPr lang="en-GB" sz="1100">
              <a:solidFill>
                <a:schemeClr val="bg1"/>
              </a:solidFill>
              <a:cs typeface="Calibri" panose="020F0502020204030204"/>
            </a:endParaRPr>
          </a:p>
          <a:p>
            <a:r>
              <a:rPr lang="en-US" sz="1100">
                <a:solidFill>
                  <a:schemeClr val="bg1"/>
                </a:solidFill>
                <a:ea typeface="+mn-lt"/>
                <a:cs typeface="+mn-lt"/>
                <a:hlinkClick r:id="rId7"/>
              </a:rPr>
              <a:t>Apple Car | Release Dates, Features, Specs, Rumors (appleinsider.com)</a:t>
            </a:r>
            <a:endParaRPr lang="en-US" sz="1100">
              <a:solidFill>
                <a:schemeClr val="bg1"/>
              </a:solidFill>
              <a:cs typeface="Calibri" panose="020F0502020204030204"/>
            </a:endParaRPr>
          </a:p>
          <a:p>
            <a:r>
              <a:rPr lang="en-US" sz="1100">
                <a:solidFill>
                  <a:schemeClr val="bg1"/>
                </a:solidFill>
                <a:ea typeface="+mn-lt"/>
                <a:cs typeface="+mn-lt"/>
                <a:hlinkClick r:id="rId8"/>
              </a:rPr>
              <a:t>https://th.bing.com/th/id/OIP.UKTOFZw2IIR_nuqhq0rMBAAAAA?pid=ImgDet&amp;rs=1</a:t>
            </a:r>
            <a:endParaRPr lang="en-US" sz="1100">
              <a:solidFill>
                <a:schemeClr val="bg1"/>
              </a:solidFill>
              <a:cs typeface="Calibri" panose="020F0502020204030204"/>
            </a:endParaRPr>
          </a:p>
          <a:p>
            <a:r>
              <a:rPr lang="en-US" sz="1100">
                <a:solidFill>
                  <a:schemeClr val="bg1"/>
                </a:solidFill>
                <a:ea typeface="+mn-lt"/>
                <a:cs typeface="+mn-lt"/>
                <a:hlinkClick r:id="rId9"/>
              </a:rPr>
              <a:t>https://th.bing.com/th/id/R.3c29badb06ceacc45006935f01917a02?rik=l5sYwgE2oXjjQg&amp;riu=http%3a%2f%2fintheblack.com%2f%7e%2fmedia%2fintheblack%2fallimages%2fmagazine-2015%2f04-april%2fstakeholder-feature.jpg&amp;ehk=khMD2RJYa0kE2PmRgkeZJOrWfPCJPodG4DlKSGfLMwo%3d&amp;risl=&amp;pid=ImgRaw&amp;r=0</a:t>
            </a:r>
            <a:endParaRPr lang="en-US" sz="1100">
              <a:solidFill>
                <a:schemeClr val="bg1"/>
              </a:solidFill>
              <a:cs typeface="Calibri" panose="020F0502020204030204"/>
            </a:endParaRPr>
          </a:p>
          <a:p>
            <a:r>
              <a:rPr lang="en-US" sz="1100">
                <a:solidFill>
                  <a:schemeClr val="bg1"/>
                </a:solidFill>
                <a:ea typeface="+mn-lt"/>
                <a:cs typeface="+mn-lt"/>
                <a:hlinkClick r:id="rId10"/>
              </a:rPr>
              <a:t>https://new.tuzzit.com/public/image_ressource/albert_humphrey.jpg</a:t>
            </a:r>
            <a:endParaRPr lang="en-US" sz="1100">
              <a:solidFill>
                <a:schemeClr val="bg1"/>
              </a:solidFill>
              <a:cs typeface="Calibri" panose="020F0502020204030204"/>
            </a:endParaRPr>
          </a:p>
          <a:p>
            <a:endParaRPr lang="en-US" sz="1100">
              <a:solidFill>
                <a:schemeClr val="bg1"/>
              </a:solidFill>
              <a:cs typeface="Calibri" panose="020F0502020204030204"/>
            </a:endParaRPr>
          </a:p>
          <a:p>
            <a:endParaRPr lang="en-US" sz="1100">
              <a:solidFill>
                <a:schemeClr val="bg1"/>
              </a:solidFill>
              <a:cs typeface="Calibri" panose="020F0502020204030204"/>
            </a:endParaRPr>
          </a:p>
          <a:p>
            <a:endParaRPr lang="en-US" sz="1100">
              <a:solidFill>
                <a:schemeClr val="bg1"/>
              </a:solidFill>
              <a:cs typeface="Calibri" panose="020F0502020204030204"/>
            </a:endParaRPr>
          </a:p>
          <a:p>
            <a:pPr marL="0" indent="0">
              <a:buNone/>
            </a:pPr>
            <a:endParaRPr lang="en-US" sz="1100">
              <a:solidFill>
                <a:schemeClr val="bg1"/>
              </a:solidFill>
              <a:cs typeface="Calibri" panose="020F0502020204030204"/>
            </a:endParaRPr>
          </a:p>
        </p:txBody>
      </p:sp>
      <p:grpSp>
        <p:nvGrpSpPr>
          <p:cNvPr id="28" name="Graphic 185">
            <a:extLst>
              <a:ext uri="{FF2B5EF4-FFF2-40B4-BE49-F238E27FC236}">
                <a16:creationId xmlns:a16="http://schemas.microsoft.com/office/drawing/2014/main" id="{3773FAF5-C452-4455-9411-D6AF5EBD4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12239" y="6139464"/>
            <a:ext cx="1054466" cy="469689"/>
            <a:chOff x="9841624" y="4115729"/>
            <a:chExt cx="602169" cy="268223"/>
          </a:xfrm>
          <a:solidFill>
            <a:schemeClr val="bg1"/>
          </a:solidFill>
        </p:grpSpPr>
        <p:sp>
          <p:nvSpPr>
            <p:cNvPr id="9" name="Freeform: Shape 28">
              <a:extLst>
                <a:ext uri="{FF2B5EF4-FFF2-40B4-BE49-F238E27FC236}">
                  <a16:creationId xmlns:a16="http://schemas.microsoft.com/office/drawing/2014/main" id="{1ECA0D96-F63C-4F7B-BE16-0F3FE76D7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4F83A81-0546-400A-918A-90C9C48B8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30">
              <a:extLst>
                <a:ext uri="{FF2B5EF4-FFF2-40B4-BE49-F238E27FC236}">
                  <a16:creationId xmlns:a16="http://schemas.microsoft.com/office/drawing/2014/main" id="{9741F692-A5B6-4215-86D9-B1FD4FF2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C0876CB-9C60-4580-8FED-CD64EC766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879B3B7-48DB-4D3A-BB33-02766EAD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870365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1328</Words>
  <Application>Microsoft Office PowerPoint</Application>
  <PresentationFormat>Widescreen</PresentationFormat>
  <Paragraphs>102</Paragraphs>
  <Slides>14</Slides>
  <Notes>0</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Strategic management of apple</vt:lpstr>
      <vt:lpstr>Introduction </vt:lpstr>
      <vt:lpstr>What is strategic management </vt:lpstr>
      <vt:lpstr>Theorist behind strategic management </vt:lpstr>
      <vt:lpstr>Background of Apple</vt:lpstr>
      <vt:lpstr>Albert humphreys</vt:lpstr>
      <vt:lpstr>Swot analysis</vt:lpstr>
      <vt:lpstr>Pest Analysis</vt:lpstr>
      <vt:lpstr>Pest analysis</vt:lpstr>
      <vt:lpstr>Stakeholder Analysis</vt:lpstr>
      <vt:lpstr>Stakeholder analysis</vt:lpstr>
      <vt:lpstr>Strategies Apple could improve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management of apple</dc:title>
  <dc:creator>Ebony Jade Goddard (1910397)</dc:creator>
  <cp:lastModifiedBy>Ebony Jade Goddard (1910397)</cp:lastModifiedBy>
  <cp:revision>253</cp:revision>
  <dcterms:created xsi:type="dcterms:W3CDTF">2021-11-03T02:00:51Z</dcterms:created>
  <dcterms:modified xsi:type="dcterms:W3CDTF">2021-11-06T18:34:39Z</dcterms:modified>
</cp:coreProperties>
</file>