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5" r:id="rId1"/>
  </p:sldMasterIdLst>
  <p:notesMasterIdLst>
    <p:notesMasterId r:id="rId19"/>
  </p:notesMasterIdLst>
  <p:sldIdLst>
    <p:sldId id="281" r:id="rId2"/>
    <p:sldId id="257" r:id="rId3"/>
    <p:sldId id="274" r:id="rId4"/>
    <p:sldId id="275" r:id="rId5"/>
    <p:sldId id="280" r:id="rId6"/>
    <p:sldId id="277" r:id="rId7"/>
    <p:sldId id="267" r:id="rId8"/>
    <p:sldId id="258" r:id="rId9"/>
    <p:sldId id="286" r:id="rId10"/>
    <p:sldId id="287" r:id="rId11"/>
    <p:sldId id="256" r:id="rId12"/>
    <p:sldId id="282" r:id="rId13"/>
    <p:sldId id="284" r:id="rId14"/>
    <p:sldId id="285" r:id="rId15"/>
    <p:sldId id="288" r:id="rId16"/>
    <p:sldId id="265" r:id="rId17"/>
    <p:sldId id="28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20" d="100"/>
          <a:sy n="120" d="100"/>
        </p:scale>
        <p:origin x="23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2D1F50-249A-4A2D-975A-02EB36661F71}" type="doc">
      <dgm:prSet loTypeId="urn:microsoft.com/office/officeart/2016/7/layout/LinearBlockProcessNumbered" loCatId="process" qsTypeId="urn:microsoft.com/office/officeart/2005/8/quickstyle/simple1" qsCatId="simple" csTypeId="urn:microsoft.com/office/officeart/2005/8/colors/colorful1" csCatId="colorful" phldr="1"/>
      <dgm:spPr/>
      <dgm:t>
        <a:bodyPr/>
        <a:lstStyle/>
        <a:p>
          <a:endParaRPr lang="en-US"/>
        </a:p>
      </dgm:t>
    </dgm:pt>
    <dgm:pt modelId="{FDC9C564-F0C7-409D-B672-D3CB397C621E}">
      <dgm:prSet/>
      <dgm:spPr/>
      <dgm:t>
        <a:bodyPr/>
        <a:lstStyle/>
        <a:p>
          <a:pPr algn="ctr"/>
          <a:r>
            <a:rPr lang="en-GB"/>
            <a:t>LIFE STAGE                  </a:t>
          </a:r>
        </a:p>
        <a:p>
          <a:pPr algn="ctr"/>
          <a:endParaRPr lang="en-GB"/>
        </a:p>
        <a:p>
          <a:pPr algn="ctr"/>
          <a:r>
            <a:rPr lang="en-GB"/>
            <a:t>(VERONIKA BRUNNEROVA - 2020488)</a:t>
          </a:r>
          <a:endParaRPr lang="en-GB" dirty="0"/>
        </a:p>
      </dgm:t>
    </dgm:pt>
    <dgm:pt modelId="{AD226EF4-04D0-40B1-82B7-5344807EF9D9}" type="parTrans" cxnId="{3A27A359-6E1A-4556-853C-30EF11F6215D}">
      <dgm:prSet/>
      <dgm:spPr/>
      <dgm:t>
        <a:bodyPr/>
        <a:lstStyle/>
        <a:p>
          <a:endParaRPr lang="en-US"/>
        </a:p>
      </dgm:t>
    </dgm:pt>
    <dgm:pt modelId="{F980727E-D89C-4A5C-9FD5-2F9187B8AC4A}" type="sibTrans" cxnId="{3A27A359-6E1A-4556-853C-30EF11F6215D}">
      <dgm:prSet phldrT="01"/>
      <dgm:spPr/>
      <dgm:t>
        <a:bodyPr/>
        <a:lstStyle/>
        <a:p>
          <a:r>
            <a:rPr lang="en-US"/>
            <a:t>01</a:t>
          </a:r>
          <a:endParaRPr lang="en-US" dirty="0"/>
        </a:p>
      </dgm:t>
    </dgm:pt>
    <dgm:pt modelId="{DB3DF381-BEEC-48C7-9242-C2A44DEBBDD9}">
      <dgm:prSet/>
      <dgm:spPr/>
      <dgm:t>
        <a:bodyPr/>
        <a:lstStyle/>
        <a:p>
          <a:pPr algn="ctr"/>
          <a:r>
            <a:rPr lang="en-GB"/>
            <a:t>COGNITION           </a:t>
          </a:r>
        </a:p>
        <a:p>
          <a:pPr algn="ctr"/>
          <a:endParaRPr lang="en-GB"/>
        </a:p>
        <a:p>
          <a:pPr algn="ctr"/>
          <a:r>
            <a:rPr lang="en-GB"/>
            <a:t>(OANA PANTIRU - 2017912)</a:t>
          </a:r>
        </a:p>
        <a:p>
          <a:pPr algn="l"/>
          <a:endParaRPr lang="en-US" dirty="0"/>
        </a:p>
      </dgm:t>
    </dgm:pt>
    <dgm:pt modelId="{B8B47959-0D9B-4DE5-A881-5C00239F1C54}" type="parTrans" cxnId="{DF2948BC-1A2B-481A-B53F-9FF87F549472}">
      <dgm:prSet/>
      <dgm:spPr/>
      <dgm:t>
        <a:bodyPr/>
        <a:lstStyle/>
        <a:p>
          <a:endParaRPr lang="en-US"/>
        </a:p>
      </dgm:t>
    </dgm:pt>
    <dgm:pt modelId="{ED9A4FE9-E781-4C09-A2F4-AE03DB8363EA}" type="sibTrans" cxnId="{DF2948BC-1A2B-481A-B53F-9FF87F549472}">
      <dgm:prSet phldrT="02"/>
      <dgm:spPr/>
      <dgm:t>
        <a:bodyPr/>
        <a:lstStyle/>
        <a:p>
          <a:r>
            <a:rPr lang="en-US"/>
            <a:t>02</a:t>
          </a:r>
        </a:p>
      </dgm:t>
    </dgm:pt>
    <dgm:pt modelId="{E05C0678-CE94-4EF9-81AD-D4985C5B61D5}">
      <dgm:prSet/>
      <dgm:spPr/>
      <dgm:t>
        <a:bodyPr/>
        <a:lstStyle/>
        <a:p>
          <a:pPr algn="ctr"/>
          <a:r>
            <a:rPr lang="en-GB"/>
            <a:t>BEHAVIOUR PATTERNS                    </a:t>
          </a:r>
        </a:p>
        <a:p>
          <a:pPr algn="ctr"/>
          <a:endParaRPr lang="en-GB"/>
        </a:p>
        <a:p>
          <a:pPr algn="ctr"/>
          <a:r>
            <a:rPr lang="en-GB"/>
            <a:t>(SEVZHIHAN HASANOVA - 2020999)</a:t>
          </a:r>
          <a:endParaRPr lang="en-US" dirty="0"/>
        </a:p>
      </dgm:t>
    </dgm:pt>
    <dgm:pt modelId="{FF7F9D05-BC9F-4131-B2EE-2DC8EB56406A}" type="parTrans" cxnId="{B85F9BBC-A10E-4BCC-B33E-9F93B58490E2}">
      <dgm:prSet/>
      <dgm:spPr/>
      <dgm:t>
        <a:bodyPr/>
        <a:lstStyle/>
        <a:p>
          <a:endParaRPr lang="en-US"/>
        </a:p>
      </dgm:t>
    </dgm:pt>
    <dgm:pt modelId="{C9C86363-0D9E-410C-9094-BA95AFFFBF67}" type="sibTrans" cxnId="{B85F9BBC-A10E-4BCC-B33E-9F93B58490E2}">
      <dgm:prSet phldrT="04"/>
      <dgm:spPr/>
      <dgm:t>
        <a:bodyPr/>
        <a:lstStyle/>
        <a:p>
          <a:r>
            <a:rPr lang="en-US"/>
            <a:t>04</a:t>
          </a:r>
          <a:endParaRPr lang="en-US" dirty="0"/>
        </a:p>
      </dgm:t>
    </dgm:pt>
    <dgm:pt modelId="{57A7CB24-30A8-4AE0-9F05-1064EBDEE403}">
      <dgm:prSet/>
      <dgm:spPr/>
      <dgm:t>
        <a:bodyPr/>
        <a:lstStyle/>
        <a:p>
          <a:pPr algn="ctr"/>
          <a:r>
            <a:rPr lang="en-GB"/>
            <a:t>PIAGET’S COGNITIVE DEVELOPMENT  THEORY             </a:t>
          </a:r>
        </a:p>
        <a:p>
          <a:pPr algn="ctr"/>
          <a:r>
            <a:rPr lang="en-GB"/>
            <a:t>(MARGARETA NICOLETA DRAGOI - 2019145)</a:t>
          </a:r>
          <a:endParaRPr lang="en-US" dirty="0"/>
        </a:p>
      </dgm:t>
    </dgm:pt>
    <dgm:pt modelId="{1C22C601-D010-42E8-A893-A71E406AEE7D}" type="parTrans" cxnId="{E7EFF0AD-F2B6-4067-A57B-B12DA54A9CC1}">
      <dgm:prSet/>
      <dgm:spPr/>
      <dgm:t>
        <a:bodyPr/>
        <a:lstStyle/>
        <a:p>
          <a:endParaRPr lang="en-US"/>
        </a:p>
      </dgm:t>
    </dgm:pt>
    <dgm:pt modelId="{ECEE0FCB-01A5-41AC-8FD3-C4BD72B33407}" type="sibTrans" cxnId="{E7EFF0AD-F2B6-4067-A57B-B12DA54A9CC1}">
      <dgm:prSet phldrT="05"/>
      <dgm:spPr/>
      <dgm:t>
        <a:bodyPr/>
        <a:lstStyle/>
        <a:p>
          <a:r>
            <a:rPr lang="en-US"/>
            <a:t>05</a:t>
          </a:r>
        </a:p>
      </dgm:t>
    </dgm:pt>
    <dgm:pt modelId="{C316ABFD-DB0C-4235-908F-B4866A797D34}">
      <dgm:prSet/>
      <dgm:spPr/>
      <dgm:t>
        <a:bodyPr/>
        <a:lstStyle/>
        <a:p>
          <a:pPr algn="ctr"/>
          <a:r>
            <a:rPr lang="en-GB"/>
            <a:t>EMOTIONS</a:t>
          </a:r>
        </a:p>
        <a:p>
          <a:pPr algn="ctr"/>
          <a:endParaRPr lang="en-GB"/>
        </a:p>
        <a:p>
          <a:pPr algn="ctr"/>
          <a:endParaRPr lang="en-GB"/>
        </a:p>
        <a:p>
          <a:pPr algn="ctr"/>
          <a:r>
            <a:rPr lang="en-GB"/>
            <a:t>(NEH CHE - 2018139)</a:t>
          </a:r>
          <a:endParaRPr lang="en-US" dirty="0"/>
        </a:p>
      </dgm:t>
    </dgm:pt>
    <dgm:pt modelId="{3BD3528B-F662-4697-84A1-55F98A33BB30}" type="sibTrans" cxnId="{0E401699-51CE-434B-BBC8-5D5DDD606C48}">
      <dgm:prSet phldrT="03"/>
      <dgm:spPr/>
      <dgm:t>
        <a:bodyPr/>
        <a:lstStyle/>
        <a:p>
          <a:r>
            <a:rPr lang="en-US"/>
            <a:t>03</a:t>
          </a:r>
        </a:p>
      </dgm:t>
    </dgm:pt>
    <dgm:pt modelId="{C3C6D44E-B4F8-4178-8B1A-8C4388B5CAC3}" type="parTrans" cxnId="{0E401699-51CE-434B-BBC8-5D5DDD606C48}">
      <dgm:prSet/>
      <dgm:spPr/>
      <dgm:t>
        <a:bodyPr/>
        <a:lstStyle/>
        <a:p>
          <a:endParaRPr lang="en-US"/>
        </a:p>
      </dgm:t>
    </dgm:pt>
    <dgm:pt modelId="{49476CEF-B300-4019-88D0-929B601E3737}">
      <dgm:prSet/>
      <dgm:spPr/>
      <dgm:t>
        <a:bodyPr/>
        <a:lstStyle/>
        <a:p>
          <a:pPr algn="ctr"/>
          <a:r>
            <a:rPr lang="en-GB"/>
            <a:t>REFERENCES</a:t>
          </a:r>
        </a:p>
        <a:p>
          <a:pPr algn="l"/>
          <a:endParaRPr lang="en-GB"/>
        </a:p>
        <a:p>
          <a:pPr algn="l"/>
          <a:endParaRPr lang="en-GB"/>
        </a:p>
        <a:p>
          <a:pPr algn="l"/>
          <a:endParaRPr lang="en-US" dirty="0"/>
        </a:p>
      </dgm:t>
    </dgm:pt>
    <dgm:pt modelId="{DF2DC42F-8264-4DED-AFF2-082035F36525}" type="sibTrans" cxnId="{9EEFA3F7-7E5C-4108-9FF0-BF5A377ACF28}">
      <dgm:prSet/>
      <dgm:spPr/>
      <dgm:t>
        <a:bodyPr/>
        <a:lstStyle/>
        <a:p>
          <a:endParaRPr lang="en-GB"/>
        </a:p>
      </dgm:t>
    </dgm:pt>
    <dgm:pt modelId="{5C52F6AF-5CF2-4E49-8064-16433FC14C20}" type="parTrans" cxnId="{9EEFA3F7-7E5C-4108-9FF0-BF5A377ACF28}">
      <dgm:prSet/>
      <dgm:spPr/>
      <dgm:t>
        <a:bodyPr/>
        <a:lstStyle/>
        <a:p>
          <a:endParaRPr lang="en-GB"/>
        </a:p>
      </dgm:t>
    </dgm:pt>
    <dgm:pt modelId="{2DB3106D-A6F1-411C-99F5-031251184373}">
      <dgm:prSet/>
      <dgm:spPr/>
      <dgm:t>
        <a:bodyPr/>
        <a:lstStyle/>
        <a:p>
          <a:pPr algn="ctr"/>
          <a:r>
            <a:rPr lang="en-US"/>
            <a:t>CONCLUSION</a:t>
          </a:r>
        </a:p>
        <a:p>
          <a:pPr algn="ctr"/>
          <a:endParaRPr lang="en-US"/>
        </a:p>
        <a:p>
          <a:pPr algn="ctr"/>
          <a:r>
            <a:rPr lang="en-US"/>
            <a:t>(TEAMWORK)</a:t>
          </a:r>
          <a:endParaRPr lang="en-US" dirty="0"/>
        </a:p>
      </dgm:t>
    </dgm:pt>
    <dgm:pt modelId="{9CD48E4C-FAC1-4E03-BE3B-525858063738}" type="sibTrans" cxnId="{E6C5C0E3-099A-499B-A9CD-E3897DEBFD9E}">
      <dgm:prSet phldrT="06"/>
      <dgm:spPr/>
      <dgm:t>
        <a:bodyPr/>
        <a:lstStyle/>
        <a:p>
          <a:r>
            <a:rPr lang="en-US"/>
            <a:t>06</a:t>
          </a:r>
        </a:p>
      </dgm:t>
    </dgm:pt>
    <dgm:pt modelId="{01156FD4-E080-40E1-8EF9-26F9151E2FA1}" type="parTrans" cxnId="{E6C5C0E3-099A-499B-A9CD-E3897DEBFD9E}">
      <dgm:prSet/>
      <dgm:spPr/>
      <dgm:t>
        <a:bodyPr/>
        <a:lstStyle/>
        <a:p>
          <a:endParaRPr lang="en-US"/>
        </a:p>
      </dgm:t>
    </dgm:pt>
    <dgm:pt modelId="{9E2E0BD1-18FB-4A8A-8536-CA7A618B22D6}" type="pres">
      <dgm:prSet presAssocID="{BB2D1F50-249A-4A2D-975A-02EB36661F71}" presName="Name0" presStyleCnt="0">
        <dgm:presLayoutVars>
          <dgm:animLvl val="lvl"/>
          <dgm:resizeHandles val="exact"/>
        </dgm:presLayoutVars>
      </dgm:prSet>
      <dgm:spPr/>
    </dgm:pt>
    <dgm:pt modelId="{7388CC53-D0C1-4C7B-BC9A-AFD1649C36B0}" type="pres">
      <dgm:prSet presAssocID="{FDC9C564-F0C7-409D-B672-D3CB397C621E}" presName="compositeNode" presStyleCnt="0">
        <dgm:presLayoutVars>
          <dgm:bulletEnabled val="1"/>
        </dgm:presLayoutVars>
      </dgm:prSet>
      <dgm:spPr/>
    </dgm:pt>
    <dgm:pt modelId="{4B7C79B1-D8AA-4E45-A4DB-E49F18C28635}" type="pres">
      <dgm:prSet presAssocID="{FDC9C564-F0C7-409D-B672-D3CB397C621E}" presName="bgRect" presStyleLbl="alignNode1" presStyleIdx="0" presStyleCnt="7"/>
      <dgm:spPr/>
    </dgm:pt>
    <dgm:pt modelId="{825BA463-387E-48F4-82D3-24BD6CE0BF0A}" type="pres">
      <dgm:prSet presAssocID="{F980727E-D89C-4A5C-9FD5-2F9187B8AC4A}" presName="sibTransNodeRect" presStyleLbl="alignNode1" presStyleIdx="0" presStyleCnt="7">
        <dgm:presLayoutVars>
          <dgm:chMax val="0"/>
          <dgm:bulletEnabled val="1"/>
        </dgm:presLayoutVars>
      </dgm:prSet>
      <dgm:spPr/>
    </dgm:pt>
    <dgm:pt modelId="{17DF7AC7-8A0C-46AC-AC30-9AB4235443EB}" type="pres">
      <dgm:prSet presAssocID="{FDC9C564-F0C7-409D-B672-D3CB397C621E}" presName="nodeRect" presStyleLbl="alignNode1" presStyleIdx="0" presStyleCnt="7">
        <dgm:presLayoutVars>
          <dgm:bulletEnabled val="1"/>
        </dgm:presLayoutVars>
      </dgm:prSet>
      <dgm:spPr/>
    </dgm:pt>
    <dgm:pt modelId="{CB99B337-8A34-4CC2-8D9E-FBCD70BFC8B8}" type="pres">
      <dgm:prSet presAssocID="{F980727E-D89C-4A5C-9FD5-2F9187B8AC4A}" presName="sibTrans" presStyleCnt="0"/>
      <dgm:spPr/>
    </dgm:pt>
    <dgm:pt modelId="{E654CC36-A983-4D4C-9053-D2AE40D31028}" type="pres">
      <dgm:prSet presAssocID="{DB3DF381-BEEC-48C7-9242-C2A44DEBBDD9}" presName="compositeNode" presStyleCnt="0">
        <dgm:presLayoutVars>
          <dgm:bulletEnabled val="1"/>
        </dgm:presLayoutVars>
      </dgm:prSet>
      <dgm:spPr/>
    </dgm:pt>
    <dgm:pt modelId="{6C4C2ECF-A566-40C2-B231-B5CF2AEFABD9}" type="pres">
      <dgm:prSet presAssocID="{DB3DF381-BEEC-48C7-9242-C2A44DEBBDD9}" presName="bgRect" presStyleLbl="alignNode1" presStyleIdx="1" presStyleCnt="7"/>
      <dgm:spPr/>
    </dgm:pt>
    <dgm:pt modelId="{114C524E-0ED7-42AE-8AAC-5D732F8E4275}" type="pres">
      <dgm:prSet presAssocID="{ED9A4FE9-E781-4C09-A2F4-AE03DB8363EA}" presName="sibTransNodeRect" presStyleLbl="alignNode1" presStyleIdx="1" presStyleCnt="7">
        <dgm:presLayoutVars>
          <dgm:chMax val="0"/>
          <dgm:bulletEnabled val="1"/>
        </dgm:presLayoutVars>
      </dgm:prSet>
      <dgm:spPr/>
    </dgm:pt>
    <dgm:pt modelId="{F85C3087-F0ED-42D5-B84C-89DA718C5B59}" type="pres">
      <dgm:prSet presAssocID="{DB3DF381-BEEC-48C7-9242-C2A44DEBBDD9}" presName="nodeRect" presStyleLbl="alignNode1" presStyleIdx="1" presStyleCnt="7">
        <dgm:presLayoutVars>
          <dgm:bulletEnabled val="1"/>
        </dgm:presLayoutVars>
      </dgm:prSet>
      <dgm:spPr/>
    </dgm:pt>
    <dgm:pt modelId="{998E59CF-B5E0-4535-AF70-69259E181775}" type="pres">
      <dgm:prSet presAssocID="{ED9A4FE9-E781-4C09-A2F4-AE03DB8363EA}" presName="sibTrans" presStyleCnt="0"/>
      <dgm:spPr/>
    </dgm:pt>
    <dgm:pt modelId="{D3A83F4E-63DF-4CF7-98B6-BCFCB124BF19}" type="pres">
      <dgm:prSet presAssocID="{C316ABFD-DB0C-4235-908F-B4866A797D34}" presName="compositeNode" presStyleCnt="0">
        <dgm:presLayoutVars>
          <dgm:bulletEnabled val="1"/>
        </dgm:presLayoutVars>
      </dgm:prSet>
      <dgm:spPr/>
    </dgm:pt>
    <dgm:pt modelId="{C0001B03-53A4-4AB7-9254-CB428A5B5B9A}" type="pres">
      <dgm:prSet presAssocID="{C316ABFD-DB0C-4235-908F-B4866A797D34}" presName="bgRect" presStyleLbl="alignNode1" presStyleIdx="2" presStyleCnt="7"/>
      <dgm:spPr/>
    </dgm:pt>
    <dgm:pt modelId="{C00F3F88-8C7B-4D20-9DD2-F048C52606DF}" type="pres">
      <dgm:prSet presAssocID="{3BD3528B-F662-4697-84A1-55F98A33BB30}" presName="sibTransNodeRect" presStyleLbl="alignNode1" presStyleIdx="2" presStyleCnt="7">
        <dgm:presLayoutVars>
          <dgm:chMax val="0"/>
          <dgm:bulletEnabled val="1"/>
        </dgm:presLayoutVars>
      </dgm:prSet>
      <dgm:spPr/>
    </dgm:pt>
    <dgm:pt modelId="{F4DC96E6-8A52-403D-8700-7EF70C57EA4F}" type="pres">
      <dgm:prSet presAssocID="{C316ABFD-DB0C-4235-908F-B4866A797D34}" presName="nodeRect" presStyleLbl="alignNode1" presStyleIdx="2" presStyleCnt="7">
        <dgm:presLayoutVars>
          <dgm:bulletEnabled val="1"/>
        </dgm:presLayoutVars>
      </dgm:prSet>
      <dgm:spPr/>
    </dgm:pt>
    <dgm:pt modelId="{7C0DDE51-25D4-460F-BC7E-BCA307BF1288}" type="pres">
      <dgm:prSet presAssocID="{3BD3528B-F662-4697-84A1-55F98A33BB30}" presName="sibTrans" presStyleCnt="0"/>
      <dgm:spPr/>
    </dgm:pt>
    <dgm:pt modelId="{48A6DCF9-D95B-44BB-BC1F-CAD7B0C323F7}" type="pres">
      <dgm:prSet presAssocID="{E05C0678-CE94-4EF9-81AD-D4985C5B61D5}" presName="compositeNode" presStyleCnt="0">
        <dgm:presLayoutVars>
          <dgm:bulletEnabled val="1"/>
        </dgm:presLayoutVars>
      </dgm:prSet>
      <dgm:spPr/>
    </dgm:pt>
    <dgm:pt modelId="{56F899CB-1557-4C28-A8F3-E36D185623BA}" type="pres">
      <dgm:prSet presAssocID="{E05C0678-CE94-4EF9-81AD-D4985C5B61D5}" presName="bgRect" presStyleLbl="alignNode1" presStyleIdx="3" presStyleCnt="7" custLinFactNeighborX="-3908"/>
      <dgm:spPr/>
    </dgm:pt>
    <dgm:pt modelId="{3C6533E7-AAA5-4B55-84A7-5D002F9D5A40}" type="pres">
      <dgm:prSet presAssocID="{C9C86363-0D9E-410C-9094-BA95AFFFBF67}" presName="sibTransNodeRect" presStyleLbl="alignNode1" presStyleIdx="3" presStyleCnt="7">
        <dgm:presLayoutVars>
          <dgm:chMax val="0"/>
          <dgm:bulletEnabled val="1"/>
        </dgm:presLayoutVars>
      </dgm:prSet>
      <dgm:spPr/>
    </dgm:pt>
    <dgm:pt modelId="{D08B8161-2522-4431-BA86-EBA87DD1A424}" type="pres">
      <dgm:prSet presAssocID="{E05C0678-CE94-4EF9-81AD-D4985C5B61D5}" presName="nodeRect" presStyleLbl="alignNode1" presStyleIdx="3" presStyleCnt="7">
        <dgm:presLayoutVars>
          <dgm:bulletEnabled val="1"/>
        </dgm:presLayoutVars>
      </dgm:prSet>
      <dgm:spPr/>
    </dgm:pt>
    <dgm:pt modelId="{63FB08A0-3CF2-4B07-BD81-BAC29F7FD052}" type="pres">
      <dgm:prSet presAssocID="{C9C86363-0D9E-410C-9094-BA95AFFFBF67}" presName="sibTrans" presStyleCnt="0"/>
      <dgm:spPr/>
    </dgm:pt>
    <dgm:pt modelId="{BD2E5AA1-E89C-4ED3-B025-059D2A98DB06}" type="pres">
      <dgm:prSet presAssocID="{57A7CB24-30A8-4AE0-9F05-1064EBDEE403}" presName="compositeNode" presStyleCnt="0">
        <dgm:presLayoutVars>
          <dgm:bulletEnabled val="1"/>
        </dgm:presLayoutVars>
      </dgm:prSet>
      <dgm:spPr/>
    </dgm:pt>
    <dgm:pt modelId="{1C3DB5E5-62E4-4DD6-8AD5-38BCECED142F}" type="pres">
      <dgm:prSet presAssocID="{57A7CB24-30A8-4AE0-9F05-1064EBDEE403}" presName="bgRect" presStyleLbl="alignNode1" presStyleIdx="4" presStyleCnt="7"/>
      <dgm:spPr/>
    </dgm:pt>
    <dgm:pt modelId="{A28C585F-F1D9-4A81-A2E6-BC0E1C321D19}" type="pres">
      <dgm:prSet presAssocID="{ECEE0FCB-01A5-41AC-8FD3-C4BD72B33407}" presName="sibTransNodeRect" presStyleLbl="alignNode1" presStyleIdx="4" presStyleCnt="7">
        <dgm:presLayoutVars>
          <dgm:chMax val="0"/>
          <dgm:bulletEnabled val="1"/>
        </dgm:presLayoutVars>
      </dgm:prSet>
      <dgm:spPr/>
    </dgm:pt>
    <dgm:pt modelId="{D33C1642-66A3-483F-9A74-4DA95D13E284}" type="pres">
      <dgm:prSet presAssocID="{57A7CB24-30A8-4AE0-9F05-1064EBDEE403}" presName="nodeRect" presStyleLbl="alignNode1" presStyleIdx="4" presStyleCnt="7">
        <dgm:presLayoutVars>
          <dgm:bulletEnabled val="1"/>
        </dgm:presLayoutVars>
      </dgm:prSet>
      <dgm:spPr/>
    </dgm:pt>
    <dgm:pt modelId="{6EC70DA5-D73D-46EF-A120-5A9E93B29A6F}" type="pres">
      <dgm:prSet presAssocID="{ECEE0FCB-01A5-41AC-8FD3-C4BD72B33407}" presName="sibTrans" presStyleCnt="0"/>
      <dgm:spPr/>
    </dgm:pt>
    <dgm:pt modelId="{42DEB871-48B2-4DDC-A938-37F19F3E56FC}" type="pres">
      <dgm:prSet presAssocID="{2DB3106D-A6F1-411C-99F5-031251184373}" presName="compositeNode" presStyleCnt="0">
        <dgm:presLayoutVars>
          <dgm:bulletEnabled val="1"/>
        </dgm:presLayoutVars>
      </dgm:prSet>
      <dgm:spPr/>
    </dgm:pt>
    <dgm:pt modelId="{661B6CB6-9209-416D-BD2F-CEAB3B2C7DE0}" type="pres">
      <dgm:prSet presAssocID="{2DB3106D-A6F1-411C-99F5-031251184373}" presName="bgRect" presStyleLbl="alignNode1" presStyleIdx="5" presStyleCnt="7"/>
      <dgm:spPr/>
    </dgm:pt>
    <dgm:pt modelId="{7A2D006E-6F42-476A-AD16-148344086E9E}" type="pres">
      <dgm:prSet presAssocID="{9CD48E4C-FAC1-4E03-BE3B-525858063738}" presName="sibTransNodeRect" presStyleLbl="alignNode1" presStyleIdx="5" presStyleCnt="7">
        <dgm:presLayoutVars>
          <dgm:chMax val="0"/>
          <dgm:bulletEnabled val="1"/>
        </dgm:presLayoutVars>
      </dgm:prSet>
      <dgm:spPr/>
    </dgm:pt>
    <dgm:pt modelId="{C9578857-61E3-4C35-B33B-6393D8F8C833}" type="pres">
      <dgm:prSet presAssocID="{2DB3106D-A6F1-411C-99F5-031251184373}" presName="nodeRect" presStyleLbl="alignNode1" presStyleIdx="5" presStyleCnt="7">
        <dgm:presLayoutVars>
          <dgm:bulletEnabled val="1"/>
        </dgm:presLayoutVars>
      </dgm:prSet>
      <dgm:spPr/>
    </dgm:pt>
    <dgm:pt modelId="{62161F20-17A8-4118-B8BB-62651427FA18}" type="pres">
      <dgm:prSet presAssocID="{9CD48E4C-FAC1-4E03-BE3B-525858063738}" presName="sibTrans" presStyleCnt="0"/>
      <dgm:spPr/>
    </dgm:pt>
    <dgm:pt modelId="{A6561613-C230-4075-84E1-32CD1D5769FF}" type="pres">
      <dgm:prSet presAssocID="{49476CEF-B300-4019-88D0-929B601E3737}" presName="compositeNode" presStyleCnt="0">
        <dgm:presLayoutVars>
          <dgm:bulletEnabled val="1"/>
        </dgm:presLayoutVars>
      </dgm:prSet>
      <dgm:spPr/>
    </dgm:pt>
    <dgm:pt modelId="{96114A6F-DF99-4977-9983-B1A4FBD48FD7}" type="pres">
      <dgm:prSet presAssocID="{49476CEF-B300-4019-88D0-929B601E3737}" presName="bgRect" presStyleLbl="alignNode1" presStyleIdx="6" presStyleCnt="7"/>
      <dgm:spPr/>
    </dgm:pt>
    <dgm:pt modelId="{395DC180-E803-4E1F-9A41-F9C658A13465}" type="pres">
      <dgm:prSet presAssocID="{DF2DC42F-8264-4DED-AFF2-082035F36525}" presName="sibTransNodeRect" presStyleLbl="alignNode1" presStyleIdx="6" presStyleCnt="7">
        <dgm:presLayoutVars>
          <dgm:chMax val="0"/>
          <dgm:bulletEnabled val="1"/>
        </dgm:presLayoutVars>
      </dgm:prSet>
      <dgm:spPr/>
    </dgm:pt>
    <dgm:pt modelId="{6708C487-9DA0-49D0-AE7C-9FB5BBC650EB}" type="pres">
      <dgm:prSet presAssocID="{49476CEF-B300-4019-88D0-929B601E3737}" presName="nodeRect" presStyleLbl="alignNode1" presStyleIdx="6" presStyleCnt="7">
        <dgm:presLayoutVars>
          <dgm:bulletEnabled val="1"/>
        </dgm:presLayoutVars>
      </dgm:prSet>
      <dgm:spPr/>
    </dgm:pt>
  </dgm:ptLst>
  <dgm:cxnLst>
    <dgm:cxn modelId="{CCCED715-D884-4241-8FFF-5AFDF2B10189}" type="presOf" srcId="{2DB3106D-A6F1-411C-99F5-031251184373}" destId="{661B6CB6-9209-416D-BD2F-CEAB3B2C7DE0}" srcOrd="0" destOrd="0" presId="urn:microsoft.com/office/officeart/2016/7/layout/LinearBlockProcessNumbered"/>
    <dgm:cxn modelId="{C0FF9138-BC25-409E-AC73-48CF945271A2}" type="presOf" srcId="{ED9A4FE9-E781-4C09-A2F4-AE03DB8363EA}" destId="{114C524E-0ED7-42AE-8AAC-5D732F8E4275}" srcOrd="0" destOrd="0" presId="urn:microsoft.com/office/officeart/2016/7/layout/LinearBlockProcessNumbered"/>
    <dgm:cxn modelId="{B8AD213A-2352-42CA-9780-4DB5D9E04A7B}" type="presOf" srcId="{C316ABFD-DB0C-4235-908F-B4866A797D34}" destId="{C0001B03-53A4-4AB7-9254-CB428A5B5B9A}" srcOrd="0" destOrd="0" presId="urn:microsoft.com/office/officeart/2016/7/layout/LinearBlockProcessNumbered"/>
    <dgm:cxn modelId="{144ABC5B-6647-4C58-836D-3B627D93A027}" type="presOf" srcId="{C316ABFD-DB0C-4235-908F-B4866A797D34}" destId="{F4DC96E6-8A52-403D-8700-7EF70C57EA4F}" srcOrd="1" destOrd="0" presId="urn:microsoft.com/office/officeart/2016/7/layout/LinearBlockProcessNumbered"/>
    <dgm:cxn modelId="{3BA0F85E-9CF8-41C4-A530-AD7B48D1DDE6}" type="presOf" srcId="{DF2DC42F-8264-4DED-AFF2-082035F36525}" destId="{395DC180-E803-4E1F-9A41-F9C658A13465}" srcOrd="0" destOrd="0" presId="urn:microsoft.com/office/officeart/2016/7/layout/LinearBlockProcessNumbered"/>
    <dgm:cxn modelId="{EC99C569-455F-4B0C-B835-A204A818432B}" type="presOf" srcId="{57A7CB24-30A8-4AE0-9F05-1064EBDEE403}" destId="{1C3DB5E5-62E4-4DD6-8AD5-38BCECED142F}" srcOrd="0" destOrd="0" presId="urn:microsoft.com/office/officeart/2016/7/layout/LinearBlockProcessNumbered"/>
    <dgm:cxn modelId="{3ED1D452-1D9B-4DCB-A327-AC3E65BE1FEF}" type="presOf" srcId="{49476CEF-B300-4019-88D0-929B601E3737}" destId="{6708C487-9DA0-49D0-AE7C-9FB5BBC650EB}" srcOrd="1" destOrd="0" presId="urn:microsoft.com/office/officeart/2016/7/layout/LinearBlockProcessNumbered"/>
    <dgm:cxn modelId="{50756675-6E0B-4CF6-87D5-C19B72099B06}" type="presOf" srcId="{DB3DF381-BEEC-48C7-9242-C2A44DEBBDD9}" destId="{F85C3087-F0ED-42D5-B84C-89DA718C5B59}" srcOrd="1" destOrd="0" presId="urn:microsoft.com/office/officeart/2016/7/layout/LinearBlockProcessNumbered"/>
    <dgm:cxn modelId="{86D54D76-FA0B-4596-BD07-E11D1FFBEA05}" type="presOf" srcId="{ECEE0FCB-01A5-41AC-8FD3-C4BD72B33407}" destId="{A28C585F-F1D9-4A81-A2E6-BC0E1C321D19}" srcOrd="0" destOrd="0" presId="urn:microsoft.com/office/officeart/2016/7/layout/LinearBlockProcessNumbered"/>
    <dgm:cxn modelId="{3A27A359-6E1A-4556-853C-30EF11F6215D}" srcId="{BB2D1F50-249A-4A2D-975A-02EB36661F71}" destId="{FDC9C564-F0C7-409D-B672-D3CB397C621E}" srcOrd="0" destOrd="0" parTransId="{AD226EF4-04D0-40B1-82B7-5344807EF9D9}" sibTransId="{F980727E-D89C-4A5C-9FD5-2F9187B8AC4A}"/>
    <dgm:cxn modelId="{85D62E7E-37E8-4500-BFC6-12E65F40A188}" type="presOf" srcId="{FDC9C564-F0C7-409D-B672-D3CB397C621E}" destId="{17DF7AC7-8A0C-46AC-AC30-9AB4235443EB}" srcOrd="1" destOrd="0" presId="urn:microsoft.com/office/officeart/2016/7/layout/LinearBlockProcessNumbered"/>
    <dgm:cxn modelId="{D1739487-B2F9-492E-8E18-4C9355E6A170}" type="presOf" srcId="{BB2D1F50-249A-4A2D-975A-02EB36661F71}" destId="{9E2E0BD1-18FB-4A8A-8536-CA7A618B22D6}" srcOrd="0" destOrd="0" presId="urn:microsoft.com/office/officeart/2016/7/layout/LinearBlockProcessNumbered"/>
    <dgm:cxn modelId="{6A3A9787-C838-4AF8-923A-3C75E7B0F7EB}" type="presOf" srcId="{DB3DF381-BEEC-48C7-9242-C2A44DEBBDD9}" destId="{6C4C2ECF-A566-40C2-B231-B5CF2AEFABD9}" srcOrd="0" destOrd="0" presId="urn:microsoft.com/office/officeart/2016/7/layout/LinearBlockProcessNumbered"/>
    <dgm:cxn modelId="{4FFE6F8C-26BC-4E80-9DB2-972DC5C244B6}" type="presOf" srcId="{FDC9C564-F0C7-409D-B672-D3CB397C621E}" destId="{4B7C79B1-D8AA-4E45-A4DB-E49F18C28635}" srcOrd="0" destOrd="0" presId="urn:microsoft.com/office/officeart/2016/7/layout/LinearBlockProcessNumbered"/>
    <dgm:cxn modelId="{5DA1A18D-FE8A-4170-B22D-30037AD13ACC}" type="presOf" srcId="{E05C0678-CE94-4EF9-81AD-D4985C5B61D5}" destId="{56F899CB-1557-4C28-A8F3-E36D185623BA}" srcOrd="0" destOrd="0" presId="urn:microsoft.com/office/officeart/2016/7/layout/LinearBlockProcessNumbered"/>
    <dgm:cxn modelId="{0E401699-51CE-434B-BBC8-5D5DDD606C48}" srcId="{BB2D1F50-249A-4A2D-975A-02EB36661F71}" destId="{C316ABFD-DB0C-4235-908F-B4866A797D34}" srcOrd="2" destOrd="0" parTransId="{C3C6D44E-B4F8-4178-8B1A-8C4388B5CAC3}" sibTransId="{3BD3528B-F662-4697-84A1-55F98A33BB30}"/>
    <dgm:cxn modelId="{6797AA9B-CF2A-4DC4-AB4F-C87643025938}" type="presOf" srcId="{E05C0678-CE94-4EF9-81AD-D4985C5B61D5}" destId="{D08B8161-2522-4431-BA86-EBA87DD1A424}" srcOrd="1" destOrd="0" presId="urn:microsoft.com/office/officeart/2016/7/layout/LinearBlockProcessNumbered"/>
    <dgm:cxn modelId="{3CE5BB9F-C788-4DA5-9577-D1144201C804}" type="presOf" srcId="{49476CEF-B300-4019-88D0-929B601E3737}" destId="{96114A6F-DF99-4977-9983-B1A4FBD48FD7}" srcOrd="0" destOrd="0" presId="urn:microsoft.com/office/officeart/2016/7/layout/LinearBlockProcessNumbered"/>
    <dgm:cxn modelId="{E7EFF0AD-F2B6-4067-A57B-B12DA54A9CC1}" srcId="{BB2D1F50-249A-4A2D-975A-02EB36661F71}" destId="{57A7CB24-30A8-4AE0-9F05-1064EBDEE403}" srcOrd="4" destOrd="0" parTransId="{1C22C601-D010-42E8-A893-A71E406AEE7D}" sibTransId="{ECEE0FCB-01A5-41AC-8FD3-C4BD72B33407}"/>
    <dgm:cxn modelId="{47E450AE-06B6-46E8-8243-2E100A559234}" type="presOf" srcId="{F980727E-D89C-4A5C-9FD5-2F9187B8AC4A}" destId="{825BA463-387E-48F4-82D3-24BD6CE0BF0A}" srcOrd="0" destOrd="0" presId="urn:microsoft.com/office/officeart/2016/7/layout/LinearBlockProcessNumbered"/>
    <dgm:cxn modelId="{B917BFAE-C9EA-443C-A1DC-23EA6C086893}" type="presOf" srcId="{3BD3528B-F662-4697-84A1-55F98A33BB30}" destId="{C00F3F88-8C7B-4D20-9DD2-F048C52606DF}" srcOrd="0" destOrd="0" presId="urn:microsoft.com/office/officeart/2016/7/layout/LinearBlockProcessNumbered"/>
    <dgm:cxn modelId="{79AE3DB9-B4B6-4034-B03E-B9A0E97BF5CC}" type="presOf" srcId="{57A7CB24-30A8-4AE0-9F05-1064EBDEE403}" destId="{D33C1642-66A3-483F-9A74-4DA95D13E284}" srcOrd="1" destOrd="0" presId="urn:microsoft.com/office/officeart/2016/7/layout/LinearBlockProcessNumbered"/>
    <dgm:cxn modelId="{DF2948BC-1A2B-481A-B53F-9FF87F549472}" srcId="{BB2D1F50-249A-4A2D-975A-02EB36661F71}" destId="{DB3DF381-BEEC-48C7-9242-C2A44DEBBDD9}" srcOrd="1" destOrd="0" parTransId="{B8B47959-0D9B-4DE5-A881-5C00239F1C54}" sibTransId="{ED9A4FE9-E781-4C09-A2F4-AE03DB8363EA}"/>
    <dgm:cxn modelId="{B85F9BBC-A10E-4BCC-B33E-9F93B58490E2}" srcId="{BB2D1F50-249A-4A2D-975A-02EB36661F71}" destId="{E05C0678-CE94-4EF9-81AD-D4985C5B61D5}" srcOrd="3" destOrd="0" parTransId="{FF7F9D05-BC9F-4131-B2EE-2DC8EB56406A}" sibTransId="{C9C86363-0D9E-410C-9094-BA95AFFFBF67}"/>
    <dgm:cxn modelId="{60978BD8-F562-447D-8343-1C14A234E926}" type="presOf" srcId="{2DB3106D-A6F1-411C-99F5-031251184373}" destId="{C9578857-61E3-4C35-B33B-6393D8F8C833}" srcOrd="1" destOrd="0" presId="urn:microsoft.com/office/officeart/2016/7/layout/LinearBlockProcessNumbered"/>
    <dgm:cxn modelId="{E6C5C0E3-099A-499B-A9CD-E3897DEBFD9E}" srcId="{BB2D1F50-249A-4A2D-975A-02EB36661F71}" destId="{2DB3106D-A6F1-411C-99F5-031251184373}" srcOrd="5" destOrd="0" parTransId="{01156FD4-E080-40E1-8EF9-26F9151E2FA1}" sibTransId="{9CD48E4C-FAC1-4E03-BE3B-525858063738}"/>
    <dgm:cxn modelId="{0EB368E7-08E6-4158-B364-9272A1139428}" type="presOf" srcId="{9CD48E4C-FAC1-4E03-BE3B-525858063738}" destId="{7A2D006E-6F42-476A-AD16-148344086E9E}" srcOrd="0" destOrd="0" presId="urn:microsoft.com/office/officeart/2016/7/layout/LinearBlockProcessNumbered"/>
    <dgm:cxn modelId="{9EEFA3F7-7E5C-4108-9FF0-BF5A377ACF28}" srcId="{BB2D1F50-249A-4A2D-975A-02EB36661F71}" destId="{49476CEF-B300-4019-88D0-929B601E3737}" srcOrd="6" destOrd="0" parTransId="{5C52F6AF-5CF2-4E49-8064-16433FC14C20}" sibTransId="{DF2DC42F-8264-4DED-AFF2-082035F36525}"/>
    <dgm:cxn modelId="{9718DEFC-79BF-4402-89FF-C601F1E1FD6C}" type="presOf" srcId="{C9C86363-0D9E-410C-9094-BA95AFFFBF67}" destId="{3C6533E7-AAA5-4B55-84A7-5D002F9D5A40}" srcOrd="0" destOrd="0" presId="urn:microsoft.com/office/officeart/2016/7/layout/LinearBlockProcessNumbered"/>
    <dgm:cxn modelId="{F07F041C-10BF-4457-B208-505376B73C10}" type="presParOf" srcId="{9E2E0BD1-18FB-4A8A-8536-CA7A618B22D6}" destId="{7388CC53-D0C1-4C7B-BC9A-AFD1649C36B0}" srcOrd="0" destOrd="0" presId="urn:microsoft.com/office/officeart/2016/7/layout/LinearBlockProcessNumbered"/>
    <dgm:cxn modelId="{36F27813-A1A5-456C-B5E7-04CBB61DE706}" type="presParOf" srcId="{7388CC53-D0C1-4C7B-BC9A-AFD1649C36B0}" destId="{4B7C79B1-D8AA-4E45-A4DB-E49F18C28635}" srcOrd="0" destOrd="0" presId="urn:microsoft.com/office/officeart/2016/7/layout/LinearBlockProcessNumbered"/>
    <dgm:cxn modelId="{272FC816-8EB1-4F63-BAF0-6E2B9C8EFC2C}" type="presParOf" srcId="{7388CC53-D0C1-4C7B-BC9A-AFD1649C36B0}" destId="{825BA463-387E-48F4-82D3-24BD6CE0BF0A}" srcOrd="1" destOrd="0" presId="urn:microsoft.com/office/officeart/2016/7/layout/LinearBlockProcessNumbered"/>
    <dgm:cxn modelId="{5AE303A2-26A1-426A-B0EC-B05F1D8FDD3D}" type="presParOf" srcId="{7388CC53-D0C1-4C7B-BC9A-AFD1649C36B0}" destId="{17DF7AC7-8A0C-46AC-AC30-9AB4235443EB}" srcOrd="2" destOrd="0" presId="urn:microsoft.com/office/officeart/2016/7/layout/LinearBlockProcessNumbered"/>
    <dgm:cxn modelId="{C2A2EF79-E2FC-4325-943A-A4A1CAF3C044}" type="presParOf" srcId="{9E2E0BD1-18FB-4A8A-8536-CA7A618B22D6}" destId="{CB99B337-8A34-4CC2-8D9E-FBCD70BFC8B8}" srcOrd="1" destOrd="0" presId="urn:microsoft.com/office/officeart/2016/7/layout/LinearBlockProcessNumbered"/>
    <dgm:cxn modelId="{D6F3D547-1EA7-4B53-A006-577C6606B3B5}" type="presParOf" srcId="{9E2E0BD1-18FB-4A8A-8536-CA7A618B22D6}" destId="{E654CC36-A983-4D4C-9053-D2AE40D31028}" srcOrd="2" destOrd="0" presId="urn:microsoft.com/office/officeart/2016/7/layout/LinearBlockProcessNumbered"/>
    <dgm:cxn modelId="{4585A348-80B5-4BD5-BE45-EA32DDB87F3D}" type="presParOf" srcId="{E654CC36-A983-4D4C-9053-D2AE40D31028}" destId="{6C4C2ECF-A566-40C2-B231-B5CF2AEFABD9}" srcOrd="0" destOrd="0" presId="urn:microsoft.com/office/officeart/2016/7/layout/LinearBlockProcessNumbered"/>
    <dgm:cxn modelId="{080C38CD-437B-4727-802D-FD9D6D73A2FB}" type="presParOf" srcId="{E654CC36-A983-4D4C-9053-D2AE40D31028}" destId="{114C524E-0ED7-42AE-8AAC-5D732F8E4275}" srcOrd="1" destOrd="0" presId="urn:microsoft.com/office/officeart/2016/7/layout/LinearBlockProcessNumbered"/>
    <dgm:cxn modelId="{917D7D06-BB0B-4C40-88B8-DDDDA5534D9A}" type="presParOf" srcId="{E654CC36-A983-4D4C-9053-D2AE40D31028}" destId="{F85C3087-F0ED-42D5-B84C-89DA718C5B59}" srcOrd="2" destOrd="0" presId="urn:microsoft.com/office/officeart/2016/7/layout/LinearBlockProcessNumbered"/>
    <dgm:cxn modelId="{791F09F4-6990-4173-9AF4-0ED54CD8F949}" type="presParOf" srcId="{9E2E0BD1-18FB-4A8A-8536-CA7A618B22D6}" destId="{998E59CF-B5E0-4535-AF70-69259E181775}" srcOrd="3" destOrd="0" presId="urn:microsoft.com/office/officeart/2016/7/layout/LinearBlockProcessNumbered"/>
    <dgm:cxn modelId="{4F62CECF-16E8-4D6C-A76F-0C4146936647}" type="presParOf" srcId="{9E2E0BD1-18FB-4A8A-8536-CA7A618B22D6}" destId="{D3A83F4E-63DF-4CF7-98B6-BCFCB124BF19}" srcOrd="4" destOrd="0" presId="urn:microsoft.com/office/officeart/2016/7/layout/LinearBlockProcessNumbered"/>
    <dgm:cxn modelId="{807AC1F7-EE30-4160-88CA-B81FB2073F55}" type="presParOf" srcId="{D3A83F4E-63DF-4CF7-98B6-BCFCB124BF19}" destId="{C0001B03-53A4-4AB7-9254-CB428A5B5B9A}" srcOrd="0" destOrd="0" presId="urn:microsoft.com/office/officeart/2016/7/layout/LinearBlockProcessNumbered"/>
    <dgm:cxn modelId="{A4B84CB1-5BE8-42A9-BAEE-959249D658AA}" type="presParOf" srcId="{D3A83F4E-63DF-4CF7-98B6-BCFCB124BF19}" destId="{C00F3F88-8C7B-4D20-9DD2-F048C52606DF}" srcOrd="1" destOrd="0" presId="urn:microsoft.com/office/officeart/2016/7/layout/LinearBlockProcessNumbered"/>
    <dgm:cxn modelId="{7CA5641E-79A9-4ADA-B80D-D0556844BACF}" type="presParOf" srcId="{D3A83F4E-63DF-4CF7-98B6-BCFCB124BF19}" destId="{F4DC96E6-8A52-403D-8700-7EF70C57EA4F}" srcOrd="2" destOrd="0" presId="urn:microsoft.com/office/officeart/2016/7/layout/LinearBlockProcessNumbered"/>
    <dgm:cxn modelId="{F46F56A1-E5D3-45EA-B76B-86CE7CD928B4}" type="presParOf" srcId="{9E2E0BD1-18FB-4A8A-8536-CA7A618B22D6}" destId="{7C0DDE51-25D4-460F-BC7E-BCA307BF1288}" srcOrd="5" destOrd="0" presId="urn:microsoft.com/office/officeart/2016/7/layout/LinearBlockProcessNumbered"/>
    <dgm:cxn modelId="{884D6014-8C84-4FCB-A62D-9F2E69ECD296}" type="presParOf" srcId="{9E2E0BD1-18FB-4A8A-8536-CA7A618B22D6}" destId="{48A6DCF9-D95B-44BB-BC1F-CAD7B0C323F7}" srcOrd="6" destOrd="0" presId="urn:microsoft.com/office/officeart/2016/7/layout/LinearBlockProcessNumbered"/>
    <dgm:cxn modelId="{FBF392A5-DC80-4C8F-A7F4-70232E126CF9}" type="presParOf" srcId="{48A6DCF9-D95B-44BB-BC1F-CAD7B0C323F7}" destId="{56F899CB-1557-4C28-A8F3-E36D185623BA}" srcOrd="0" destOrd="0" presId="urn:microsoft.com/office/officeart/2016/7/layout/LinearBlockProcessNumbered"/>
    <dgm:cxn modelId="{4C3D33D6-432C-41FA-B315-71930965D370}" type="presParOf" srcId="{48A6DCF9-D95B-44BB-BC1F-CAD7B0C323F7}" destId="{3C6533E7-AAA5-4B55-84A7-5D002F9D5A40}" srcOrd="1" destOrd="0" presId="urn:microsoft.com/office/officeart/2016/7/layout/LinearBlockProcessNumbered"/>
    <dgm:cxn modelId="{7E80D4AB-773A-4751-A08D-55CB678A74A7}" type="presParOf" srcId="{48A6DCF9-D95B-44BB-BC1F-CAD7B0C323F7}" destId="{D08B8161-2522-4431-BA86-EBA87DD1A424}" srcOrd="2" destOrd="0" presId="urn:microsoft.com/office/officeart/2016/7/layout/LinearBlockProcessNumbered"/>
    <dgm:cxn modelId="{6D38710D-8983-4153-B91B-4B29EB445BB1}" type="presParOf" srcId="{9E2E0BD1-18FB-4A8A-8536-CA7A618B22D6}" destId="{63FB08A0-3CF2-4B07-BD81-BAC29F7FD052}" srcOrd="7" destOrd="0" presId="urn:microsoft.com/office/officeart/2016/7/layout/LinearBlockProcessNumbered"/>
    <dgm:cxn modelId="{77B9A63D-BE90-4B36-B381-23F0968D08BC}" type="presParOf" srcId="{9E2E0BD1-18FB-4A8A-8536-CA7A618B22D6}" destId="{BD2E5AA1-E89C-4ED3-B025-059D2A98DB06}" srcOrd="8" destOrd="0" presId="urn:microsoft.com/office/officeart/2016/7/layout/LinearBlockProcessNumbered"/>
    <dgm:cxn modelId="{328017D4-A2B8-4308-AECA-73511C03B0A8}" type="presParOf" srcId="{BD2E5AA1-E89C-4ED3-B025-059D2A98DB06}" destId="{1C3DB5E5-62E4-4DD6-8AD5-38BCECED142F}" srcOrd="0" destOrd="0" presId="urn:microsoft.com/office/officeart/2016/7/layout/LinearBlockProcessNumbered"/>
    <dgm:cxn modelId="{D9FFAF72-951E-4DE7-9CFD-73A75490D814}" type="presParOf" srcId="{BD2E5AA1-E89C-4ED3-B025-059D2A98DB06}" destId="{A28C585F-F1D9-4A81-A2E6-BC0E1C321D19}" srcOrd="1" destOrd="0" presId="urn:microsoft.com/office/officeart/2016/7/layout/LinearBlockProcessNumbered"/>
    <dgm:cxn modelId="{6A0811F3-5DFA-4951-BF9F-E4ABEFA79791}" type="presParOf" srcId="{BD2E5AA1-E89C-4ED3-B025-059D2A98DB06}" destId="{D33C1642-66A3-483F-9A74-4DA95D13E284}" srcOrd="2" destOrd="0" presId="urn:microsoft.com/office/officeart/2016/7/layout/LinearBlockProcessNumbered"/>
    <dgm:cxn modelId="{DC016329-3750-4790-845F-A433395BBCCA}" type="presParOf" srcId="{9E2E0BD1-18FB-4A8A-8536-CA7A618B22D6}" destId="{6EC70DA5-D73D-46EF-A120-5A9E93B29A6F}" srcOrd="9" destOrd="0" presId="urn:microsoft.com/office/officeart/2016/7/layout/LinearBlockProcessNumbered"/>
    <dgm:cxn modelId="{B1B5543A-9EA7-4E08-8A19-50A2CB5E5ED3}" type="presParOf" srcId="{9E2E0BD1-18FB-4A8A-8536-CA7A618B22D6}" destId="{42DEB871-48B2-4DDC-A938-37F19F3E56FC}" srcOrd="10" destOrd="0" presId="urn:microsoft.com/office/officeart/2016/7/layout/LinearBlockProcessNumbered"/>
    <dgm:cxn modelId="{1AA83908-C1DA-4784-8AC0-F967D976A46B}" type="presParOf" srcId="{42DEB871-48B2-4DDC-A938-37F19F3E56FC}" destId="{661B6CB6-9209-416D-BD2F-CEAB3B2C7DE0}" srcOrd="0" destOrd="0" presId="urn:microsoft.com/office/officeart/2016/7/layout/LinearBlockProcessNumbered"/>
    <dgm:cxn modelId="{B38FF19F-163E-4058-92B5-C4195F9E5751}" type="presParOf" srcId="{42DEB871-48B2-4DDC-A938-37F19F3E56FC}" destId="{7A2D006E-6F42-476A-AD16-148344086E9E}" srcOrd="1" destOrd="0" presId="urn:microsoft.com/office/officeart/2016/7/layout/LinearBlockProcessNumbered"/>
    <dgm:cxn modelId="{FE2A99E4-7E22-422F-8308-DBCD7E7F2CE1}" type="presParOf" srcId="{42DEB871-48B2-4DDC-A938-37F19F3E56FC}" destId="{C9578857-61E3-4C35-B33B-6393D8F8C833}" srcOrd="2" destOrd="0" presId="urn:microsoft.com/office/officeart/2016/7/layout/LinearBlockProcessNumbered"/>
    <dgm:cxn modelId="{E3CB0D9B-1553-4451-AA6B-8E2F13C47C91}" type="presParOf" srcId="{9E2E0BD1-18FB-4A8A-8536-CA7A618B22D6}" destId="{62161F20-17A8-4118-B8BB-62651427FA18}" srcOrd="11" destOrd="0" presId="urn:microsoft.com/office/officeart/2016/7/layout/LinearBlockProcessNumbered"/>
    <dgm:cxn modelId="{B5723CE2-6826-430F-AD2E-50D8956BBC5A}" type="presParOf" srcId="{9E2E0BD1-18FB-4A8A-8536-CA7A618B22D6}" destId="{A6561613-C230-4075-84E1-32CD1D5769FF}" srcOrd="12" destOrd="0" presId="urn:microsoft.com/office/officeart/2016/7/layout/LinearBlockProcessNumbered"/>
    <dgm:cxn modelId="{4D8CD918-7C10-427F-A5CB-C90FFCBAC57E}" type="presParOf" srcId="{A6561613-C230-4075-84E1-32CD1D5769FF}" destId="{96114A6F-DF99-4977-9983-B1A4FBD48FD7}" srcOrd="0" destOrd="0" presId="urn:microsoft.com/office/officeart/2016/7/layout/LinearBlockProcessNumbered"/>
    <dgm:cxn modelId="{3FBB088E-D1D4-421F-8A87-63B82D6EA947}" type="presParOf" srcId="{A6561613-C230-4075-84E1-32CD1D5769FF}" destId="{395DC180-E803-4E1F-9A41-F9C658A13465}" srcOrd="1" destOrd="0" presId="urn:microsoft.com/office/officeart/2016/7/layout/LinearBlockProcessNumbered"/>
    <dgm:cxn modelId="{AD27AA59-4727-4C37-B5B6-BCDD596591FA}" type="presParOf" srcId="{A6561613-C230-4075-84E1-32CD1D5769FF}" destId="{6708C487-9DA0-49D0-AE7C-9FB5BBC650EB}"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0F31765-69CD-40DA-8060-1DC811D7B7A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BEF9711-AF91-42B5-84C1-D1F9031D7835}">
      <dgm:prSet/>
      <dgm:spPr/>
      <dgm:t>
        <a:bodyPr/>
        <a:lstStyle/>
        <a:p>
          <a:r>
            <a:rPr lang="en-US"/>
            <a:t>According to [ HealthLinkBC-2020]   they describe how  behaviors change by  fallowing:</a:t>
          </a:r>
        </a:p>
      </dgm:t>
    </dgm:pt>
    <dgm:pt modelId="{C11684A0-D9F2-4563-97E8-0971655FE2BD}" type="parTrans" cxnId="{15B7D8B6-0758-42FF-8001-8D432B57DDEA}">
      <dgm:prSet/>
      <dgm:spPr/>
      <dgm:t>
        <a:bodyPr/>
        <a:lstStyle/>
        <a:p>
          <a:endParaRPr lang="en-US"/>
        </a:p>
      </dgm:t>
    </dgm:pt>
    <dgm:pt modelId="{1591ACC7-40B0-495D-AE8C-6326C3C7F9EC}" type="sibTrans" cxnId="{15B7D8B6-0758-42FF-8001-8D432B57DDEA}">
      <dgm:prSet/>
      <dgm:spPr/>
      <dgm:t>
        <a:bodyPr/>
        <a:lstStyle/>
        <a:p>
          <a:endParaRPr lang="en-US"/>
        </a:p>
      </dgm:t>
    </dgm:pt>
    <dgm:pt modelId="{FE1D0A35-68FB-4D53-BD22-CC1F7DC0C805}">
      <dgm:prSet/>
      <dgm:spPr/>
      <dgm:t>
        <a:bodyPr/>
        <a:lstStyle/>
        <a:p>
          <a:r>
            <a:rPr lang="en-US"/>
            <a:t>From birth 3 months Baby: Recognizes parents' voices —Enjoys eye contact, grins at others, and studies faces</a:t>
          </a:r>
        </a:p>
      </dgm:t>
    </dgm:pt>
    <dgm:pt modelId="{194324FE-5E61-4137-9C53-115F43E3564D}" type="parTrans" cxnId="{F871D6E8-B00E-4E49-8AD0-B5C3DB019E6A}">
      <dgm:prSet/>
      <dgm:spPr/>
      <dgm:t>
        <a:bodyPr/>
        <a:lstStyle/>
        <a:p>
          <a:endParaRPr lang="en-US"/>
        </a:p>
      </dgm:t>
    </dgm:pt>
    <dgm:pt modelId="{45F1F018-7CB3-49A5-8837-24E9FBD344A6}" type="sibTrans" cxnId="{F871D6E8-B00E-4E49-8AD0-B5C3DB019E6A}">
      <dgm:prSet/>
      <dgm:spPr/>
      <dgm:t>
        <a:bodyPr/>
        <a:lstStyle/>
        <a:p>
          <a:endParaRPr lang="en-US"/>
        </a:p>
      </dgm:t>
    </dgm:pt>
    <dgm:pt modelId="{3B15D8E2-413D-400C-82B4-1CA18279042E}">
      <dgm:prSet/>
      <dgm:spPr/>
      <dgm:t>
        <a:bodyPr/>
        <a:lstStyle/>
        <a:p>
          <a:r>
            <a:rPr lang="en-US"/>
            <a:t>3 to 6 months: Sits with some support—Stands with help</a:t>
          </a:r>
        </a:p>
      </dgm:t>
    </dgm:pt>
    <dgm:pt modelId="{9CAD41DA-9359-4DB3-A4B4-C686DFE9ED98}" type="parTrans" cxnId="{1E17B676-7234-4F38-A267-6C8A7F606C8D}">
      <dgm:prSet/>
      <dgm:spPr/>
      <dgm:t>
        <a:bodyPr/>
        <a:lstStyle/>
        <a:p>
          <a:endParaRPr lang="en-US"/>
        </a:p>
      </dgm:t>
    </dgm:pt>
    <dgm:pt modelId="{41EA0A87-1C9F-4F69-B8CE-F74013977131}" type="sibTrans" cxnId="{1E17B676-7234-4F38-A267-6C8A7F606C8D}">
      <dgm:prSet/>
      <dgm:spPr/>
      <dgm:t>
        <a:bodyPr/>
        <a:lstStyle/>
        <a:p>
          <a:endParaRPr lang="en-US"/>
        </a:p>
      </dgm:t>
    </dgm:pt>
    <dgm:pt modelId="{77402FFB-4F31-42CD-991B-940DB27A6659}">
      <dgm:prSet/>
      <dgm:spPr/>
      <dgm:t>
        <a:bodyPr/>
        <a:lstStyle/>
        <a:p>
          <a:r>
            <a:rPr lang="en-US"/>
            <a:t>6 to 12 months: Recognizes their name – Exhibit strong sentiments and emotions about what  enjoy and detest</a:t>
          </a:r>
        </a:p>
      </dgm:t>
    </dgm:pt>
    <dgm:pt modelId="{9129819A-6EC7-4310-A6B2-EECC8E2AA197}" type="parTrans" cxnId="{F8735ECC-D02E-4C21-ACB9-99AF26EA8567}">
      <dgm:prSet/>
      <dgm:spPr/>
      <dgm:t>
        <a:bodyPr/>
        <a:lstStyle/>
        <a:p>
          <a:endParaRPr lang="en-US"/>
        </a:p>
      </dgm:t>
    </dgm:pt>
    <dgm:pt modelId="{41E3D1A3-D697-42FC-A27D-2CE0F4DA8E1C}" type="sibTrans" cxnId="{F8735ECC-D02E-4C21-ACB9-99AF26EA8567}">
      <dgm:prSet/>
      <dgm:spPr/>
      <dgm:t>
        <a:bodyPr/>
        <a:lstStyle/>
        <a:p>
          <a:endParaRPr lang="en-US"/>
        </a:p>
      </dgm:t>
    </dgm:pt>
    <dgm:pt modelId="{8D1A8B31-320F-479E-86FA-4A061B2A468D}">
      <dgm:prSet/>
      <dgm:spPr/>
      <dgm:t>
        <a:bodyPr/>
        <a:lstStyle/>
        <a:p>
          <a:r>
            <a:rPr lang="en-US"/>
            <a:t>12 to 18 months: Has a lot of energy and wants to try everything — Can feed themselves with their fingers or a spoon — Walks alone — Enjoys getting attention</a:t>
          </a:r>
        </a:p>
      </dgm:t>
    </dgm:pt>
    <dgm:pt modelId="{5986D8B8-D24E-4EFB-973F-E51E6A285A50}" type="parTrans" cxnId="{5D1E3700-20E1-4A7C-89C3-77E07C90FC0E}">
      <dgm:prSet/>
      <dgm:spPr/>
      <dgm:t>
        <a:bodyPr/>
        <a:lstStyle/>
        <a:p>
          <a:endParaRPr lang="en-US"/>
        </a:p>
      </dgm:t>
    </dgm:pt>
    <dgm:pt modelId="{F85F7011-0484-4572-A267-6DB3EA51A17C}" type="sibTrans" cxnId="{5D1E3700-20E1-4A7C-89C3-77E07C90FC0E}">
      <dgm:prSet/>
      <dgm:spPr/>
      <dgm:t>
        <a:bodyPr/>
        <a:lstStyle/>
        <a:p>
          <a:endParaRPr lang="en-US"/>
        </a:p>
      </dgm:t>
    </dgm:pt>
    <dgm:pt modelId="{E2974B0B-7E47-4768-81D0-24A589AD0759}">
      <dgm:prSet/>
      <dgm:spPr/>
      <dgm:t>
        <a:bodyPr/>
        <a:lstStyle/>
        <a:p>
          <a:r>
            <a:rPr lang="en-US"/>
            <a:t>18 to 24 months: Recognizes and identifies familiar persons — Enjoys playing alone or with other children — Correctly uses the word "no" or shakes head</a:t>
          </a:r>
        </a:p>
      </dgm:t>
    </dgm:pt>
    <dgm:pt modelId="{07D3A903-6904-4D90-908B-3C21928B51CD}" type="parTrans" cxnId="{2D428042-6171-4189-B652-EAD07FECDB5C}">
      <dgm:prSet/>
      <dgm:spPr/>
      <dgm:t>
        <a:bodyPr/>
        <a:lstStyle/>
        <a:p>
          <a:endParaRPr lang="en-US"/>
        </a:p>
      </dgm:t>
    </dgm:pt>
    <dgm:pt modelId="{8419F279-B269-4717-B39F-FA537EF53CC6}" type="sibTrans" cxnId="{2D428042-6171-4189-B652-EAD07FECDB5C}">
      <dgm:prSet/>
      <dgm:spPr/>
      <dgm:t>
        <a:bodyPr/>
        <a:lstStyle/>
        <a:p>
          <a:endParaRPr lang="en-US"/>
        </a:p>
      </dgm:t>
    </dgm:pt>
    <dgm:pt modelId="{F4E930A8-0B6E-4A61-BFB0-EFF6C11EEC66}" type="pres">
      <dgm:prSet presAssocID="{F0F31765-69CD-40DA-8060-1DC811D7B7A2}" presName="linear" presStyleCnt="0">
        <dgm:presLayoutVars>
          <dgm:animLvl val="lvl"/>
          <dgm:resizeHandles val="exact"/>
        </dgm:presLayoutVars>
      </dgm:prSet>
      <dgm:spPr/>
    </dgm:pt>
    <dgm:pt modelId="{2EE9B7E1-E3A5-4F4C-B2B7-FEF65FCA7B0E}" type="pres">
      <dgm:prSet presAssocID="{1BEF9711-AF91-42B5-84C1-D1F9031D7835}" presName="parentText" presStyleLbl="node1" presStyleIdx="0" presStyleCnt="6">
        <dgm:presLayoutVars>
          <dgm:chMax val="0"/>
          <dgm:bulletEnabled val="1"/>
        </dgm:presLayoutVars>
      </dgm:prSet>
      <dgm:spPr/>
    </dgm:pt>
    <dgm:pt modelId="{4F296712-BB58-4788-8E5C-5F27FD132B38}" type="pres">
      <dgm:prSet presAssocID="{1591ACC7-40B0-495D-AE8C-6326C3C7F9EC}" presName="spacer" presStyleCnt="0"/>
      <dgm:spPr/>
    </dgm:pt>
    <dgm:pt modelId="{ED4C64BE-C469-48E1-AC31-260DD288F0F2}" type="pres">
      <dgm:prSet presAssocID="{FE1D0A35-68FB-4D53-BD22-CC1F7DC0C805}" presName="parentText" presStyleLbl="node1" presStyleIdx="1" presStyleCnt="6">
        <dgm:presLayoutVars>
          <dgm:chMax val="0"/>
          <dgm:bulletEnabled val="1"/>
        </dgm:presLayoutVars>
      </dgm:prSet>
      <dgm:spPr/>
    </dgm:pt>
    <dgm:pt modelId="{2C3363B7-CFA7-4B4D-BBDA-32E253350AD0}" type="pres">
      <dgm:prSet presAssocID="{45F1F018-7CB3-49A5-8837-24E9FBD344A6}" presName="spacer" presStyleCnt="0"/>
      <dgm:spPr/>
    </dgm:pt>
    <dgm:pt modelId="{9CCA693F-8514-4FE9-9369-4EAF672B7A9E}" type="pres">
      <dgm:prSet presAssocID="{3B15D8E2-413D-400C-82B4-1CA18279042E}" presName="parentText" presStyleLbl="node1" presStyleIdx="2" presStyleCnt="6">
        <dgm:presLayoutVars>
          <dgm:chMax val="0"/>
          <dgm:bulletEnabled val="1"/>
        </dgm:presLayoutVars>
      </dgm:prSet>
      <dgm:spPr/>
    </dgm:pt>
    <dgm:pt modelId="{106A73F0-4675-4C71-875F-7CB1E2E5EF7B}" type="pres">
      <dgm:prSet presAssocID="{41EA0A87-1C9F-4F69-B8CE-F74013977131}" presName="spacer" presStyleCnt="0"/>
      <dgm:spPr/>
    </dgm:pt>
    <dgm:pt modelId="{DD34BD0D-3B46-4880-8EBD-4305C41E2809}" type="pres">
      <dgm:prSet presAssocID="{77402FFB-4F31-42CD-991B-940DB27A6659}" presName="parentText" presStyleLbl="node1" presStyleIdx="3" presStyleCnt="6">
        <dgm:presLayoutVars>
          <dgm:chMax val="0"/>
          <dgm:bulletEnabled val="1"/>
        </dgm:presLayoutVars>
      </dgm:prSet>
      <dgm:spPr/>
    </dgm:pt>
    <dgm:pt modelId="{001E5174-1108-4F48-8647-9DF88A20005D}" type="pres">
      <dgm:prSet presAssocID="{41E3D1A3-D697-42FC-A27D-2CE0F4DA8E1C}" presName="spacer" presStyleCnt="0"/>
      <dgm:spPr/>
    </dgm:pt>
    <dgm:pt modelId="{9CDD6BC4-99A0-4857-98D2-134FE36CA547}" type="pres">
      <dgm:prSet presAssocID="{8D1A8B31-320F-479E-86FA-4A061B2A468D}" presName="parentText" presStyleLbl="node1" presStyleIdx="4" presStyleCnt="6">
        <dgm:presLayoutVars>
          <dgm:chMax val="0"/>
          <dgm:bulletEnabled val="1"/>
        </dgm:presLayoutVars>
      </dgm:prSet>
      <dgm:spPr/>
    </dgm:pt>
    <dgm:pt modelId="{894D44F8-D3CA-4EC2-B4AD-62E85CC000BF}" type="pres">
      <dgm:prSet presAssocID="{F85F7011-0484-4572-A267-6DB3EA51A17C}" presName="spacer" presStyleCnt="0"/>
      <dgm:spPr/>
    </dgm:pt>
    <dgm:pt modelId="{36B92AE9-4501-4591-A3C9-8A13D467E5A9}" type="pres">
      <dgm:prSet presAssocID="{E2974B0B-7E47-4768-81D0-24A589AD0759}" presName="parentText" presStyleLbl="node1" presStyleIdx="5" presStyleCnt="6">
        <dgm:presLayoutVars>
          <dgm:chMax val="0"/>
          <dgm:bulletEnabled val="1"/>
        </dgm:presLayoutVars>
      </dgm:prSet>
      <dgm:spPr/>
    </dgm:pt>
  </dgm:ptLst>
  <dgm:cxnLst>
    <dgm:cxn modelId="{5D1E3700-20E1-4A7C-89C3-77E07C90FC0E}" srcId="{F0F31765-69CD-40DA-8060-1DC811D7B7A2}" destId="{8D1A8B31-320F-479E-86FA-4A061B2A468D}" srcOrd="4" destOrd="0" parTransId="{5986D8B8-D24E-4EFB-973F-E51E6A285A50}" sibTransId="{F85F7011-0484-4572-A267-6DB3EA51A17C}"/>
    <dgm:cxn modelId="{0BD61021-5449-401D-82ED-D36B14AEC1E4}" type="presOf" srcId="{E2974B0B-7E47-4768-81D0-24A589AD0759}" destId="{36B92AE9-4501-4591-A3C9-8A13D467E5A9}" srcOrd="0" destOrd="0" presId="urn:microsoft.com/office/officeart/2005/8/layout/vList2"/>
    <dgm:cxn modelId="{9215BB3F-2DC0-4481-80C5-3E8CD5E644FD}" type="presOf" srcId="{F0F31765-69CD-40DA-8060-1DC811D7B7A2}" destId="{F4E930A8-0B6E-4A61-BFB0-EFF6C11EEC66}" srcOrd="0" destOrd="0" presId="urn:microsoft.com/office/officeart/2005/8/layout/vList2"/>
    <dgm:cxn modelId="{2D428042-6171-4189-B652-EAD07FECDB5C}" srcId="{F0F31765-69CD-40DA-8060-1DC811D7B7A2}" destId="{E2974B0B-7E47-4768-81D0-24A589AD0759}" srcOrd="5" destOrd="0" parTransId="{07D3A903-6904-4D90-908B-3C21928B51CD}" sibTransId="{8419F279-B269-4717-B39F-FA537EF53CC6}"/>
    <dgm:cxn modelId="{1E17B676-7234-4F38-A267-6C8A7F606C8D}" srcId="{F0F31765-69CD-40DA-8060-1DC811D7B7A2}" destId="{3B15D8E2-413D-400C-82B4-1CA18279042E}" srcOrd="2" destOrd="0" parTransId="{9CAD41DA-9359-4DB3-A4B4-C686DFE9ED98}" sibTransId="{41EA0A87-1C9F-4F69-B8CE-F74013977131}"/>
    <dgm:cxn modelId="{1957CA58-4DC4-4D9C-BAD7-58C6DE589B70}" type="presOf" srcId="{FE1D0A35-68FB-4D53-BD22-CC1F7DC0C805}" destId="{ED4C64BE-C469-48E1-AC31-260DD288F0F2}" srcOrd="0" destOrd="0" presId="urn:microsoft.com/office/officeart/2005/8/layout/vList2"/>
    <dgm:cxn modelId="{EF61F7A7-626C-421D-9F36-7A9E527EFA72}" type="presOf" srcId="{3B15D8E2-413D-400C-82B4-1CA18279042E}" destId="{9CCA693F-8514-4FE9-9369-4EAF672B7A9E}" srcOrd="0" destOrd="0" presId="urn:microsoft.com/office/officeart/2005/8/layout/vList2"/>
    <dgm:cxn modelId="{15B7D8B6-0758-42FF-8001-8D432B57DDEA}" srcId="{F0F31765-69CD-40DA-8060-1DC811D7B7A2}" destId="{1BEF9711-AF91-42B5-84C1-D1F9031D7835}" srcOrd="0" destOrd="0" parTransId="{C11684A0-D9F2-4563-97E8-0971655FE2BD}" sibTransId="{1591ACC7-40B0-495D-AE8C-6326C3C7F9EC}"/>
    <dgm:cxn modelId="{F8735ECC-D02E-4C21-ACB9-99AF26EA8567}" srcId="{F0F31765-69CD-40DA-8060-1DC811D7B7A2}" destId="{77402FFB-4F31-42CD-991B-940DB27A6659}" srcOrd="3" destOrd="0" parTransId="{9129819A-6EC7-4310-A6B2-EECC8E2AA197}" sibTransId="{41E3D1A3-D697-42FC-A27D-2CE0F4DA8E1C}"/>
    <dgm:cxn modelId="{DBEA4BDF-CC48-456A-B538-EF43AF8D54CB}" type="presOf" srcId="{77402FFB-4F31-42CD-991B-940DB27A6659}" destId="{DD34BD0D-3B46-4880-8EBD-4305C41E2809}" srcOrd="0" destOrd="0" presId="urn:microsoft.com/office/officeart/2005/8/layout/vList2"/>
    <dgm:cxn modelId="{AA8A1CE4-EDAD-4FAB-B2B9-6F3FECE95131}" type="presOf" srcId="{8D1A8B31-320F-479E-86FA-4A061B2A468D}" destId="{9CDD6BC4-99A0-4857-98D2-134FE36CA547}" srcOrd="0" destOrd="0" presId="urn:microsoft.com/office/officeart/2005/8/layout/vList2"/>
    <dgm:cxn modelId="{F871D6E8-B00E-4E49-8AD0-B5C3DB019E6A}" srcId="{F0F31765-69CD-40DA-8060-1DC811D7B7A2}" destId="{FE1D0A35-68FB-4D53-BD22-CC1F7DC0C805}" srcOrd="1" destOrd="0" parTransId="{194324FE-5E61-4137-9C53-115F43E3564D}" sibTransId="{45F1F018-7CB3-49A5-8837-24E9FBD344A6}"/>
    <dgm:cxn modelId="{D52B6EF7-548A-4FD6-8EC4-68DFC53FD2F9}" type="presOf" srcId="{1BEF9711-AF91-42B5-84C1-D1F9031D7835}" destId="{2EE9B7E1-E3A5-4F4C-B2B7-FEF65FCA7B0E}" srcOrd="0" destOrd="0" presId="urn:microsoft.com/office/officeart/2005/8/layout/vList2"/>
    <dgm:cxn modelId="{CD646262-990B-49A2-ABDB-84E55E838BBD}" type="presParOf" srcId="{F4E930A8-0B6E-4A61-BFB0-EFF6C11EEC66}" destId="{2EE9B7E1-E3A5-4F4C-B2B7-FEF65FCA7B0E}" srcOrd="0" destOrd="0" presId="urn:microsoft.com/office/officeart/2005/8/layout/vList2"/>
    <dgm:cxn modelId="{A1302590-A428-4B45-8BDD-7DDFC4DD9FB7}" type="presParOf" srcId="{F4E930A8-0B6E-4A61-BFB0-EFF6C11EEC66}" destId="{4F296712-BB58-4788-8E5C-5F27FD132B38}" srcOrd="1" destOrd="0" presId="urn:microsoft.com/office/officeart/2005/8/layout/vList2"/>
    <dgm:cxn modelId="{0E82E561-FFA1-43E1-8734-646AD8D1D19C}" type="presParOf" srcId="{F4E930A8-0B6E-4A61-BFB0-EFF6C11EEC66}" destId="{ED4C64BE-C469-48E1-AC31-260DD288F0F2}" srcOrd="2" destOrd="0" presId="urn:microsoft.com/office/officeart/2005/8/layout/vList2"/>
    <dgm:cxn modelId="{0AB0F2EE-FB5F-4224-A2FA-101129185906}" type="presParOf" srcId="{F4E930A8-0B6E-4A61-BFB0-EFF6C11EEC66}" destId="{2C3363B7-CFA7-4B4D-BBDA-32E253350AD0}" srcOrd="3" destOrd="0" presId="urn:microsoft.com/office/officeart/2005/8/layout/vList2"/>
    <dgm:cxn modelId="{4E0A1B6D-38A0-494E-9411-5C46AD6A3662}" type="presParOf" srcId="{F4E930A8-0B6E-4A61-BFB0-EFF6C11EEC66}" destId="{9CCA693F-8514-4FE9-9369-4EAF672B7A9E}" srcOrd="4" destOrd="0" presId="urn:microsoft.com/office/officeart/2005/8/layout/vList2"/>
    <dgm:cxn modelId="{92F4F625-3194-4521-9F1C-6CCA66AC8578}" type="presParOf" srcId="{F4E930A8-0B6E-4A61-BFB0-EFF6C11EEC66}" destId="{106A73F0-4675-4C71-875F-7CB1E2E5EF7B}" srcOrd="5" destOrd="0" presId="urn:microsoft.com/office/officeart/2005/8/layout/vList2"/>
    <dgm:cxn modelId="{A6199BF3-39F1-432E-8024-60F738CA7571}" type="presParOf" srcId="{F4E930A8-0B6E-4A61-BFB0-EFF6C11EEC66}" destId="{DD34BD0D-3B46-4880-8EBD-4305C41E2809}" srcOrd="6" destOrd="0" presId="urn:microsoft.com/office/officeart/2005/8/layout/vList2"/>
    <dgm:cxn modelId="{51DD0EF2-93A0-4D0D-965C-75BE765268E6}" type="presParOf" srcId="{F4E930A8-0B6E-4A61-BFB0-EFF6C11EEC66}" destId="{001E5174-1108-4F48-8647-9DF88A20005D}" srcOrd="7" destOrd="0" presId="urn:microsoft.com/office/officeart/2005/8/layout/vList2"/>
    <dgm:cxn modelId="{04A4F9D8-F904-422D-AD1B-8A302186A902}" type="presParOf" srcId="{F4E930A8-0B6E-4A61-BFB0-EFF6C11EEC66}" destId="{9CDD6BC4-99A0-4857-98D2-134FE36CA547}" srcOrd="8" destOrd="0" presId="urn:microsoft.com/office/officeart/2005/8/layout/vList2"/>
    <dgm:cxn modelId="{6B12C0DA-70AA-47FB-A11C-245F6AE614CC}" type="presParOf" srcId="{F4E930A8-0B6E-4A61-BFB0-EFF6C11EEC66}" destId="{894D44F8-D3CA-4EC2-B4AD-62E85CC000BF}" srcOrd="9" destOrd="0" presId="urn:microsoft.com/office/officeart/2005/8/layout/vList2"/>
    <dgm:cxn modelId="{EFA47961-42F7-43E0-85B1-0F9930CCF7DC}" type="presParOf" srcId="{F4E930A8-0B6E-4A61-BFB0-EFF6C11EEC66}" destId="{36B92AE9-4501-4591-A3C9-8A13D467E5A9}"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390880F-E13D-44BF-B431-9C831E09886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6E562B4-C4CE-412D-8614-17D82D2834EB}">
      <dgm:prSet/>
      <dgm:spPr/>
      <dgm:t>
        <a:bodyPr/>
        <a:lstStyle/>
        <a:p>
          <a:r>
            <a:rPr lang="en-GB"/>
            <a:t>The Infancy period is critical and one of the most significant, if not most rapid phases of development. Because children develop so quickly, parents must treasure the moments and enjoy the process (Vedantu, n.d.)</a:t>
          </a:r>
          <a:endParaRPr lang="en-US"/>
        </a:p>
      </dgm:t>
    </dgm:pt>
    <dgm:pt modelId="{355441E6-568D-4C82-B133-1F923B1C66CA}" type="parTrans" cxnId="{B7B76F1E-C22E-453A-8C30-26625B5CF719}">
      <dgm:prSet/>
      <dgm:spPr/>
      <dgm:t>
        <a:bodyPr/>
        <a:lstStyle/>
        <a:p>
          <a:endParaRPr lang="en-US"/>
        </a:p>
      </dgm:t>
    </dgm:pt>
    <dgm:pt modelId="{A0126C00-6F1D-478E-9DAA-D44DF1DFE60B}" type="sibTrans" cxnId="{B7B76F1E-C22E-453A-8C30-26625B5CF719}">
      <dgm:prSet/>
      <dgm:spPr/>
      <dgm:t>
        <a:bodyPr/>
        <a:lstStyle/>
        <a:p>
          <a:endParaRPr lang="en-US"/>
        </a:p>
      </dgm:t>
    </dgm:pt>
    <dgm:pt modelId="{4496C7E8-D605-4E75-9B0A-DC0E01203D42}">
      <dgm:prSet/>
      <dgm:spPr/>
      <dgm:t>
        <a:bodyPr/>
        <a:lstStyle/>
        <a:p>
          <a:r>
            <a:rPr lang="en-GB" b="0" i="0"/>
            <a:t>Cognitive development is strongly influenced by infant's experiences with other people and environment. It must be considered that each baby has its own individual differences regarding milestones, so every infant is unique.</a:t>
          </a:r>
          <a:endParaRPr lang="en-US"/>
        </a:p>
      </dgm:t>
    </dgm:pt>
    <dgm:pt modelId="{B23BE449-7109-4734-B2C0-CDEF37ED464C}" type="parTrans" cxnId="{2524553C-2CA5-4993-89E1-D26B0AD84BEB}">
      <dgm:prSet/>
      <dgm:spPr/>
      <dgm:t>
        <a:bodyPr/>
        <a:lstStyle/>
        <a:p>
          <a:endParaRPr lang="en-US"/>
        </a:p>
      </dgm:t>
    </dgm:pt>
    <dgm:pt modelId="{C659224E-EFF5-4783-B164-64365C121789}" type="sibTrans" cxnId="{2524553C-2CA5-4993-89E1-D26B0AD84BEB}">
      <dgm:prSet/>
      <dgm:spPr/>
      <dgm:t>
        <a:bodyPr/>
        <a:lstStyle/>
        <a:p>
          <a:endParaRPr lang="en-US"/>
        </a:p>
      </dgm:t>
    </dgm:pt>
    <dgm:pt modelId="{1AAF76E3-D392-4621-9CDF-8D31F6FA3417}">
      <dgm:prSet/>
      <dgm:spPr/>
      <dgm:t>
        <a:bodyPr/>
        <a:lstStyle/>
        <a:p>
          <a:r>
            <a:rPr lang="en-GB"/>
            <a:t>Infant emotional development may vary and fluctuates with each infant. Nevertheless, it can be summarised as a means of communication between the infant and the caregivers to ensure a harmonious relationship and this equally affects how the child behaves in future.</a:t>
          </a:r>
          <a:endParaRPr lang="en-US"/>
        </a:p>
      </dgm:t>
    </dgm:pt>
    <dgm:pt modelId="{B80CC39C-7574-475B-97A1-DDAC923AB18F}" type="parTrans" cxnId="{C6F16D5E-5BE2-4870-A868-9A03C8E4E288}">
      <dgm:prSet/>
      <dgm:spPr/>
      <dgm:t>
        <a:bodyPr/>
        <a:lstStyle/>
        <a:p>
          <a:endParaRPr lang="en-US"/>
        </a:p>
      </dgm:t>
    </dgm:pt>
    <dgm:pt modelId="{29018738-E1A0-4573-AB6E-C83E6862C718}" type="sibTrans" cxnId="{C6F16D5E-5BE2-4870-A868-9A03C8E4E288}">
      <dgm:prSet/>
      <dgm:spPr/>
      <dgm:t>
        <a:bodyPr/>
        <a:lstStyle/>
        <a:p>
          <a:endParaRPr lang="en-US"/>
        </a:p>
      </dgm:t>
    </dgm:pt>
    <dgm:pt modelId="{E2ACB047-8BCE-45DF-8DE3-3B9D6C269183}">
      <dgm:prSet/>
      <dgm:spPr/>
      <dgm:t>
        <a:bodyPr/>
        <a:lstStyle/>
        <a:p>
          <a:r>
            <a:rPr lang="en-GB"/>
            <a:t>Infancy is a period of rapid development. Babies are born with just instinctive reactions and the potential to learn. They evolve over the course of two years to the point where they have distinct personalities, able to travel from place to place and handle objects  and have a good understanding of how some fundamental components of the world work.</a:t>
          </a:r>
          <a:endParaRPr lang="en-US"/>
        </a:p>
      </dgm:t>
    </dgm:pt>
    <dgm:pt modelId="{67DFE5C5-2917-4C5B-8EF0-80AB64D0CC80}" type="parTrans" cxnId="{337119EA-0264-48BD-9360-A07C2FF3A1CF}">
      <dgm:prSet/>
      <dgm:spPr/>
      <dgm:t>
        <a:bodyPr/>
        <a:lstStyle/>
        <a:p>
          <a:endParaRPr lang="en-US"/>
        </a:p>
      </dgm:t>
    </dgm:pt>
    <dgm:pt modelId="{296E18C6-2C8D-420E-B054-770AB32F11B1}" type="sibTrans" cxnId="{337119EA-0264-48BD-9360-A07C2FF3A1CF}">
      <dgm:prSet/>
      <dgm:spPr/>
      <dgm:t>
        <a:bodyPr/>
        <a:lstStyle/>
        <a:p>
          <a:endParaRPr lang="en-US"/>
        </a:p>
      </dgm:t>
    </dgm:pt>
    <dgm:pt modelId="{3D925F15-7CAE-417A-B83B-F82F19F44317}">
      <dgm:prSet/>
      <dgm:spPr/>
      <dgm:t>
        <a:bodyPr/>
        <a:lstStyle/>
        <a:p>
          <a:r>
            <a:rPr lang="en-GB" b="0" i="0"/>
            <a:t>Piaget has done his researches and scientific experiments on child cognitive development with dedication, truly intuition and tenacity. His theory remains an incontestable landmark in the field of cognitive sciences.</a:t>
          </a:r>
          <a:endParaRPr lang="en-US"/>
        </a:p>
      </dgm:t>
    </dgm:pt>
    <dgm:pt modelId="{6CCA0F37-EFB1-4C9C-90C7-5CF445589712}" type="parTrans" cxnId="{3D81AB94-342A-4DFD-B071-725670A4B1A8}">
      <dgm:prSet/>
      <dgm:spPr/>
      <dgm:t>
        <a:bodyPr/>
        <a:lstStyle/>
        <a:p>
          <a:endParaRPr lang="en-US"/>
        </a:p>
      </dgm:t>
    </dgm:pt>
    <dgm:pt modelId="{35DED13E-ECB0-4B6F-8BBF-D8E3CE1CE2E1}" type="sibTrans" cxnId="{3D81AB94-342A-4DFD-B071-725670A4B1A8}">
      <dgm:prSet/>
      <dgm:spPr/>
      <dgm:t>
        <a:bodyPr/>
        <a:lstStyle/>
        <a:p>
          <a:endParaRPr lang="en-US"/>
        </a:p>
      </dgm:t>
    </dgm:pt>
    <dgm:pt modelId="{E27188A4-EFBA-41A4-8942-9078A6E6D0CD}" type="pres">
      <dgm:prSet presAssocID="{D390880F-E13D-44BF-B431-9C831E098866}" presName="linear" presStyleCnt="0">
        <dgm:presLayoutVars>
          <dgm:animLvl val="lvl"/>
          <dgm:resizeHandles val="exact"/>
        </dgm:presLayoutVars>
      </dgm:prSet>
      <dgm:spPr/>
    </dgm:pt>
    <dgm:pt modelId="{6D71620F-1CC6-42B6-A808-27633C676281}" type="pres">
      <dgm:prSet presAssocID="{06E562B4-C4CE-412D-8614-17D82D2834EB}" presName="parentText" presStyleLbl="node1" presStyleIdx="0" presStyleCnt="5">
        <dgm:presLayoutVars>
          <dgm:chMax val="0"/>
          <dgm:bulletEnabled val="1"/>
        </dgm:presLayoutVars>
      </dgm:prSet>
      <dgm:spPr/>
    </dgm:pt>
    <dgm:pt modelId="{FFB6DD15-B60A-489A-A34F-4CBA3EF68DD4}" type="pres">
      <dgm:prSet presAssocID="{A0126C00-6F1D-478E-9DAA-D44DF1DFE60B}" presName="spacer" presStyleCnt="0"/>
      <dgm:spPr/>
    </dgm:pt>
    <dgm:pt modelId="{C98B227F-FC33-441D-8869-A7A5091115B6}" type="pres">
      <dgm:prSet presAssocID="{4496C7E8-D605-4E75-9B0A-DC0E01203D42}" presName="parentText" presStyleLbl="node1" presStyleIdx="1" presStyleCnt="5">
        <dgm:presLayoutVars>
          <dgm:chMax val="0"/>
          <dgm:bulletEnabled val="1"/>
        </dgm:presLayoutVars>
      </dgm:prSet>
      <dgm:spPr/>
    </dgm:pt>
    <dgm:pt modelId="{45FBE7C2-3049-4F6D-AF9A-38A82B26C073}" type="pres">
      <dgm:prSet presAssocID="{C659224E-EFF5-4783-B164-64365C121789}" presName="spacer" presStyleCnt="0"/>
      <dgm:spPr/>
    </dgm:pt>
    <dgm:pt modelId="{DD0B7533-DAEA-495C-B327-ACC99D1D0890}" type="pres">
      <dgm:prSet presAssocID="{1AAF76E3-D392-4621-9CDF-8D31F6FA3417}" presName="parentText" presStyleLbl="node1" presStyleIdx="2" presStyleCnt="5">
        <dgm:presLayoutVars>
          <dgm:chMax val="0"/>
          <dgm:bulletEnabled val="1"/>
        </dgm:presLayoutVars>
      </dgm:prSet>
      <dgm:spPr/>
    </dgm:pt>
    <dgm:pt modelId="{05ACC44A-E165-48B3-A4E6-668E0A0922B0}" type="pres">
      <dgm:prSet presAssocID="{29018738-E1A0-4573-AB6E-C83E6862C718}" presName="spacer" presStyleCnt="0"/>
      <dgm:spPr/>
    </dgm:pt>
    <dgm:pt modelId="{F5F095C6-B459-432D-B542-53BC74FE31F3}" type="pres">
      <dgm:prSet presAssocID="{E2ACB047-8BCE-45DF-8DE3-3B9D6C269183}" presName="parentText" presStyleLbl="node1" presStyleIdx="3" presStyleCnt="5">
        <dgm:presLayoutVars>
          <dgm:chMax val="0"/>
          <dgm:bulletEnabled val="1"/>
        </dgm:presLayoutVars>
      </dgm:prSet>
      <dgm:spPr/>
    </dgm:pt>
    <dgm:pt modelId="{6CF2614E-E824-4C2B-A7D4-29B2AD856995}" type="pres">
      <dgm:prSet presAssocID="{296E18C6-2C8D-420E-B054-770AB32F11B1}" presName="spacer" presStyleCnt="0"/>
      <dgm:spPr/>
    </dgm:pt>
    <dgm:pt modelId="{8C7B719A-8CDC-47FC-9F13-383BD4C8A19E}" type="pres">
      <dgm:prSet presAssocID="{3D925F15-7CAE-417A-B83B-F82F19F44317}" presName="parentText" presStyleLbl="node1" presStyleIdx="4" presStyleCnt="5">
        <dgm:presLayoutVars>
          <dgm:chMax val="0"/>
          <dgm:bulletEnabled val="1"/>
        </dgm:presLayoutVars>
      </dgm:prSet>
      <dgm:spPr/>
    </dgm:pt>
  </dgm:ptLst>
  <dgm:cxnLst>
    <dgm:cxn modelId="{7D17BE08-F2A5-43AE-A65C-384CA820D51F}" type="presOf" srcId="{D390880F-E13D-44BF-B431-9C831E098866}" destId="{E27188A4-EFBA-41A4-8942-9078A6E6D0CD}" srcOrd="0" destOrd="0" presId="urn:microsoft.com/office/officeart/2005/8/layout/vList2"/>
    <dgm:cxn modelId="{B7B76F1E-C22E-453A-8C30-26625B5CF719}" srcId="{D390880F-E13D-44BF-B431-9C831E098866}" destId="{06E562B4-C4CE-412D-8614-17D82D2834EB}" srcOrd="0" destOrd="0" parTransId="{355441E6-568D-4C82-B133-1F923B1C66CA}" sibTransId="{A0126C00-6F1D-478E-9DAA-D44DF1DFE60B}"/>
    <dgm:cxn modelId="{CE2F8A36-E1C0-4D8D-A3DC-7AE5F3BA72BD}" type="presOf" srcId="{3D925F15-7CAE-417A-B83B-F82F19F44317}" destId="{8C7B719A-8CDC-47FC-9F13-383BD4C8A19E}" srcOrd="0" destOrd="0" presId="urn:microsoft.com/office/officeart/2005/8/layout/vList2"/>
    <dgm:cxn modelId="{2524553C-2CA5-4993-89E1-D26B0AD84BEB}" srcId="{D390880F-E13D-44BF-B431-9C831E098866}" destId="{4496C7E8-D605-4E75-9B0A-DC0E01203D42}" srcOrd="1" destOrd="0" parTransId="{B23BE449-7109-4734-B2C0-CDEF37ED464C}" sibTransId="{C659224E-EFF5-4783-B164-64365C121789}"/>
    <dgm:cxn modelId="{C6F16D5E-5BE2-4870-A868-9A03C8E4E288}" srcId="{D390880F-E13D-44BF-B431-9C831E098866}" destId="{1AAF76E3-D392-4621-9CDF-8D31F6FA3417}" srcOrd="2" destOrd="0" parTransId="{B80CC39C-7574-475B-97A1-DDAC923AB18F}" sibTransId="{29018738-E1A0-4573-AB6E-C83E6862C718}"/>
    <dgm:cxn modelId="{B7CE3856-2BAA-480C-99D8-CC66F732DB32}" type="presOf" srcId="{06E562B4-C4CE-412D-8614-17D82D2834EB}" destId="{6D71620F-1CC6-42B6-A808-27633C676281}" srcOrd="0" destOrd="0" presId="urn:microsoft.com/office/officeart/2005/8/layout/vList2"/>
    <dgm:cxn modelId="{3D81AB94-342A-4DFD-B071-725670A4B1A8}" srcId="{D390880F-E13D-44BF-B431-9C831E098866}" destId="{3D925F15-7CAE-417A-B83B-F82F19F44317}" srcOrd="4" destOrd="0" parTransId="{6CCA0F37-EFB1-4C9C-90C7-5CF445589712}" sibTransId="{35DED13E-ECB0-4B6F-8BBF-D8E3CE1CE2E1}"/>
    <dgm:cxn modelId="{E24C859A-DE44-446C-9F50-04D0C7D1EA09}" type="presOf" srcId="{4496C7E8-D605-4E75-9B0A-DC0E01203D42}" destId="{C98B227F-FC33-441D-8869-A7A5091115B6}" srcOrd="0" destOrd="0" presId="urn:microsoft.com/office/officeart/2005/8/layout/vList2"/>
    <dgm:cxn modelId="{5D107BB6-5251-4E86-9A4A-BE9B28C0A563}" type="presOf" srcId="{E2ACB047-8BCE-45DF-8DE3-3B9D6C269183}" destId="{F5F095C6-B459-432D-B542-53BC74FE31F3}" srcOrd="0" destOrd="0" presId="urn:microsoft.com/office/officeart/2005/8/layout/vList2"/>
    <dgm:cxn modelId="{7B4744D7-64DC-42A0-83D4-E23A8160AC1D}" type="presOf" srcId="{1AAF76E3-D392-4621-9CDF-8D31F6FA3417}" destId="{DD0B7533-DAEA-495C-B327-ACC99D1D0890}" srcOrd="0" destOrd="0" presId="urn:microsoft.com/office/officeart/2005/8/layout/vList2"/>
    <dgm:cxn modelId="{337119EA-0264-48BD-9360-A07C2FF3A1CF}" srcId="{D390880F-E13D-44BF-B431-9C831E098866}" destId="{E2ACB047-8BCE-45DF-8DE3-3B9D6C269183}" srcOrd="3" destOrd="0" parTransId="{67DFE5C5-2917-4C5B-8EF0-80AB64D0CC80}" sibTransId="{296E18C6-2C8D-420E-B054-770AB32F11B1}"/>
    <dgm:cxn modelId="{A6D889D1-CB50-4B31-BE9D-D69C22F54C5A}" type="presParOf" srcId="{E27188A4-EFBA-41A4-8942-9078A6E6D0CD}" destId="{6D71620F-1CC6-42B6-A808-27633C676281}" srcOrd="0" destOrd="0" presId="urn:microsoft.com/office/officeart/2005/8/layout/vList2"/>
    <dgm:cxn modelId="{D62AF65F-84D2-483F-9D02-00C7D1BA644B}" type="presParOf" srcId="{E27188A4-EFBA-41A4-8942-9078A6E6D0CD}" destId="{FFB6DD15-B60A-489A-A34F-4CBA3EF68DD4}" srcOrd="1" destOrd="0" presId="urn:microsoft.com/office/officeart/2005/8/layout/vList2"/>
    <dgm:cxn modelId="{17E84574-20D2-4849-8FF3-D989EFBED940}" type="presParOf" srcId="{E27188A4-EFBA-41A4-8942-9078A6E6D0CD}" destId="{C98B227F-FC33-441D-8869-A7A5091115B6}" srcOrd="2" destOrd="0" presId="urn:microsoft.com/office/officeart/2005/8/layout/vList2"/>
    <dgm:cxn modelId="{0582C02B-469E-4DA3-8B22-939D17E63E23}" type="presParOf" srcId="{E27188A4-EFBA-41A4-8942-9078A6E6D0CD}" destId="{45FBE7C2-3049-4F6D-AF9A-38A82B26C073}" srcOrd="3" destOrd="0" presId="urn:microsoft.com/office/officeart/2005/8/layout/vList2"/>
    <dgm:cxn modelId="{A9743E29-80F1-479E-895D-07130181A2D8}" type="presParOf" srcId="{E27188A4-EFBA-41A4-8942-9078A6E6D0CD}" destId="{DD0B7533-DAEA-495C-B327-ACC99D1D0890}" srcOrd="4" destOrd="0" presId="urn:microsoft.com/office/officeart/2005/8/layout/vList2"/>
    <dgm:cxn modelId="{574281A9-2912-4022-A5A7-691CD8D33DA8}" type="presParOf" srcId="{E27188A4-EFBA-41A4-8942-9078A6E6D0CD}" destId="{05ACC44A-E165-48B3-A4E6-668E0A0922B0}" srcOrd="5" destOrd="0" presId="urn:microsoft.com/office/officeart/2005/8/layout/vList2"/>
    <dgm:cxn modelId="{BD8CC6F2-8DB6-4C9E-98C4-1A61A997EEAB}" type="presParOf" srcId="{E27188A4-EFBA-41A4-8942-9078A6E6D0CD}" destId="{F5F095C6-B459-432D-B542-53BC74FE31F3}" srcOrd="6" destOrd="0" presId="urn:microsoft.com/office/officeart/2005/8/layout/vList2"/>
    <dgm:cxn modelId="{1A54F411-9A79-41E6-B37C-B0D9F0730D51}" type="presParOf" srcId="{E27188A4-EFBA-41A4-8942-9078A6E6D0CD}" destId="{6CF2614E-E824-4C2B-A7D4-29B2AD856995}" srcOrd="7" destOrd="0" presId="urn:microsoft.com/office/officeart/2005/8/layout/vList2"/>
    <dgm:cxn modelId="{C4CCB34B-D2BE-4A5C-86AC-4949E3489540}" type="presParOf" srcId="{E27188A4-EFBA-41A4-8942-9078A6E6D0CD}" destId="{8C7B719A-8CDC-47FC-9F13-383BD4C8A19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7C79B1-D8AA-4E45-A4DB-E49F18C28635}">
      <dsp:nvSpPr>
        <dsp:cNvPr id="0" name=""/>
        <dsp:cNvSpPr/>
      </dsp:nvSpPr>
      <dsp:spPr>
        <a:xfrm>
          <a:off x="6442" y="1487891"/>
          <a:ext cx="1587475" cy="190497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807" tIns="0" rIns="156807" bIns="330200" numCol="1" spcCol="1270" anchor="t" anchorCtr="0">
          <a:noAutofit/>
        </a:bodyPr>
        <a:lstStyle/>
        <a:p>
          <a:pPr marL="0" lvl="0" indent="0" algn="ctr" defTabSz="488950">
            <a:lnSpc>
              <a:spcPct val="90000"/>
            </a:lnSpc>
            <a:spcBef>
              <a:spcPct val="0"/>
            </a:spcBef>
            <a:spcAft>
              <a:spcPct val="35000"/>
            </a:spcAft>
            <a:buNone/>
          </a:pPr>
          <a:r>
            <a:rPr lang="en-GB" sz="1100" kern="1200"/>
            <a:t>LIFE STAGE                  </a:t>
          </a:r>
        </a:p>
        <a:p>
          <a:pPr marL="0" lvl="0" indent="0" algn="ctr" defTabSz="488950">
            <a:lnSpc>
              <a:spcPct val="90000"/>
            </a:lnSpc>
            <a:spcBef>
              <a:spcPct val="0"/>
            </a:spcBef>
            <a:spcAft>
              <a:spcPct val="35000"/>
            </a:spcAft>
            <a:buNone/>
          </a:pPr>
          <a:endParaRPr lang="en-GB" sz="1100" kern="1200"/>
        </a:p>
        <a:p>
          <a:pPr marL="0" lvl="0" indent="0" algn="ctr" defTabSz="488950">
            <a:lnSpc>
              <a:spcPct val="90000"/>
            </a:lnSpc>
            <a:spcBef>
              <a:spcPct val="0"/>
            </a:spcBef>
            <a:spcAft>
              <a:spcPct val="35000"/>
            </a:spcAft>
            <a:buNone/>
          </a:pPr>
          <a:r>
            <a:rPr lang="en-GB" sz="1100" kern="1200"/>
            <a:t>(VERONIKA BRUNNEROVA - 2020488)</a:t>
          </a:r>
          <a:endParaRPr lang="en-GB" sz="1100" kern="1200" dirty="0"/>
        </a:p>
      </dsp:txBody>
      <dsp:txXfrm>
        <a:off x="6442" y="2249879"/>
        <a:ext cx="1587475" cy="1142982"/>
      </dsp:txXfrm>
    </dsp:sp>
    <dsp:sp modelId="{825BA463-387E-48F4-82D3-24BD6CE0BF0A}">
      <dsp:nvSpPr>
        <dsp:cNvPr id="0" name=""/>
        <dsp:cNvSpPr/>
      </dsp:nvSpPr>
      <dsp:spPr>
        <a:xfrm>
          <a:off x="6442" y="1487891"/>
          <a:ext cx="1587475" cy="76198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56807" tIns="165100" rIns="156807" bIns="165100" numCol="1" spcCol="1270" anchor="ctr" anchorCtr="0">
          <a:noAutofit/>
        </a:bodyPr>
        <a:lstStyle/>
        <a:p>
          <a:pPr marL="0" lvl="0" indent="0" algn="l" defTabSz="1333500">
            <a:lnSpc>
              <a:spcPct val="90000"/>
            </a:lnSpc>
            <a:spcBef>
              <a:spcPct val="0"/>
            </a:spcBef>
            <a:spcAft>
              <a:spcPct val="35000"/>
            </a:spcAft>
            <a:buNone/>
          </a:pPr>
          <a:r>
            <a:rPr lang="en-US" sz="3000" kern="1200"/>
            <a:t>01</a:t>
          </a:r>
          <a:endParaRPr lang="en-US" sz="3000" kern="1200" dirty="0"/>
        </a:p>
      </dsp:txBody>
      <dsp:txXfrm>
        <a:off x="6442" y="1487891"/>
        <a:ext cx="1587475" cy="761988"/>
      </dsp:txXfrm>
    </dsp:sp>
    <dsp:sp modelId="{6C4C2ECF-A566-40C2-B231-B5CF2AEFABD9}">
      <dsp:nvSpPr>
        <dsp:cNvPr id="0" name=""/>
        <dsp:cNvSpPr/>
      </dsp:nvSpPr>
      <dsp:spPr>
        <a:xfrm>
          <a:off x="1720915" y="1487891"/>
          <a:ext cx="1587475" cy="190497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807" tIns="0" rIns="156807" bIns="330200" numCol="1" spcCol="1270" anchor="t" anchorCtr="0">
          <a:noAutofit/>
        </a:bodyPr>
        <a:lstStyle/>
        <a:p>
          <a:pPr marL="0" lvl="0" indent="0" algn="ctr" defTabSz="488950">
            <a:lnSpc>
              <a:spcPct val="90000"/>
            </a:lnSpc>
            <a:spcBef>
              <a:spcPct val="0"/>
            </a:spcBef>
            <a:spcAft>
              <a:spcPct val="35000"/>
            </a:spcAft>
            <a:buNone/>
          </a:pPr>
          <a:r>
            <a:rPr lang="en-GB" sz="1100" kern="1200"/>
            <a:t>COGNITION           </a:t>
          </a:r>
        </a:p>
        <a:p>
          <a:pPr marL="0" lvl="0" indent="0" algn="ctr" defTabSz="488950">
            <a:lnSpc>
              <a:spcPct val="90000"/>
            </a:lnSpc>
            <a:spcBef>
              <a:spcPct val="0"/>
            </a:spcBef>
            <a:spcAft>
              <a:spcPct val="35000"/>
            </a:spcAft>
            <a:buNone/>
          </a:pPr>
          <a:endParaRPr lang="en-GB" sz="1100" kern="1200"/>
        </a:p>
        <a:p>
          <a:pPr marL="0" lvl="0" indent="0" algn="ctr" defTabSz="488950">
            <a:lnSpc>
              <a:spcPct val="90000"/>
            </a:lnSpc>
            <a:spcBef>
              <a:spcPct val="0"/>
            </a:spcBef>
            <a:spcAft>
              <a:spcPct val="35000"/>
            </a:spcAft>
            <a:buNone/>
          </a:pPr>
          <a:r>
            <a:rPr lang="en-GB" sz="1100" kern="1200"/>
            <a:t>(OANA PANTIRU - 2017912)</a:t>
          </a:r>
        </a:p>
        <a:p>
          <a:pPr marL="0" lvl="0" indent="0" algn="l" defTabSz="488950">
            <a:lnSpc>
              <a:spcPct val="90000"/>
            </a:lnSpc>
            <a:spcBef>
              <a:spcPct val="0"/>
            </a:spcBef>
            <a:spcAft>
              <a:spcPct val="35000"/>
            </a:spcAft>
            <a:buNone/>
          </a:pPr>
          <a:endParaRPr lang="en-US" sz="1100" kern="1200" dirty="0"/>
        </a:p>
      </dsp:txBody>
      <dsp:txXfrm>
        <a:off x="1720915" y="2249879"/>
        <a:ext cx="1587475" cy="1142982"/>
      </dsp:txXfrm>
    </dsp:sp>
    <dsp:sp modelId="{114C524E-0ED7-42AE-8AAC-5D732F8E4275}">
      <dsp:nvSpPr>
        <dsp:cNvPr id="0" name=""/>
        <dsp:cNvSpPr/>
      </dsp:nvSpPr>
      <dsp:spPr>
        <a:xfrm>
          <a:off x="1720915" y="1487891"/>
          <a:ext cx="1587475" cy="76198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56807" tIns="165100" rIns="156807" bIns="165100" numCol="1" spcCol="1270" anchor="ctr" anchorCtr="0">
          <a:noAutofit/>
        </a:bodyPr>
        <a:lstStyle/>
        <a:p>
          <a:pPr marL="0" lvl="0" indent="0" algn="l" defTabSz="1333500">
            <a:lnSpc>
              <a:spcPct val="90000"/>
            </a:lnSpc>
            <a:spcBef>
              <a:spcPct val="0"/>
            </a:spcBef>
            <a:spcAft>
              <a:spcPct val="35000"/>
            </a:spcAft>
            <a:buNone/>
          </a:pPr>
          <a:r>
            <a:rPr lang="en-US" sz="3000" kern="1200"/>
            <a:t>02</a:t>
          </a:r>
        </a:p>
      </dsp:txBody>
      <dsp:txXfrm>
        <a:off x="1720915" y="1487891"/>
        <a:ext cx="1587475" cy="761988"/>
      </dsp:txXfrm>
    </dsp:sp>
    <dsp:sp modelId="{C0001B03-53A4-4AB7-9254-CB428A5B5B9A}">
      <dsp:nvSpPr>
        <dsp:cNvPr id="0" name=""/>
        <dsp:cNvSpPr/>
      </dsp:nvSpPr>
      <dsp:spPr>
        <a:xfrm>
          <a:off x="3435389" y="1487891"/>
          <a:ext cx="1587475" cy="1904970"/>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807" tIns="0" rIns="156807" bIns="330200" numCol="1" spcCol="1270" anchor="t" anchorCtr="0">
          <a:noAutofit/>
        </a:bodyPr>
        <a:lstStyle/>
        <a:p>
          <a:pPr marL="0" lvl="0" indent="0" algn="ctr" defTabSz="488950">
            <a:lnSpc>
              <a:spcPct val="90000"/>
            </a:lnSpc>
            <a:spcBef>
              <a:spcPct val="0"/>
            </a:spcBef>
            <a:spcAft>
              <a:spcPct val="35000"/>
            </a:spcAft>
            <a:buNone/>
          </a:pPr>
          <a:r>
            <a:rPr lang="en-GB" sz="1100" kern="1200"/>
            <a:t>EMOTIONS</a:t>
          </a:r>
        </a:p>
        <a:p>
          <a:pPr marL="0" lvl="0" indent="0" algn="ctr" defTabSz="488950">
            <a:lnSpc>
              <a:spcPct val="90000"/>
            </a:lnSpc>
            <a:spcBef>
              <a:spcPct val="0"/>
            </a:spcBef>
            <a:spcAft>
              <a:spcPct val="35000"/>
            </a:spcAft>
            <a:buNone/>
          </a:pPr>
          <a:endParaRPr lang="en-GB" sz="1100" kern="1200"/>
        </a:p>
        <a:p>
          <a:pPr marL="0" lvl="0" indent="0" algn="ctr" defTabSz="488950">
            <a:lnSpc>
              <a:spcPct val="90000"/>
            </a:lnSpc>
            <a:spcBef>
              <a:spcPct val="0"/>
            </a:spcBef>
            <a:spcAft>
              <a:spcPct val="35000"/>
            </a:spcAft>
            <a:buNone/>
          </a:pPr>
          <a:endParaRPr lang="en-GB" sz="1100" kern="1200"/>
        </a:p>
        <a:p>
          <a:pPr marL="0" lvl="0" indent="0" algn="ctr" defTabSz="488950">
            <a:lnSpc>
              <a:spcPct val="90000"/>
            </a:lnSpc>
            <a:spcBef>
              <a:spcPct val="0"/>
            </a:spcBef>
            <a:spcAft>
              <a:spcPct val="35000"/>
            </a:spcAft>
            <a:buNone/>
          </a:pPr>
          <a:r>
            <a:rPr lang="en-GB" sz="1100" kern="1200"/>
            <a:t>(NEH CHE - 2018139)</a:t>
          </a:r>
          <a:endParaRPr lang="en-US" sz="1100" kern="1200" dirty="0"/>
        </a:p>
      </dsp:txBody>
      <dsp:txXfrm>
        <a:off x="3435389" y="2249879"/>
        <a:ext cx="1587475" cy="1142982"/>
      </dsp:txXfrm>
    </dsp:sp>
    <dsp:sp modelId="{C00F3F88-8C7B-4D20-9DD2-F048C52606DF}">
      <dsp:nvSpPr>
        <dsp:cNvPr id="0" name=""/>
        <dsp:cNvSpPr/>
      </dsp:nvSpPr>
      <dsp:spPr>
        <a:xfrm>
          <a:off x="3435389" y="1487891"/>
          <a:ext cx="1587475" cy="76198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56807" tIns="165100" rIns="156807" bIns="165100" numCol="1" spcCol="1270" anchor="ctr" anchorCtr="0">
          <a:noAutofit/>
        </a:bodyPr>
        <a:lstStyle/>
        <a:p>
          <a:pPr marL="0" lvl="0" indent="0" algn="l" defTabSz="1333500">
            <a:lnSpc>
              <a:spcPct val="90000"/>
            </a:lnSpc>
            <a:spcBef>
              <a:spcPct val="0"/>
            </a:spcBef>
            <a:spcAft>
              <a:spcPct val="35000"/>
            </a:spcAft>
            <a:buNone/>
          </a:pPr>
          <a:r>
            <a:rPr lang="en-US" sz="3000" kern="1200"/>
            <a:t>03</a:t>
          </a:r>
        </a:p>
      </dsp:txBody>
      <dsp:txXfrm>
        <a:off x="3435389" y="1487891"/>
        <a:ext cx="1587475" cy="761988"/>
      </dsp:txXfrm>
    </dsp:sp>
    <dsp:sp modelId="{56F899CB-1557-4C28-A8F3-E36D185623BA}">
      <dsp:nvSpPr>
        <dsp:cNvPr id="0" name=""/>
        <dsp:cNvSpPr/>
      </dsp:nvSpPr>
      <dsp:spPr>
        <a:xfrm>
          <a:off x="5087823" y="1487891"/>
          <a:ext cx="1587475" cy="190497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807" tIns="0" rIns="156807" bIns="330200" numCol="1" spcCol="1270" anchor="t" anchorCtr="0">
          <a:noAutofit/>
        </a:bodyPr>
        <a:lstStyle/>
        <a:p>
          <a:pPr marL="0" lvl="0" indent="0" algn="ctr" defTabSz="488950">
            <a:lnSpc>
              <a:spcPct val="90000"/>
            </a:lnSpc>
            <a:spcBef>
              <a:spcPct val="0"/>
            </a:spcBef>
            <a:spcAft>
              <a:spcPct val="35000"/>
            </a:spcAft>
            <a:buNone/>
          </a:pPr>
          <a:r>
            <a:rPr lang="en-GB" sz="1100" kern="1200"/>
            <a:t>BEHAVIOUR PATTERNS                    </a:t>
          </a:r>
        </a:p>
        <a:p>
          <a:pPr marL="0" lvl="0" indent="0" algn="ctr" defTabSz="488950">
            <a:lnSpc>
              <a:spcPct val="90000"/>
            </a:lnSpc>
            <a:spcBef>
              <a:spcPct val="0"/>
            </a:spcBef>
            <a:spcAft>
              <a:spcPct val="35000"/>
            </a:spcAft>
            <a:buNone/>
          </a:pPr>
          <a:endParaRPr lang="en-GB" sz="1100" kern="1200"/>
        </a:p>
        <a:p>
          <a:pPr marL="0" lvl="0" indent="0" algn="ctr" defTabSz="488950">
            <a:lnSpc>
              <a:spcPct val="90000"/>
            </a:lnSpc>
            <a:spcBef>
              <a:spcPct val="0"/>
            </a:spcBef>
            <a:spcAft>
              <a:spcPct val="35000"/>
            </a:spcAft>
            <a:buNone/>
          </a:pPr>
          <a:r>
            <a:rPr lang="en-GB" sz="1100" kern="1200"/>
            <a:t>(SEVZHIHAN HASANOVA - 2020999)</a:t>
          </a:r>
          <a:endParaRPr lang="en-US" sz="1100" kern="1200" dirty="0"/>
        </a:p>
      </dsp:txBody>
      <dsp:txXfrm>
        <a:off x="5087823" y="2249879"/>
        <a:ext cx="1587475" cy="1142982"/>
      </dsp:txXfrm>
    </dsp:sp>
    <dsp:sp modelId="{3C6533E7-AAA5-4B55-84A7-5D002F9D5A40}">
      <dsp:nvSpPr>
        <dsp:cNvPr id="0" name=""/>
        <dsp:cNvSpPr/>
      </dsp:nvSpPr>
      <dsp:spPr>
        <a:xfrm>
          <a:off x="5149862" y="1487891"/>
          <a:ext cx="1587475" cy="76198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56807" tIns="165100" rIns="156807" bIns="165100" numCol="1" spcCol="1270" anchor="ctr" anchorCtr="0">
          <a:noAutofit/>
        </a:bodyPr>
        <a:lstStyle/>
        <a:p>
          <a:pPr marL="0" lvl="0" indent="0" algn="l" defTabSz="1333500">
            <a:lnSpc>
              <a:spcPct val="90000"/>
            </a:lnSpc>
            <a:spcBef>
              <a:spcPct val="0"/>
            </a:spcBef>
            <a:spcAft>
              <a:spcPct val="35000"/>
            </a:spcAft>
            <a:buNone/>
          </a:pPr>
          <a:r>
            <a:rPr lang="en-US" sz="3000" kern="1200"/>
            <a:t>04</a:t>
          </a:r>
          <a:endParaRPr lang="en-US" sz="3000" kern="1200" dirty="0"/>
        </a:p>
      </dsp:txBody>
      <dsp:txXfrm>
        <a:off x="5149862" y="1487891"/>
        <a:ext cx="1587475" cy="761988"/>
      </dsp:txXfrm>
    </dsp:sp>
    <dsp:sp modelId="{1C3DB5E5-62E4-4DD6-8AD5-38BCECED142F}">
      <dsp:nvSpPr>
        <dsp:cNvPr id="0" name=""/>
        <dsp:cNvSpPr/>
      </dsp:nvSpPr>
      <dsp:spPr>
        <a:xfrm>
          <a:off x="6864335" y="1487891"/>
          <a:ext cx="1587475" cy="1904970"/>
        </a:xfrm>
        <a:prstGeom prst="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807" tIns="0" rIns="156807" bIns="330200" numCol="1" spcCol="1270" anchor="t" anchorCtr="0">
          <a:noAutofit/>
        </a:bodyPr>
        <a:lstStyle/>
        <a:p>
          <a:pPr marL="0" lvl="0" indent="0" algn="ctr" defTabSz="488950">
            <a:lnSpc>
              <a:spcPct val="90000"/>
            </a:lnSpc>
            <a:spcBef>
              <a:spcPct val="0"/>
            </a:spcBef>
            <a:spcAft>
              <a:spcPct val="35000"/>
            </a:spcAft>
            <a:buNone/>
          </a:pPr>
          <a:r>
            <a:rPr lang="en-GB" sz="1100" kern="1200"/>
            <a:t>PIAGET’S COGNITIVE DEVELOPMENT  THEORY             </a:t>
          </a:r>
        </a:p>
        <a:p>
          <a:pPr marL="0" lvl="0" indent="0" algn="ctr" defTabSz="488950">
            <a:lnSpc>
              <a:spcPct val="90000"/>
            </a:lnSpc>
            <a:spcBef>
              <a:spcPct val="0"/>
            </a:spcBef>
            <a:spcAft>
              <a:spcPct val="35000"/>
            </a:spcAft>
            <a:buNone/>
          </a:pPr>
          <a:r>
            <a:rPr lang="en-GB" sz="1100" kern="1200"/>
            <a:t>(MARGARETA NICOLETA DRAGOI - 2019145)</a:t>
          </a:r>
          <a:endParaRPr lang="en-US" sz="1100" kern="1200" dirty="0"/>
        </a:p>
      </dsp:txBody>
      <dsp:txXfrm>
        <a:off x="6864335" y="2249879"/>
        <a:ext cx="1587475" cy="1142982"/>
      </dsp:txXfrm>
    </dsp:sp>
    <dsp:sp modelId="{A28C585F-F1D9-4A81-A2E6-BC0E1C321D19}">
      <dsp:nvSpPr>
        <dsp:cNvPr id="0" name=""/>
        <dsp:cNvSpPr/>
      </dsp:nvSpPr>
      <dsp:spPr>
        <a:xfrm>
          <a:off x="6864335" y="1487891"/>
          <a:ext cx="1587475" cy="76198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56807" tIns="165100" rIns="156807" bIns="165100" numCol="1" spcCol="1270" anchor="ctr" anchorCtr="0">
          <a:noAutofit/>
        </a:bodyPr>
        <a:lstStyle/>
        <a:p>
          <a:pPr marL="0" lvl="0" indent="0" algn="l" defTabSz="1333500">
            <a:lnSpc>
              <a:spcPct val="90000"/>
            </a:lnSpc>
            <a:spcBef>
              <a:spcPct val="0"/>
            </a:spcBef>
            <a:spcAft>
              <a:spcPct val="35000"/>
            </a:spcAft>
            <a:buNone/>
          </a:pPr>
          <a:r>
            <a:rPr lang="en-US" sz="3000" kern="1200"/>
            <a:t>05</a:t>
          </a:r>
        </a:p>
      </dsp:txBody>
      <dsp:txXfrm>
        <a:off x="6864335" y="1487891"/>
        <a:ext cx="1587475" cy="761988"/>
      </dsp:txXfrm>
    </dsp:sp>
    <dsp:sp modelId="{661B6CB6-9209-416D-BD2F-CEAB3B2C7DE0}">
      <dsp:nvSpPr>
        <dsp:cNvPr id="0" name=""/>
        <dsp:cNvSpPr/>
      </dsp:nvSpPr>
      <dsp:spPr>
        <a:xfrm>
          <a:off x="8578808" y="1487891"/>
          <a:ext cx="1587475" cy="190497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807" tIns="0" rIns="156807" bIns="330200" numCol="1" spcCol="1270" anchor="t" anchorCtr="0">
          <a:noAutofit/>
        </a:bodyPr>
        <a:lstStyle/>
        <a:p>
          <a:pPr marL="0" lvl="0" indent="0" algn="ctr" defTabSz="488950">
            <a:lnSpc>
              <a:spcPct val="90000"/>
            </a:lnSpc>
            <a:spcBef>
              <a:spcPct val="0"/>
            </a:spcBef>
            <a:spcAft>
              <a:spcPct val="35000"/>
            </a:spcAft>
            <a:buNone/>
          </a:pPr>
          <a:r>
            <a:rPr lang="en-US" sz="1100" kern="1200"/>
            <a:t>CONCLUSION</a:t>
          </a:r>
        </a:p>
        <a:p>
          <a:pPr marL="0" lvl="0" indent="0" algn="ctr" defTabSz="488950">
            <a:lnSpc>
              <a:spcPct val="90000"/>
            </a:lnSpc>
            <a:spcBef>
              <a:spcPct val="0"/>
            </a:spcBef>
            <a:spcAft>
              <a:spcPct val="35000"/>
            </a:spcAft>
            <a:buNone/>
          </a:pPr>
          <a:endParaRPr lang="en-US" sz="1100" kern="1200"/>
        </a:p>
        <a:p>
          <a:pPr marL="0" lvl="0" indent="0" algn="ctr" defTabSz="488950">
            <a:lnSpc>
              <a:spcPct val="90000"/>
            </a:lnSpc>
            <a:spcBef>
              <a:spcPct val="0"/>
            </a:spcBef>
            <a:spcAft>
              <a:spcPct val="35000"/>
            </a:spcAft>
            <a:buNone/>
          </a:pPr>
          <a:r>
            <a:rPr lang="en-US" sz="1100" kern="1200"/>
            <a:t>(TEAMWORK)</a:t>
          </a:r>
          <a:endParaRPr lang="en-US" sz="1100" kern="1200" dirty="0"/>
        </a:p>
      </dsp:txBody>
      <dsp:txXfrm>
        <a:off x="8578808" y="2249879"/>
        <a:ext cx="1587475" cy="1142982"/>
      </dsp:txXfrm>
    </dsp:sp>
    <dsp:sp modelId="{7A2D006E-6F42-476A-AD16-148344086E9E}">
      <dsp:nvSpPr>
        <dsp:cNvPr id="0" name=""/>
        <dsp:cNvSpPr/>
      </dsp:nvSpPr>
      <dsp:spPr>
        <a:xfrm>
          <a:off x="8578808" y="1487891"/>
          <a:ext cx="1587475" cy="76198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56807" tIns="165100" rIns="156807" bIns="165100" numCol="1" spcCol="1270" anchor="ctr" anchorCtr="0">
          <a:noAutofit/>
        </a:bodyPr>
        <a:lstStyle/>
        <a:p>
          <a:pPr marL="0" lvl="0" indent="0" algn="l" defTabSz="1333500">
            <a:lnSpc>
              <a:spcPct val="90000"/>
            </a:lnSpc>
            <a:spcBef>
              <a:spcPct val="0"/>
            </a:spcBef>
            <a:spcAft>
              <a:spcPct val="35000"/>
            </a:spcAft>
            <a:buNone/>
          </a:pPr>
          <a:r>
            <a:rPr lang="en-US" sz="3000" kern="1200"/>
            <a:t>06</a:t>
          </a:r>
        </a:p>
      </dsp:txBody>
      <dsp:txXfrm>
        <a:off x="8578808" y="1487891"/>
        <a:ext cx="1587475" cy="761988"/>
      </dsp:txXfrm>
    </dsp:sp>
    <dsp:sp modelId="{96114A6F-DF99-4977-9983-B1A4FBD48FD7}">
      <dsp:nvSpPr>
        <dsp:cNvPr id="0" name=""/>
        <dsp:cNvSpPr/>
      </dsp:nvSpPr>
      <dsp:spPr>
        <a:xfrm>
          <a:off x="10293282" y="1487891"/>
          <a:ext cx="1587475" cy="190497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807" tIns="0" rIns="156807" bIns="330200" numCol="1" spcCol="1270" anchor="t" anchorCtr="0">
          <a:noAutofit/>
        </a:bodyPr>
        <a:lstStyle/>
        <a:p>
          <a:pPr marL="0" lvl="0" indent="0" algn="ctr" defTabSz="488950">
            <a:lnSpc>
              <a:spcPct val="90000"/>
            </a:lnSpc>
            <a:spcBef>
              <a:spcPct val="0"/>
            </a:spcBef>
            <a:spcAft>
              <a:spcPct val="35000"/>
            </a:spcAft>
            <a:buNone/>
          </a:pPr>
          <a:r>
            <a:rPr lang="en-GB" sz="1100" kern="1200"/>
            <a:t>REFERENCES</a:t>
          </a:r>
        </a:p>
        <a:p>
          <a:pPr marL="0" lvl="0" indent="0" algn="l" defTabSz="488950">
            <a:lnSpc>
              <a:spcPct val="90000"/>
            </a:lnSpc>
            <a:spcBef>
              <a:spcPct val="0"/>
            </a:spcBef>
            <a:spcAft>
              <a:spcPct val="35000"/>
            </a:spcAft>
            <a:buNone/>
          </a:pPr>
          <a:endParaRPr lang="en-GB" sz="1100" kern="1200"/>
        </a:p>
        <a:p>
          <a:pPr marL="0" lvl="0" indent="0" algn="l" defTabSz="488950">
            <a:lnSpc>
              <a:spcPct val="90000"/>
            </a:lnSpc>
            <a:spcBef>
              <a:spcPct val="0"/>
            </a:spcBef>
            <a:spcAft>
              <a:spcPct val="35000"/>
            </a:spcAft>
            <a:buNone/>
          </a:pPr>
          <a:endParaRPr lang="en-GB" sz="1100" kern="1200"/>
        </a:p>
        <a:p>
          <a:pPr marL="0" lvl="0" indent="0" algn="l" defTabSz="488950">
            <a:lnSpc>
              <a:spcPct val="90000"/>
            </a:lnSpc>
            <a:spcBef>
              <a:spcPct val="0"/>
            </a:spcBef>
            <a:spcAft>
              <a:spcPct val="35000"/>
            </a:spcAft>
            <a:buNone/>
          </a:pPr>
          <a:endParaRPr lang="en-US" sz="1100" kern="1200" dirty="0"/>
        </a:p>
      </dsp:txBody>
      <dsp:txXfrm>
        <a:off x="10293282" y="2249879"/>
        <a:ext cx="1587475" cy="1142982"/>
      </dsp:txXfrm>
    </dsp:sp>
    <dsp:sp modelId="{395DC180-E803-4E1F-9A41-F9C658A13465}">
      <dsp:nvSpPr>
        <dsp:cNvPr id="0" name=""/>
        <dsp:cNvSpPr/>
      </dsp:nvSpPr>
      <dsp:spPr>
        <a:xfrm>
          <a:off x="10293282" y="1487891"/>
          <a:ext cx="1587475" cy="76198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56807" tIns="165100" rIns="156807" bIns="165100" numCol="1" spcCol="1270" anchor="ctr" anchorCtr="0">
          <a:noAutofit/>
        </a:bodyPr>
        <a:lstStyle/>
        <a:p>
          <a:pPr marL="0" lvl="0" indent="0" algn="l" defTabSz="1333500">
            <a:lnSpc>
              <a:spcPct val="90000"/>
            </a:lnSpc>
            <a:spcBef>
              <a:spcPct val="0"/>
            </a:spcBef>
            <a:spcAft>
              <a:spcPct val="35000"/>
            </a:spcAft>
            <a:buNone/>
          </a:pPr>
          <a:endParaRPr lang="en-GB" sz="3000" kern="1200"/>
        </a:p>
      </dsp:txBody>
      <dsp:txXfrm>
        <a:off x="10293282" y="1487891"/>
        <a:ext cx="1587475" cy="7619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E9B7E1-E3A5-4F4C-B2B7-FEF65FCA7B0E}">
      <dsp:nvSpPr>
        <dsp:cNvPr id="0" name=""/>
        <dsp:cNvSpPr/>
      </dsp:nvSpPr>
      <dsp:spPr>
        <a:xfrm>
          <a:off x="0" y="488962"/>
          <a:ext cx="6478587" cy="55615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According to [ HealthLinkBC-2020]   they describe how  behaviors change by  fallowing:</a:t>
          </a:r>
        </a:p>
      </dsp:txBody>
      <dsp:txXfrm>
        <a:off x="27149" y="516111"/>
        <a:ext cx="6424289" cy="501854"/>
      </dsp:txXfrm>
    </dsp:sp>
    <dsp:sp modelId="{ED4C64BE-C469-48E1-AC31-260DD288F0F2}">
      <dsp:nvSpPr>
        <dsp:cNvPr id="0" name=""/>
        <dsp:cNvSpPr/>
      </dsp:nvSpPr>
      <dsp:spPr>
        <a:xfrm>
          <a:off x="0" y="1085434"/>
          <a:ext cx="6478587" cy="556152"/>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From birth 3 months Baby: Recognizes parents' voices —Enjoys eye contact, grins at others, and studies faces</a:t>
          </a:r>
        </a:p>
      </dsp:txBody>
      <dsp:txXfrm>
        <a:off x="27149" y="1112583"/>
        <a:ext cx="6424289" cy="501854"/>
      </dsp:txXfrm>
    </dsp:sp>
    <dsp:sp modelId="{9CCA693F-8514-4FE9-9369-4EAF672B7A9E}">
      <dsp:nvSpPr>
        <dsp:cNvPr id="0" name=""/>
        <dsp:cNvSpPr/>
      </dsp:nvSpPr>
      <dsp:spPr>
        <a:xfrm>
          <a:off x="0" y="1681906"/>
          <a:ext cx="6478587" cy="556152"/>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3 to 6 months: Sits with some support—Stands with help</a:t>
          </a:r>
        </a:p>
      </dsp:txBody>
      <dsp:txXfrm>
        <a:off x="27149" y="1709055"/>
        <a:ext cx="6424289" cy="501854"/>
      </dsp:txXfrm>
    </dsp:sp>
    <dsp:sp modelId="{DD34BD0D-3B46-4880-8EBD-4305C41E2809}">
      <dsp:nvSpPr>
        <dsp:cNvPr id="0" name=""/>
        <dsp:cNvSpPr/>
      </dsp:nvSpPr>
      <dsp:spPr>
        <a:xfrm>
          <a:off x="0" y="2278379"/>
          <a:ext cx="6478587" cy="556152"/>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6 to 12 months: Recognizes their name – Exhibit strong sentiments and emotions about what  enjoy and detest</a:t>
          </a:r>
        </a:p>
      </dsp:txBody>
      <dsp:txXfrm>
        <a:off x="27149" y="2305528"/>
        <a:ext cx="6424289" cy="501854"/>
      </dsp:txXfrm>
    </dsp:sp>
    <dsp:sp modelId="{9CDD6BC4-99A0-4857-98D2-134FE36CA547}">
      <dsp:nvSpPr>
        <dsp:cNvPr id="0" name=""/>
        <dsp:cNvSpPr/>
      </dsp:nvSpPr>
      <dsp:spPr>
        <a:xfrm>
          <a:off x="0" y="2874851"/>
          <a:ext cx="6478587" cy="556152"/>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12 to 18 months: Has a lot of energy and wants to try everything — Can feed themselves with their fingers or a spoon — Walks alone — Enjoys getting attention</a:t>
          </a:r>
        </a:p>
      </dsp:txBody>
      <dsp:txXfrm>
        <a:off x="27149" y="2902000"/>
        <a:ext cx="6424289" cy="501854"/>
      </dsp:txXfrm>
    </dsp:sp>
    <dsp:sp modelId="{36B92AE9-4501-4591-A3C9-8A13D467E5A9}">
      <dsp:nvSpPr>
        <dsp:cNvPr id="0" name=""/>
        <dsp:cNvSpPr/>
      </dsp:nvSpPr>
      <dsp:spPr>
        <a:xfrm>
          <a:off x="0" y="3471323"/>
          <a:ext cx="6478587" cy="556152"/>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18 to 24 months: Recognizes and identifies familiar persons — Enjoys playing alone or with other children — Correctly uses the word "no" or shakes head</a:t>
          </a:r>
        </a:p>
      </dsp:txBody>
      <dsp:txXfrm>
        <a:off x="27149" y="3498472"/>
        <a:ext cx="6424289" cy="5018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71620F-1CC6-42B6-A808-27633C676281}">
      <dsp:nvSpPr>
        <dsp:cNvPr id="0" name=""/>
        <dsp:cNvSpPr/>
      </dsp:nvSpPr>
      <dsp:spPr>
        <a:xfrm>
          <a:off x="0" y="75420"/>
          <a:ext cx="6478587" cy="84547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The Infancy period is critical and one of the most significant, if not most rapid phases of development. Because children develop so quickly, parents must treasure the moments and enjoy the process (Vedantu, n.d.)</a:t>
          </a:r>
          <a:endParaRPr lang="en-US" sz="1200" kern="1200"/>
        </a:p>
      </dsp:txBody>
      <dsp:txXfrm>
        <a:off x="41272" y="116692"/>
        <a:ext cx="6396043" cy="762927"/>
      </dsp:txXfrm>
    </dsp:sp>
    <dsp:sp modelId="{C98B227F-FC33-441D-8869-A7A5091115B6}">
      <dsp:nvSpPr>
        <dsp:cNvPr id="0" name=""/>
        <dsp:cNvSpPr/>
      </dsp:nvSpPr>
      <dsp:spPr>
        <a:xfrm>
          <a:off x="0" y="955452"/>
          <a:ext cx="6478587" cy="845471"/>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t>Cognitive development is strongly influenced by infant's experiences with other people and environment. It must be considered that each baby has its own individual differences regarding milestones, so every infant is unique.</a:t>
          </a:r>
          <a:endParaRPr lang="en-US" sz="1200" kern="1200"/>
        </a:p>
      </dsp:txBody>
      <dsp:txXfrm>
        <a:off x="41272" y="996724"/>
        <a:ext cx="6396043" cy="762927"/>
      </dsp:txXfrm>
    </dsp:sp>
    <dsp:sp modelId="{DD0B7533-DAEA-495C-B327-ACC99D1D0890}">
      <dsp:nvSpPr>
        <dsp:cNvPr id="0" name=""/>
        <dsp:cNvSpPr/>
      </dsp:nvSpPr>
      <dsp:spPr>
        <a:xfrm>
          <a:off x="0" y="1835483"/>
          <a:ext cx="6478587" cy="845471"/>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Infant emotional development may vary and fluctuates with each infant. Nevertheless, it can be summarised as a means of communication between the infant and the caregivers to ensure a harmonious relationship and this equally affects how the child behaves in future.</a:t>
          </a:r>
          <a:endParaRPr lang="en-US" sz="1200" kern="1200"/>
        </a:p>
      </dsp:txBody>
      <dsp:txXfrm>
        <a:off x="41272" y="1876755"/>
        <a:ext cx="6396043" cy="762927"/>
      </dsp:txXfrm>
    </dsp:sp>
    <dsp:sp modelId="{F5F095C6-B459-432D-B542-53BC74FE31F3}">
      <dsp:nvSpPr>
        <dsp:cNvPr id="0" name=""/>
        <dsp:cNvSpPr/>
      </dsp:nvSpPr>
      <dsp:spPr>
        <a:xfrm>
          <a:off x="0" y="2715514"/>
          <a:ext cx="6478587" cy="845471"/>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Infancy is a period of rapid development. Babies are born with just instinctive reactions and the potential to learn. They evolve over the course of two years to the point where they have distinct personalities, able to travel from place to place and handle objects  and have a good understanding of how some fundamental components of the world work.</a:t>
          </a:r>
          <a:endParaRPr lang="en-US" sz="1200" kern="1200"/>
        </a:p>
      </dsp:txBody>
      <dsp:txXfrm>
        <a:off x="41272" y="2756786"/>
        <a:ext cx="6396043" cy="762927"/>
      </dsp:txXfrm>
    </dsp:sp>
    <dsp:sp modelId="{8C7B719A-8CDC-47FC-9F13-383BD4C8A19E}">
      <dsp:nvSpPr>
        <dsp:cNvPr id="0" name=""/>
        <dsp:cNvSpPr/>
      </dsp:nvSpPr>
      <dsp:spPr>
        <a:xfrm>
          <a:off x="0" y="3595545"/>
          <a:ext cx="6478587" cy="84547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t>Piaget has done his researches and scientific experiments on child cognitive development with dedication, truly intuition and tenacity. His theory remains an incontestable landmark in the field of cognitive sciences.</a:t>
          </a:r>
          <a:endParaRPr lang="en-US" sz="1200" kern="1200"/>
        </a:p>
      </dsp:txBody>
      <dsp:txXfrm>
        <a:off x="41272" y="3636817"/>
        <a:ext cx="6396043" cy="762927"/>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55C15C-0C52-49FC-A147-386EBC11AFBE}" type="datetimeFigureOut">
              <a:rPr lang="en-GB" smtClean="0"/>
              <a:t>29/11/2021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3753D6-DF5A-4ABB-8B5E-ECEBC0692D22}" type="slidenum">
              <a:rPr lang="en-GB" smtClean="0"/>
              <a:t>‹#›</a:t>
            </a:fld>
            <a:endParaRPr lang="en-GB"/>
          </a:p>
        </p:txBody>
      </p:sp>
    </p:spTree>
    <p:extLst>
      <p:ext uri="{BB962C8B-B14F-4D97-AF65-F5344CB8AC3E}">
        <p14:creationId xmlns:p14="http://schemas.microsoft.com/office/powerpoint/2010/main" val="31731924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viking.coe.uh.edu/~ichen/ebook/et-it/ai.htm" TargetMode="External"/><Relationship Id="rId2" Type="http://schemas.openxmlformats.org/officeDocument/2006/relationships/slide" Target="../slides/slide14.xml"/><Relationship Id="rId1" Type="http://schemas.openxmlformats.org/officeDocument/2006/relationships/notesMaster" Target="../notesMasters/notesMaster1.xml"/><Relationship Id="rId5" Type="http://schemas.openxmlformats.org/officeDocument/2006/relationships/hyperlink" Target="http://viking.coe.uh.edu/~ichen/ebook/et-it/symbolp.htm" TargetMode="External"/><Relationship Id="rId4" Type="http://schemas.openxmlformats.org/officeDocument/2006/relationships/hyperlink" Target="http://viking.coe.uh.edu/~ichen/ebook/et-it/microw.htm"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Infants learn about the environment by coordinating sensory experiences (seeing, hearing) with motor activities (reaching, touching). </a:t>
            </a:r>
          </a:p>
          <a:p>
            <a:r>
              <a:rPr lang="en-GB" dirty="0"/>
              <a:t>Children use their natural talents to learn about their environment, such as seeing, sucking, grabbing and hearing. </a:t>
            </a:r>
          </a:p>
          <a:p>
            <a:r>
              <a:rPr lang="en-GB" dirty="0"/>
              <a:t>They learn about the world via trial and error. </a:t>
            </a:r>
          </a:p>
          <a:p>
            <a:endParaRPr lang="en-GB" dirty="0"/>
          </a:p>
        </p:txBody>
      </p:sp>
      <p:sp>
        <p:nvSpPr>
          <p:cNvPr id="4" name="Slide Number Placeholder 3"/>
          <p:cNvSpPr>
            <a:spLocks noGrp="1"/>
          </p:cNvSpPr>
          <p:nvPr>
            <p:ph type="sldNum" sz="quarter" idx="5"/>
          </p:nvPr>
        </p:nvSpPr>
        <p:spPr/>
        <p:txBody>
          <a:bodyPr/>
          <a:lstStyle/>
          <a:p>
            <a:fld id="{4C64AF23-07A1-4A8B-99DF-3054A83189DE}" type="slidenum">
              <a:rPr lang="en-GB" smtClean="0"/>
              <a:t>3</a:t>
            </a:fld>
            <a:endParaRPr lang="en-GB"/>
          </a:p>
        </p:txBody>
      </p:sp>
    </p:spTree>
    <p:extLst>
      <p:ext uri="{BB962C8B-B14F-4D97-AF65-F5344CB8AC3E}">
        <p14:creationId xmlns:p14="http://schemas.microsoft.com/office/powerpoint/2010/main" val="5886542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Learning a language entails more than just producing noises ("babble") or saying "ma-ma" and "da-da," as some people believe. Language development includes a variety of skills including as listening, comprehending, and learning the names of people and things.</a:t>
            </a:r>
          </a:p>
          <a:p>
            <a:endParaRPr lang="en-GB" dirty="0"/>
          </a:p>
        </p:txBody>
      </p:sp>
      <p:sp>
        <p:nvSpPr>
          <p:cNvPr id="4" name="Slide Number Placeholder 3"/>
          <p:cNvSpPr>
            <a:spLocks noGrp="1"/>
          </p:cNvSpPr>
          <p:nvPr>
            <p:ph type="sldNum" sz="quarter" idx="5"/>
          </p:nvPr>
        </p:nvSpPr>
        <p:spPr/>
        <p:txBody>
          <a:bodyPr/>
          <a:lstStyle/>
          <a:p>
            <a:fld id="{813753D6-DF5A-4ABB-8B5E-ECEBC0692D22}" type="slidenum">
              <a:rPr lang="en-GB" smtClean="0"/>
              <a:t>4</a:t>
            </a:fld>
            <a:endParaRPr lang="en-GB"/>
          </a:p>
        </p:txBody>
      </p:sp>
    </p:spTree>
    <p:extLst>
      <p:ext uri="{BB962C8B-B14F-4D97-AF65-F5344CB8AC3E}">
        <p14:creationId xmlns:p14="http://schemas.microsoft.com/office/powerpoint/2010/main" val="23189362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In the first two years of life changes in cognitive development are </a:t>
            </a:r>
            <a:r>
              <a:rPr lang="en-GB" dirty="0" err="1"/>
              <a:t>tremendeous</a:t>
            </a:r>
            <a:r>
              <a:rPr lang="en-GB" dirty="0"/>
              <a:t>  but this doesn’t mean that the process will stop, it will just slow down. Before 2 months old he is locating the objects, after this they are identifying it. Between 0-2 years, infants are using their senses and actions to learn and grow. Babies are born with cognitive skills so they can interact with persons and objects around him. They are able to recognize a familiar voice since first week of life, distinguish contours of faces or objects, recognize the smell of mothers breastmilk. </a:t>
            </a:r>
          </a:p>
          <a:p>
            <a:endParaRPr lang="en-GB" dirty="0"/>
          </a:p>
          <a:p>
            <a:r>
              <a:rPr lang="en-GB" dirty="0"/>
              <a:t>	Language is learned through parental reinforcement of words, sounds and grammar. For babies exposed to two languages there are cognitive advantages and disadvantages. In positive way, bilingualism doesn’t have impact when baby is babbling. But on the other side, babies exposed at two languages have issues achieving language milestones. In the future they have limited vocabulary and is not as rich as a monolingual speaker. </a:t>
            </a:r>
          </a:p>
          <a:p>
            <a:endParaRPr lang="en-GB" dirty="0"/>
          </a:p>
        </p:txBody>
      </p:sp>
      <p:sp>
        <p:nvSpPr>
          <p:cNvPr id="4" name="Slide Number Placeholder 3"/>
          <p:cNvSpPr>
            <a:spLocks noGrp="1"/>
          </p:cNvSpPr>
          <p:nvPr>
            <p:ph type="sldNum" sz="quarter" idx="5"/>
          </p:nvPr>
        </p:nvSpPr>
        <p:spPr/>
        <p:txBody>
          <a:bodyPr/>
          <a:lstStyle/>
          <a:p>
            <a:fld id="{8EA810CE-1FD8-4E60-8BDA-AADCA1B79390}" type="slidenum">
              <a:rPr lang="en-GB" smtClean="0"/>
              <a:t>5</a:t>
            </a:fld>
            <a:endParaRPr lang="en-GB"/>
          </a:p>
        </p:txBody>
      </p:sp>
    </p:spTree>
    <p:extLst>
      <p:ext uri="{BB962C8B-B14F-4D97-AF65-F5344CB8AC3E}">
        <p14:creationId xmlns:p14="http://schemas.microsoft.com/office/powerpoint/2010/main" val="32590142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 baby is born with a programmed plasticity. Their brain has incredible abilities and it is like a complex diagram which becomes more refined with every acquisition. To develop this cognitive abilities a baby needs to be stimulated from early stages. A lack of long stimulation and poor nutrition could have long term consequences in later cognitive development.</a:t>
            </a:r>
          </a:p>
        </p:txBody>
      </p:sp>
      <p:sp>
        <p:nvSpPr>
          <p:cNvPr id="4" name="Slide Number Placeholder 3"/>
          <p:cNvSpPr>
            <a:spLocks noGrp="1"/>
          </p:cNvSpPr>
          <p:nvPr>
            <p:ph type="sldNum" sz="quarter" idx="5"/>
          </p:nvPr>
        </p:nvSpPr>
        <p:spPr/>
        <p:txBody>
          <a:bodyPr/>
          <a:lstStyle/>
          <a:p>
            <a:fld id="{8EA810CE-1FD8-4E60-8BDA-AADCA1B79390}" type="slidenum">
              <a:rPr lang="en-GB" smtClean="0"/>
              <a:t>6</a:t>
            </a:fld>
            <a:endParaRPr lang="en-GB"/>
          </a:p>
        </p:txBody>
      </p:sp>
    </p:spTree>
    <p:extLst>
      <p:ext uri="{BB962C8B-B14F-4D97-AF65-F5344CB8AC3E}">
        <p14:creationId xmlns:p14="http://schemas.microsoft.com/office/powerpoint/2010/main" val="38162308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Emotion is described as a highly recognisable expression on one's face, voice and body due to an inner break away or response to an environmental happening. Emotional development in infancy highlights observable milestones across child development. Infants rely heavily on their caregivers for dynamic regulations, including protection and socialisation through pampering, rocking, singing and soothing, despite their tendency to self-regulate emotions such as pride, shame and guilt in the latter stages of their development, coupled with jealousy. Thus, other scholars argue on Freud's position of development after five years in human development, instead of within their infancy (Steinberg et al., 2010, p11).</a:t>
            </a:r>
          </a:p>
        </p:txBody>
      </p:sp>
      <p:sp>
        <p:nvSpPr>
          <p:cNvPr id="4" name="Slide Number Placeholder 3"/>
          <p:cNvSpPr>
            <a:spLocks noGrp="1"/>
          </p:cNvSpPr>
          <p:nvPr>
            <p:ph type="sldNum" sz="quarter" idx="5"/>
          </p:nvPr>
        </p:nvSpPr>
        <p:spPr/>
        <p:txBody>
          <a:bodyPr/>
          <a:lstStyle/>
          <a:p>
            <a:fld id="{934D49C7-93B3-4DDD-84EB-74949DB39638}" type="slidenum">
              <a:rPr lang="en-GB" smtClean="0"/>
              <a:t>7</a:t>
            </a:fld>
            <a:endParaRPr lang="en-GB"/>
          </a:p>
        </p:txBody>
      </p:sp>
    </p:spTree>
    <p:extLst>
      <p:ext uri="{BB962C8B-B14F-4D97-AF65-F5344CB8AC3E}">
        <p14:creationId xmlns:p14="http://schemas.microsoft.com/office/powerpoint/2010/main" val="36801516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Emotional development in infancy can not be overlooked as it shapes and influences meaningful and lasting relationships between the infant and caregivers in the long run, and helps develop self-confidence and empathy when they grow.</a:t>
            </a:r>
          </a:p>
        </p:txBody>
      </p:sp>
      <p:sp>
        <p:nvSpPr>
          <p:cNvPr id="4" name="Slide Number Placeholder 3"/>
          <p:cNvSpPr>
            <a:spLocks noGrp="1"/>
          </p:cNvSpPr>
          <p:nvPr>
            <p:ph type="sldNum" sz="quarter" idx="5"/>
          </p:nvPr>
        </p:nvSpPr>
        <p:spPr/>
        <p:txBody>
          <a:bodyPr/>
          <a:lstStyle/>
          <a:p>
            <a:fld id="{813753D6-DF5A-4ABB-8B5E-ECEBC0692D22}" type="slidenum">
              <a:rPr lang="en-GB" smtClean="0"/>
              <a:t>8</a:t>
            </a:fld>
            <a:endParaRPr lang="en-GB"/>
          </a:p>
        </p:txBody>
      </p:sp>
    </p:spTree>
    <p:extLst>
      <p:ext uri="{BB962C8B-B14F-4D97-AF65-F5344CB8AC3E}">
        <p14:creationId xmlns:p14="http://schemas.microsoft.com/office/powerpoint/2010/main" val="39519992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How someone acts is referred to as their behaviour. Inherited qualities, experience, and the environment all have a role in determining behaviour. Some behaviours are intrinsic, meaning they are inherited from your parents, but others are learnt via interactions with the outside world or by being taught.</a:t>
            </a:r>
          </a:p>
          <a:p>
            <a:r>
              <a:rPr lang="en-GB" dirty="0"/>
              <a:t> The behaviour and body language of a new-born might reveal what he or she need. When a baby requires a meal or a nap, for example, they will provide certain indications.</a:t>
            </a:r>
          </a:p>
          <a:p>
            <a:r>
              <a:rPr lang="en-GB" dirty="0"/>
              <a:t> By turning in the direction of the meal, the new- born reflex indicates that he or she is ready to feed . When you place anything in a baby's mouth, they will begin sucking reflexively. Sucking Reaction: The new-born twists his head to one side and extends the opposing arm in a tonic neck response.  When a baby's fingers curl tightly around anything held in the palm of his or her hand, this is known as the grab </a:t>
            </a:r>
          </a:p>
          <a:p>
            <a:r>
              <a:rPr lang="en-GB" dirty="0"/>
              <a:t>4 The early years of a child's existence can have long-term consequences . A baby's brain grows to 80 percent of adult size and is twice as busy between the ages of 0 and 2.</a:t>
            </a:r>
          </a:p>
          <a:p>
            <a:pPr marL="228600" indent="-228600">
              <a:buAutoNum type="arabicPlain" startAt="4"/>
            </a:pPr>
            <a:endParaRPr lang="en-GB" dirty="0"/>
          </a:p>
        </p:txBody>
      </p:sp>
      <p:sp>
        <p:nvSpPr>
          <p:cNvPr id="4" name="Slide Number Placeholder 3"/>
          <p:cNvSpPr>
            <a:spLocks noGrp="1"/>
          </p:cNvSpPr>
          <p:nvPr>
            <p:ph type="sldNum" sz="quarter" idx="5"/>
          </p:nvPr>
        </p:nvSpPr>
        <p:spPr/>
        <p:txBody>
          <a:bodyPr/>
          <a:lstStyle/>
          <a:p>
            <a:fld id="{459993B6-F6E7-4FBB-921F-5ACA56D97BA6}" type="slidenum">
              <a:rPr lang="en-GB" smtClean="0"/>
              <a:t>9</a:t>
            </a:fld>
            <a:endParaRPr lang="en-GB"/>
          </a:p>
        </p:txBody>
      </p:sp>
    </p:spTree>
    <p:extLst>
      <p:ext uri="{BB962C8B-B14F-4D97-AF65-F5344CB8AC3E}">
        <p14:creationId xmlns:p14="http://schemas.microsoft.com/office/powerpoint/2010/main" val="40237443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Infancy is an intense period of behaviours development. Babies begin with just instinctive responses and an inbuilt ability to learn. Over the course of two years, they develop identifiable personalities</a:t>
            </a:r>
          </a:p>
        </p:txBody>
      </p:sp>
      <p:sp>
        <p:nvSpPr>
          <p:cNvPr id="4" name="Slide Number Placeholder 3"/>
          <p:cNvSpPr>
            <a:spLocks noGrp="1"/>
          </p:cNvSpPr>
          <p:nvPr>
            <p:ph type="sldNum" sz="quarter" idx="5"/>
          </p:nvPr>
        </p:nvSpPr>
        <p:spPr/>
        <p:txBody>
          <a:bodyPr/>
          <a:lstStyle/>
          <a:p>
            <a:fld id="{459993B6-F6E7-4FBB-921F-5ACA56D97BA6}" type="slidenum">
              <a:rPr lang="en-GB" smtClean="0"/>
              <a:t>10</a:t>
            </a:fld>
            <a:endParaRPr lang="en-GB"/>
          </a:p>
        </p:txBody>
      </p:sp>
    </p:spTree>
    <p:extLst>
      <p:ext uri="{BB962C8B-B14F-4D97-AF65-F5344CB8AC3E}">
        <p14:creationId xmlns:p14="http://schemas.microsoft.com/office/powerpoint/2010/main" val="9353136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a:extLst>
              <a:ext uri="{FF2B5EF4-FFF2-40B4-BE49-F238E27FC236}">
                <a16:creationId xmlns:a16="http://schemas.microsoft.com/office/drawing/2014/main" id="{3BF3E385-9FFB-4B7C-8B68-A182D7EE22FF}"/>
              </a:ext>
            </a:extLst>
          </p:cNvPr>
          <p:cNvSpPr>
            <a:spLocks noGrp="1" noRot="1" noChangeAspect="1" noChangeArrowheads="1" noTextEdit="1"/>
          </p:cNvSpPr>
          <p:nvPr>
            <p:ph type="sldImg"/>
          </p:nvPr>
        </p:nvSpPr>
        <p:spPr bwMode="auto">
          <a:xfrm>
            <a:off x="685800" y="1141413"/>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9" name="Slide Number Placeholder 3">
            <a:extLst>
              <a:ext uri="{FF2B5EF4-FFF2-40B4-BE49-F238E27FC236}">
                <a16:creationId xmlns:a16="http://schemas.microsoft.com/office/drawing/2014/main" id="{151AF0A6-A94E-44A4-A327-BAADF6480FA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CE1574BF-CA5A-48AC-9B3F-80F30CBA28D9}" type="slidenum">
              <a:rPr lang="en-GB" altLang="en-US"/>
              <a:pPr fontAlgn="base">
                <a:spcBef>
                  <a:spcPct val="0"/>
                </a:spcBef>
                <a:spcAft>
                  <a:spcPct val="0"/>
                </a:spcAft>
              </a:pPr>
              <a:t>11</a:t>
            </a:fld>
            <a:endParaRPr lang="en-GB" altLang="en-US"/>
          </a:p>
        </p:txBody>
      </p:sp>
      <p:sp>
        <p:nvSpPr>
          <p:cNvPr id="6" name="Notes Placeholder 5">
            <a:extLst>
              <a:ext uri="{FF2B5EF4-FFF2-40B4-BE49-F238E27FC236}">
                <a16:creationId xmlns:a16="http://schemas.microsoft.com/office/drawing/2014/main" id="{20C18766-9B9B-4F9C-B7FB-3E6FCE1B22F2}"/>
              </a:ext>
            </a:extLst>
          </p:cNvPr>
          <p:cNvSpPr>
            <a:spLocks noGrp="1"/>
          </p:cNvSpPr>
          <p:nvPr>
            <p:ph type="body" idx="1"/>
          </p:nvPr>
        </p:nvSpPr>
        <p:spPr>
          <a:xfrm>
            <a:off x="685800" y="4311650"/>
            <a:ext cx="5683250" cy="4476750"/>
          </a:xfrm>
        </p:spPr>
        <p:txBody>
          <a:bodyPr/>
          <a:lstStyle/>
          <a:p>
            <a:pPr marL="171450" indent="-171450" algn="just" fontAlgn="auto">
              <a:lnSpc>
                <a:spcPct val="150000"/>
              </a:lnSpc>
              <a:spcBef>
                <a:spcPts val="0"/>
              </a:spcBef>
              <a:spcAft>
                <a:spcPts val="0"/>
              </a:spcAft>
              <a:buFont typeface="Arial" panose="020B0604020202020204" pitchFamily="34" charset="0"/>
              <a:buChar char="•"/>
              <a:defRPr/>
            </a:pPr>
            <a:r>
              <a:rPr lang="en-GB" sz="1100" dirty="0" err="1">
                <a:latin typeface="Arial" panose="020B0604020202020204" pitchFamily="34" charset="0"/>
                <a:cs typeface="Arial" panose="020B0604020202020204" pitchFamily="34" charset="0"/>
              </a:rPr>
              <a:t>jJean</a:t>
            </a:r>
            <a:r>
              <a:rPr lang="en-GB" sz="1100" dirty="0">
                <a:latin typeface="Arial" panose="020B0604020202020204" pitchFamily="34" charset="0"/>
                <a:cs typeface="Arial" panose="020B0604020202020204" pitchFamily="34" charset="0"/>
              </a:rPr>
              <a:t> Piaget was the first psychologist to believe that major changes in children’s thinking take place in stages. </a:t>
            </a:r>
          </a:p>
          <a:p>
            <a:pPr marL="171450" indent="-171450" algn="just" fontAlgn="auto">
              <a:lnSpc>
                <a:spcPct val="150000"/>
              </a:lnSpc>
              <a:spcBef>
                <a:spcPts val="0"/>
              </a:spcBef>
              <a:spcAft>
                <a:spcPts val="0"/>
              </a:spcAft>
              <a:buFont typeface="Arial" panose="020B0604020202020204" pitchFamily="34" charset="0"/>
              <a:buChar char="•"/>
              <a:defRPr/>
            </a:pPr>
            <a:r>
              <a:rPr lang="en-GB" sz="1100" dirty="0">
                <a:latin typeface="Arial" panose="020B0604020202020204" pitchFamily="34" charset="0"/>
                <a:cs typeface="Arial" panose="020B0604020202020204" pitchFamily="34" charset="0"/>
              </a:rPr>
              <a:t>Piaget started his career in France, working in standardizing intelligence tests. After a while he returned to Switzerland, where he began his research and loosely structured interviews on children, to observe their actions carefully. After years of research and studies (at the beginning on his own three children), along with his great passion for biology and philosophy, he developed his famous theory about children’s cognitive development.</a:t>
            </a:r>
          </a:p>
          <a:p>
            <a:pPr algn="ctr" fontAlgn="auto">
              <a:spcBef>
                <a:spcPts val="0"/>
              </a:spcBef>
              <a:spcAft>
                <a:spcPts val="0"/>
              </a:spcAft>
              <a:defRPr/>
            </a:pPr>
            <a:r>
              <a:rPr lang="en-GB" sz="1400" b="1" dirty="0">
                <a:latin typeface="Arial" panose="020B0604020202020204" pitchFamily="34" charset="0"/>
                <a:cs typeface="Arial" panose="020B0604020202020204" pitchFamily="34" charset="0"/>
              </a:rPr>
              <a:t>Piaget’ s Stages of Cognitive Development</a:t>
            </a:r>
          </a:p>
          <a:p>
            <a:pPr algn="ctr" fontAlgn="auto">
              <a:spcBef>
                <a:spcPts val="0"/>
              </a:spcBef>
              <a:spcAft>
                <a:spcPts val="0"/>
              </a:spcAft>
              <a:defRPr/>
            </a:pPr>
            <a:r>
              <a:rPr lang="en-GB" sz="900" dirty="0">
                <a:latin typeface="Arial" panose="020B0604020202020204" pitchFamily="34" charset="0"/>
                <a:cs typeface="Arial" panose="020B0604020202020204" pitchFamily="34" charset="0"/>
              </a:rPr>
              <a:t>                                                                                                                  Table:    (Griggs and Jackson, 2019</a:t>
            </a:r>
            <a:r>
              <a:rPr lang="en-GB" sz="1000" dirty="0">
                <a:latin typeface="Arial" panose="020B0604020202020204" pitchFamily="34" charset="0"/>
                <a:cs typeface="Arial" panose="020B0604020202020204" pitchFamily="34" charset="0"/>
              </a:rPr>
              <a:t>)</a:t>
            </a:r>
          </a:p>
          <a:p>
            <a:pPr fontAlgn="auto">
              <a:spcBef>
                <a:spcPts val="0"/>
              </a:spcBef>
              <a:spcAft>
                <a:spcPts val="0"/>
              </a:spcAft>
              <a:defRPr/>
            </a:pPr>
            <a:endParaRPr lang="en-GB" dirty="0"/>
          </a:p>
          <a:p>
            <a:pPr fontAlgn="auto">
              <a:spcBef>
                <a:spcPts val="0"/>
              </a:spcBef>
              <a:spcAft>
                <a:spcPts val="0"/>
              </a:spcAft>
              <a:defRPr/>
            </a:pPr>
            <a:endParaRPr lang="en-GB" dirty="0"/>
          </a:p>
        </p:txBody>
      </p:sp>
      <p:graphicFrame>
        <p:nvGraphicFramePr>
          <p:cNvPr id="8" name="Table 8">
            <a:extLst>
              <a:ext uri="{FF2B5EF4-FFF2-40B4-BE49-F238E27FC236}">
                <a16:creationId xmlns:a16="http://schemas.microsoft.com/office/drawing/2014/main" id="{8B8B5C68-7CAB-4BD7-99C9-6CE21C4E3A96}"/>
              </a:ext>
            </a:extLst>
          </p:cNvPr>
          <p:cNvGraphicFramePr>
            <a:graphicFrameLocks noGrp="1"/>
          </p:cNvGraphicFramePr>
          <p:nvPr/>
        </p:nvGraphicFramePr>
        <p:xfrm>
          <a:off x="697992" y="6754305"/>
          <a:ext cx="5727700" cy="2518931"/>
        </p:xfrm>
        <a:graphic>
          <a:graphicData uri="http://schemas.openxmlformats.org/drawingml/2006/table">
            <a:tbl>
              <a:tblPr firstRow="1" bandRow="1">
                <a:tableStyleId>{93296810-A885-4BE3-A3E7-6D5BEEA58F35}</a:tableStyleId>
              </a:tblPr>
              <a:tblGrid>
                <a:gridCol w="1567161">
                  <a:extLst>
                    <a:ext uri="{9D8B030D-6E8A-4147-A177-3AD203B41FA5}">
                      <a16:colId xmlns:a16="http://schemas.microsoft.com/office/drawing/2014/main" val="20000"/>
                    </a:ext>
                  </a:extLst>
                </a:gridCol>
                <a:gridCol w="4160539">
                  <a:extLst>
                    <a:ext uri="{9D8B030D-6E8A-4147-A177-3AD203B41FA5}">
                      <a16:colId xmlns:a16="http://schemas.microsoft.com/office/drawing/2014/main" val="20001"/>
                    </a:ext>
                  </a:extLst>
                </a:gridCol>
              </a:tblGrid>
              <a:tr h="400089">
                <a:tc>
                  <a:txBody>
                    <a:bodyPr/>
                    <a:lstStyle/>
                    <a:p>
                      <a:r>
                        <a:rPr lang="en-GB" sz="1800" dirty="0"/>
                        <a:t>Stage </a:t>
                      </a:r>
                    </a:p>
                  </a:txBody>
                  <a:tcPr marT="45726" marB="45726"/>
                </a:tc>
                <a:tc>
                  <a:txBody>
                    <a:bodyPr/>
                    <a:lstStyle/>
                    <a:p>
                      <a:r>
                        <a:rPr lang="en-GB" sz="1800" dirty="0"/>
                        <a:t>Stage Description</a:t>
                      </a:r>
                    </a:p>
                  </a:txBody>
                  <a:tcPr marT="45726" marB="45726"/>
                </a:tc>
                <a:extLst>
                  <a:ext uri="{0D108BD9-81ED-4DB2-BD59-A6C34878D82A}">
                    <a16:rowId xmlns:a16="http://schemas.microsoft.com/office/drawing/2014/main" val="10000"/>
                  </a:ext>
                </a:extLst>
              </a:tr>
              <a:tr h="465049">
                <a:tc>
                  <a:txBody>
                    <a:bodyPr/>
                    <a:lstStyle/>
                    <a:p>
                      <a:r>
                        <a:rPr lang="en-GB" sz="1100" dirty="0">
                          <a:latin typeface="Arial" panose="020B0604020202020204" pitchFamily="34" charset="0"/>
                          <a:cs typeface="Arial" panose="020B0604020202020204" pitchFamily="34" charset="0"/>
                        </a:rPr>
                        <a:t>Sensorimotor</a:t>
                      </a:r>
                    </a:p>
                  </a:txBody>
                  <a:tcPr marT="45726" marB="45726"/>
                </a:tc>
                <a:tc>
                  <a:txBody>
                    <a:bodyPr/>
                    <a:lstStyle/>
                    <a:p>
                      <a:r>
                        <a:rPr lang="en-GB" sz="1100" dirty="0">
                          <a:latin typeface="Arial" panose="020B0604020202020204" pitchFamily="34" charset="0"/>
                          <a:cs typeface="Arial" panose="020B0604020202020204" pitchFamily="34" charset="0"/>
                        </a:rPr>
                        <a:t>Infants learn about the world through their sensory and motor interactions with it</a:t>
                      </a:r>
                    </a:p>
                  </a:txBody>
                  <a:tcPr marT="45726" marB="45726"/>
                </a:tc>
                <a:extLst>
                  <a:ext uri="{0D108BD9-81ED-4DB2-BD59-A6C34878D82A}">
                    <a16:rowId xmlns:a16="http://schemas.microsoft.com/office/drawing/2014/main" val="10001"/>
                  </a:ext>
                </a:extLst>
              </a:tr>
              <a:tr h="465049">
                <a:tc>
                  <a:txBody>
                    <a:bodyPr/>
                    <a:lstStyle/>
                    <a:p>
                      <a:r>
                        <a:rPr lang="en-GB" sz="1100" dirty="0">
                          <a:latin typeface="Arial" panose="020B0604020202020204" pitchFamily="34" charset="0"/>
                          <a:cs typeface="Arial" panose="020B0604020202020204" pitchFamily="34" charset="0"/>
                        </a:rPr>
                        <a:t>Preoperational</a:t>
                      </a:r>
                    </a:p>
                  </a:txBody>
                  <a:tcPr marT="45726" marB="45726"/>
                </a:tc>
                <a:tc>
                  <a:txBody>
                    <a:bodyPr/>
                    <a:lstStyle/>
                    <a:p>
                      <a:r>
                        <a:rPr lang="en-GB" sz="1100" dirty="0">
                          <a:latin typeface="Arial" panose="020B0604020202020204" pitchFamily="34" charset="0"/>
                          <a:cs typeface="Arial" panose="020B0604020202020204" pitchFamily="34" charset="0"/>
                        </a:rPr>
                        <a:t>Children use symbolic thinking3 to understand the world, but remain egocentric and lack the mental operation </a:t>
                      </a:r>
                    </a:p>
                  </a:txBody>
                  <a:tcPr marT="45726" marB="45726"/>
                </a:tc>
                <a:extLst>
                  <a:ext uri="{0D108BD9-81ED-4DB2-BD59-A6C34878D82A}">
                    <a16:rowId xmlns:a16="http://schemas.microsoft.com/office/drawing/2014/main" val="10002"/>
                  </a:ext>
                </a:extLst>
              </a:tr>
              <a:tr h="571569">
                <a:tc>
                  <a:txBody>
                    <a:bodyPr/>
                    <a:lstStyle/>
                    <a:p>
                      <a:r>
                        <a:rPr lang="en-GB" sz="1100" dirty="0">
                          <a:latin typeface="Arial" panose="020B0604020202020204" pitchFamily="34" charset="0"/>
                          <a:cs typeface="Arial" panose="020B0604020202020204" pitchFamily="34" charset="0"/>
                        </a:rPr>
                        <a:t>Concrete Operational</a:t>
                      </a:r>
                    </a:p>
                  </a:txBody>
                  <a:tcPr marT="45726" marB="45726"/>
                </a:tc>
                <a:tc>
                  <a:txBody>
                    <a:bodyPr/>
                    <a:lstStyle/>
                    <a:p>
                      <a:r>
                        <a:rPr lang="en-GB" sz="1100" dirty="0">
                          <a:latin typeface="Arial" panose="020B0604020202020204" pitchFamily="34" charset="0"/>
                          <a:cs typeface="Arial" panose="020B0604020202020204" pitchFamily="34" charset="0"/>
                        </a:rPr>
                        <a:t>Children gain cognitive operations for logical thinking about concrete events, understand conservation and perform mathematical operations, but they cannot reason abstractly</a:t>
                      </a:r>
                    </a:p>
                  </a:txBody>
                  <a:tcPr marT="45726" marB="45726"/>
                </a:tc>
                <a:extLst>
                  <a:ext uri="{0D108BD9-81ED-4DB2-BD59-A6C34878D82A}">
                    <a16:rowId xmlns:a16="http://schemas.microsoft.com/office/drawing/2014/main" val="10003"/>
                  </a:ext>
                </a:extLst>
              </a:tr>
              <a:tr h="571569">
                <a:tc>
                  <a:txBody>
                    <a:bodyPr/>
                    <a:lstStyle/>
                    <a:p>
                      <a:r>
                        <a:rPr lang="en-GB" sz="1100" dirty="0">
                          <a:latin typeface="Arial" panose="020B0604020202020204" pitchFamily="34" charset="0"/>
                          <a:cs typeface="Arial" panose="020B0604020202020204" pitchFamily="34" charset="0"/>
                        </a:rPr>
                        <a:t>Formal operational</a:t>
                      </a:r>
                    </a:p>
                  </a:txBody>
                  <a:tcPr marT="45726" marB="45726"/>
                </a:tc>
                <a:tc>
                  <a:txBody>
                    <a:bodyPr/>
                    <a:lstStyle/>
                    <a:p>
                      <a:r>
                        <a:rPr lang="en-GB" sz="1100" dirty="0">
                          <a:latin typeface="Arial" panose="020B0604020202020204" pitchFamily="34" charset="0"/>
                          <a:cs typeface="Arial" panose="020B0604020202020204" pitchFamily="34" charset="0"/>
                        </a:rPr>
                        <a:t>Further development of cognitive operations enables adolescents to engage in abstract thinking and hypothetical-deductive reasoning</a:t>
                      </a:r>
                    </a:p>
                  </a:txBody>
                  <a:tcPr marT="45726" marB="45726"/>
                </a:tc>
                <a:extLst>
                  <a:ext uri="{0D108BD9-81ED-4DB2-BD59-A6C34878D82A}">
                    <a16:rowId xmlns:a16="http://schemas.microsoft.com/office/drawing/2014/main" val="10004"/>
                  </a:ext>
                </a:extLst>
              </a:tr>
            </a:tbl>
          </a:graphicData>
        </a:graphic>
      </p:graphicFrame>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a:extLst>
              <a:ext uri="{FF2B5EF4-FFF2-40B4-BE49-F238E27FC236}">
                <a16:creationId xmlns:a16="http://schemas.microsoft.com/office/drawing/2014/main" id="{C4266735-F090-400F-8F8D-6F7CFFB637BA}"/>
              </a:ext>
            </a:extLst>
          </p:cNvPr>
          <p:cNvSpPr>
            <a:spLocks noGrp="1" noRot="1" noChangeAspect="1" noChangeArrowheads="1" noTextEdit="1"/>
          </p:cNvSpPr>
          <p:nvPr>
            <p:ph type="sldImg"/>
          </p:nvPr>
        </p:nvSpPr>
        <p:spPr bwMode="auto">
          <a:xfrm>
            <a:off x="685800" y="32385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4365A29-6BC2-4D65-A425-930C996069A9}"/>
              </a:ext>
            </a:extLst>
          </p:cNvPr>
          <p:cNvSpPr>
            <a:spLocks noGrp="1"/>
          </p:cNvSpPr>
          <p:nvPr>
            <p:ph type="body" idx="1"/>
          </p:nvPr>
        </p:nvSpPr>
        <p:spPr>
          <a:xfrm>
            <a:off x="685800" y="3511550"/>
            <a:ext cx="5486400" cy="5524500"/>
          </a:xfrm>
        </p:spPr>
        <p:txBody>
          <a:bodyPr/>
          <a:lstStyle/>
          <a:p>
            <a:pPr marL="171450" indent="-171450" algn="just" fontAlgn="auto">
              <a:lnSpc>
                <a:spcPct val="150000"/>
              </a:lnSpc>
              <a:spcBef>
                <a:spcPts val="0"/>
              </a:spcBef>
              <a:spcAft>
                <a:spcPts val="0"/>
              </a:spcAft>
              <a:buFont typeface="Arial" panose="020B0604020202020204" pitchFamily="34" charset="0"/>
              <a:buChar char="•"/>
              <a:defRPr/>
            </a:pPr>
            <a:r>
              <a:rPr lang="en-GB" sz="1050" dirty="0">
                <a:latin typeface="Arial" panose="020B0604020202020204" pitchFamily="34" charset="0"/>
                <a:cs typeface="Arial" panose="020B0604020202020204" pitchFamily="34" charset="0"/>
              </a:rPr>
              <a:t>Piaget believed that during sensorimotor stage, in their process of “thinking”, infants use their eyes, ears, hands and other sensorimotor equipment they have. (Berek, 2009).</a:t>
            </a:r>
          </a:p>
          <a:p>
            <a:pPr marL="171450" indent="-171450" algn="just" fontAlgn="auto">
              <a:lnSpc>
                <a:spcPct val="150000"/>
              </a:lnSpc>
              <a:spcBef>
                <a:spcPts val="0"/>
              </a:spcBef>
              <a:spcAft>
                <a:spcPts val="0"/>
              </a:spcAft>
              <a:buFont typeface="Arial" panose="020B0604020202020204" pitchFamily="34" charset="0"/>
              <a:buChar char="•"/>
              <a:defRPr/>
            </a:pPr>
            <a:r>
              <a:rPr lang="en-GB" sz="1050" dirty="0">
                <a:latin typeface="Arial" panose="020B0604020202020204" pitchFamily="34" charset="0"/>
                <a:cs typeface="Arial" panose="020B0604020202020204" pitchFamily="34" charset="0"/>
              </a:rPr>
              <a:t>Piaget was the one who first believed that children are not just a small version of adults, they just think in a different way.</a:t>
            </a:r>
          </a:p>
          <a:p>
            <a:pPr marL="171450" indent="-171450" algn="just" fontAlgn="auto">
              <a:lnSpc>
                <a:spcPct val="150000"/>
              </a:lnSpc>
              <a:spcBef>
                <a:spcPts val="0"/>
              </a:spcBef>
              <a:spcAft>
                <a:spcPts val="0"/>
              </a:spcAft>
              <a:buFont typeface="Arial" panose="020B0604020202020204" pitchFamily="34" charset="0"/>
              <a:buChar char="•"/>
              <a:defRPr/>
            </a:pPr>
            <a:r>
              <a:rPr lang="en-GB" sz="1050" dirty="0">
                <a:latin typeface="Arial" panose="020B0604020202020204" pitchFamily="34" charset="0"/>
                <a:cs typeface="Arial" panose="020B0604020202020204" pitchFamily="34" charset="0"/>
              </a:rPr>
              <a:t>During this stage, infants develop </a:t>
            </a:r>
            <a:r>
              <a:rPr lang="en-GB" sz="1050" b="1" dirty="0">
                <a:latin typeface="Arial" panose="020B0604020202020204" pitchFamily="34" charset="0"/>
                <a:cs typeface="Arial" panose="020B0604020202020204" pitchFamily="34" charset="0"/>
              </a:rPr>
              <a:t>object permanence, </a:t>
            </a:r>
            <a:r>
              <a:rPr lang="en-GB" sz="1050" dirty="0">
                <a:latin typeface="Arial" panose="020B0604020202020204" pitchFamily="34" charset="0"/>
                <a:cs typeface="Arial" panose="020B0604020202020204" pitchFamily="34" charset="0"/>
              </a:rPr>
              <a:t>according to Piaget (1969), “at about five to seven months (Stage 3 of Infancy), when the infant simultaneously learns that an object does not cease to exist when it disappears and he learns where it does go”. </a:t>
            </a:r>
          </a:p>
          <a:p>
            <a:pPr algn="just" fontAlgn="auto">
              <a:lnSpc>
                <a:spcPct val="150000"/>
              </a:lnSpc>
              <a:spcBef>
                <a:spcPts val="0"/>
              </a:spcBef>
              <a:spcAft>
                <a:spcPts val="0"/>
              </a:spcAft>
              <a:defRPr/>
            </a:pPr>
            <a:r>
              <a:rPr lang="en-GB" sz="1050" b="1" dirty="0">
                <a:latin typeface="Arial" panose="020B0604020202020204" pitchFamily="34" charset="0"/>
                <a:cs typeface="Arial" panose="020B0604020202020204" pitchFamily="34" charset="0"/>
              </a:rPr>
              <a:t>Piaget’s Sensorimotor 6 substages </a:t>
            </a:r>
          </a:p>
          <a:p>
            <a:pPr algn="just" fontAlgn="auto">
              <a:lnSpc>
                <a:spcPct val="150000"/>
              </a:lnSpc>
              <a:spcBef>
                <a:spcPts val="0"/>
              </a:spcBef>
              <a:spcAft>
                <a:spcPts val="0"/>
              </a:spcAft>
              <a:defRPr/>
            </a:pPr>
            <a:r>
              <a:rPr lang="en-GB" sz="1050" b="1" dirty="0">
                <a:latin typeface="Arial" panose="020B0604020202020204" pitchFamily="34" charset="0"/>
                <a:cs typeface="Arial" panose="020B0604020202020204" pitchFamily="34" charset="0"/>
              </a:rPr>
              <a:t>Circular –”</a:t>
            </a:r>
            <a:r>
              <a:rPr lang="en-GB" sz="1050" dirty="0">
                <a:latin typeface="Arial" panose="020B0604020202020204" pitchFamily="34" charset="0"/>
                <a:cs typeface="Arial" panose="020B0604020202020204" pitchFamily="34" charset="0"/>
              </a:rPr>
              <a:t>as the infants try to repeat the event again and again, a sensorimotor response that first occurred by chance becomes strengthened into a new schema” (Berk, 2009).</a:t>
            </a:r>
            <a:endParaRPr lang="en-GB" sz="1050" b="1" dirty="0">
              <a:latin typeface="Arial" panose="020B0604020202020204" pitchFamily="34" charset="0"/>
              <a:cs typeface="Arial" panose="020B0604020202020204" pitchFamily="34" charset="0"/>
            </a:endParaRPr>
          </a:p>
          <a:p>
            <a:pPr algn="just" fontAlgn="auto">
              <a:lnSpc>
                <a:spcPct val="150000"/>
              </a:lnSpc>
              <a:spcBef>
                <a:spcPts val="0"/>
              </a:spcBef>
              <a:spcAft>
                <a:spcPts val="0"/>
              </a:spcAft>
              <a:defRPr/>
            </a:pPr>
            <a:endParaRPr lang="en-GB" sz="1100" b="1" dirty="0">
              <a:latin typeface="Arial" panose="020B0604020202020204" pitchFamily="34" charset="0"/>
              <a:cs typeface="Arial" panose="020B0604020202020204" pitchFamily="34" charset="0"/>
            </a:endParaRPr>
          </a:p>
          <a:p>
            <a:pPr algn="just" fontAlgn="auto">
              <a:lnSpc>
                <a:spcPct val="150000"/>
              </a:lnSpc>
              <a:spcBef>
                <a:spcPts val="0"/>
              </a:spcBef>
              <a:spcAft>
                <a:spcPts val="0"/>
              </a:spcAft>
              <a:defRPr/>
            </a:pPr>
            <a:endParaRPr lang="en-GB" sz="1100" b="1" dirty="0">
              <a:latin typeface="Arial" panose="020B0604020202020204" pitchFamily="34" charset="0"/>
              <a:cs typeface="Arial" panose="020B0604020202020204" pitchFamily="34" charset="0"/>
            </a:endParaRPr>
          </a:p>
          <a:p>
            <a:pPr algn="just" fontAlgn="auto">
              <a:lnSpc>
                <a:spcPct val="150000"/>
              </a:lnSpc>
              <a:spcBef>
                <a:spcPts val="0"/>
              </a:spcBef>
              <a:spcAft>
                <a:spcPts val="0"/>
              </a:spcAft>
              <a:defRPr/>
            </a:pPr>
            <a:endParaRPr lang="en-GB" sz="1100" b="1" dirty="0">
              <a:latin typeface="Arial" panose="020B0604020202020204" pitchFamily="34" charset="0"/>
              <a:cs typeface="Arial" panose="020B0604020202020204" pitchFamily="34" charset="0"/>
            </a:endParaRPr>
          </a:p>
        </p:txBody>
      </p:sp>
      <p:sp>
        <p:nvSpPr>
          <p:cNvPr id="6148" name="Slide Number Placeholder 3">
            <a:extLst>
              <a:ext uri="{FF2B5EF4-FFF2-40B4-BE49-F238E27FC236}">
                <a16:creationId xmlns:a16="http://schemas.microsoft.com/office/drawing/2014/main" id="{26C0135D-0AF6-4D2D-809B-1DF25C877CB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204DE875-A22D-45C4-913F-75A9D818453C}" type="slidenum">
              <a:rPr lang="en-GB" altLang="en-US"/>
              <a:pPr fontAlgn="base">
                <a:spcBef>
                  <a:spcPct val="0"/>
                </a:spcBef>
                <a:spcAft>
                  <a:spcPct val="0"/>
                </a:spcAft>
              </a:pPr>
              <a:t>12</a:t>
            </a:fld>
            <a:endParaRPr lang="en-GB" altLang="en-US"/>
          </a:p>
        </p:txBody>
      </p:sp>
      <p:graphicFrame>
        <p:nvGraphicFramePr>
          <p:cNvPr id="5" name="Table 5">
            <a:extLst>
              <a:ext uri="{FF2B5EF4-FFF2-40B4-BE49-F238E27FC236}">
                <a16:creationId xmlns:a16="http://schemas.microsoft.com/office/drawing/2014/main" id="{9244F6C5-C714-436E-86BA-FAFE66B2AD92}"/>
              </a:ext>
            </a:extLst>
          </p:cNvPr>
          <p:cNvGraphicFramePr>
            <a:graphicFrameLocks noGrp="1"/>
          </p:cNvGraphicFramePr>
          <p:nvPr/>
        </p:nvGraphicFramePr>
        <p:xfrm>
          <a:off x="234950" y="6654800"/>
          <a:ext cx="6527800" cy="2520950"/>
        </p:xfrm>
        <a:graphic>
          <a:graphicData uri="http://schemas.openxmlformats.org/drawingml/2006/table">
            <a:tbl>
              <a:tblPr firstRow="1" bandRow="1">
                <a:tableStyleId>{93296810-A885-4BE3-A3E7-6D5BEEA58F35}</a:tableStyleId>
              </a:tblPr>
              <a:tblGrid>
                <a:gridCol w="2317750">
                  <a:extLst>
                    <a:ext uri="{9D8B030D-6E8A-4147-A177-3AD203B41FA5}">
                      <a16:colId xmlns:a16="http://schemas.microsoft.com/office/drawing/2014/main" val="20000"/>
                    </a:ext>
                  </a:extLst>
                </a:gridCol>
                <a:gridCol w="4210050">
                  <a:extLst>
                    <a:ext uri="{9D8B030D-6E8A-4147-A177-3AD203B41FA5}">
                      <a16:colId xmlns:a16="http://schemas.microsoft.com/office/drawing/2014/main" val="20001"/>
                    </a:ext>
                  </a:extLst>
                </a:gridCol>
              </a:tblGrid>
              <a:tr h="251395">
                <a:tc>
                  <a:txBody>
                    <a:bodyPr/>
                    <a:lstStyle/>
                    <a:p>
                      <a:r>
                        <a:rPr lang="en-GB" sz="1000" b="0" dirty="0">
                          <a:solidFill>
                            <a:schemeClr val="tx1"/>
                          </a:solidFill>
                          <a:latin typeface="Arial" panose="020B0604020202020204" pitchFamily="34" charset="0"/>
                          <a:cs typeface="Arial" panose="020B0604020202020204" pitchFamily="34" charset="0"/>
                        </a:rPr>
                        <a:t>Reflexive schemas </a:t>
                      </a:r>
                    </a:p>
                  </a:txBody>
                  <a:tcPr marT="45708" marB="45708">
                    <a:solidFill>
                      <a:schemeClr val="accent6">
                        <a:lumMod val="40000"/>
                        <a:lumOff val="60000"/>
                      </a:schemeClr>
                    </a:solidFill>
                  </a:tcPr>
                </a:tc>
                <a:tc>
                  <a:txBody>
                    <a:bodyPr/>
                    <a:lstStyle/>
                    <a:p>
                      <a:r>
                        <a:rPr lang="en-GB" sz="1000" b="0" dirty="0">
                          <a:solidFill>
                            <a:schemeClr val="tx1"/>
                          </a:solidFill>
                          <a:latin typeface="Arial" panose="020B0604020202020204" pitchFamily="34" charset="0"/>
                          <a:cs typeface="Arial" panose="020B0604020202020204" pitchFamily="34" charset="0"/>
                        </a:rPr>
                        <a:t>New born reflexes-beginning of building blocks of intelligence.</a:t>
                      </a:r>
                    </a:p>
                  </a:txBody>
                  <a:tcPr marT="45708" marB="45708">
                    <a:solidFill>
                      <a:schemeClr val="accent6">
                        <a:lumMod val="40000"/>
                        <a:lumOff val="60000"/>
                      </a:schemeClr>
                    </a:solidFill>
                  </a:tcPr>
                </a:tc>
                <a:extLst>
                  <a:ext uri="{0D108BD9-81ED-4DB2-BD59-A6C34878D82A}">
                    <a16:rowId xmlns:a16="http://schemas.microsoft.com/office/drawing/2014/main" val="10000"/>
                  </a:ext>
                </a:extLst>
              </a:tr>
              <a:tr h="411374">
                <a:tc>
                  <a:txBody>
                    <a:bodyPr/>
                    <a:lstStyle/>
                    <a:p>
                      <a:r>
                        <a:rPr lang="en-GB" sz="1100" dirty="0">
                          <a:solidFill>
                            <a:schemeClr val="tx1"/>
                          </a:solidFill>
                          <a:latin typeface="Arial" panose="020B0604020202020204" pitchFamily="34" charset="0"/>
                          <a:cs typeface="Arial" panose="020B0604020202020204" pitchFamily="34" charset="0"/>
                        </a:rPr>
                        <a:t>Primary circular reaction</a:t>
                      </a:r>
                    </a:p>
                  </a:txBody>
                  <a:tcPr marT="45708" marB="45708"/>
                </a:tc>
                <a:tc>
                  <a:txBody>
                    <a:bodyPr/>
                    <a:lstStyle/>
                    <a:p>
                      <a:r>
                        <a:rPr lang="en-GB" sz="1000" dirty="0">
                          <a:latin typeface="Arial" panose="020B0604020202020204" pitchFamily="34" charset="0"/>
                          <a:cs typeface="Arial" panose="020B0604020202020204" pitchFamily="34" charset="0"/>
                        </a:rPr>
                        <a:t>Repeating chance behaviour motivated by basic needs. Anticipation of events is very limited.</a:t>
                      </a:r>
                    </a:p>
                  </a:txBody>
                  <a:tcPr marT="45708" marB="45708"/>
                </a:tc>
                <a:extLst>
                  <a:ext uri="{0D108BD9-81ED-4DB2-BD59-A6C34878D82A}">
                    <a16:rowId xmlns:a16="http://schemas.microsoft.com/office/drawing/2014/main" val="10001"/>
                  </a:ext>
                </a:extLst>
              </a:tr>
              <a:tr h="411374">
                <a:tc>
                  <a:txBody>
                    <a:bodyPr/>
                    <a:lstStyle/>
                    <a:p>
                      <a:r>
                        <a:rPr lang="en-GB" sz="1100" dirty="0">
                          <a:solidFill>
                            <a:schemeClr val="tx1"/>
                          </a:solidFill>
                          <a:latin typeface="Arial" panose="020B0604020202020204" pitchFamily="34" charset="0"/>
                          <a:cs typeface="Arial" panose="020B0604020202020204" pitchFamily="34" charset="0"/>
                        </a:rPr>
                        <a:t>Secondary circular reaction </a:t>
                      </a:r>
                    </a:p>
                  </a:txBody>
                  <a:tcPr marT="45708" marB="45708"/>
                </a:tc>
                <a:tc>
                  <a:txBody>
                    <a:bodyPr/>
                    <a:lstStyle/>
                    <a:p>
                      <a:r>
                        <a:rPr lang="en-GB" sz="1000" dirty="0">
                          <a:latin typeface="Arial" panose="020B0604020202020204" pitchFamily="34" charset="0"/>
                          <a:cs typeface="Arial" panose="020B0604020202020204" pitchFamily="34" charset="0"/>
                        </a:rPr>
                        <a:t>Repeating interesting events in the surrounding environment that are caused by their own actions.</a:t>
                      </a:r>
                    </a:p>
                  </a:txBody>
                  <a:tcPr marT="45708" marB="45708"/>
                </a:tc>
                <a:extLst>
                  <a:ext uri="{0D108BD9-81ED-4DB2-BD59-A6C34878D82A}">
                    <a16:rowId xmlns:a16="http://schemas.microsoft.com/office/drawing/2014/main" val="10002"/>
                  </a:ext>
                </a:extLst>
              </a:tr>
              <a:tr h="464081">
                <a:tc>
                  <a:txBody>
                    <a:bodyPr/>
                    <a:lstStyle/>
                    <a:p>
                      <a:r>
                        <a:rPr lang="en-GB" sz="1100" dirty="0">
                          <a:solidFill>
                            <a:schemeClr val="tx1"/>
                          </a:solidFill>
                          <a:latin typeface="Arial" panose="020B0604020202020204" pitchFamily="34" charset="0"/>
                          <a:cs typeface="Arial" panose="020B0604020202020204" pitchFamily="34" charset="0"/>
                        </a:rPr>
                        <a:t>Coordination of secondary circular reaction</a:t>
                      </a:r>
                    </a:p>
                  </a:txBody>
                  <a:tcPr marT="45708" marB="45708"/>
                </a:tc>
                <a:tc>
                  <a:txBody>
                    <a:bodyPr/>
                    <a:lstStyle/>
                    <a:p>
                      <a:r>
                        <a:rPr lang="en-GB" sz="1000" dirty="0">
                          <a:latin typeface="Arial" panose="020B0604020202020204" pitchFamily="34" charset="0"/>
                          <a:cs typeface="Arial" panose="020B0604020202020204" pitchFamily="34" charset="0"/>
                        </a:rPr>
                        <a:t>Combining schemas into new, more complex action sequences, leading to new schemas. Infant gains object permanence ability.</a:t>
                      </a:r>
                    </a:p>
                  </a:txBody>
                  <a:tcPr marT="45708" marB="45708"/>
                </a:tc>
                <a:extLst>
                  <a:ext uri="{0D108BD9-81ED-4DB2-BD59-A6C34878D82A}">
                    <a16:rowId xmlns:a16="http://schemas.microsoft.com/office/drawing/2014/main" val="10003"/>
                  </a:ext>
                </a:extLst>
              </a:tr>
              <a:tr h="411374">
                <a:tc>
                  <a:txBody>
                    <a:bodyPr/>
                    <a:lstStyle/>
                    <a:p>
                      <a:r>
                        <a:rPr lang="en-GB" sz="1100" dirty="0">
                          <a:solidFill>
                            <a:schemeClr val="tx1"/>
                          </a:solidFill>
                          <a:latin typeface="Arial" panose="020B0604020202020204" pitchFamily="34" charset="0"/>
                          <a:cs typeface="Arial" panose="020B0604020202020204" pitchFamily="34" charset="0"/>
                        </a:rPr>
                        <a:t>Tertiary circular reaction</a:t>
                      </a:r>
                    </a:p>
                  </a:txBody>
                  <a:tcPr marT="45708" marB="45708"/>
                </a:tc>
                <a:tc>
                  <a:txBody>
                    <a:bodyPr/>
                    <a:lstStyle/>
                    <a:p>
                      <a:r>
                        <a:rPr lang="en-GB" sz="1000" dirty="0">
                          <a:latin typeface="Arial" panose="020B0604020202020204" pitchFamily="34" charset="0"/>
                          <a:cs typeface="Arial" panose="020B0604020202020204" pitchFamily="34" charset="0"/>
                        </a:rPr>
                        <a:t>Capacity to experiment leads to a more advanced understanding of object permanence. Accurate A-B search.</a:t>
                      </a:r>
                    </a:p>
                  </a:txBody>
                  <a:tcPr marT="45708" marB="45708"/>
                </a:tc>
                <a:extLst>
                  <a:ext uri="{0D108BD9-81ED-4DB2-BD59-A6C34878D82A}">
                    <a16:rowId xmlns:a16="http://schemas.microsoft.com/office/drawing/2014/main" val="10004"/>
                  </a:ext>
                </a:extLst>
              </a:tr>
              <a:tr h="571352">
                <a:tc>
                  <a:txBody>
                    <a:bodyPr/>
                    <a:lstStyle/>
                    <a:p>
                      <a:r>
                        <a:rPr lang="en-GB" sz="1000" dirty="0">
                          <a:solidFill>
                            <a:schemeClr val="tx1"/>
                          </a:solidFill>
                          <a:latin typeface="Arial" panose="020B0604020202020204" pitchFamily="34" charset="0"/>
                          <a:cs typeface="Arial" panose="020B0604020202020204" pitchFamily="34" charset="0"/>
                        </a:rPr>
                        <a:t>Mental representation</a:t>
                      </a:r>
                    </a:p>
                  </a:txBody>
                  <a:tcPr marT="45708" marB="45708"/>
                </a:tc>
                <a:tc>
                  <a:txBody>
                    <a:bodyPr/>
                    <a:lstStyle/>
                    <a:p>
                      <a:r>
                        <a:rPr lang="en-GB" sz="1000" dirty="0">
                          <a:latin typeface="Arial" panose="020B0604020202020204" pitchFamily="34" charset="0"/>
                          <a:cs typeface="Arial" panose="020B0604020202020204" pitchFamily="34" charset="0"/>
                        </a:rPr>
                        <a:t>Internal depiction of </a:t>
                      </a:r>
                      <a:r>
                        <a:rPr lang="en-GB" sz="1000" dirty="0" err="1">
                          <a:latin typeface="Arial" panose="020B0604020202020204" pitchFamily="34" charset="0"/>
                          <a:cs typeface="Arial" panose="020B0604020202020204" pitchFamily="34" charset="0"/>
                        </a:rPr>
                        <a:t>informations</a:t>
                      </a:r>
                      <a:r>
                        <a:rPr lang="en-GB" sz="1000" dirty="0">
                          <a:latin typeface="Arial" panose="020B0604020202020204" pitchFamily="34" charset="0"/>
                          <a:cs typeface="Arial" panose="020B0604020202020204" pitchFamily="34" charset="0"/>
                        </a:rPr>
                        <a:t> that the mind can manipulate. (images/mental pictures  and concepts/categories of objects, events).</a:t>
                      </a:r>
                    </a:p>
                  </a:txBody>
                  <a:tcPr marT="45708" marB="45708"/>
                </a:tc>
                <a:extLst>
                  <a:ext uri="{0D108BD9-81ED-4DB2-BD59-A6C34878D82A}">
                    <a16:rowId xmlns:a16="http://schemas.microsoft.com/office/drawing/2014/main" val="10005"/>
                  </a:ext>
                </a:extLst>
              </a:tr>
            </a:tbl>
          </a:graphicData>
        </a:graphic>
      </p:graphicFrame>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just" fontAlgn="auto">
              <a:lnSpc>
                <a:spcPct val="150000"/>
              </a:lnSpc>
              <a:spcBef>
                <a:spcPts val="0"/>
              </a:spcBef>
              <a:spcAft>
                <a:spcPts val="0"/>
              </a:spcAft>
              <a:buFont typeface="Arial" panose="020B0604020202020204" pitchFamily="34" charset="0"/>
              <a:buChar char="•"/>
              <a:defRPr/>
            </a:pPr>
            <a:r>
              <a:rPr lang="en-GB" sz="1200" dirty="0">
                <a:latin typeface="Arial" panose="020B0604020202020204" pitchFamily="34" charset="0"/>
                <a:cs typeface="Arial" panose="020B0604020202020204" pitchFamily="34" charset="0"/>
              </a:rPr>
              <a:t> In his book “ The Psychology of the Child”, Piaget defines </a:t>
            </a:r>
            <a:r>
              <a:rPr lang="en-GB" sz="1200" b="1" dirty="0">
                <a:latin typeface="Arial" panose="020B0604020202020204" pitchFamily="34" charset="0"/>
                <a:cs typeface="Arial" panose="020B0604020202020204" pitchFamily="34" charset="0"/>
              </a:rPr>
              <a:t>the schema </a:t>
            </a:r>
            <a:r>
              <a:rPr lang="en-GB" sz="1200" dirty="0">
                <a:latin typeface="Arial" panose="020B0604020202020204" pitchFamily="34" charset="0"/>
                <a:cs typeface="Arial" panose="020B0604020202020204" pitchFamily="34" charset="0"/>
              </a:rPr>
              <a:t>as “the structure of organization of actions as they are transferred or generalized by repetition in similar or analogous circumstances”.</a:t>
            </a:r>
          </a:p>
          <a:p>
            <a:pPr marL="171450" indent="-171450" algn="just" fontAlgn="auto">
              <a:lnSpc>
                <a:spcPct val="150000"/>
              </a:lnSpc>
              <a:spcBef>
                <a:spcPts val="0"/>
              </a:spcBef>
              <a:spcAft>
                <a:spcPts val="0"/>
              </a:spcAft>
              <a:buFont typeface="Arial" panose="020B0604020202020204" pitchFamily="34" charset="0"/>
              <a:buChar char="•"/>
              <a:defRPr/>
            </a:pPr>
            <a:r>
              <a:rPr lang="en-GB" sz="1200" b="1" dirty="0">
                <a:latin typeface="Arial" panose="020B0604020202020204" pitchFamily="34" charset="0"/>
                <a:cs typeface="Arial" panose="020B0604020202020204" pitchFamily="34" charset="0"/>
              </a:rPr>
              <a:t>Assimilation</a:t>
            </a:r>
            <a:r>
              <a:rPr lang="en-GB" sz="1200" dirty="0">
                <a:latin typeface="Arial" panose="020B0604020202020204" pitchFamily="34" charset="0"/>
                <a:cs typeface="Arial" panose="020B0604020202020204" pitchFamily="34" charset="0"/>
              </a:rPr>
              <a:t> is when infant interprets a new experience in terms of present schemas.</a:t>
            </a:r>
          </a:p>
          <a:p>
            <a:pPr marL="171450" indent="-171450" algn="just" fontAlgn="auto">
              <a:lnSpc>
                <a:spcPct val="150000"/>
              </a:lnSpc>
              <a:spcBef>
                <a:spcPts val="0"/>
              </a:spcBef>
              <a:spcAft>
                <a:spcPts val="0"/>
              </a:spcAft>
              <a:buFont typeface="Arial" panose="020B0604020202020204" pitchFamily="34" charset="0"/>
              <a:buChar char="•"/>
              <a:defRPr/>
            </a:pPr>
            <a:r>
              <a:rPr lang="en-GB" sz="1200" b="1" dirty="0">
                <a:latin typeface="Arial" panose="020B0604020202020204" pitchFamily="34" charset="0"/>
                <a:cs typeface="Arial" panose="020B0604020202020204" pitchFamily="34" charset="0"/>
              </a:rPr>
              <a:t>Accommodation</a:t>
            </a:r>
            <a:r>
              <a:rPr lang="en-GB" sz="1200" dirty="0">
                <a:latin typeface="Arial" panose="020B0604020202020204" pitchFamily="34" charset="0"/>
                <a:cs typeface="Arial" panose="020B0604020202020204" pitchFamily="34" charset="0"/>
              </a:rPr>
              <a:t> is when infant change present schemas to fit with his new experience.</a:t>
            </a:r>
          </a:p>
          <a:p>
            <a:pPr algn="just" fontAlgn="auto">
              <a:lnSpc>
                <a:spcPct val="150000"/>
              </a:lnSpc>
              <a:spcBef>
                <a:spcPts val="0"/>
              </a:spcBef>
              <a:spcAft>
                <a:spcPts val="0"/>
              </a:spcAft>
              <a:defRPr/>
            </a:pPr>
            <a:endParaRPr lang="en-GB" sz="1200" dirty="0">
              <a:latin typeface="Arial" panose="020B0604020202020204" pitchFamily="34" charset="0"/>
              <a:cs typeface="Arial" panose="020B0604020202020204" pitchFamily="34" charset="0"/>
            </a:endParaRPr>
          </a:p>
          <a:p>
            <a:pPr marL="171450" indent="-171450" algn="just" fontAlgn="auto">
              <a:lnSpc>
                <a:spcPct val="150000"/>
              </a:lnSpc>
              <a:spcBef>
                <a:spcPts val="0"/>
              </a:spcBef>
              <a:spcAft>
                <a:spcPts val="0"/>
              </a:spcAft>
              <a:buFont typeface="Arial" panose="020B0604020202020204" pitchFamily="34" charset="0"/>
              <a:buChar char="•"/>
              <a:defRPr/>
            </a:pPr>
            <a:r>
              <a:rPr lang="en-GB" sz="1200" b="1" dirty="0">
                <a:latin typeface="Arial" panose="020B0604020202020204" pitchFamily="34" charset="0"/>
                <a:cs typeface="Arial" panose="020B0604020202020204" pitchFamily="34" charset="0"/>
              </a:rPr>
              <a:t>Assimilation and accommodation </a:t>
            </a:r>
            <a:r>
              <a:rPr lang="en-GB" sz="1200" dirty="0">
                <a:latin typeface="Arial" panose="020B0604020202020204" pitchFamily="34" charset="0"/>
                <a:cs typeface="Arial" panose="020B0604020202020204" pitchFamily="34" charset="0"/>
              </a:rPr>
              <a:t>processes  varies  during infancy stage. There is time when infant does not change much - Piaget called this “</a:t>
            </a:r>
            <a:r>
              <a:rPr lang="en-GB" sz="1200" b="1" dirty="0">
                <a:latin typeface="Arial" panose="020B0604020202020204" pitchFamily="34" charset="0"/>
                <a:cs typeface="Arial" panose="020B0604020202020204" pitchFamily="34" charset="0"/>
              </a:rPr>
              <a:t>state of cognitive equilibrium</a:t>
            </a:r>
            <a:r>
              <a:rPr lang="en-GB" sz="1200" dirty="0">
                <a:latin typeface="Arial" panose="020B0604020202020204" pitchFamily="34" charset="0"/>
                <a:cs typeface="Arial" panose="020B0604020202020204" pitchFamily="34" charset="0"/>
              </a:rPr>
              <a:t>” , and time when infant shows a rapid cognitive change – “</a:t>
            </a:r>
            <a:r>
              <a:rPr lang="en-GB" sz="1200" b="1" dirty="0">
                <a:latin typeface="Arial" panose="020B0604020202020204" pitchFamily="34" charset="0"/>
                <a:cs typeface="Arial" panose="020B0604020202020204" pitchFamily="34" charset="0"/>
              </a:rPr>
              <a:t>state of disequilibrium” </a:t>
            </a:r>
            <a:r>
              <a:rPr lang="en-GB" sz="1200" dirty="0">
                <a:latin typeface="Arial" panose="020B0604020202020204" pitchFamily="34" charset="0"/>
                <a:cs typeface="Arial" panose="020B0604020202020204" pitchFamily="34" charset="0"/>
              </a:rPr>
              <a:t>(Berek,2009).</a:t>
            </a:r>
          </a:p>
          <a:p>
            <a:pPr algn="just" fontAlgn="auto">
              <a:lnSpc>
                <a:spcPct val="150000"/>
              </a:lnSpc>
              <a:spcBef>
                <a:spcPts val="0"/>
              </a:spcBef>
              <a:spcAft>
                <a:spcPts val="0"/>
              </a:spcAft>
              <a:defRPr/>
            </a:pPr>
            <a:endParaRPr lang="en-GB" sz="1200" dirty="0">
              <a:latin typeface="Arial" panose="020B0604020202020204" pitchFamily="34" charset="0"/>
              <a:cs typeface="Arial" panose="020B0604020202020204" pitchFamily="34" charset="0"/>
            </a:endParaRPr>
          </a:p>
          <a:p>
            <a:pPr marL="171450" indent="-171450" algn="just" fontAlgn="auto">
              <a:lnSpc>
                <a:spcPct val="150000"/>
              </a:lnSpc>
              <a:spcBef>
                <a:spcPts val="0"/>
              </a:spcBef>
              <a:spcAft>
                <a:spcPts val="0"/>
              </a:spcAft>
              <a:buFont typeface="Arial" panose="020B0604020202020204" pitchFamily="34" charset="0"/>
              <a:buChar char="•"/>
              <a:defRPr/>
            </a:pPr>
            <a:r>
              <a:rPr lang="en-GB" sz="1200" dirty="0">
                <a:latin typeface="Arial" panose="020B0604020202020204" pitchFamily="34" charset="0"/>
                <a:cs typeface="Arial" panose="020B0604020202020204" pitchFamily="34" charset="0"/>
              </a:rPr>
              <a:t>Piaget’s assumption about</a:t>
            </a:r>
            <a:r>
              <a:rPr lang="en-GB" sz="1200" b="1" dirty="0">
                <a:latin typeface="Arial" panose="020B0604020202020204" pitchFamily="34" charset="0"/>
                <a:cs typeface="Arial" panose="020B0604020202020204" pitchFamily="34" charset="0"/>
              </a:rPr>
              <a:t> organization </a:t>
            </a:r>
            <a:r>
              <a:rPr lang="en-GB" sz="1200" dirty="0">
                <a:latin typeface="Arial" panose="020B0604020202020204" pitchFamily="34" charset="0"/>
                <a:cs typeface="Arial" panose="020B0604020202020204" pitchFamily="34" charset="0"/>
              </a:rPr>
              <a:t>is that during the sixth substage, “infant becomes capable of finding new means not only by external or physical groping but also but also by internalized combinations that culminate in sudden comprehension or </a:t>
            </a:r>
            <a:r>
              <a:rPr lang="en-GB" sz="1200" b="1" dirty="0">
                <a:latin typeface="Arial" panose="020B0604020202020204" pitchFamily="34" charset="0"/>
                <a:cs typeface="Arial" panose="020B0604020202020204" pitchFamily="34" charset="0"/>
              </a:rPr>
              <a:t>insight</a:t>
            </a:r>
            <a:r>
              <a:rPr lang="en-GB" sz="1200" dirty="0">
                <a:latin typeface="Arial" panose="020B0604020202020204" pitchFamily="34" charset="0"/>
                <a:cs typeface="Arial" panose="020B0604020202020204" pitchFamily="34" charset="0"/>
              </a:rPr>
              <a:t>…., by means of an uninterrupted succession of assimilation “ during the previous substages. (Piaget and Inhelder, 1969)</a:t>
            </a:r>
          </a:p>
          <a:p>
            <a:pPr fontAlgn="auto">
              <a:spcBef>
                <a:spcPts val="0"/>
              </a:spcBef>
              <a:spcAft>
                <a:spcPts val="0"/>
              </a:spcAft>
              <a:defRPr/>
            </a:pPr>
            <a:endParaRPr lang="en-GB" dirty="0"/>
          </a:p>
          <a:p>
            <a:endParaRPr lang="en-GB" dirty="0"/>
          </a:p>
        </p:txBody>
      </p:sp>
      <p:sp>
        <p:nvSpPr>
          <p:cNvPr id="4" name="Slide Number Placeholder 3"/>
          <p:cNvSpPr>
            <a:spLocks noGrp="1"/>
          </p:cNvSpPr>
          <p:nvPr>
            <p:ph type="sldNum" sz="quarter" idx="5"/>
          </p:nvPr>
        </p:nvSpPr>
        <p:spPr/>
        <p:txBody>
          <a:bodyPr/>
          <a:lstStyle/>
          <a:p>
            <a:fld id="{813753D6-DF5A-4ABB-8B5E-ECEBC0692D22}" type="slidenum">
              <a:rPr lang="en-GB" smtClean="0"/>
              <a:t>13</a:t>
            </a:fld>
            <a:endParaRPr lang="en-GB"/>
          </a:p>
        </p:txBody>
      </p:sp>
    </p:spTree>
    <p:extLst>
      <p:ext uri="{BB962C8B-B14F-4D97-AF65-F5344CB8AC3E}">
        <p14:creationId xmlns:p14="http://schemas.microsoft.com/office/powerpoint/2010/main" val="8883606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just" fontAlgn="auto">
              <a:lnSpc>
                <a:spcPct val="150000"/>
              </a:lnSpc>
              <a:spcBef>
                <a:spcPts val="0"/>
              </a:spcBef>
              <a:spcAft>
                <a:spcPts val="0"/>
              </a:spcAft>
              <a:buFont typeface="Arial" panose="020B0604020202020204" pitchFamily="34" charset="0"/>
              <a:buChar char="•"/>
              <a:defRPr/>
            </a:pPr>
            <a:r>
              <a:rPr lang="en-GB" sz="1200" dirty="0">
                <a:latin typeface="Arial" panose="020B0604020202020204" pitchFamily="34" charset="0"/>
                <a:cs typeface="Arial" panose="020B0604020202020204" pitchFamily="34" charset="0"/>
              </a:rPr>
              <a:t>Piaget’s theory Inspired a huge number of research on infant cognition and contributed to other disciplines such as: education, psychiatry, paediatrics, sociology.</a:t>
            </a:r>
            <a:endParaRPr lang="en-GB" sz="1200" dirty="0">
              <a:solidFill>
                <a:srgbClr val="000000"/>
              </a:solidFill>
              <a:latin typeface="Arial" panose="020B0604020202020204" pitchFamily="34" charset="0"/>
              <a:cs typeface="Arial" panose="020B0604020202020204" pitchFamily="34" charset="0"/>
            </a:endParaRPr>
          </a:p>
          <a:p>
            <a:pPr marL="171450" indent="-171450" algn="just" fontAlgn="auto">
              <a:lnSpc>
                <a:spcPct val="150000"/>
              </a:lnSpc>
              <a:spcBef>
                <a:spcPts val="0"/>
              </a:spcBef>
              <a:spcAft>
                <a:spcPts val="0"/>
              </a:spcAft>
              <a:buFont typeface="Arial" panose="020B0604020202020204" pitchFamily="34" charset="0"/>
              <a:buChar char="•"/>
              <a:defRPr/>
            </a:pPr>
            <a:r>
              <a:rPr lang="en-GB" sz="1200" dirty="0">
                <a:solidFill>
                  <a:srgbClr val="000000"/>
                </a:solidFill>
                <a:latin typeface="Arial" panose="020B0604020202020204" pitchFamily="34" charset="0"/>
                <a:cs typeface="Arial" panose="020B0604020202020204" pitchFamily="34" charset="0"/>
              </a:rPr>
              <a:t>Piaget was a leader of cognitive developmental theory in humans, his theory showed how various important sorts of knowledge unfold developmentally from infancy to adulthood. In his view, these developmental stages exhibit sensorimotor roots of cognitive processes that evolve into organismic functional units (expressing brain processes).(Pascual-Leone, 2012)</a:t>
            </a:r>
          </a:p>
          <a:p>
            <a:pPr marL="171450" indent="-171450" algn="just" fontAlgn="auto">
              <a:lnSpc>
                <a:spcPct val="150000"/>
              </a:lnSpc>
              <a:spcBef>
                <a:spcPts val="0"/>
              </a:spcBef>
              <a:spcAft>
                <a:spcPts val="0"/>
              </a:spcAft>
              <a:buFont typeface="Arial" panose="020B0604020202020204" pitchFamily="34" charset="0"/>
              <a:buChar char="•"/>
              <a:defRPr/>
            </a:pPr>
            <a:r>
              <a:rPr lang="en-GB" sz="1200" dirty="0">
                <a:solidFill>
                  <a:srgbClr val="000000"/>
                </a:solidFill>
                <a:latin typeface="Arial" panose="020B0604020202020204" pitchFamily="34" charset="0"/>
                <a:cs typeface="Arial" panose="020B0604020202020204" pitchFamily="34" charset="0"/>
              </a:rPr>
              <a:t>Criticism related to culture is based on fact that Piaget used as subjects only children from Western culture, whilst for example, people in non- Western culture do not reach a certain stage of thinking because they do not emphasize such thinking, or they may reach it if the task involves content that they are familiar with and that is significant within their culture.( Griggs and Jackson, 2019)</a:t>
            </a:r>
          </a:p>
          <a:p>
            <a:pPr marL="171450" indent="-171450" algn="just" fontAlgn="auto">
              <a:lnSpc>
                <a:spcPct val="150000"/>
              </a:lnSpc>
              <a:spcBef>
                <a:spcPts val="0"/>
              </a:spcBef>
              <a:spcAft>
                <a:spcPts val="0"/>
              </a:spcAft>
              <a:buFont typeface="Arial" panose="020B0604020202020204" pitchFamily="34" charset="0"/>
              <a:buChar char="•"/>
              <a:defRPr/>
            </a:pPr>
            <a:endParaRPr lang="en-GB" sz="1200" dirty="0">
              <a:solidFill>
                <a:srgbClr val="000000"/>
              </a:solidFill>
              <a:latin typeface="Arial" panose="020B0604020202020204" pitchFamily="34" charset="0"/>
              <a:cs typeface="Arial" panose="020B0604020202020204" pitchFamily="34" charset="0"/>
            </a:endParaRPr>
          </a:p>
          <a:p>
            <a:pPr marL="171450" indent="-171450" algn="just" fontAlgn="auto">
              <a:lnSpc>
                <a:spcPct val="150000"/>
              </a:lnSpc>
              <a:spcBef>
                <a:spcPts val="0"/>
              </a:spcBef>
              <a:spcAft>
                <a:spcPts val="0"/>
              </a:spcAft>
              <a:buFont typeface="Arial" panose="020B0604020202020204" pitchFamily="34" charset="0"/>
              <a:buChar char="•"/>
              <a:defRPr/>
            </a:pPr>
            <a:r>
              <a:rPr lang="en-GB" sz="1200" dirty="0">
                <a:solidFill>
                  <a:srgbClr val="000000"/>
                </a:solidFill>
                <a:latin typeface="Arial" panose="020B0604020202020204" pitchFamily="34" charset="0"/>
                <a:cs typeface="Arial" panose="020B0604020202020204" pitchFamily="34" charset="0"/>
              </a:rPr>
              <a:t>Piagetian education programs:</a:t>
            </a:r>
          </a:p>
          <a:p>
            <a:pPr algn="just" fontAlgn="auto">
              <a:lnSpc>
                <a:spcPct val="150000"/>
              </a:lnSpc>
              <a:spcBef>
                <a:spcPts val="0"/>
              </a:spcBef>
              <a:spcAft>
                <a:spcPts val="0"/>
              </a:spcAft>
              <a:buFont typeface="Arial" panose="020B0604020202020204" pitchFamily="34" charset="0"/>
              <a:buChar char="•"/>
              <a:defRPr/>
            </a:pPr>
            <a:r>
              <a:rPr lang="en-GB" sz="1200" dirty="0">
                <a:solidFill>
                  <a:srgbClr val="0066CC"/>
                </a:solidFill>
                <a:latin typeface="Arial" panose="020B0604020202020204" pitchFamily="34" charset="0"/>
                <a:cs typeface="Arial" panose="020B0604020202020204" pitchFamily="34" charset="0"/>
                <a:hlinkClick r:id="rId3" tooltip="Anchored Instruction"/>
              </a:rPr>
              <a:t>Anchored Instruction</a:t>
            </a:r>
            <a:r>
              <a:rPr lang="en-GB" sz="1200" dirty="0">
                <a:solidFill>
                  <a:srgbClr val="333333"/>
                </a:solidFill>
                <a:latin typeface="Arial" panose="020B0604020202020204" pitchFamily="34" charset="0"/>
                <a:cs typeface="Arial" panose="020B0604020202020204" pitchFamily="34" charset="0"/>
              </a:rPr>
              <a:t> ( Developed to help children learn through thinking about </a:t>
            </a:r>
            <a:r>
              <a:rPr lang="en-GB" sz="1200" dirty="0" err="1">
                <a:solidFill>
                  <a:srgbClr val="333333"/>
                </a:solidFill>
                <a:latin typeface="Arial" panose="020B0604020202020204" pitchFamily="34" charset="0"/>
                <a:cs typeface="Arial" panose="020B0604020202020204" pitchFamily="34" charset="0"/>
              </a:rPr>
              <a:t>siutations</a:t>
            </a:r>
            <a:r>
              <a:rPr lang="en-GB" sz="1200" dirty="0">
                <a:solidFill>
                  <a:srgbClr val="333333"/>
                </a:solidFill>
                <a:latin typeface="Arial" panose="020B0604020202020204" pitchFamily="34" charset="0"/>
                <a:cs typeface="Arial" panose="020B0604020202020204" pitchFamily="34" charset="0"/>
              </a:rPr>
              <a:t> critically)</a:t>
            </a:r>
          </a:p>
          <a:p>
            <a:pPr algn="just" fontAlgn="auto">
              <a:lnSpc>
                <a:spcPct val="150000"/>
              </a:lnSpc>
              <a:spcBef>
                <a:spcPts val="0"/>
              </a:spcBef>
              <a:spcAft>
                <a:spcPts val="0"/>
              </a:spcAft>
              <a:buFont typeface="Arial" panose="020B0604020202020204" pitchFamily="34" charset="0"/>
              <a:buChar char="•"/>
              <a:defRPr/>
            </a:pPr>
            <a:r>
              <a:rPr lang="en-GB" sz="1200" dirty="0" err="1">
                <a:solidFill>
                  <a:srgbClr val="0066CC"/>
                </a:solidFill>
                <a:latin typeface="Arial" panose="020B0604020202020204" pitchFamily="34" charset="0"/>
                <a:cs typeface="Arial" panose="020B0604020202020204" pitchFamily="34" charset="0"/>
                <a:hlinkClick r:id="rId4" tooltip="Microwords"/>
              </a:rPr>
              <a:t>Microwords</a:t>
            </a:r>
            <a:r>
              <a:rPr lang="en-GB" sz="1200" dirty="0">
                <a:solidFill>
                  <a:srgbClr val="0066CC"/>
                </a:solidFill>
                <a:latin typeface="Arial" panose="020B0604020202020204" pitchFamily="34" charset="0"/>
                <a:cs typeface="Arial" panose="020B0604020202020204" pitchFamily="34" charset="0"/>
                <a:hlinkClick r:id="rId4" tooltip="Microwords"/>
              </a:rPr>
              <a:t> </a:t>
            </a:r>
            <a:r>
              <a:rPr lang="en-GB" sz="1200" dirty="0">
                <a:solidFill>
                  <a:srgbClr val="333333"/>
                </a:solidFill>
                <a:latin typeface="Arial" panose="020B0604020202020204" pitchFamily="34" charset="0"/>
                <a:cs typeface="Arial" panose="020B0604020202020204" pitchFamily="34" charset="0"/>
              </a:rPr>
              <a:t>(Students use a computer-based environment to learn)</a:t>
            </a:r>
          </a:p>
          <a:p>
            <a:pPr algn="just" fontAlgn="auto">
              <a:lnSpc>
                <a:spcPct val="150000"/>
              </a:lnSpc>
              <a:spcBef>
                <a:spcPts val="0"/>
              </a:spcBef>
              <a:spcAft>
                <a:spcPts val="0"/>
              </a:spcAft>
              <a:buFont typeface="Arial" panose="020B0604020202020204" pitchFamily="34" charset="0"/>
              <a:buChar char="•"/>
              <a:defRPr/>
            </a:pPr>
            <a:r>
              <a:rPr lang="en-GB" sz="1200" dirty="0">
                <a:solidFill>
                  <a:srgbClr val="0066CC"/>
                </a:solidFill>
                <a:latin typeface="Arial" panose="020B0604020202020204" pitchFamily="34" charset="0"/>
                <a:cs typeface="Arial" panose="020B0604020202020204" pitchFamily="34" charset="0"/>
                <a:hlinkClick r:id="rId5" tooltip="Symbol Pads"/>
              </a:rPr>
              <a:t>Symbol Pads</a:t>
            </a:r>
            <a:r>
              <a:rPr lang="en-GB" sz="1200" dirty="0">
                <a:solidFill>
                  <a:srgbClr val="333333"/>
                </a:solidFill>
                <a:latin typeface="Arial" panose="020B0604020202020204" pitchFamily="34" charset="0"/>
                <a:cs typeface="Arial" panose="020B0604020202020204" pitchFamily="34" charset="0"/>
              </a:rPr>
              <a:t> ( Manipulations of symbols and language; word-processors, drawing programs, index cards)</a:t>
            </a:r>
          </a:p>
          <a:p>
            <a:pPr algn="just" fontAlgn="auto">
              <a:lnSpc>
                <a:spcPct val="150000"/>
              </a:lnSpc>
              <a:spcBef>
                <a:spcPts val="0"/>
              </a:spcBef>
              <a:spcAft>
                <a:spcPts val="0"/>
              </a:spcAft>
              <a:defRPr/>
            </a:pPr>
            <a:endParaRPr lang="en-GB" sz="1200" dirty="0">
              <a:solidFill>
                <a:srgbClr val="000000"/>
              </a:solidFill>
              <a:latin typeface="Arial" panose="020B0604020202020204" pitchFamily="34" charset="0"/>
              <a:cs typeface="Arial" panose="020B0604020202020204" pitchFamily="34" charset="0"/>
            </a:endParaRPr>
          </a:p>
          <a:p>
            <a:pPr algn="just" fontAlgn="auto">
              <a:lnSpc>
                <a:spcPct val="150000"/>
              </a:lnSpc>
              <a:spcBef>
                <a:spcPts val="0"/>
              </a:spcBef>
              <a:spcAft>
                <a:spcPts val="0"/>
              </a:spcAft>
              <a:defRPr/>
            </a:pPr>
            <a:endParaRPr lang="en-GB" sz="1200" dirty="0">
              <a:solidFill>
                <a:srgbClr val="000000"/>
              </a:solidFill>
              <a:latin typeface="Arial" panose="020B0604020202020204" pitchFamily="34" charset="0"/>
              <a:cs typeface="Arial" panose="020B0604020202020204" pitchFamily="34" charset="0"/>
            </a:endParaRPr>
          </a:p>
          <a:p>
            <a:pPr algn="just" fontAlgn="auto">
              <a:lnSpc>
                <a:spcPct val="150000"/>
              </a:lnSpc>
              <a:spcBef>
                <a:spcPts val="0"/>
              </a:spcBef>
              <a:spcAft>
                <a:spcPts val="0"/>
              </a:spcAft>
              <a:defRPr/>
            </a:pPr>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13753D6-DF5A-4ABB-8B5E-ECEBC0692D22}" type="slidenum">
              <a:rPr lang="en-GB" smtClean="0"/>
              <a:t>14</a:t>
            </a:fld>
            <a:endParaRPr lang="en-GB"/>
          </a:p>
        </p:txBody>
      </p:sp>
    </p:spTree>
    <p:extLst>
      <p:ext uri="{BB962C8B-B14F-4D97-AF65-F5344CB8AC3E}">
        <p14:creationId xmlns:p14="http://schemas.microsoft.com/office/powerpoint/2010/main" val="22805469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60A7A-2D88-4406-BB3E-231309E083B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8DD19F1-14DC-40C0-8104-DB420AC350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C8ABE20-40AD-44C5-B4DE-F03A8E6A1257}"/>
              </a:ext>
            </a:extLst>
          </p:cNvPr>
          <p:cNvSpPr>
            <a:spLocks noGrp="1"/>
          </p:cNvSpPr>
          <p:nvPr>
            <p:ph type="dt" sz="half" idx="10"/>
          </p:nvPr>
        </p:nvSpPr>
        <p:spPr/>
        <p:txBody>
          <a:bodyPr/>
          <a:lstStyle/>
          <a:p>
            <a:fld id="{08F0C26C-78BB-4F2B-9824-60C109576C0C}" type="datetimeFigureOut">
              <a:rPr lang="en-GB" smtClean="0"/>
              <a:t>29/11/2021</a:t>
            </a:fld>
            <a:endParaRPr lang="en-GB"/>
          </a:p>
        </p:txBody>
      </p:sp>
      <p:sp>
        <p:nvSpPr>
          <p:cNvPr id="5" name="Footer Placeholder 4">
            <a:extLst>
              <a:ext uri="{FF2B5EF4-FFF2-40B4-BE49-F238E27FC236}">
                <a16:creationId xmlns:a16="http://schemas.microsoft.com/office/drawing/2014/main" id="{947302A4-6D82-45C2-9C5D-17DD9B6CBC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9D367A-377D-4A17-8567-DAB4F0EE7531}"/>
              </a:ext>
            </a:extLst>
          </p:cNvPr>
          <p:cNvSpPr>
            <a:spLocks noGrp="1"/>
          </p:cNvSpPr>
          <p:nvPr>
            <p:ph type="sldNum" sz="quarter" idx="12"/>
          </p:nvPr>
        </p:nvSpPr>
        <p:spPr/>
        <p:txBody>
          <a:bodyPr/>
          <a:lstStyle/>
          <a:p>
            <a:fld id="{1A93C07B-2489-4D99-8FDB-9F50BD783468}" type="slidenum">
              <a:rPr lang="en-GB" smtClean="0"/>
              <a:t>‹#›</a:t>
            </a:fld>
            <a:endParaRPr lang="en-GB"/>
          </a:p>
        </p:txBody>
      </p:sp>
    </p:spTree>
    <p:extLst>
      <p:ext uri="{BB962C8B-B14F-4D97-AF65-F5344CB8AC3E}">
        <p14:creationId xmlns:p14="http://schemas.microsoft.com/office/powerpoint/2010/main" val="19112446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D0C10-8B4C-4227-86DD-536A98EFB48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E620DF-27C3-4393-89D1-C800DA7428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2A4D11-8032-4495-8DB5-0C3F9DBC5583}"/>
              </a:ext>
            </a:extLst>
          </p:cNvPr>
          <p:cNvSpPr>
            <a:spLocks noGrp="1"/>
          </p:cNvSpPr>
          <p:nvPr>
            <p:ph type="dt" sz="half" idx="10"/>
          </p:nvPr>
        </p:nvSpPr>
        <p:spPr/>
        <p:txBody>
          <a:bodyPr/>
          <a:lstStyle/>
          <a:p>
            <a:fld id="{08F0C26C-78BB-4F2B-9824-60C109576C0C}" type="datetimeFigureOut">
              <a:rPr lang="en-GB" smtClean="0"/>
              <a:t>29/11/2021</a:t>
            </a:fld>
            <a:endParaRPr lang="en-GB"/>
          </a:p>
        </p:txBody>
      </p:sp>
      <p:sp>
        <p:nvSpPr>
          <p:cNvPr id="5" name="Footer Placeholder 4">
            <a:extLst>
              <a:ext uri="{FF2B5EF4-FFF2-40B4-BE49-F238E27FC236}">
                <a16:creationId xmlns:a16="http://schemas.microsoft.com/office/drawing/2014/main" id="{4A5C7EAC-3FC1-4DFF-8EFE-E1363FDECB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A9079B-905B-4A5C-B6B4-A9556A114C7B}"/>
              </a:ext>
            </a:extLst>
          </p:cNvPr>
          <p:cNvSpPr>
            <a:spLocks noGrp="1"/>
          </p:cNvSpPr>
          <p:nvPr>
            <p:ph type="sldNum" sz="quarter" idx="12"/>
          </p:nvPr>
        </p:nvSpPr>
        <p:spPr/>
        <p:txBody>
          <a:bodyPr/>
          <a:lstStyle/>
          <a:p>
            <a:fld id="{1A93C07B-2489-4D99-8FDB-9F50BD783468}" type="slidenum">
              <a:rPr lang="en-GB" smtClean="0"/>
              <a:t>‹#›</a:t>
            </a:fld>
            <a:endParaRPr lang="en-GB"/>
          </a:p>
        </p:txBody>
      </p:sp>
    </p:spTree>
    <p:extLst>
      <p:ext uri="{BB962C8B-B14F-4D97-AF65-F5344CB8AC3E}">
        <p14:creationId xmlns:p14="http://schemas.microsoft.com/office/powerpoint/2010/main" val="996124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11BE8-2BFD-4EC6-BE38-7A39860C848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03B40E4-8354-46F7-9030-4BD63F49C47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57D9627-F912-4229-9506-939A935B39DD}"/>
              </a:ext>
            </a:extLst>
          </p:cNvPr>
          <p:cNvSpPr>
            <a:spLocks noGrp="1"/>
          </p:cNvSpPr>
          <p:nvPr>
            <p:ph type="dt" sz="half" idx="10"/>
          </p:nvPr>
        </p:nvSpPr>
        <p:spPr/>
        <p:txBody>
          <a:bodyPr/>
          <a:lstStyle/>
          <a:p>
            <a:fld id="{08F0C26C-78BB-4F2B-9824-60C109576C0C}" type="datetimeFigureOut">
              <a:rPr lang="en-GB" smtClean="0"/>
              <a:t>29/11/2021</a:t>
            </a:fld>
            <a:endParaRPr lang="en-GB"/>
          </a:p>
        </p:txBody>
      </p:sp>
      <p:sp>
        <p:nvSpPr>
          <p:cNvPr id="5" name="Footer Placeholder 4">
            <a:extLst>
              <a:ext uri="{FF2B5EF4-FFF2-40B4-BE49-F238E27FC236}">
                <a16:creationId xmlns:a16="http://schemas.microsoft.com/office/drawing/2014/main" id="{233970C7-801A-4A56-9B3C-4F9779D981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1B85E8-A590-4E0F-934D-787A9A6A8167}"/>
              </a:ext>
            </a:extLst>
          </p:cNvPr>
          <p:cNvSpPr>
            <a:spLocks noGrp="1"/>
          </p:cNvSpPr>
          <p:nvPr>
            <p:ph type="sldNum" sz="quarter" idx="12"/>
          </p:nvPr>
        </p:nvSpPr>
        <p:spPr/>
        <p:txBody>
          <a:bodyPr/>
          <a:lstStyle/>
          <a:p>
            <a:fld id="{1A93C07B-2489-4D99-8FDB-9F50BD783468}" type="slidenum">
              <a:rPr lang="en-GB" smtClean="0"/>
              <a:t>‹#›</a:t>
            </a:fld>
            <a:endParaRPr lang="en-GB"/>
          </a:p>
        </p:txBody>
      </p:sp>
    </p:spTree>
    <p:extLst>
      <p:ext uri="{BB962C8B-B14F-4D97-AF65-F5344CB8AC3E}">
        <p14:creationId xmlns:p14="http://schemas.microsoft.com/office/powerpoint/2010/main" val="194512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5F609-A6D9-4DC5-BB95-B7C12AC2CD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AAD909-C4E4-416C-9CE2-D338716526E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9D78C0B-928D-487D-9B5D-BB18071D6E0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C15B78C-F4AC-4D47-96E1-CB6CCF2CE453}"/>
              </a:ext>
            </a:extLst>
          </p:cNvPr>
          <p:cNvSpPr>
            <a:spLocks noGrp="1"/>
          </p:cNvSpPr>
          <p:nvPr>
            <p:ph type="dt" sz="half" idx="10"/>
          </p:nvPr>
        </p:nvSpPr>
        <p:spPr/>
        <p:txBody>
          <a:bodyPr/>
          <a:lstStyle/>
          <a:p>
            <a:fld id="{08F0C26C-78BB-4F2B-9824-60C109576C0C}" type="datetimeFigureOut">
              <a:rPr lang="en-GB" smtClean="0"/>
              <a:t>29/11/2021</a:t>
            </a:fld>
            <a:endParaRPr lang="en-GB"/>
          </a:p>
        </p:txBody>
      </p:sp>
      <p:sp>
        <p:nvSpPr>
          <p:cNvPr id="6" name="Footer Placeholder 5">
            <a:extLst>
              <a:ext uri="{FF2B5EF4-FFF2-40B4-BE49-F238E27FC236}">
                <a16:creationId xmlns:a16="http://schemas.microsoft.com/office/drawing/2014/main" id="{ED545A8F-5425-4560-AEC6-D074178821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AD45D9-49AB-44ED-BE2D-654E8F57F4ED}"/>
              </a:ext>
            </a:extLst>
          </p:cNvPr>
          <p:cNvSpPr>
            <a:spLocks noGrp="1"/>
          </p:cNvSpPr>
          <p:nvPr>
            <p:ph type="sldNum" sz="quarter" idx="12"/>
          </p:nvPr>
        </p:nvSpPr>
        <p:spPr/>
        <p:txBody>
          <a:bodyPr/>
          <a:lstStyle/>
          <a:p>
            <a:fld id="{1A93C07B-2489-4D99-8FDB-9F50BD783468}" type="slidenum">
              <a:rPr lang="en-GB" smtClean="0"/>
              <a:t>‹#›</a:t>
            </a:fld>
            <a:endParaRPr lang="en-GB"/>
          </a:p>
        </p:txBody>
      </p:sp>
    </p:spTree>
    <p:extLst>
      <p:ext uri="{BB962C8B-B14F-4D97-AF65-F5344CB8AC3E}">
        <p14:creationId xmlns:p14="http://schemas.microsoft.com/office/powerpoint/2010/main" val="23872574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6CDC0-CAAB-4746-B2A7-D6C901DEC3B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7D09FA-AE62-476E-83F7-63C07A73504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154151-272E-4E55-88E5-8F906D52340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FBA71D2-499A-42DD-AA45-DD87A3ED47D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E84CC0B-8CAF-49FD-B650-6012ACD9F90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20B95A-1EFA-47F3-88EB-9B5603BDEAFC}"/>
              </a:ext>
            </a:extLst>
          </p:cNvPr>
          <p:cNvSpPr>
            <a:spLocks noGrp="1"/>
          </p:cNvSpPr>
          <p:nvPr>
            <p:ph type="dt" sz="half" idx="10"/>
          </p:nvPr>
        </p:nvSpPr>
        <p:spPr/>
        <p:txBody>
          <a:bodyPr/>
          <a:lstStyle/>
          <a:p>
            <a:fld id="{08F0C26C-78BB-4F2B-9824-60C109576C0C}" type="datetimeFigureOut">
              <a:rPr lang="en-GB" smtClean="0"/>
              <a:t>29/11/2021</a:t>
            </a:fld>
            <a:endParaRPr lang="en-GB"/>
          </a:p>
        </p:txBody>
      </p:sp>
      <p:sp>
        <p:nvSpPr>
          <p:cNvPr id="8" name="Footer Placeholder 7">
            <a:extLst>
              <a:ext uri="{FF2B5EF4-FFF2-40B4-BE49-F238E27FC236}">
                <a16:creationId xmlns:a16="http://schemas.microsoft.com/office/drawing/2014/main" id="{443506EC-44EA-4603-B230-C01B9CCB4BF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C0B86AA-3E73-4D5F-A1F1-3E5B265A13F7}"/>
              </a:ext>
            </a:extLst>
          </p:cNvPr>
          <p:cNvSpPr>
            <a:spLocks noGrp="1"/>
          </p:cNvSpPr>
          <p:nvPr>
            <p:ph type="sldNum" sz="quarter" idx="12"/>
          </p:nvPr>
        </p:nvSpPr>
        <p:spPr/>
        <p:txBody>
          <a:bodyPr/>
          <a:lstStyle/>
          <a:p>
            <a:fld id="{1A93C07B-2489-4D99-8FDB-9F50BD783468}" type="slidenum">
              <a:rPr lang="en-GB" smtClean="0"/>
              <a:t>‹#›</a:t>
            </a:fld>
            <a:endParaRPr lang="en-GB"/>
          </a:p>
        </p:txBody>
      </p:sp>
    </p:spTree>
    <p:extLst>
      <p:ext uri="{BB962C8B-B14F-4D97-AF65-F5344CB8AC3E}">
        <p14:creationId xmlns:p14="http://schemas.microsoft.com/office/powerpoint/2010/main" val="3411030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17F71-F3AC-4218-9C00-41D72CAADE8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E20BD83-531F-4B94-82B8-9A7BA5E7BB26}"/>
              </a:ext>
            </a:extLst>
          </p:cNvPr>
          <p:cNvSpPr>
            <a:spLocks noGrp="1"/>
          </p:cNvSpPr>
          <p:nvPr>
            <p:ph type="dt" sz="half" idx="10"/>
          </p:nvPr>
        </p:nvSpPr>
        <p:spPr/>
        <p:txBody>
          <a:bodyPr/>
          <a:lstStyle/>
          <a:p>
            <a:fld id="{08F0C26C-78BB-4F2B-9824-60C109576C0C}" type="datetimeFigureOut">
              <a:rPr lang="en-GB" smtClean="0"/>
              <a:t>29/11/2021</a:t>
            </a:fld>
            <a:endParaRPr lang="en-GB"/>
          </a:p>
        </p:txBody>
      </p:sp>
      <p:sp>
        <p:nvSpPr>
          <p:cNvPr id="4" name="Footer Placeholder 3">
            <a:extLst>
              <a:ext uri="{FF2B5EF4-FFF2-40B4-BE49-F238E27FC236}">
                <a16:creationId xmlns:a16="http://schemas.microsoft.com/office/drawing/2014/main" id="{62B4AA75-0968-4403-ABCD-9F33CCE5B3F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165704D-CF99-4E84-AA22-D9FE3E4C47EC}"/>
              </a:ext>
            </a:extLst>
          </p:cNvPr>
          <p:cNvSpPr>
            <a:spLocks noGrp="1"/>
          </p:cNvSpPr>
          <p:nvPr>
            <p:ph type="sldNum" sz="quarter" idx="12"/>
          </p:nvPr>
        </p:nvSpPr>
        <p:spPr/>
        <p:txBody>
          <a:bodyPr/>
          <a:lstStyle/>
          <a:p>
            <a:fld id="{1A93C07B-2489-4D99-8FDB-9F50BD783468}" type="slidenum">
              <a:rPr lang="en-GB" smtClean="0"/>
              <a:t>‹#›</a:t>
            </a:fld>
            <a:endParaRPr lang="en-GB"/>
          </a:p>
        </p:txBody>
      </p:sp>
    </p:spTree>
    <p:extLst>
      <p:ext uri="{BB962C8B-B14F-4D97-AF65-F5344CB8AC3E}">
        <p14:creationId xmlns:p14="http://schemas.microsoft.com/office/powerpoint/2010/main" val="4016046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ECED2F-543F-4448-8A2B-560D0785BFAB}"/>
              </a:ext>
            </a:extLst>
          </p:cNvPr>
          <p:cNvSpPr>
            <a:spLocks noGrp="1"/>
          </p:cNvSpPr>
          <p:nvPr>
            <p:ph type="dt" sz="half" idx="10"/>
          </p:nvPr>
        </p:nvSpPr>
        <p:spPr/>
        <p:txBody>
          <a:bodyPr/>
          <a:lstStyle/>
          <a:p>
            <a:fld id="{08F0C26C-78BB-4F2B-9824-60C109576C0C}" type="datetimeFigureOut">
              <a:rPr lang="en-GB" smtClean="0"/>
              <a:t>29/11/2021</a:t>
            </a:fld>
            <a:endParaRPr lang="en-GB"/>
          </a:p>
        </p:txBody>
      </p:sp>
      <p:sp>
        <p:nvSpPr>
          <p:cNvPr id="3" name="Footer Placeholder 2">
            <a:extLst>
              <a:ext uri="{FF2B5EF4-FFF2-40B4-BE49-F238E27FC236}">
                <a16:creationId xmlns:a16="http://schemas.microsoft.com/office/drawing/2014/main" id="{EBB7EB5F-E49F-44C0-9417-163386EDB14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14AC87D-0F55-4D22-8299-2DD83CFA48B9}"/>
              </a:ext>
            </a:extLst>
          </p:cNvPr>
          <p:cNvSpPr>
            <a:spLocks noGrp="1"/>
          </p:cNvSpPr>
          <p:nvPr>
            <p:ph type="sldNum" sz="quarter" idx="12"/>
          </p:nvPr>
        </p:nvSpPr>
        <p:spPr/>
        <p:txBody>
          <a:bodyPr/>
          <a:lstStyle/>
          <a:p>
            <a:fld id="{1A93C07B-2489-4D99-8FDB-9F50BD783468}" type="slidenum">
              <a:rPr lang="en-GB" smtClean="0"/>
              <a:t>‹#›</a:t>
            </a:fld>
            <a:endParaRPr lang="en-GB"/>
          </a:p>
        </p:txBody>
      </p:sp>
    </p:spTree>
    <p:extLst>
      <p:ext uri="{BB962C8B-B14F-4D97-AF65-F5344CB8AC3E}">
        <p14:creationId xmlns:p14="http://schemas.microsoft.com/office/powerpoint/2010/main" val="26642532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3DE1E-742C-46A0-BB7B-58B68D9928F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C41A1C7-53FB-4B44-92D7-7758456D658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FE59783-BAAC-471C-90C7-057377A5AC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4AD01F-DB36-495A-B849-41CC7A0B858B}"/>
              </a:ext>
            </a:extLst>
          </p:cNvPr>
          <p:cNvSpPr>
            <a:spLocks noGrp="1"/>
          </p:cNvSpPr>
          <p:nvPr>
            <p:ph type="dt" sz="half" idx="10"/>
          </p:nvPr>
        </p:nvSpPr>
        <p:spPr/>
        <p:txBody>
          <a:bodyPr/>
          <a:lstStyle/>
          <a:p>
            <a:fld id="{08F0C26C-78BB-4F2B-9824-60C109576C0C}" type="datetimeFigureOut">
              <a:rPr lang="en-GB" smtClean="0"/>
              <a:t>29/11/2021</a:t>
            </a:fld>
            <a:endParaRPr lang="en-GB"/>
          </a:p>
        </p:txBody>
      </p:sp>
      <p:sp>
        <p:nvSpPr>
          <p:cNvPr id="6" name="Footer Placeholder 5">
            <a:extLst>
              <a:ext uri="{FF2B5EF4-FFF2-40B4-BE49-F238E27FC236}">
                <a16:creationId xmlns:a16="http://schemas.microsoft.com/office/drawing/2014/main" id="{98B61BBB-B204-463C-8778-783306456D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38C843-CE74-4004-AFDD-55B19EA42A89}"/>
              </a:ext>
            </a:extLst>
          </p:cNvPr>
          <p:cNvSpPr>
            <a:spLocks noGrp="1"/>
          </p:cNvSpPr>
          <p:nvPr>
            <p:ph type="sldNum" sz="quarter" idx="12"/>
          </p:nvPr>
        </p:nvSpPr>
        <p:spPr/>
        <p:txBody>
          <a:bodyPr/>
          <a:lstStyle/>
          <a:p>
            <a:fld id="{1A93C07B-2489-4D99-8FDB-9F50BD783468}" type="slidenum">
              <a:rPr lang="en-GB" smtClean="0"/>
              <a:t>‹#›</a:t>
            </a:fld>
            <a:endParaRPr lang="en-GB"/>
          </a:p>
        </p:txBody>
      </p:sp>
    </p:spTree>
    <p:extLst>
      <p:ext uri="{BB962C8B-B14F-4D97-AF65-F5344CB8AC3E}">
        <p14:creationId xmlns:p14="http://schemas.microsoft.com/office/powerpoint/2010/main" val="1980437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C2DB0-585E-49D6-9D03-C6CD08F013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F1AEFC6-590C-4AE4-95FC-6DDF9360D1F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2198F20-93C0-4ED9-87EC-7B2A990776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B8EB21-4E1B-469E-9B38-40F2A45635DD}"/>
              </a:ext>
            </a:extLst>
          </p:cNvPr>
          <p:cNvSpPr>
            <a:spLocks noGrp="1"/>
          </p:cNvSpPr>
          <p:nvPr>
            <p:ph type="dt" sz="half" idx="10"/>
          </p:nvPr>
        </p:nvSpPr>
        <p:spPr/>
        <p:txBody>
          <a:bodyPr/>
          <a:lstStyle/>
          <a:p>
            <a:fld id="{08F0C26C-78BB-4F2B-9824-60C109576C0C}" type="datetimeFigureOut">
              <a:rPr lang="en-GB" smtClean="0"/>
              <a:t>29/11/2021</a:t>
            </a:fld>
            <a:endParaRPr lang="en-GB"/>
          </a:p>
        </p:txBody>
      </p:sp>
      <p:sp>
        <p:nvSpPr>
          <p:cNvPr id="6" name="Footer Placeholder 5">
            <a:extLst>
              <a:ext uri="{FF2B5EF4-FFF2-40B4-BE49-F238E27FC236}">
                <a16:creationId xmlns:a16="http://schemas.microsoft.com/office/drawing/2014/main" id="{E05690F2-5DFD-471D-99B3-A261B4DB85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37B80E-2DF6-477A-B699-E1DCB8BA103F}"/>
              </a:ext>
            </a:extLst>
          </p:cNvPr>
          <p:cNvSpPr>
            <a:spLocks noGrp="1"/>
          </p:cNvSpPr>
          <p:nvPr>
            <p:ph type="sldNum" sz="quarter" idx="12"/>
          </p:nvPr>
        </p:nvSpPr>
        <p:spPr/>
        <p:txBody>
          <a:bodyPr/>
          <a:lstStyle/>
          <a:p>
            <a:fld id="{1A93C07B-2489-4D99-8FDB-9F50BD783468}" type="slidenum">
              <a:rPr lang="en-GB" smtClean="0"/>
              <a:t>‹#›</a:t>
            </a:fld>
            <a:endParaRPr lang="en-GB"/>
          </a:p>
        </p:txBody>
      </p:sp>
    </p:spTree>
    <p:extLst>
      <p:ext uri="{BB962C8B-B14F-4D97-AF65-F5344CB8AC3E}">
        <p14:creationId xmlns:p14="http://schemas.microsoft.com/office/powerpoint/2010/main" val="1848582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DD16F-7613-4A7F-8951-5F0373C385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DC8BD79-F99E-44FA-BC41-D6B07DE4A59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FF41B5-5193-463A-A949-ED0A41993C03}"/>
              </a:ext>
            </a:extLst>
          </p:cNvPr>
          <p:cNvSpPr>
            <a:spLocks noGrp="1"/>
          </p:cNvSpPr>
          <p:nvPr>
            <p:ph type="dt" sz="half" idx="10"/>
          </p:nvPr>
        </p:nvSpPr>
        <p:spPr/>
        <p:txBody>
          <a:bodyPr/>
          <a:lstStyle/>
          <a:p>
            <a:fld id="{08F0C26C-78BB-4F2B-9824-60C109576C0C}" type="datetimeFigureOut">
              <a:rPr lang="en-GB" smtClean="0"/>
              <a:t>29/11/2021</a:t>
            </a:fld>
            <a:endParaRPr lang="en-GB"/>
          </a:p>
        </p:txBody>
      </p:sp>
      <p:sp>
        <p:nvSpPr>
          <p:cNvPr id="5" name="Footer Placeholder 4">
            <a:extLst>
              <a:ext uri="{FF2B5EF4-FFF2-40B4-BE49-F238E27FC236}">
                <a16:creationId xmlns:a16="http://schemas.microsoft.com/office/drawing/2014/main" id="{090F0C1E-090D-4A6D-A01D-30FE9BFF67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DF6F5D-1772-467C-92A9-BCAC6A4C9F23}"/>
              </a:ext>
            </a:extLst>
          </p:cNvPr>
          <p:cNvSpPr>
            <a:spLocks noGrp="1"/>
          </p:cNvSpPr>
          <p:nvPr>
            <p:ph type="sldNum" sz="quarter" idx="12"/>
          </p:nvPr>
        </p:nvSpPr>
        <p:spPr/>
        <p:txBody>
          <a:bodyPr/>
          <a:lstStyle/>
          <a:p>
            <a:fld id="{1A93C07B-2489-4D99-8FDB-9F50BD783468}" type="slidenum">
              <a:rPr lang="en-GB" smtClean="0"/>
              <a:t>‹#›</a:t>
            </a:fld>
            <a:endParaRPr lang="en-GB"/>
          </a:p>
        </p:txBody>
      </p:sp>
    </p:spTree>
    <p:extLst>
      <p:ext uri="{BB962C8B-B14F-4D97-AF65-F5344CB8AC3E}">
        <p14:creationId xmlns:p14="http://schemas.microsoft.com/office/powerpoint/2010/main" val="17671351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E5E1E4-CE06-44EA-8A6D-711382C38F1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461A237-F6E8-4963-92DB-9D9AB70192A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49007D-F0FC-4356-91EF-3EFD02C21D69}"/>
              </a:ext>
            </a:extLst>
          </p:cNvPr>
          <p:cNvSpPr>
            <a:spLocks noGrp="1"/>
          </p:cNvSpPr>
          <p:nvPr>
            <p:ph type="dt" sz="half" idx="10"/>
          </p:nvPr>
        </p:nvSpPr>
        <p:spPr/>
        <p:txBody>
          <a:bodyPr/>
          <a:lstStyle/>
          <a:p>
            <a:fld id="{08F0C26C-78BB-4F2B-9824-60C109576C0C}" type="datetimeFigureOut">
              <a:rPr lang="en-GB" smtClean="0"/>
              <a:t>29/11/2021</a:t>
            </a:fld>
            <a:endParaRPr lang="en-GB"/>
          </a:p>
        </p:txBody>
      </p:sp>
      <p:sp>
        <p:nvSpPr>
          <p:cNvPr id="5" name="Footer Placeholder 4">
            <a:extLst>
              <a:ext uri="{FF2B5EF4-FFF2-40B4-BE49-F238E27FC236}">
                <a16:creationId xmlns:a16="http://schemas.microsoft.com/office/drawing/2014/main" id="{6B6E6D64-E186-4713-9FB3-F46FCC9628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351226-7DAB-4D8A-9F0E-15EDAEE59B1B}"/>
              </a:ext>
            </a:extLst>
          </p:cNvPr>
          <p:cNvSpPr>
            <a:spLocks noGrp="1"/>
          </p:cNvSpPr>
          <p:nvPr>
            <p:ph type="sldNum" sz="quarter" idx="12"/>
          </p:nvPr>
        </p:nvSpPr>
        <p:spPr/>
        <p:txBody>
          <a:bodyPr/>
          <a:lstStyle/>
          <a:p>
            <a:fld id="{1A93C07B-2489-4D99-8FDB-9F50BD783468}" type="slidenum">
              <a:rPr lang="en-GB" smtClean="0"/>
              <a:t>‹#›</a:t>
            </a:fld>
            <a:endParaRPr lang="en-GB"/>
          </a:p>
        </p:txBody>
      </p:sp>
    </p:spTree>
    <p:extLst>
      <p:ext uri="{BB962C8B-B14F-4D97-AF65-F5344CB8AC3E}">
        <p14:creationId xmlns:p14="http://schemas.microsoft.com/office/powerpoint/2010/main" val="9761122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B47BAC-9773-4774-9735-3171097B55B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D15D0F-EB62-47C0-B8EB-6063DEE1C0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9BC1C3-4421-4478-BAAB-51E384F7AE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F0C26C-78BB-4F2B-9824-60C109576C0C}" type="datetimeFigureOut">
              <a:rPr lang="en-GB" smtClean="0"/>
              <a:t>29/11/2021</a:t>
            </a:fld>
            <a:endParaRPr lang="en-GB"/>
          </a:p>
        </p:txBody>
      </p:sp>
      <p:sp>
        <p:nvSpPr>
          <p:cNvPr id="5" name="Footer Placeholder 4">
            <a:extLst>
              <a:ext uri="{FF2B5EF4-FFF2-40B4-BE49-F238E27FC236}">
                <a16:creationId xmlns:a16="http://schemas.microsoft.com/office/drawing/2014/main" id="{31C6F22D-D185-4CFC-A9A2-B28883B666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E607F01-07D8-403B-8CA4-19087084284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A93C07B-2489-4D99-8FDB-9F50BD783468}" type="slidenum">
              <a:rPr lang="en-GB" smtClean="0"/>
              <a:t>‹#›</a:t>
            </a:fld>
            <a:endParaRPr lang="en-GB"/>
          </a:p>
        </p:txBody>
      </p:sp>
    </p:spTree>
    <p:extLst>
      <p:ext uri="{BB962C8B-B14F-4D97-AF65-F5344CB8AC3E}">
        <p14:creationId xmlns:p14="http://schemas.microsoft.com/office/powerpoint/2010/main" val="2486092897"/>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61" r:id="rId6"/>
    <p:sldLayoutId id="2147483762" r:id="rId7"/>
    <p:sldLayoutId id="2147483763" r:id="rId8"/>
    <p:sldLayoutId id="2147483764" r:id="rId9"/>
    <p:sldLayoutId id="2147483765" r:id="rId10"/>
    <p:sldLayoutId id="214748376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www.cdc.gov/ncbddd/childdevelopment/positiveparenting/infants.html" TargetMode="External"/><Relationship Id="rId4" Type="http://schemas.openxmlformats.org/officeDocument/2006/relationships/hyperlink" Target="http://image.slidesharecdn.com/infancydevsendthisone-091027142908-phpapp02/95/infancy-developement-2-728.jpg?cb=125665381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vedantu.com/biology/infancy"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hyperlink" Target="https://childpsych.umwblogs.org/developmental-theories/jean-piaget/stages-of-cognitive-development/formal-operational/" TargetMode="External"/><Relationship Id="rId2" Type="http://schemas.openxmlformats.org/officeDocument/2006/relationships/hyperlink" Target="https://www.cdc.gov/ncbddd/childdevelopment/positiveparenting/infants.html"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vedantu.com/biology/infanc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95EF7-8DCB-4BFC-BE42-69EECB9095F6}"/>
              </a:ext>
            </a:extLst>
          </p:cNvPr>
          <p:cNvSpPr>
            <a:spLocks noGrp="1"/>
          </p:cNvSpPr>
          <p:nvPr>
            <p:ph type="ctrTitle"/>
          </p:nvPr>
        </p:nvSpPr>
        <p:spPr>
          <a:xfrm>
            <a:off x="841247" y="2033080"/>
            <a:ext cx="5707336" cy="2329091"/>
          </a:xfrm>
        </p:spPr>
        <p:txBody>
          <a:bodyPr>
            <a:normAutofit/>
          </a:bodyPr>
          <a:lstStyle/>
          <a:p>
            <a:r>
              <a:rPr lang="en-GB" sz="3200" b="1" dirty="0"/>
              <a:t>PSYCHOLOGY IN HEALTH AND SOCIAL CARE (BMHP4003)</a:t>
            </a:r>
            <a:br>
              <a:rPr lang="en-GB" sz="3200" dirty="0"/>
            </a:br>
            <a:br>
              <a:rPr lang="en-GB" sz="1600" dirty="0"/>
            </a:br>
            <a:r>
              <a:rPr lang="en-GB" sz="2700" dirty="0"/>
              <a:t>GROUP PRESENTATION – THEORETICAL PERSPECTIVES RELATED TO DEVELOPMENTAL PSYCHOLOGY</a:t>
            </a:r>
          </a:p>
        </p:txBody>
      </p:sp>
      <p:sp>
        <p:nvSpPr>
          <p:cNvPr id="7" name="Subtitle 6">
            <a:extLst>
              <a:ext uri="{FF2B5EF4-FFF2-40B4-BE49-F238E27FC236}">
                <a16:creationId xmlns:a16="http://schemas.microsoft.com/office/drawing/2014/main" id="{39E4D33D-4C55-425E-9C58-E3FB1E555730}"/>
              </a:ext>
            </a:extLst>
          </p:cNvPr>
          <p:cNvSpPr>
            <a:spLocks noGrp="1"/>
          </p:cNvSpPr>
          <p:nvPr>
            <p:ph type="subTitle" idx="1"/>
          </p:nvPr>
        </p:nvSpPr>
        <p:spPr>
          <a:xfrm>
            <a:off x="1701259" y="5008503"/>
            <a:ext cx="3406450" cy="468446"/>
          </a:xfrm>
        </p:spPr>
        <p:txBody>
          <a:bodyPr/>
          <a:lstStyle/>
          <a:p>
            <a:r>
              <a:rPr lang="en-GB" dirty="0"/>
              <a:t>CASE FOCUS: INFANCY</a:t>
            </a:r>
          </a:p>
        </p:txBody>
      </p:sp>
      <p:pic>
        <p:nvPicPr>
          <p:cNvPr id="4" name="Picture 3">
            <a:extLst>
              <a:ext uri="{FF2B5EF4-FFF2-40B4-BE49-F238E27FC236}">
                <a16:creationId xmlns:a16="http://schemas.microsoft.com/office/drawing/2014/main" id="{1811D951-71E5-48A3-9C35-B290890EF145}"/>
              </a:ext>
            </a:extLst>
          </p:cNvPr>
          <p:cNvPicPr>
            <a:picLocks noChangeAspect="1"/>
          </p:cNvPicPr>
          <p:nvPr/>
        </p:nvPicPr>
        <p:blipFill>
          <a:blip r:embed="rId2"/>
          <a:stretch>
            <a:fillRect/>
          </a:stretch>
        </p:blipFill>
        <p:spPr>
          <a:xfrm>
            <a:off x="6480210" y="1763070"/>
            <a:ext cx="5079371" cy="2208602"/>
          </a:xfrm>
          <a:prstGeom prst="rect">
            <a:avLst/>
          </a:prstGeom>
        </p:spPr>
      </p:pic>
      <p:sp>
        <p:nvSpPr>
          <p:cNvPr id="5" name="TextBox 4">
            <a:extLst>
              <a:ext uri="{FF2B5EF4-FFF2-40B4-BE49-F238E27FC236}">
                <a16:creationId xmlns:a16="http://schemas.microsoft.com/office/drawing/2014/main" id="{B8A37C7A-824A-4041-A592-390A815E2982}"/>
              </a:ext>
            </a:extLst>
          </p:cNvPr>
          <p:cNvSpPr txBox="1"/>
          <p:nvPr/>
        </p:nvSpPr>
        <p:spPr>
          <a:xfrm>
            <a:off x="6480210" y="4362172"/>
            <a:ext cx="432941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Calibri" panose="020F0502020204030204"/>
                <a:ea typeface="+mn-ea"/>
                <a:cs typeface="+mn-cs"/>
              </a:rPr>
              <a:t>LECTURER</a:t>
            </a: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 – DIYA GANGULY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DATE – 30 / NOV / 2021</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954267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46CEF-68F4-470B-BCCA-C6503B366A3C}"/>
              </a:ext>
            </a:extLst>
          </p:cNvPr>
          <p:cNvSpPr>
            <a:spLocks noGrp="1"/>
          </p:cNvSpPr>
          <p:nvPr>
            <p:ph type="title"/>
          </p:nvPr>
        </p:nvSpPr>
        <p:spPr>
          <a:xfrm>
            <a:off x="2394159" y="663840"/>
            <a:ext cx="6005374" cy="1325563"/>
          </a:xfrm>
        </p:spPr>
        <p:txBody>
          <a:bodyPr>
            <a:normAutofit/>
          </a:bodyPr>
          <a:lstStyle/>
          <a:p>
            <a:r>
              <a:rPr lang="en-GB" sz="4000" b="1" dirty="0"/>
              <a:t>TABLE OF CONTENT</a:t>
            </a:r>
          </a:p>
        </p:txBody>
      </p:sp>
      <p:graphicFrame>
        <p:nvGraphicFramePr>
          <p:cNvPr id="20" name="Content Placeholder 2">
            <a:extLst>
              <a:ext uri="{FF2B5EF4-FFF2-40B4-BE49-F238E27FC236}">
                <a16:creationId xmlns:a16="http://schemas.microsoft.com/office/drawing/2014/main" id="{A6E7CF63-9E7A-4C08-B1EB-8E195833F88A}"/>
              </a:ext>
            </a:extLst>
          </p:cNvPr>
          <p:cNvGraphicFramePr>
            <a:graphicFrameLocks noGrp="1"/>
          </p:cNvGraphicFramePr>
          <p:nvPr>
            <p:ph idx="1"/>
            <p:extLst>
              <p:ext uri="{D42A27DB-BD31-4B8C-83A1-F6EECF244321}">
                <p14:modId xmlns:p14="http://schemas.microsoft.com/office/powerpoint/2010/main" val="683647103"/>
              </p:ext>
            </p:extLst>
          </p:nvPr>
        </p:nvGraphicFramePr>
        <p:xfrm>
          <a:off x="145915" y="1410511"/>
          <a:ext cx="11887200" cy="48807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50727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8466B-1B67-4EC7-9723-1CC54FEFEE41}"/>
              </a:ext>
            </a:extLst>
          </p:cNvPr>
          <p:cNvSpPr>
            <a:spLocks noGrp="1"/>
          </p:cNvSpPr>
          <p:nvPr>
            <p:ph type="title"/>
          </p:nvPr>
        </p:nvSpPr>
        <p:spPr>
          <a:xfrm>
            <a:off x="517235" y="365126"/>
            <a:ext cx="5153891" cy="520092"/>
          </a:xfrm>
        </p:spPr>
        <p:txBody>
          <a:bodyPr>
            <a:noAutofit/>
          </a:bodyPr>
          <a:lstStyle/>
          <a:p>
            <a:pPr algn="just">
              <a:lnSpc>
                <a:spcPct val="150000"/>
              </a:lnSpc>
            </a:pPr>
            <a:r>
              <a:rPr lang="en-GB" sz="2400" b="1" dirty="0">
                <a:latin typeface="Arial" panose="020B0604020202020204" pitchFamily="34" charset="0"/>
                <a:cs typeface="Arial" panose="020B0604020202020204" pitchFamily="34" charset="0"/>
              </a:rPr>
              <a:t>LIFE STAGE - INFANCY</a:t>
            </a:r>
          </a:p>
        </p:txBody>
      </p:sp>
      <p:sp>
        <p:nvSpPr>
          <p:cNvPr id="3" name="Content Placeholder 2">
            <a:extLst>
              <a:ext uri="{FF2B5EF4-FFF2-40B4-BE49-F238E27FC236}">
                <a16:creationId xmlns:a16="http://schemas.microsoft.com/office/drawing/2014/main" id="{B56527B2-8471-4740-BDDA-2F8111B831E1}"/>
              </a:ext>
            </a:extLst>
          </p:cNvPr>
          <p:cNvSpPr>
            <a:spLocks noGrp="1"/>
          </p:cNvSpPr>
          <p:nvPr>
            <p:ph idx="1"/>
          </p:nvPr>
        </p:nvSpPr>
        <p:spPr>
          <a:xfrm>
            <a:off x="63325" y="1418262"/>
            <a:ext cx="8814345" cy="4868684"/>
          </a:xfrm>
        </p:spPr>
        <p:txBody>
          <a:bodyPr>
            <a:normAutofit/>
          </a:bodyPr>
          <a:lstStyle/>
          <a:p>
            <a:pPr algn="just">
              <a:lnSpc>
                <a:spcPct val="150000"/>
              </a:lnSpc>
            </a:pPr>
            <a:r>
              <a:rPr lang="en-GB" sz="1600" dirty="0">
                <a:latin typeface="Arial" panose="020B0604020202020204" pitchFamily="34" charset="0"/>
                <a:cs typeface="Arial" panose="020B0604020202020204" pitchFamily="34" charset="0"/>
              </a:rPr>
              <a:t>The term infant comes from the Latin </a:t>
            </a:r>
            <a:r>
              <a:rPr lang="en-GB" sz="1600" dirty="0" err="1">
                <a:latin typeface="Arial" panose="020B0604020202020204" pitchFamily="34" charset="0"/>
                <a:cs typeface="Arial" panose="020B0604020202020204" pitchFamily="34" charset="0"/>
              </a:rPr>
              <a:t>in+fans</a:t>
            </a:r>
            <a:r>
              <a:rPr lang="en-GB" sz="1600" dirty="0">
                <a:latin typeface="Arial" panose="020B0604020202020204" pitchFamily="34" charset="0"/>
                <a:cs typeface="Arial" panose="020B0604020202020204" pitchFamily="34" charset="0"/>
              </a:rPr>
              <a:t> “no speaker” and word baby from the Middle English root babble. (Bornstein, M.H. and Lamb M.E., 2002)</a:t>
            </a:r>
          </a:p>
          <a:p>
            <a:pPr algn="just">
              <a:lnSpc>
                <a:spcPct val="150000"/>
              </a:lnSpc>
            </a:pPr>
            <a:r>
              <a:rPr lang="en-GB" sz="1600" dirty="0">
                <a:latin typeface="Arial" panose="020B0604020202020204" pitchFamily="34" charset="0"/>
                <a:cs typeface="Arial" panose="020B0604020202020204" pitchFamily="34" charset="0"/>
              </a:rPr>
              <a:t>Infancy is defined as the “time between birth and the development of language”, which is typically one and a half to two years later as suggested by Bornstein and Lamb, 2002.</a:t>
            </a:r>
          </a:p>
          <a:p>
            <a:pPr algn="just">
              <a:lnSpc>
                <a:spcPct val="150000"/>
              </a:lnSpc>
            </a:pPr>
            <a:r>
              <a:rPr lang="en-GB" sz="1600" dirty="0">
                <a:latin typeface="Arial" panose="020B0604020202020204" pitchFamily="34" charset="0"/>
                <a:cs typeface="Arial" panose="020B0604020202020204" pitchFamily="34" charset="0"/>
              </a:rPr>
              <a:t>According to Vedantu (n.d.) infants are always on an active alert mode and weeping is a fairly frequent response to things they experience but are unable to convey owing to their inability to talk yet.</a:t>
            </a:r>
          </a:p>
          <a:p>
            <a:pPr algn="just">
              <a:lnSpc>
                <a:spcPct val="150000"/>
              </a:lnSpc>
            </a:pPr>
            <a:r>
              <a:rPr lang="en-GB" sz="1600" dirty="0">
                <a:latin typeface="Arial" panose="020B0604020202020204" pitchFamily="34" charset="0"/>
                <a:cs typeface="Arial" panose="020B0604020202020204" pitchFamily="34" charset="0"/>
              </a:rPr>
              <a:t>After these early reactions and responses, the child grows and develops in various ways, including intellectually, linguistic abilities, and physically, such as fine and gross motor skills. </a:t>
            </a:r>
          </a:p>
          <a:p>
            <a:pPr algn="just">
              <a:lnSpc>
                <a:spcPct val="150000"/>
              </a:lnSpc>
            </a:pPr>
            <a:r>
              <a:rPr lang="en-GB" sz="1600" dirty="0">
                <a:latin typeface="Arial" panose="020B0604020202020204" pitchFamily="34" charset="0"/>
                <a:cs typeface="Arial" panose="020B0604020202020204" pitchFamily="34" charset="0"/>
              </a:rPr>
              <a:t>Social skills are also acquired by the end of the first year. Infancy is a time of social milestones.</a:t>
            </a:r>
          </a:p>
          <a:p>
            <a:pPr algn="just">
              <a:lnSpc>
                <a:spcPct val="150000"/>
              </a:lnSpc>
            </a:pPr>
            <a:endParaRPr lang="en-GB" sz="1600" dirty="0">
              <a:latin typeface="Arial" panose="020B0604020202020204" pitchFamily="34" charset="0"/>
              <a:cs typeface="Arial" panose="020B0604020202020204" pitchFamily="34" charset="0"/>
            </a:endParaRPr>
          </a:p>
          <a:p>
            <a:pPr marL="0" indent="0" algn="just">
              <a:lnSpc>
                <a:spcPct val="150000"/>
              </a:lnSpc>
              <a:buNone/>
            </a:pPr>
            <a:endParaRPr lang="en-GB" sz="1600" dirty="0">
              <a:latin typeface="Arial" panose="020B0604020202020204" pitchFamily="34" charset="0"/>
              <a:cs typeface="Arial" panose="020B0604020202020204" pitchFamily="34" charset="0"/>
            </a:endParaRPr>
          </a:p>
          <a:p>
            <a:pPr algn="just">
              <a:lnSpc>
                <a:spcPct val="150000"/>
              </a:lnSpc>
            </a:pPr>
            <a:endParaRPr lang="en-GB" sz="1600" dirty="0">
              <a:latin typeface="Arial" panose="020B0604020202020204" pitchFamily="34" charset="0"/>
              <a:cs typeface="Arial" panose="020B0604020202020204" pitchFamily="34" charset="0"/>
            </a:endParaRPr>
          </a:p>
          <a:p>
            <a:pPr algn="just">
              <a:lnSpc>
                <a:spcPct val="150000"/>
              </a:lnSpc>
            </a:pPr>
            <a:endParaRPr lang="en-GB" sz="16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3519F5AF-B333-4590-9620-376EB1001574}"/>
              </a:ext>
            </a:extLst>
          </p:cNvPr>
          <p:cNvPicPr>
            <a:picLocks noChangeAspect="1"/>
          </p:cNvPicPr>
          <p:nvPr/>
        </p:nvPicPr>
        <p:blipFill>
          <a:blip r:embed="rId3"/>
          <a:stretch>
            <a:fillRect/>
          </a:stretch>
        </p:blipFill>
        <p:spPr>
          <a:xfrm>
            <a:off x="8877670" y="2572973"/>
            <a:ext cx="3087350" cy="3663197"/>
          </a:xfrm>
          <a:prstGeom prst="rect">
            <a:avLst/>
          </a:prstGeom>
        </p:spPr>
      </p:pic>
      <p:sp>
        <p:nvSpPr>
          <p:cNvPr id="6" name="TextBox 5">
            <a:extLst>
              <a:ext uri="{FF2B5EF4-FFF2-40B4-BE49-F238E27FC236}">
                <a16:creationId xmlns:a16="http://schemas.microsoft.com/office/drawing/2014/main" id="{3D6F1D12-B9F7-4E12-9844-8E8563E60371}"/>
              </a:ext>
            </a:extLst>
          </p:cNvPr>
          <p:cNvSpPr txBox="1"/>
          <p:nvPr/>
        </p:nvSpPr>
        <p:spPr>
          <a:xfrm>
            <a:off x="7962960" y="6286946"/>
            <a:ext cx="4269506" cy="276999"/>
          </a:xfrm>
          <a:prstGeom prst="rect">
            <a:avLst/>
          </a:prstGeom>
          <a:noFill/>
        </p:spPr>
        <p:txBody>
          <a:bodyPr wrap="square">
            <a:spAutoFit/>
          </a:bodyPr>
          <a:lstStyle/>
          <a:p>
            <a:r>
              <a:rPr lang="en-GB" sz="1200" dirty="0">
                <a:hlinkClick r:id="rId4">
                  <a:extLst>
                    <a:ext uri="{A12FA001-AC4F-418D-AE19-62706E023703}">
                      <ahyp:hlinkClr xmlns:ahyp="http://schemas.microsoft.com/office/drawing/2018/hyperlinkcolor" val="tx"/>
                    </a:ext>
                  </a:extLst>
                </a:hlinkClick>
              </a:rPr>
              <a:t>infancy-developement-2-728.jpg (728×546) (slidesharecdn.com)</a:t>
            </a:r>
            <a:endParaRPr lang="en-GB" sz="1200" dirty="0"/>
          </a:p>
        </p:txBody>
      </p:sp>
      <p:sp>
        <p:nvSpPr>
          <p:cNvPr id="7" name="TextBox 6">
            <a:extLst>
              <a:ext uri="{FF2B5EF4-FFF2-40B4-BE49-F238E27FC236}">
                <a16:creationId xmlns:a16="http://schemas.microsoft.com/office/drawing/2014/main" id="{88A94496-6FB3-4914-BBFA-BE6BB8CD0913}"/>
              </a:ext>
            </a:extLst>
          </p:cNvPr>
          <p:cNvSpPr txBox="1"/>
          <p:nvPr/>
        </p:nvSpPr>
        <p:spPr>
          <a:xfrm>
            <a:off x="597159" y="6185395"/>
            <a:ext cx="8966720" cy="816377"/>
          </a:xfrm>
          <a:prstGeom prst="rect">
            <a:avLst/>
          </a:prstGeom>
          <a:noFill/>
        </p:spPr>
        <p:txBody>
          <a:bodyPr wrap="square" rtlCol="0">
            <a:spAutoFit/>
          </a:bodyPr>
          <a:lstStyle/>
          <a:p>
            <a:pPr>
              <a:lnSpc>
                <a:spcPct val="107000"/>
              </a:lnSpc>
              <a:spcAft>
                <a:spcPts val="800"/>
              </a:spcAft>
            </a:pPr>
            <a:r>
              <a:rPr lang="en-GB" sz="1050" dirty="0">
                <a:solidFill>
                  <a:schemeClr val="bg1"/>
                </a:solidFill>
                <a:latin typeface="Calibri" panose="020F0502020204030204" pitchFamily="34" charset="0"/>
                <a:ea typeface="Calibri" panose="020F0502020204030204" pitchFamily="34" charset="0"/>
                <a:cs typeface="Times New Roman" panose="02020603050405020304" pitchFamily="18" charset="0"/>
              </a:rPr>
              <a:t>Bornstein, M.H. and Lamb M.E. (2002), </a:t>
            </a:r>
            <a:r>
              <a:rPr lang="en-GB" sz="1050" i="1" dirty="0">
                <a:solidFill>
                  <a:schemeClr val="bg1"/>
                </a:solidFill>
                <a:latin typeface="Calibri" panose="020F0502020204030204" pitchFamily="34" charset="0"/>
                <a:ea typeface="Calibri" panose="020F0502020204030204" pitchFamily="34" charset="0"/>
                <a:cs typeface="Times New Roman" panose="02020603050405020304" pitchFamily="18" charset="0"/>
              </a:rPr>
              <a:t>Development in Infancy, 4</a:t>
            </a:r>
            <a:r>
              <a:rPr lang="en-GB" sz="1050" i="1" baseline="30000" dirty="0">
                <a:solidFill>
                  <a:schemeClr val="bg1"/>
                </a:solidFill>
                <a:latin typeface="Calibri" panose="020F0502020204030204" pitchFamily="34" charset="0"/>
                <a:ea typeface="Calibri" panose="020F0502020204030204" pitchFamily="34" charset="0"/>
                <a:cs typeface="Times New Roman" panose="02020603050405020304" pitchFamily="18" charset="0"/>
              </a:rPr>
              <a:t>th</a:t>
            </a:r>
            <a:r>
              <a:rPr lang="en-GB" sz="1050" i="1" dirty="0">
                <a:solidFill>
                  <a:schemeClr val="bg1"/>
                </a:solidFill>
                <a:latin typeface="Calibri" panose="020F0502020204030204" pitchFamily="34" charset="0"/>
                <a:ea typeface="Calibri" panose="020F0502020204030204" pitchFamily="34" charset="0"/>
                <a:cs typeface="Times New Roman" panose="02020603050405020304" pitchFamily="18" charset="0"/>
              </a:rPr>
              <a:t> ed., Psychology Press, pp. 528</a:t>
            </a:r>
            <a:endParaRPr lang="en-GB" sz="105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50" dirty="0">
                <a:solidFill>
                  <a:schemeClr val="bg1"/>
                </a:solidFill>
                <a:latin typeface="Calibri" panose="020F0502020204030204" pitchFamily="34" charset="0"/>
                <a:ea typeface="Calibri" panose="020F0502020204030204" pitchFamily="34" charset="0"/>
                <a:cs typeface="Times New Roman" panose="02020603050405020304" pitchFamily="18" charset="0"/>
              </a:rPr>
              <a:t>CDC (2021), </a:t>
            </a:r>
            <a:r>
              <a:rPr lang="en-GB" sz="1050" i="1" dirty="0">
                <a:solidFill>
                  <a:schemeClr val="bg1"/>
                </a:solidFill>
                <a:latin typeface="Calibri" panose="020F0502020204030204" pitchFamily="34" charset="0"/>
                <a:ea typeface="Calibri" panose="020F0502020204030204" pitchFamily="34" charset="0"/>
                <a:cs typeface="Times New Roman" panose="02020603050405020304" pitchFamily="18" charset="0"/>
              </a:rPr>
              <a:t>Child Development, </a:t>
            </a:r>
            <a:r>
              <a:rPr lang="en-GB" sz="1050" dirty="0">
                <a:solidFill>
                  <a:schemeClr val="bg1"/>
                </a:solidFill>
                <a:effectLst/>
                <a:latin typeface="Open Sans" panose="020B060603050402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https://www.cdc.gov/ncbddd/childdevelopment/positiveparenting/infants.html</a:t>
            </a:r>
            <a:r>
              <a:rPr lang="en-GB" sz="1050" dirty="0">
                <a:solidFill>
                  <a:schemeClr val="bg1"/>
                </a:solidFill>
                <a:latin typeface="Calibri" panose="020F0502020204030204" pitchFamily="34" charset="0"/>
                <a:ea typeface="Calibri" panose="020F0502020204030204" pitchFamily="34" charset="0"/>
                <a:cs typeface="Times New Roman" panose="02020603050405020304" pitchFamily="18" charset="0"/>
              </a:rPr>
              <a:t> </a:t>
            </a:r>
            <a:r>
              <a:rPr lang="en-GB" sz="105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[accessed November 27, 2021]</a:t>
            </a:r>
          </a:p>
          <a:p>
            <a:pPr marL="0" marR="0">
              <a:lnSpc>
                <a:spcPct val="107000"/>
              </a:lnSpc>
              <a:spcBef>
                <a:spcPts val="0"/>
              </a:spcBef>
              <a:spcAft>
                <a:spcPts val="800"/>
              </a:spcAft>
            </a:pPr>
            <a:endParaRPr lang="en-GB" sz="1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440690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66C865-A5A7-4449-8BC1-1FEDFC5EA854}"/>
              </a:ext>
            </a:extLst>
          </p:cNvPr>
          <p:cNvSpPr>
            <a:spLocks noGrp="1"/>
          </p:cNvSpPr>
          <p:nvPr>
            <p:ph idx="1"/>
          </p:nvPr>
        </p:nvSpPr>
        <p:spPr>
          <a:xfrm>
            <a:off x="136187" y="1070043"/>
            <a:ext cx="11896928" cy="5155558"/>
          </a:xfrm>
        </p:spPr>
        <p:txBody>
          <a:bodyPr/>
          <a:lstStyle/>
          <a:p>
            <a:pPr algn="just">
              <a:lnSpc>
                <a:spcPct val="150000"/>
              </a:lnSpc>
            </a:pPr>
            <a:r>
              <a:rPr lang="en-GB" sz="1600" dirty="0">
                <a:latin typeface="Arial" panose="020B0604020202020204" pitchFamily="34" charset="0"/>
                <a:cs typeface="Arial" panose="020B0604020202020204" pitchFamily="34" charset="0"/>
              </a:rPr>
              <a:t>According to CDC (2021) babies are also building love and trust ties with their parents and others throughout this time as part of their social and emotional development.</a:t>
            </a:r>
          </a:p>
          <a:p>
            <a:pPr algn="just">
              <a:lnSpc>
                <a:spcPct val="150000"/>
              </a:lnSpc>
            </a:pPr>
            <a:r>
              <a:rPr lang="en-GB" sz="1600" dirty="0">
                <a:latin typeface="Arial" panose="020B0604020202020204" pitchFamily="34" charset="0"/>
                <a:cs typeface="Arial" panose="020B0604020202020204" pitchFamily="34" charset="0"/>
              </a:rPr>
              <a:t>The manner in which parents snuggle, hold, and play with their infant will serve as the base for how they connect with them and others.</a:t>
            </a:r>
          </a:p>
          <a:p>
            <a:pPr algn="just">
              <a:lnSpc>
                <a:spcPct val="150000"/>
              </a:lnSpc>
            </a:pPr>
            <a:r>
              <a:rPr lang="en-GB" sz="1600" dirty="0">
                <a:latin typeface="Arial" panose="020B0604020202020204" pitchFamily="34" charset="0"/>
                <a:cs typeface="Arial" panose="020B0604020202020204" pitchFamily="34" charset="0"/>
              </a:rPr>
              <a:t>Babies learn to concentrate their eyesight, stretch out, explore, and learn about the world around them during their first year.</a:t>
            </a:r>
          </a:p>
          <a:p>
            <a:pPr algn="just">
              <a:lnSpc>
                <a:spcPct val="150000"/>
              </a:lnSpc>
            </a:pPr>
            <a:r>
              <a:rPr lang="en-GB" sz="1600" dirty="0">
                <a:latin typeface="Arial" panose="020B0604020202020204" pitchFamily="34" charset="0"/>
                <a:cs typeface="Arial" panose="020B0604020202020204" pitchFamily="34" charset="0"/>
              </a:rPr>
              <a:t>Cognitive development, often known as brain development, refers to the process of acquiring memory, language, thinking, and reasoning.</a:t>
            </a:r>
          </a:p>
          <a:p>
            <a:pPr algn="just">
              <a:lnSpc>
                <a:spcPct val="150000"/>
              </a:lnSpc>
            </a:pPr>
            <a:r>
              <a:rPr lang="en-GB" sz="1600" dirty="0">
                <a:latin typeface="Arial" panose="020B0604020202020204" pitchFamily="34" charset="0"/>
                <a:cs typeface="Arial" panose="020B0604020202020204" pitchFamily="34" charset="0"/>
              </a:rPr>
              <a:t>Every day, babies learn something new, which alters the view of their parents, and they, too, begin to see things in a new light.</a:t>
            </a:r>
          </a:p>
          <a:p>
            <a:pPr marL="0" indent="0" algn="just">
              <a:lnSpc>
                <a:spcPct val="150000"/>
              </a:lnSpc>
              <a:buNone/>
            </a:pPr>
            <a:endParaRPr lang="en-GB" dirty="0"/>
          </a:p>
          <a:p>
            <a:pPr algn="just">
              <a:lnSpc>
                <a:spcPct val="150000"/>
              </a:lnSpc>
            </a:pPr>
            <a:endParaRPr lang="en-GB" dirty="0"/>
          </a:p>
          <a:p>
            <a:pPr algn="just">
              <a:lnSpc>
                <a:spcPct val="150000"/>
              </a:lnSpc>
            </a:pPr>
            <a:endParaRPr lang="en-GB" dirty="0"/>
          </a:p>
        </p:txBody>
      </p:sp>
      <p:sp>
        <p:nvSpPr>
          <p:cNvPr id="4" name="TextBox 3">
            <a:extLst>
              <a:ext uri="{FF2B5EF4-FFF2-40B4-BE49-F238E27FC236}">
                <a16:creationId xmlns:a16="http://schemas.microsoft.com/office/drawing/2014/main" id="{7D280B38-8D0F-4880-B2D6-81F15A6D551F}"/>
              </a:ext>
            </a:extLst>
          </p:cNvPr>
          <p:cNvSpPr txBox="1"/>
          <p:nvPr/>
        </p:nvSpPr>
        <p:spPr>
          <a:xfrm>
            <a:off x="745724" y="6303146"/>
            <a:ext cx="10814905" cy="549189"/>
          </a:xfrm>
          <a:prstGeom prst="rect">
            <a:avLst/>
          </a:prstGeom>
          <a:noFill/>
        </p:spPr>
        <p:txBody>
          <a:bodyPr wrap="square" rtlCol="0">
            <a:spAutoFit/>
          </a:bodyPr>
          <a:lstStyle/>
          <a:p>
            <a:pPr>
              <a:lnSpc>
                <a:spcPct val="107000"/>
              </a:lnSpc>
              <a:spcAft>
                <a:spcPts val="800"/>
              </a:spcAft>
            </a:pPr>
            <a:r>
              <a:rPr lang="en-GB" sz="105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Veda, </a:t>
            </a:r>
            <a:r>
              <a:rPr lang="en-GB" sz="105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Learn about infancy topic of Biology in details explained</a:t>
            </a:r>
            <a:r>
              <a:rPr lang="en-GB" sz="105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r>
              <a:rPr lang="en-GB" sz="105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Infancy - Stages, Growth, Development and FAQs (vedantu.com)</a:t>
            </a:r>
            <a:r>
              <a:rPr lang="en-GB" sz="105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(online) [accessed November 22, 2021]</a:t>
            </a:r>
          </a:p>
          <a:p>
            <a:pPr marL="0" marR="0">
              <a:lnSpc>
                <a:spcPct val="107000"/>
              </a:lnSpc>
              <a:spcBef>
                <a:spcPts val="0"/>
              </a:spcBef>
              <a:spcAft>
                <a:spcPts val="800"/>
              </a:spcAft>
            </a:pPr>
            <a:endParaRPr lang="en-GB" sz="105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448596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1E54B-9EF9-410E-8218-13F6D1165C01}"/>
              </a:ext>
            </a:extLst>
          </p:cNvPr>
          <p:cNvSpPr>
            <a:spLocks noGrp="1"/>
          </p:cNvSpPr>
          <p:nvPr>
            <p:ph type="title"/>
          </p:nvPr>
        </p:nvSpPr>
        <p:spPr>
          <a:xfrm>
            <a:off x="132944" y="169524"/>
            <a:ext cx="10516583" cy="1440643"/>
          </a:xfrm>
        </p:spPr>
        <p:txBody>
          <a:bodyPr>
            <a:normAutofit fontScale="90000"/>
          </a:bodyPr>
          <a:lstStyle/>
          <a:p>
            <a:pPr>
              <a:lnSpc>
                <a:spcPct val="150000"/>
              </a:lnSpc>
            </a:pPr>
            <a:r>
              <a:rPr lang="en-GB" dirty="0"/>
              <a:t>   </a:t>
            </a:r>
            <a:r>
              <a:rPr lang="en-GB" sz="2700" b="1" dirty="0">
                <a:latin typeface="Arial" panose="020B0604020202020204" pitchFamily="34" charset="0"/>
                <a:cs typeface="Arial" panose="020B0604020202020204" pitchFamily="34" charset="0"/>
              </a:rPr>
              <a:t>COGNITIVE DEVELOPMENT IN INFANCY (0 – 24 months)</a:t>
            </a:r>
            <a:br>
              <a:rPr lang="en-GB" dirty="0"/>
            </a:br>
            <a:endParaRPr lang="en-GB" sz="2200" dirty="0"/>
          </a:p>
        </p:txBody>
      </p:sp>
      <p:sp>
        <p:nvSpPr>
          <p:cNvPr id="3" name="Content Placeholder 2">
            <a:extLst>
              <a:ext uri="{FF2B5EF4-FFF2-40B4-BE49-F238E27FC236}">
                <a16:creationId xmlns:a16="http://schemas.microsoft.com/office/drawing/2014/main" id="{2E824D90-6B6E-4E7F-A39B-9DD8C187346F}"/>
              </a:ext>
            </a:extLst>
          </p:cNvPr>
          <p:cNvSpPr>
            <a:spLocks noGrp="1"/>
          </p:cNvSpPr>
          <p:nvPr>
            <p:ph idx="1"/>
          </p:nvPr>
        </p:nvSpPr>
        <p:spPr>
          <a:xfrm>
            <a:off x="214010" y="1487055"/>
            <a:ext cx="8091752" cy="5105130"/>
          </a:xfrm>
        </p:spPr>
        <p:txBody>
          <a:bodyPr>
            <a:noAutofit/>
          </a:bodyPr>
          <a:lstStyle/>
          <a:p>
            <a:pPr algn="just">
              <a:lnSpc>
                <a:spcPct val="150000"/>
              </a:lnSpc>
            </a:pPr>
            <a:r>
              <a:rPr lang="en-GB" sz="1600" dirty="0">
                <a:latin typeface="Arial" panose="020B0604020202020204" pitchFamily="34" charset="0"/>
                <a:cs typeface="Arial" panose="020B0604020202020204" pitchFamily="34" charset="0"/>
              </a:rPr>
              <a:t>“One of the fascinating features of babies is their busy-ness.” (Bee and Boyd, 2002)</a:t>
            </a:r>
          </a:p>
          <a:p>
            <a:pPr algn="just">
              <a:lnSpc>
                <a:spcPct val="150000"/>
              </a:lnSpc>
            </a:pPr>
            <a:r>
              <a:rPr lang="en-GB" sz="1600" dirty="0">
                <a:latin typeface="Arial" panose="020B0604020202020204" pitchFamily="34" charset="0"/>
                <a:cs typeface="Arial" panose="020B0604020202020204" pitchFamily="34" charset="0"/>
              </a:rPr>
              <a:t>Cognitive, or brain development means the learning process of memory, language, thinking and reasoning. (CDC, 2021)</a:t>
            </a:r>
          </a:p>
          <a:p>
            <a:pPr algn="just">
              <a:lnSpc>
                <a:spcPct val="150000"/>
              </a:lnSpc>
            </a:pPr>
            <a:r>
              <a:rPr lang="en-GB" sz="1600" dirty="0">
                <a:latin typeface="Arial" panose="020B0604020202020204" pitchFamily="34" charset="0"/>
                <a:cs typeface="Arial" panose="020B0604020202020204" pitchFamily="34" charset="0"/>
              </a:rPr>
              <a:t>Smiling to a person, hand gestures like waving, copying adults are called developmental milestones. These are described as what a baby can do at a certain age. They reach these steps by playing, discovering, looking, tasting, crawling, walking.</a:t>
            </a:r>
          </a:p>
          <a:p>
            <a:pPr marL="0" indent="0" algn="just">
              <a:lnSpc>
                <a:spcPct val="150000"/>
              </a:lnSpc>
              <a:buNone/>
            </a:pPr>
            <a:r>
              <a:rPr lang="en-GB" sz="1600" dirty="0">
                <a:latin typeface="Arial" panose="020B0604020202020204" pitchFamily="34" charset="0"/>
                <a:cs typeface="Arial" panose="020B0604020202020204" pitchFamily="34" charset="0"/>
              </a:rPr>
              <a:t>Language</a:t>
            </a:r>
          </a:p>
          <a:p>
            <a:pPr marL="0" indent="0" algn="just">
              <a:lnSpc>
                <a:spcPct val="150000"/>
              </a:lnSpc>
              <a:buNone/>
            </a:pPr>
            <a:r>
              <a:rPr lang="en-GB" sz="1600" dirty="0">
                <a:latin typeface="Arial" panose="020B0604020202020204" pitchFamily="34" charset="0"/>
                <a:cs typeface="Arial" panose="020B0604020202020204" pitchFamily="34" charset="0"/>
              </a:rPr>
              <a:t>     Babies first words are cries. After few months is cooing and around 6 months babbling. At 9 months they are using simple sounds like ma-ma, da-da, reaching to simple words immediately after 1 year old</a:t>
            </a:r>
            <a:r>
              <a:rPr lang="en-GB" sz="1600" dirty="0"/>
              <a:t>.</a:t>
            </a:r>
          </a:p>
        </p:txBody>
      </p:sp>
      <p:sp>
        <p:nvSpPr>
          <p:cNvPr id="6" name="TextBox 5">
            <a:extLst>
              <a:ext uri="{FF2B5EF4-FFF2-40B4-BE49-F238E27FC236}">
                <a16:creationId xmlns:a16="http://schemas.microsoft.com/office/drawing/2014/main" id="{0BA0F0A4-94BA-4771-A458-D3CACE0ADC0F}"/>
              </a:ext>
            </a:extLst>
          </p:cNvPr>
          <p:cNvSpPr txBox="1"/>
          <p:nvPr/>
        </p:nvSpPr>
        <p:spPr>
          <a:xfrm>
            <a:off x="8305762" y="4291319"/>
            <a:ext cx="3753293" cy="276999"/>
          </a:xfrm>
          <a:prstGeom prst="rect">
            <a:avLst/>
          </a:prstGeom>
          <a:noFill/>
        </p:spPr>
        <p:txBody>
          <a:bodyPr wrap="square" rtlCol="0">
            <a:spAutoFit/>
          </a:bodyPr>
          <a:lstStyle/>
          <a:p>
            <a:pPr algn="ctr"/>
            <a:r>
              <a:rPr lang="en-GB" sz="1200" dirty="0"/>
              <a:t>https://babytoddlerteacher.com/</a:t>
            </a:r>
          </a:p>
        </p:txBody>
      </p:sp>
      <p:pic>
        <p:nvPicPr>
          <p:cNvPr id="7" name="Picture 6" descr="A picture containing person, indoor, little, plastic&#10;&#10;Description automatically generated">
            <a:extLst>
              <a:ext uri="{FF2B5EF4-FFF2-40B4-BE49-F238E27FC236}">
                <a16:creationId xmlns:a16="http://schemas.microsoft.com/office/drawing/2014/main" id="{83D1036A-6915-47A2-B6E1-A4A8C713D8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13135" y="1887167"/>
            <a:ext cx="3214254" cy="2404152"/>
          </a:xfrm>
          <a:prstGeom prst="rect">
            <a:avLst/>
          </a:prstGeom>
        </p:spPr>
      </p:pic>
    </p:spTree>
    <p:extLst>
      <p:ext uri="{BB962C8B-B14F-4D97-AF65-F5344CB8AC3E}">
        <p14:creationId xmlns:p14="http://schemas.microsoft.com/office/powerpoint/2010/main" val="1471752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ADEA3-FD13-4A3C-83A3-C0D05E466C07}"/>
              </a:ext>
            </a:extLst>
          </p:cNvPr>
          <p:cNvSpPr>
            <a:spLocks noGrp="1"/>
          </p:cNvSpPr>
          <p:nvPr>
            <p:ph type="title"/>
          </p:nvPr>
        </p:nvSpPr>
        <p:spPr>
          <a:xfrm>
            <a:off x="424872" y="129065"/>
            <a:ext cx="9578109" cy="1321044"/>
          </a:xfrm>
        </p:spPr>
        <p:txBody>
          <a:bodyPr>
            <a:normAutofit/>
          </a:bodyPr>
          <a:lstStyle/>
          <a:p>
            <a:pPr algn="just">
              <a:lnSpc>
                <a:spcPct val="150000"/>
              </a:lnSpc>
            </a:pPr>
            <a:r>
              <a:rPr lang="en-GB" sz="2400" b="1" dirty="0">
                <a:latin typeface="Arial" panose="020B0604020202020204" pitchFamily="34" charset="0"/>
                <a:cs typeface="Arial" panose="020B0604020202020204" pitchFamily="34" charset="0"/>
              </a:rPr>
              <a:t>SOCIAL - EMOTIONAL, LEARNING AND SENSORY ABILITIES</a:t>
            </a:r>
          </a:p>
        </p:txBody>
      </p:sp>
      <p:sp>
        <p:nvSpPr>
          <p:cNvPr id="3" name="Content Placeholder 2">
            <a:extLst>
              <a:ext uri="{FF2B5EF4-FFF2-40B4-BE49-F238E27FC236}">
                <a16:creationId xmlns:a16="http://schemas.microsoft.com/office/drawing/2014/main" id="{84232158-6850-4466-B4B5-63A6889AE821}"/>
              </a:ext>
            </a:extLst>
          </p:cNvPr>
          <p:cNvSpPr>
            <a:spLocks noGrp="1"/>
          </p:cNvSpPr>
          <p:nvPr>
            <p:ph idx="1"/>
          </p:nvPr>
        </p:nvSpPr>
        <p:spPr>
          <a:xfrm>
            <a:off x="347266" y="1562987"/>
            <a:ext cx="11627483" cy="4594622"/>
          </a:xfrm>
        </p:spPr>
        <p:txBody>
          <a:bodyPr>
            <a:normAutofit/>
          </a:bodyPr>
          <a:lstStyle/>
          <a:p>
            <a:r>
              <a:rPr lang="en-GB" sz="1600" dirty="0">
                <a:latin typeface="Arial" panose="020B0604020202020204" pitchFamily="34" charset="0"/>
                <a:cs typeface="Arial" panose="020B0604020202020204" pitchFamily="34" charset="0"/>
              </a:rPr>
              <a:t>Social-emotional.</a:t>
            </a:r>
          </a:p>
          <a:p>
            <a:pPr marL="0" indent="0">
              <a:buNone/>
            </a:pPr>
            <a:r>
              <a:rPr lang="en-GB" sz="1600" dirty="0">
                <a:latin typeface="Arial" panose="020B0604020202020204" pitchFamily="34" charset="0"/>
                <a:cs typeface="Arial" panose="020B0604020202020204" pitchFamily="34" charset="0"/>
              </a:rPr>
              <a:t> Studies showed that after 2 months a baby can have options regarding an agreeable person or not. At 6 months old the baby is able to laugh when caregiver is laughing and playing with him – like peek-a-boo.</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Learning.</a:t>
            </a:r>
          </a:p>
          <a:p>
            <a:pPr marL="0" indent="0">
              <a:buNone/>
            </a:pPr>
            <a:r>
              <a:rPr lang="en-GB" sz="1600" dirty="0">
                <a:latin typeface="Arial" panose="020B0604020202020204" pitchFamily="34" charset="0"/>
                <a:cs typeface="Arial" panose="020B0604020202020204" pitchFamily="34" charset="0"/>
              </a:rPr>
              <a:t>Babies at this life stage are learning mostly by copying adults and playing. From 8 weeks old they will start smiling because this is the first thing they can copy from parents. Later they copy gestures, grown ups activities.</a:t>
            </a:r>
          </a:p>
          <a:p>
            <a:pPr marL="0" indent="0">
              <a:buNone/>
            </a:pP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Sensory.</a:t>
            </a:r>
          </a:p>
          <a:p>
            <a:pPr marL="0" indent="0">
              <a:buNone/>
            </a:pPr>
            <a:r>
              <a:rPr lang="en-GB" sz="1600" dirty="0">
                <a:latin typeface="Arial" panose="020B0604020202020204" pitchFamily="34" charset="0"/>
                <a:cs typeface="Arial" panose="020B0604020202020204" pitchFamily="34" charset="0"/>
              </a:rPr>
              <a:t> Infants have a remarkable ability to make difference between sounds, images, sensations. Looking is the first tool to explore the world. At the beginning they focus their attention </a:t>
            </a:r>
            <a:r>
              <a:rPr lang="en-GB" sz="1600" b="1" dirty="0">
                <a:latin typeface="Arial" panose="020B0604020202020204" pitchFamily="34" charset="0"/>
                <a:cs typeface="Arial" panose="020B0604020202020204" pitchFamily="34" charset="0"/>
              </a:rPr>
              <a:t>where</a:t>
            </a:r>
            <a:r>
              <a:rPr lang="en-GB" sz="1600" dirty="0">
                <a:latin typeface="Arial" panose="020B0604020202020204" pitchFamily="34" charset="0"/>
                <a:cs typeface="Arial" panose="020B0604020202020204" pitchFamily="34" charset="0"/>
              </a:rPr>
              <a:t> is the object, after 2 months old </a:t>
            </a:r>
            <a:r>
              <a:rPr lang="en-GB" sz="1600" b="1" dirty="0">
                <a:latin typeface="Arial" panose="020B0604020202020204" pitchFamily="34" charset="0"/>
                <a:cs typeface="Arial" panose="020B0604020202020204" pitchFamily="34" charset="0"/>
              </a:rPr>
              <a:t>what</a:t>
            </a:r>
            <a:r>
              <a:rPr lang="en-GB" sz="1600" dirty="0">
                <a:latin typeface="Arial" panose="020B0604020202020204" pitchFamily="34" charset="0"/>
                <a:cs typeface="Arial" panose="020B0604020202020204" pitchFamily="34" charset="0"/>
              </a:rPr>
              <a:t> is the object.</a:t>
            </a:r>
          </a:p>
        </p:txBody>
      </p:sp>
    </p:spTree>
    <p:extLst>
      <p:ext uri="{BB962C8B-B14F-4D97-AF65-F5344CB8AC3E}">
        <p14:creationId xmlns:p14="http://schemas.microsoft.com/office/powerpoint/2010/main" val="17067597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5CF76-9E55-4AF2-9A18-D0AF07F2421E}"/>
              </a:ext>
            </a:extLst>
          </p:cNvPr>
          <p:cNvSpPr>
            <a:spLocks noGrp="1"/>
          </p:cNvSpPr>
          <p:nvPr>
            <p:ph type="title"/>
          </p:nvPr>
        </p:nvSpPr>
        <p:spPr>
          <a:xfrm>
            <a:off x="490608" y="178339"/>
            <a:ext cx="11770468" cy="603349"/>
          </a:xfrm>
        </p:spPr>
        <p:txBody>
          <a:bodyPr>
            <a:normAutofit/>
          </a:bodyPr>
          <a:lstStyle/>
          <a:p>
            <a:pPr algn="just">
              <a:lnSpc>
                <a:spcPct val="150000"/>
              </a:lnSpc>
            </a:pPr>
            <a:r>
              <a:rPr lang="en-GB" sz="2400" b="1" dirty="0">
                <a:latin typeface="Arial" panose="020B0604020202020204" pitchFamily="34" charset="0"/>
                <a:cs typeface="Arial" panose="020B0604020202020204" pitchFamily="34" charset="0"/>
              </a:rPr>
              <a:t>EMOTIONS IN INFANCY</a:t>
            </a:r>
          </a:p>
        </p:txBody>
      </p:sp>
      <p:sp>
        <p:nvSpPr>
          <p:cNvPr id="3" name="Content Placeholder 2">
            <a:extLst>
              <a:ext uri="{FF2B5EF4-FFF2-40B4-BE49-F238E27FC236}">
                <a16:creationId xmlns:a16="http://schemas.microsoft.com/office/drawing/2014/main" id="{1A9723B7-3D74-468F-B44D-80DAA99BFD95}"/>
              </a:ext>
            </a:extLst>
          </p:cNvPr>
          <p:cNvSpPr>
            <a:spLocks noGrp="1"/>
          </p:cNvSpPr>
          <p:nvPr>
            <p:ph idx="1"/>
          </p:nvPr>
        </p:nvSpPr>
        <p:spPr>
          <a:xfrm>
            <a:off x="204281" y="953310"/>
            <a:ext cx="11606719" cy="5554493"/>
          </a:xfrm>
        </p:spPr>
        <p:txBody>
          <a:bodyPr>
            <a:normAutofit lnSpcReduction="10000"/>
          </a:bodyPr>
          <a:lstStyle/>
          <a:p>
            <a:pPr algn="just">
              <a:lnSpc>
                <a:spcPct val="150000"/>
              </a:lnSpc>
            </a:pPr>
            <a:r>
              <a:rPr lang="en-GB" sz="1600" dirty="0">
                <a:latin typeface="Arial" panose="020B0604020202020204" pitchFamily="34" charset="0"/>
                <a:cs typeface="Arial" panose="020B0604020202020204" pitchFamily="34" charset="0"/>
              </a:rPr>
              <a:t>Lewis and Michalson (2014, p31) define emotion as the potentially observable surface features of changes in face, body, voice and activity level that accompany emotional states</a:t>
            </a:r>
          </a:p>
          <a:p>
            <a:pPr algn="just">
              <a:lnSpc>
                <a:spcPct val="150000"/>
              </a:lnSpc>
            </a:pPr>
            <a:r>
              <a:rPr lang="en-GB" sz="1600" dirty="0">
                <a:latin typeface="Arial" panose="020B0604020202020204" pitchFamily="34" charset="0"/>
                <a:cs typeface="Arial" panose="020B0604020202020204" pitchFamily="34" charset="0"/>
              </a:rPr>
              <a:t>It is worth noting that emotions creep through entire human development through all life stages. While emotion grows more substantial and profound in adulthood, they are considered necessary at infancy. </a:t>
            </a:r>
          </a:p>
          <a:p>
            <a:pPr algn="just">
              <a:lnSpc>
                <a:spcPct val="150000"/>
              </a:lnSpc>
            </a:pPr>
            <a:r>
              <a:rPr lang="en-GB" sz="1600" dirty="0">
                <a:latin typeface="Arial" panose="020B0604020202020204" pitchFamily="34" charset="0"/>
                <a:cs typeface="Arial" panose="020B0604020202020204" pitchFamily="34" charset="0"/>
              </a:rPr>
              <a:t>Babies adopt diverse modes to express a state, including jealousy at around nine months (Hart, 2014, p2).</a:t>
            </a:r>
          </a:p>
          <a:p>
            <a:pPr algn="just">
              <a:lnSpc>
                <a:spcPct val="150000"/>
              </a:lnSpc>
            </a:pPr>
            <a:r>
              <a:rPr lang="en-GB" sz="1600" dirty="0">
                <a:latin typeface="Arial" panose="020B0604020202020204" pitchFamily="34" charset="0"/>
                <a:cs typeface="Arial" panose="020B0604020202020204" pitchFamily="34" charset="0"/>
              </a:rPr>
              <a:t>Harper and Dwivedi (2004, p33) outlines that emotions in infancy can be misunderstood, however, the harmony of understanding their emotions make them a good fit within all circumstances. </a:t>
            </a:r>
          </a:p>
          <a:p>
            <a:pPr algn="just">
              <a:lnSpc>
                <a:spcPct val="150000"/>
              </a:lnSpc>
            </a:pPr>
            <a:r>
              <a:rPr lang="en-GB" sz="1600" dirty="0">
                <a:latin typeface="Arial" panose="020B0604020202020204" pitchFamily="34" charset="0"/>
                <a:cs typeface="Arial" panose="020B0604020202020204" pitchFamily="34" charset="0"/>
              </a:rPr>
              <a:t>Although Freud has several theoretical propositions about human development, many authors like Erikson argues his theories. Scholars such as Steinberg et al. (2010, p11) identify that emotions develop at infancy stage, contesting Freud’s emotional development after age five.</a:t>
            </a:r>
          </a:p>
          <a:p>
            <a:pPr marL="0" indent="0" algn="just">
              <a:lnSpc>
                <a:spcPct val="150000"/>
              </a:lnSpc>
              <a:buNone/>
            </a:pPr>
            <a:endParaRPr lang="en-GB" dirty="0"/>
          </a:p>
          <a:p>
            <a:pPr marL="0" indent="0">
              <a:buNone/>
            </a:pPr>
            <a:endParaRPr lang="en-GB" sz="2000" b="1" dirty="0"/>
          </a:p>
          <a:p>
            <a:pPr marL="0" indent="0">
              <a:buNone/>
            </a:pPr>
            <a:r>
              <a:rPr lang="en-GB" sz="2000" b="1" dirty="0"/>
              <a:t>                                                                                   INFANT STAGES</a:t>
            </a:r>
          </a:p>
        </p:txBody>
      </p:sp>
      <p:sp>
        <p:nvSpPr>
          <p:cNvPr id="7" name="Arrow: Right 6">
            <a:extLst>
              <a:ext uri="{FF2B5EF4-FFF2-40B4-BE49-F238E27FC236}">
                <a16:creationId xmlns:a16="http://schemas.microsoft.com/office/drawing/2014/main" id="{02FB2E9E-24DD-4203-B704-CD070AAB4C8F}"/>
              </a:ext>
            </a:extLst>
          </p:cNvPr>
          <p:cNvSpPr/>
          <p:nvPr/>
        </p:nvSpPr>
        <p:spPr>
          <a:xfrm>
            <a:off x="933450" y="5095875"/>
            <a:ext cx="1743075" cy="504825"/>
          </a:xfrm>
          <a:prstGeom prst="rightArrow">
            <a:avLst/>
          </a:prstGeom>
          <a:ln>
            <a:solidFill>
              <a:schemeClr val="tx1"/>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New born</a:t>
            </a:r>
          </a:p>
        </p:txBody>
      </p:sp>
      <p:sp>
        <p:nvSpPr>
          <p:cNvPr id="8" name="Arrow: Right 7">
            <a:extLst>
              <a:ext uri="{FF2B5EF4-FFF2-40B4-BE49-F238E27FC236}">
                <a16:creationId xmlns:a16="http://schemas.microsoft.com/office/drawing/2014/main" id="{3C2E5505-3A20-4B4C-81E7-40F8D8282314}"/>
              </a:ext>
            </a:extLst>
          </p:cNvPr>
          <p:cNvSpPr/>
          <p:nvPr/>
        </p:nvSpPr>
        <p:spPr>
          <a:xfrm>
            <a:off x="3162132" y="5095872"/>
            <a:ext cx="1743075" cy="504825"/>
          </a:xfrm>
          <a:prstGeom prst="rightArrow">
            <a:avLst/>
          </a:prstGeom>
          <a:ln>
            <a:solidFill>
              <a:schemeClr val="tx1"/>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2 – 3 months</a:t>
            </a:r>
          </a:p>
        </p:txBody>
      </p:sp>
      <p:sp>
        <p:nvSpPr>
          <p:cNvPr id="9" name="Arrow: Right 8">
            <a:extLst>
              <a:ext uri="{FF2B5EF4-FFF2-40B4-BE49-F238E27FC236}">
                <a16:creationId xmlns:a16="http://schemas.microsoft.com/office/drawing/2014/main" id="{8DD090AE-21F5-438B-951B-76C06551DF8F}"/>
              </a:ext>
            </a:extLst>
          </p:cNvPr>
          <p:cNvSpPr/>
          <p:nvPr/>
        </p:nvSpPr>
        <p:spPr>
          <a:xfrm>
            <a:off x="5390814" y="5095872"/>
            <a:ext cx="1743075" cy="504825"/>
          </a:xfrm>
          <a:prstGeom prst="rightArrow">
            <a:avLst/>
          </a:prstGeom>
          <a:ln>
            <a:solidFill>
              <a:schemeClr val="tx1"/>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3 – 5 months</a:t>
            </a:r>
          </a:p>
        </p:txBody>
      </p:sp>
      <p:sp>
        <p:nvSpPr>
          <p:cNvPr id="10" name="Arrow: Right 9">
            <a:extLst>
              <a:ext uri="{FF2B5EF4-FFF2-40B4-BE49-F238E27FC236}">
                <a16:creationId xmlns:a16="http://schemas.microsoft.com/office/drawing/2014/main" id="{C860DFF6-31F7-4F92-905B-B73E5EE1A2F2}"/>
              </a:ext>
            </a:extLst>
          </p:cNvPr>
          <p:cNvSpPr/>
          <p:nvPr/>
        </p:nvSpPr>
        <p:spPr>
          <a:xfrm>
            <a:off x="7619496" y="5105394"/>
            <a:ext cx="1743075" cy="504825"/>
          </a:xfrm>
          <a:prstGeom prst="rightArrow">
            <a:avLst/>
          </a:prstGeom>
          <a:ln>
            <a:solidFill>
              <a:schemeClr val="tx1"/>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6 – 8 months</a:t>
            </a:r>
          </a:p>
        </p:txBody>
      </p:sp>
      <p:sp>
        <p:nvSpPr>
          <p:cNvPr id="11" name="Arrow: Right 10">
            <a:extLst>
              <a:ext uri="{FF2B5EF4-FFF2-40B4-BE49-F238E27FC236}">
                <a16:creationId xmlns:a16="http://schemas.microsoft.com/office/drawing/2014/main" id="{CBB6BF09-D030-4BA5-96F3-43E79871BC34}"/>
              </a:ext>
            </a:extLst>
          </p:cNvPr>
          <p:cNvSpPr/>
          <p:nvPr/>
        </p:nvSpPr>
        <p:spPr>
          <a:xfrm>
            <a:off x="9848178" y="5095871"/>
            <a:ext cx="1743075" cy="504825"/>
          </a:xfrm>
          <a:prstGeom prst="rightArrow">
            <a:avLst/>
          </a:prstGeom>
          <a:ln>
            <a:solidFill>
              <a:schemeClr val="tx1"/>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9 – 24 months</a:t>
            </a:r>
          </a:p>
        </p:txBody>
      </p:sp>
    </p:spTree>
    <p:extLst>
      <p:ext uri="{BB962C8B-B14F-4D97-AF65-F5344CB8AC3E}">
        <p14:creationId xmlns:p14="http://schemas.microsoft.com/office/powerpoint/2010/main" val="5607116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9D2D8-0C3A-4C43-BDB9-09916F229513}"/>
              </a:ext>
            </a:extLst>
          </p:cNvPr>
          <p:cNvSpPr>
            <a:spLocks noGrp="1"/>
          </p:cNvSpPr>
          <p:nvPr>
            <p:ph type="title"/>
          </p:nvPr>
        </p:nvSpPr>
        <p:spPr>
          <a:xfrm>
            <a:off x="429452" y="1756078"/>
            <a:ext cx="3378563" cy="2170654"/>
          </a:xfrm>
        </p:spPr>
        <p:txBody>
          <a:bodyPr vert="horz" lIns="91440" tIns="45720" rIns="91440" bIns="45720" rtlCol="0" anchor="t">
            <a:normAutofit/>
          </a:bodyPr>
          <a:lstStyle/>
          <a:p>
            <a:r>
              <a:rPr lang="en-US" sz="3700" kern="1200" dirty="0">
                <a:solidFill>
                  <a:schemeClr val="tx1"/>
                </a:solidFill>
                <a:latin typeface="+mj-lt"/>
                <a:ea typeface="+mj-ea"/>
                <a:cs typeface="+mj-cs"/>
              </a:rPr>
              <a:t>Infant</a:t>
            </a:r>
            <a:br>
              <a:rPr lang="en-US" sz="3700" kern="1200" dirty="0">
                <a:solidFill>
                  <a:schemeClr val="tx1"/>
                </a:solidFill>
                <a:latin typeface="+mj-lt"/>
                <a:ea typeface="+mj-ea"/>
                <a:cs typeface="+mj-cs"/>
              </a:rPr>
            </a:br>
            <a:r>
              <a:rPr lang="en-US" sz="3700" kern="1200" dirty="0">
                <a:solidFill>
                  <a:schemeClr val="tx1"/>
                </a:solidFill>
                <a:latin typeface="+mj-lt"/>
                <a:ea typeface="+mj-ea"/>
                <a:cs typeface="+mj-cs"/>
              </a:rPr>
              <a:t>Emotional </a:t>
            </a:r>
            <a:br>
              <a:rPr lang="en-US" sz="3700" kern="1200" dirty="0">
                <a:solidFill>
                  <a:schemeClr val="tx1"/>
                </a:solidFill>
                <a:latin typeface="+mj-lt"/>
                <a:ea typeface="+mj-ea"/>
                <a:cs typeface="+mj-cs"/>
              </a:rPr>
            </a:br>
            <a:r>
              <a:rPr lang="en-US" sz="3700" kern="1200" dirty="0">
                <a:solidFill>
                  <a:schemeClr val="tx1"/>
                </a:solidFill>
                <a:latin typeface="+mj-lt"/>
                <a:ea typeface="+mj-ea"/>
                <a:cs typeface="+mj-cs"/>
              </a:rPr>
              <a:t>development</a:t>
            </a:r>
          </a:p>
        </p:txBody>
      </p:sp>
      <p:pic>
        <p:nvPicPr>
          <p:cNvPr id="5" name="Content Placeholder 4">
            <a:extLst>
              <a:ext uri="{FF2B5EF4-FFF2-40B4-BE49-F238E27FC236}">
                <a16:creationId xmlns:a16="http://schemas.microsoft.com/office/drawing/2014/main" id="{00FF6A80-3DE6-4739-AC57-704994E49958}"/>
              </a:ext>
            </a:extLst>
          </p:cNvPr>
          <p:cNvPicPr>
            <a:picLocks noGrp="1" noChangeAspect="1"/>
          </p:cNvPicPr>
          <p:nvPr>
            <p:ph idx="1"/>
          </p:nvPr>
        </p:nvPicPr>
        <p:blipFill>
          <a:blip r:embed="rId3"/>
          <a:stretch>
            <a:fillRect/>
          </a:stretch>
        </p:blipFill>
        <p:spPr>
          <a:xfrm>
            <a:off x="4038604" y="0"/>
            <a:ext cx="8153396" cy="6527259"/>
          </a:xfrm>
          <a:prstGeom prst="rect">
            <a:avLst/>
          </a:prstGeom>
        </p:spPr>
      </p:pic>
      <p:sp>
        <p:nvSpPr>
          <p:cNvPr id="17" name="Arrow: Down 16">
            <a:extLst>
              <a:ext uri="{FF2B5EF4-FFF2-40B4-BE49-F238E27FC236}">
                <a16:creationId xmlns:a16="http://schemas.microsoft.com/office/drawing/2014/main" id="{51AABA9F-03E4-4759-8B8C-059B58CB6F5D}"/>
              </a:ext>
            </a:extLst>
          </p:cNvPr>
          <p:cNvSpPr/>
          <p:nvPr/>
        </p:nvSpPr>
        <p:spPr>
          <a:xfrm>
            <a:off x="4586314" y="1047736"/>
            <a:ext cx="350195" cy="23346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Arrow: Down 18">
            <a:extLst>
              <a:ext uri="{FF2B5EF4-FFF2-40B4-BE49-F238E27FC236}">
                <a16:creationId xmlns:a16="http://schemas.microsoft.com/office/drawing/2014/main" id="{74773ACA-BC62-4146-9702-E9DAD8FCB4BE}"/>
              </a:ext>
            </a:extLst>
          </p:cNvPr>
          <p:cNvSpPr/>
          <p:nvPr/>
        </p:nvSpPr>
        <p:spPr>
          <a:xfrm>
            <a:off x="4586315" y="2443868"/>
            <a:ext cx="350195" cy="23346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Down 20">
            <a:extLst>
              <a:ext uri="{FF2B5EF4-FFF2-40B4-BE49-F238E27FC236}">
                <a16:creationId xmlns:a16="http://schemas.microsoft.com/office/drawing/2014/main" id="{6756C8BC-98A2-4415-85B8-A2FA70AD25D4}"/>
              </a:ext>
            </a:extLst>
          </p:cNvPr>
          <p:cNvSpPr/>
          <p:nvPr/>
        </p:nvSpPr>
        <p:spPr>
          <a:xfrm>
            <a:off x="4586315" y="3810000"/>
            <a:ext cx="350195" cy="23346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Arrow: Down 22">
            <a:extLst>
              <a:ext uri="{FF2B5EF4-FFF2-40B4-BE49-F238E27FC236}">
                <a16:creationId xmlns:a16="http://schemas.microsoft.com/office/drawing/2014/main" id="{E78B8525-E5EB-425A-9058-6E863E6A5B00}"/>
              </a:ext>
            </a:extLst>
          </p:cNvPr>
          <p:cNvSpPr/>
          <p:nvPr/>
        </p:nvSpPr>
        <p:spPr>
          <a:xfrm>
            <a:off x="4586314" y="5189102"/>
            <a:ext cx="350195" cy="23346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0B2E3A93-9C0D-4268-9433-FDD72300CF74}"/>
              </a:ext>
            </a:extLst>
          </p:cNvPr>
          <p:cNvSpPr txBox="1"/>
          <p:nvPr/>
        </p:nvSpPr>
        <p:spPr>
          <a:xfrm>
            <a:off x="4141702" y="6516324"/>
            <a:ext cx="7500169" cy="338554"/>
          </a:xfrm>
          <a:prstGeom prst="rect">
            <a:avLst/>
          </a:prstGeom>
          <a:noFill/>
        </p:spPr>
        <p:txBody>
          <a:bodyPr wrap="square" rtlCol="0">
            <a:spAutoFit/>
          </a:bodyPr>
          <a:lstStyle/>
          <a:p>
            <a:pPr algn="just"/>
            <a:r>
              <a:rPr lang="en-GB" sz="1600" dirty="0">
                <a:latin typeface="Arial" panose="020B0604020202020204" pitchFamily="34" charset="0"/>
                <a:cs typeface="Arial" panose="020B0604020202020204" pitchFamily="34" charset="0"/>
              </a:rPr>
              <a:t>Source: (Author, 2021.) and (Harper and Dwivedi, 2004, p33.)</a:t>
            </a:r>
          </a:p>
        </p:txBody>
      </p:sp>
    </p:spTree>
    <p:extLst>
      <p:ext uri="{BB962C8B-B14F-4D97-AF65-F5344CB8AC3E}">
        <p14:creationId xmlns:p14="http://schemas.microsoft.com/office/powerpoint/2010/main" val="26079385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9E57E8-55F6-4113-8EE7-81A86A06C7FA}"/>
              </a:ext>
            </a:extLst>
          </p:cNvPr>
          <p:cNvSpPr>
            <a:spLocks noGrp="1"/>
          </p:cNvSpPr>
          <p:nvPr>
            <p:ph type="ctrTitle"/>
          </p:nvPr>
        </p:nvSpPr>
        <p:spPr>
          <a:xfrm>
            <a:off x="1171074" y="1396686"/>
            <a:ext cx="3240506" cy="4064628"/>
          </a:xfrm>
        </p:spPr>
        <p:txBody>
          <a:bodyPr vert="horz" lIns="91440" tIns="45720" rIns="91440" bIns="45720" rtlCol="0" anchor="ctr">
            <a:normAutofit/>
          </a:bodyPr>
          <a:lstStyle/>
          <a:p>
            <a:pPr algn="l"/>
            <a:r>
              <a:rPr lang="en-US" sz="4400" b="1" kern="1200">
                <a:solidFill>
                  <a:srgbClr val="FFFFFF"/>
                </a:solidFill>
                <a:latin typeface="+mj-lt"/>
                <a:ea typeface="+mj-ea"/>
                <a:cs typeface="+mj-cs"/>
              </a:rPr>
              <a:t>BEHAVIOR PATTERNS SPECIFIC TO THE INFANCY LIFE-STAGE</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E35EC7F6-B949-4680-88EC-B47C882B264A}"/>
              </a:ext>
            </a:extLst>
          </p:cNvPr>
          <p:cNvSpPr>
            <a:spLocks noGrp="1"/>
          </p:cNvSpPr>
          <p:nvPr>
            <p:ph type="subTitle" idx="1"/>
          </p:nvPr>
        </p:nvSpPr>
        <p:spPr>
          <a:xfrm>
            <a:off x="5370153" y="2687782"/>
            <a:ext cx="5536397" cy="2773532"/>
          </a:xfrm>
        </p:spPr>
        <p:txBody>
          <a:bodyPr vert="horz" lIns="91440" tIns="45720" rIns="91440" bIns="45720" rtlCol="0">
            <a:normAutofit/>
          </a:bodyPr>
          <a:lstStyle/>
          <a:p>
            <a:pPr indent="-228600" algn="l">
              <a:buFont typeface="Arial" panose="020B0604020202020204" pitchFamily="34" charset="0"/>
              <a:buChar char="•"/>
            </a:pPr>
            <a:r>
              <a:rPr lang="en-US" dirty="0"/>
              <a:t>Meaning of behaviors.</a:t>
            </a:r>
          </a:p>
          <a:p>
            <a:pPr indent="-228600" algn="l">
              <a:buFont typeface="Arial" panose="020B0604020202020204" pitchFamily="34" charset="0"/>
              <a:buChar char="•"/>
            </a:pPr>
            <a:r>
              <a:rPr lang="en-US" dirty="0"/>
              <a:t>Focus of Infancy behaviors.</a:t>
            </a:r>
          </a:p>
          <a:p>
            <a:pPr indent="-228600" algn="l">
              <a:buFont typeface="Arial" panose="020B0604020202020204" pitchFamily="34" charset="0"/>
              <a:buChar char="•"/>
            </a:pPr>
            <a:r>
              <a:rPr lang="en-US" dirty="0"/>
              <a:t>The baby’s behavior changes month by month by reflex action.</a:t>
            </a:r>
          </a:p>
          <a:p>
            <a:pPr indent="-228600" algn="l">
              <a:buFont typeface="Arial" panose="020B0604020202020204" pitchFamily="34" charset="0"/>
              <a:buChar char="•"/>
            </a:pPr>
            <a:endParaRPr lang="en-US" dirty="0"/>
          </a:p>
          <a:p>
            <a:pPr indent="-228600" algn="l">
              <a:buFont typeface="Arial" panose="020B0604020202020204" pitchFamily="34" charset="0"/>
              <a:buChar char="•"/>
            </a:pPr>
            <a:endParaRPr lang="en-US" dirty="0"/>
          </a:p>
          <a:p>
            <a:pPr indent="-228600" algn="l">
              <a:buFont typeface="Arial" panose="020B0604020202020204" pitchFamily="34" charset="0"/>
              <a:buChar char="•"/>
            </a:pPr>
            <a:endParaRPr lang="en-US" dirty="0"/>
          </a:p>
        </p:txBody>
      </p:sp>
    </p:spTree>
    <p:extLst>
      <p:ext uri="{BB962C8B-B14F-4D97-AF65-F5344CB8AC3E}">
        <p14:creationId xmlns:p14="http://schemas.microsoft.com/office/powerpoint/2010/main" val="18595647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1">
            <a:extLst>
              <a:ext uri="{FF2B5EF4-FFF2-40B4-BE49-F238E27FC236}">
                <a16:creationId xmlns:a16="http://schemas.microsoft.com/office/drawing/2014/main" id="{C36757A1-9E79-4957-B0AD-B17DC32AEFE1}"/>
              </a:ext>
            </a:extLst>
          </p:cNvPr>
          <p:cNvSpPr txBox="1">
            <a:spLocks/>
          </p:cNvSpPr>
          <p:nvPr/>
        </p:nvSpPr>
        <p:spPr>
          <a:xfrm>
            <a:off x="643467" y="1698171"/>
            <a:ext cx="3962061" cy="451636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3600" b="1" kern="1200">
                <a:solidFill>
                  <a:schemeClr val="tx1"/>
                </a:solidFill>
                <a:latin typeface="+mj-lt"/>
                <a:ea typeface="+mj-ea"/>
                <a:cs typeface="+mj-cs"/>
              </a:rPr>
              <a:t>BEHAVIOURS DEVELOPMENT FROM BIRTH TO 2 YEARS OF AGE </a:t>
            </a:r>
          </a:p>
        </p:txBody>
      </p:sp>
      <p:sp>
        <p:nvSpPr>
          <p:cNvPr id="25" name="Rectangle 24">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Shape 28">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Isosceles Triangle 32">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Isosceles Triangle 34">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 name="Content Placeholder 2">
            <a:extLst>
              <a:ext uri="{FF2B5EF4-FFF2-40B4-BE49-F238E27FC236}">
                <a16:creationId xmlns:a16="http://schemas.microsoft.com/office/drawing/2014/main" id="{3ADCAB1C-E016-41AB-9485-9647E908C03B}"/>
              </a:ext>
            </a:extLst>
          </p:cNvPr>
          <p:cNvGraphicFramePr>
            <a:graphicFrameLocks noGrp="1"/>
          </p:cNvGraphicFramePr>
          <p:nvPr>
            <p:ph idx="4294967295"/>
            <p:extLst>
              <p:ext uri="{D42A27DB-BD31-4B8C-83A1-F6EECF244321}">
                <p14:modId xmlns:p14="http://schemas.microsoft.com/office/powerpoint/2010/main" val="4161502773"/>
              </p:ext>
            </p:extLst>
          </p:nvPr>
        </p:nvGraphicFramePr>
        <p:xfrm>
          <a:off x="5070475" y="1698625"/>
          <a:ext cx="6478588" cy="45164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56071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C36060A4-E03D-48EE-811D-52F993D04214}"/>
              </a:ext>
            </a:extLst>
          </p:cNvPr>
          <p:cNvSpPr>
            <a:spLocks noGrp="1" noChangeArrowheads="1"/>
          </p:cNvSpPr>
          <p:nvPr>
            <p:ph type="ctrTitle"/>
          </p:nvPr>
        </p:nvSpPr>
        <p:spPr>
          <a:xfrm>
            <a:off x="145915" y="111125"/>
            <a:ext cx="11887199" cy="468313"/>
          </a:xfrm>
        </p:spPr>
        <p:txBody>
          <a:bodyPr>
            <a:normAutofit/>
          </a:bodyPr>
          <a:lstStyle/>
          <a:p>
            <a:r>
              <a:rPr lang="en-GB" altLang="en-US" sz="2400" b="1" dirty="0">
                <a:latin typeface="Arial" panose="020B0604020202020204" pitchFamily="34" charset="0"/>
                <a:cs typeface="Arial" panose="020B0604020202020204" pitchFamily="34" charset="0"/>
              </a:rPr>
              <a:t>Piaget’s Cognitive - Developmental theory related to Infancy lifespan stage</a:t>
            </a:r>
            <a:endParaRPr lang="en-GB" altLang="en-US" sz="2400" dirty="0"/>
          </a:p>
        </p:txBody>
      </p:sp>
      <p:sp>
        <p:nvSpPr>
          <p:cNvPr id="3" name="Subtitle 2">
            <a:extLst>
              <a:ext uri="{FF2B5EF4-FFF2-40B4-BE49-F238E27FC236}">
                <a16:creationId xmlns:a16="http://schemas.microsoft.com/office/drawing/2014/main" id="{5093589B-E9F9-4BC7-BD9E-E614912A5E65}"/>
              </a:ext>
            </a:extLst>
          </p:cNvPr>
          <p:cNvSpPr>
            <a:spLocks noGrp="1"/>
          </p:cNvSpPr>
          <p:nvPr>
            <p:ph type="subTitle" idx="1"/>
          </p:nvPr>
        </p:nvSpPr>
        <p:spPr>
          <a:xfrm>
            <a:off x="241300" y="871538"/>
            <a:ext cx="11709400" cy="5684905"/>
          </a:xfrm>
        </p:spPr>
        <p:txBody>
          <a:bodyPr rtlCol="0">
            <a:normAutofit fontScale="92500" lnSpcReduction="10000"/>
          </a:bodyPr>
          <a:lstStyle/>
          <a:p>
            <a:pPr algn="just" fontAlgn="auto">
              <a:lnSpc>
                <a:spcPct val="150000"/>
              </a:lnSpc>
              <a:spcAft>
                <a:spcPts val="0"/>
              </a:spcAft>
              <a:defRPr/>
            </a:pPr>
            <a:r>
              <a:rPr lang="en-GB" sz="1700" b="1" dirty="0">
                <a:latin typeface="Arial" panose="020B0604020202020204" pitchFamily="34" charset="0"/>
                <a:cs typeface="Arial" panose="020B0604020202020204" pitchFamily="34" charset="0"/>
              </a:rPr>
              <a:t>Jean Piaget (1896-1980)</a:t>
            </a:r>
          </a:p>
          <a:p>
            <a:pPr marL="342900" indent="-342900" algn="just" fontAlgn="auto">
              <a:lnSpc>
                <a:spcPct val="150000"/>
              </a:lnSpc>
              <a:spcAft>
                <a:spcPts val="0"/>
              </a:spcAft>
              <a:buFont typeface="Arial" panose="020B0604020202020204" pitchFamily="34" charset="0"/>
              <a:buChar char="•"/>
              <a:defRPr/>
            </a:pPr>
            <a:r>
              <a:rPr lang="en-GB" sz="1700" dirty="0">
                <a:latin typeface="Arial" panose="020B0604020202020204" pitchFamily="34" charset="0"/>
                <a:cs typeface="Arial" panose="020B0604020202020204" pitchFamily="34" charset="0"/>
              </a:rPr>
              <a:t>A famous Swiss clinical psychologist and cognitive theorist.</a:t>
            </a:r>
          </a:p>
          <a:p>
            <a:pPr marL="342900" indent="-342900" algn="just" fontAlgn="auto">
              <a:lnSpc>
                <a:spcPct val="150000"/>
              </a:lnSpc>
              <a:spcAft>
                <a:spcPts val="0"/>
              </a:spcAft>
              <a:buFont typeface="Arial" panose="020B0604020202020204" pitchFamily="34" charset="0"/>
              <a:buChar char="•"/>
              <a:defRPr/>
            </a:pPr>
            <a:r>
              <a:rPr lang="en-GB" sz="1700" dirty="0">
                <a:latin typeface="Arial" panose="020B0604020202020204" pitchFamily="34" charset="0"/>
                <a:cs typeface="Arial" panose="020B0604020202020204" pitchFamily="34" charset="0"/>
              </a:rPr>
              <a:t>His theory is a </a:t>
            </a:r>
            <a:r>
              <a:rPr lang="en-GB" sz="1700" b="1" dirty="0">
                <a:latin typeface="Arial" panose="020B0604020202020204" pitchFamily="34" charset="0"/>
                <a:cs typeface="Arial" panose="020B0604020202020204" pitchFamily="34" charset="0"/>
              </a:rPr>
              <a:t>stage theory </a:t>
            </a:r>
            <a:r>
              <a:rPr lang="en-GB" sz="1700" dirty="0">
                <a:latin typeface="Arial" panose="020B0604020202020204" pitchFamily="34" charset="0"/>
                <a:cs typeface="Arial" panose="020B0604020202020204" pitchFamily="34" charset="0"/>
              </a:rPr>
              <a:t>- four broad, clear stages, each </a:t>
            </a:r>
          </a:p>
          <a:p>
            <a:pPr algn="just" fontAlgn="auto">
              <a:lnSpc>
                <a:spcPct val="150000"/>
              </a:lnSpc>
              <a:spcAft>
                <a:spcPts val="0"/>
              </a:spcAft>
              <a:defRPr/>
            </a:pPr>
            <a:r>
              <a:rPr lang="en-GB" sz="1700" dirty="0">
                <a:latin typeface="Arial" panose="020B0604020202020204" pitchFamily="34" charset="0"/>
                <a:cs typeface="Arial" panose="020B0604020202020204" pitchFamily="34" charset="0"/>
              </a:rPr>
              <a:t>characterized by qualitatively distinct way of thinking (Berk, 2009) : </a:t>
            </a:r>
          </a:p>
          <a:p>
            <a:pPr algn="just" fontAlgn="auto">
              <a:lnSpc>
                <a:spcPct val="150000"/>
              </a:lnSpc>
              <a:spcAft>
                <a:spcPts val="0"/>
              </a:spcAft>
              <a:defRPr/>
            </a:pPr>
            <a:endParaRPr lang="en-GB" sz="1700" dirty="0">
              <a:latin typeface="Arial" panose="020B0604020202020204" pitchFamily="34" charset="0"/>
              <a:cs typeface="Arial" panose="020B0604020202020204" pitchFamily="34" charset="0"/>
            </a:endParaRPr>
          </a:p>
          <a:p>
            <a:pPr lvl="1" algn="just" fontAlgn="auto">
              <a:lnSpc>
                <a:spcPct val="150000"/>
              </a:lnSpc>
              <a:spcAft>
                <a:spcPts val="0"/>
              </a:spcAft>
              <a:defRPr/>
            </a:pPr>
            <a:r>
              <a:rPr lang="en-GB" sz="1700" b="1" dirty="0">
                <a:latin typeface="Arial" panose="020B0604020202020204" pitchFamily="34" charset="0"/>
                <a:cs typeface="Arial" panose="020B0604020202020204" pitchFamily="34" charset="0"/>
              </a:rPr>
              <a:t>1. sensorimotor (birth-2 years)</a:t>
            </a:r>
          </a:p>
          <a:p>
            <a:pPr lvl="1" algn="just" fontAlgn="auto">
              <a:lnSpc>
                <a:spcPct val="150000"/>
              </a:lnSpc>
              <a:spcAft>
                <a:spcPts val="0"/>
              </a:spcAft>
              <a:defRPr/>
            </a:pPr>
            <a:r>
              <a:rPr lang="en-GB" sz="1700" b="1" dirty="0">
                <a:latin typeface="Arial" panose="020B0604020202020204" pitchFamily="34" charset="0"/>
                <a:cs typeface="Arial" panose="020B0604020202020204" pitchFamily="34" charset="0"/>
              </a:rPr>
              <a:t>2.  preoperational (2-7 years); </a:t>
            </a:r>
          </a:p>
          <a:p>
            <a:pPr lvl="1" algn="just" fontAlgn="auto">
              <a:lnSpc>
                <a:spcPct val="150000"/>
              </a:lnSpc>
              <a:spcAft>
                <a:spcPts val="0"/>
              </a:spcAft>
              <a:defRPr/>
            </a:pPr>
            <a:r>
              <a:rPr lang="en-GB" sz="1700" b="1" dirty="0">
                <a:latin typeface="Arial" panose="020B0604020202020204" pitchFamily="34" charset="0"/>
                <a:cs typeface="Arial" panose="020B0604020202020204" pitchFamily="34" charset="0"/>
              </a:rPr>
              <a:t>3. concrete operational (7-11 years); </a:t>
            </a:r>
          </a:p>
          <a:p>
            <a:pPr lvl="1" algn="just" fontAlgn="auto">
              <a:lnSpc>
                <a:spcPct val="150000"/>
              </a:lnSpc>
              <a:spcAft>
                <a:spcPts val="0"/>
              </a:spcAft>
              <a:defRPr/>
            </a:pPr>
            <a:r>
              <a:rPr lang="en-GB" sz="1700" b="1" dirty="0">
                <a:latin typeface="Arial" panose="020B0604020202020204" pitchFamily="34" charset="0"/>
                <a:cs typeface="Arial" panose="020B0604020202020204" pitchFamily="34" charset="0"/>
              </a:rPr>
              <a:t>4. formal operational (11 years on)</a:t>
            </a:r>
          </a:p>
          <a:p>
            <a:pPr algn="just" fontAlgn="auto">
              <a:lnSpc>
                <a:spcPct val="150000"/>
              </a:lnSpc>
              <a:spcAft>
                <a:spcPts val="0"/>
              </a:spcAft>
              <a:defRPr/>
            </a:pPr>
            <a:endParaRPr lang="en-GB" sz="1700" dirty="0">
              <a:latin typeface="Arial" panose="020B0604020202020204" pitchFamily="34" charset="0"/>
              <a:cs typeface="Arial" panose="020B0604020202020204" pitchFamily="34" charset="0"/>
            </a:endParaRPr>
          </a:p>
          <a:p>
            <a:pPr marL="342900" indent="-342900" algn="just" fontAlgn="auto">
              <a:lnSpc>
                <a:spcPct val="150000"/>
              </a:lnSpc>
              <a:spcAft>
                <a:spcPts val="0"/>
              </a:spcAft>
              <a:buFont typeface="Arial" panose="020B0604020202020204" pitchFamily="34" charset="0"/>
              <a:buChar char="•"/>
              <a:defRPr/>
            </a:pPr>
            <a:r>
              <a:rPr lang="en-GB" sz="1700" b="1" dirty="0">
                <a:latin typeface="Arial" panose="020B0604020202020204" pitchFamily="34" charset="0"/>
                <a:cs typeface="Arial" panose="020B0604020202020204" pitchFamily="34" charset="0"/>
              </a:rPr>
              <a:t>Infancy </a:t>
            </a:r>
            <a:r>
              <a:rPr lang="en-GB" sz="1700" dirty="0">
                <a:latin typeface="Arial" panose="020B0604020202020204" pitchFamily="34" charset="0"/>
                <a:cs typeface="Arial" panose="020B0604020202020204" pitchFamily="34" charset="0"/>
              </a:rPr>
              <a:t>belongs to </a:t>
            </a:r>
            <a:r>
              <a:rPr lang="en-GB" sz="1700" b="1" dirty="0">
                <a:latin typeface="Arial" panose="020B0604020202020204" pitchFamily="34" charset="0"/>
                <a:cs typeface="Arial" panose="020B0604020202020204" pitchFamily="34" charset="0"/>
              </a:rPr>
              <a:t>sensorimotor stage.</a:t>
            </a: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         </a:t>
            </a:r>
          </a:p>
          <a:p>
            <a:pPr algn="r" fontAlgn="auto">
              <a:lnSpc>
                <a:spcPct val="150000"/>
              </a:lnSpc>
              <a:spcAft>
                <a:spcPts val="0"/>
              </a:spcAft>
              <a:defRPr/>
            </a:pPr>
            <a:r>
              <a:rPr lang="en-GB" sz="1600" dirty="0">
                <a:latin typeface="Arial" panose="020B0604020202020204" pitchFamily="34" charset="0"/>
                <a:cs typeface="Arial" panose="020B0604020202020204" pitchFamily="34" charset="0"/>
              </a:rPr>
              <a:t>   ( O. </a:t>
            </a:r>
            <a:r>
              <a:rPr lang="en-GB" sz="1600" dirty="0" err="1">
                <a:latin typeface="Arial" panose="020B0604020202020204" pitchFamily="34" charset="0"/>
                <a:cs typeface="Arial" panose="020B0604020202020204" pitchFamily="34" charset="0"/>
              </a:rPr>
              <a:t>Bettmann</a:t>
            </a:r>
            <a:r>
              <a:rPr lang="en-GB" sz="1600" dirty="0">
                <a:latin typeface="Arial" panose="020B0604020202020204" pitchFamily="34" charset="0"/>
                <a:cs typeface="Arial" panose="020B0604020202020204" pitchFamily="34" charset="0"/>
              </a:rPr>
              <a:t>, Corbis n.d.)</a:t>
            </a:r>
          </a:p>
          <a:p>
            <a:pPr marL="342900" indent="-342900" algn="just" fontAlgn="auto">
              <a:lnSpc>
                <a:spcPct val="150000"/>
              </a:lnSpc>
              <a:spcAft>
                <a:spcPts val="0"/>
              </a:spcAft>
              <a:buFont typeface="Arial" panose="020B0604020202020204" pitchFamily="34" charset="0"/>
              <a:buChar char="•"/>
              <a:defRPr/>
            </a:pPr>
            <a:endParaRPr lang="en-GB" sz="1600" b="1" dirty="0">
              <a:latin typeface="Arial" panose="020B0604020202020204" pitchFamily="34" charset="0"/>
              <a:cs typeface="Arial" panose="020B0604020202020204" pitchFamily="34" charset="0"/>
            </a:endParaRPr>
          </a:p>
          <a:p>
            <a:pPr fontAlgn="auto">
              <a:spcAft>
                <a:spcPts val="0"/>
              </a:spcAft>
              <a:defRPr/>
            </a:pPr>
            <a:endParaRPr lang="en-GB" sz="1600" dirty="0"/>
          </a:p>
        </p:txBody>
      </p:sp>
      <p:pic>
        <p:nvPicPr>
          <p:cNvPr id="3076" name="Picture 2" descr="See the source image">
            <a:extLst>
              <a:ext uri="{FF2B5EF4-FFF2-40B4-BE49-F238E27FC236}">
                <a16:creationId xmlns:a16="http://schemas.microsoft.com/office/drawing/2014/main" id="{718AAE07-C224-460A-9B8D-45976F107C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18210" y="2582863"/>
            <a:ext cx="2292350" cy="359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492A358C-93EC-4832-B90D-A4EE11C66A52}"/>
              </a:ext>
            </a:extLst>
          </p:cNvPr>
          <p:cNvSpPr/>
          <p:nvPr/>
        </p:nvSpPr>
        <p:spPr>
          <a:xfrm>
            <a:off x="8658225" y="871538"/>
            <a:ext cx="3292475" cy="1606550"/>
          </a:xfrm>
          <a:prstGeom prst="rect">
            <a:avLst/>
          </a:prstGeom>
        </p:spPr>
        <p:style>
          <a:lnRef idx="1">
            <a:schemeClr val="accent6"/>
          </a:lnRef>
          <a:fillRef idx="2">
            <a:schemeClr val="accent6"/>
          </a:fillRef>
          <a:effectRef idx="1">
            <a:schemeClr val="accent6"/>
          </a:effectRef>
          <a:fontRef idx="minor">
            <a:schemeClr val="dk1"/>
          </a:fontRef>
        </p:style>
        <p:txBody>
          <a:bodyPr anchor="ctr"/>
          <a:lstStyle/>
          <a:p>
            <a:pPr algn="just" eaLnBrk="1" fontAlgn="auto" hangingPunct="1">
              <a:spcBef>
                <a:spcPts val="0"/>
              </a:spcBef>
              <a:spcAft>
                <a:spcPts val="0"/>
              </a:spcAft>
              <a:defRPr/>
            </a:pPr>
            <a:r>
              <a:rPr lang="en-GB" b="1" dirty="0"/>
              <a:t>“ If the child partly explains the adult, it can also be said that each period of his development partly explains the period that follow” ( Piaget,  1969)</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C62174D-AB70-470C-AD70-0D8A884DA029}"/>
              </a:ext>
            </a:extLst>
          </p:cNvPr>
          <p:cNvSpPr>
            <a:spLocks noGrp="1"/>
          </p:cNvSpPr>
          <p:nvPr>
            <p:ph type="title"/>
          </p:nvPr>
        </p:nvSpPr>
        <p:spPr>
          <a:xfrm>
            <a:off x="526106" y="237631"/>
            <a:ext cx="7405044" cy="559003"/>
          </a:xfrm>
        </p:spPr>
        <p:txBody>
          <a:bodyPr>
            <a:normAutofit/>
          </a:bodyPr>
          <a:lstStyle/>
          <a:p>
            <a:r>
              <a:rPr lang="en-GB" sz="2400" b="1" dirty="0">
                <a:latin typeface="Arial" panose="020B0604020202020204" pitchFamily="34" charset="0"/>
                <a:cs typeface="Arial" panose="020B0604020202020204" pitchFamily="34" charset="0"/>
              </a:rPr>
              <a:t>SENSORIMOTOR STAGE</a:t>
            </a:r>
          </a:p>
        </p:txBody>
      </p:sp>
      <p:sp>
        <p:nvSpPr>
          <p:cNvPr id="3" name="Content Placeholder 2">
            <a:extLst>
              <a:ext uri="{FF2B5EF4-FFF2-40B4-BE49-F238E27FC236}">
                <a16:creationId xmlns:a16="http://schemas.microsoft.com/office/drawing/2014/main" id="{64B43F38-091E-4596-9AB0-1173897EC99D}"/>
              </a:ext>
            </a:extLst>
          </p:cNvPr>
          <p:cNvSpPr>
            <a:spLocks noGrp="1"/>
          </p:cNvSpPr>
          <p:nvPr>
            <p:ph idx="1"/>
          </p:nvPr>
        </p:nvSpPr>
        <p:spPr>
          <a:xfrm>
            <a:off x="187247" y="924128"/>
            <a:ext cx="11785013" cy="5859443"/>
          </a:xfrm>
        </p:spPr>
        <p:txBody>
          <a:bodyPr rtlCol="0">
            <a:normAutofit/>
          </a:bodyPr>
          <a:lstStyle/>
          <a:p>
            <a:pPr algn="just">
              <a:lnSpc>
                <a:spcPct val="150000"/>
              </a:lnSpc>
              <a:defRPr/>
            </a:pPr>
            <a:r>
              <a:rPr lang="en-GB" sz="1600" b="1" dirty="0">
                <a:latin typeface="Arial" panose="020B0604020202020204" pitchFamily="34" charset="0"/>
                <a:cs typeface="Arial" panose="020B0604020202020204" pitchFamily="34" charset="0"/>
              </a:rPr>
              <a:t>Sensorimotor stage </a:t>
            </a:r>
            <a:r>
              <a:rPr lang="en-GB" sz="1600" dirty="0">
                <a:latin typeface="Arial" panose="020B0604020202020204" pitchFamily="34" charset="0"/>
                <a:cs typeface="Arial" panose="020B0604020202020204" pitchFamily="34" charset="0"/>
              </a:rPr>
              <a:t>– “the period where language is still absent…infant lacks the symbolic function” (Piaget &amp; Inhelder, 1969), but very important as during first 24 months the infant develops the cognitive base for his later perceptive and intellectual development and elementary affective reactions. During this stage, infants develop </a:t>
            </a:r>
            <a:r>
              <a:rPr lang="en-GB" sz="1600" b="1" dirty="0">
                <a:latin typeface="Arial" panose="020B0604020202020204" pitchFamily="34" charset="0"/>
                <a:cs typeface="Arial" panose="020B0604020202020204" pitchFamily="34" charset="0"/>
              </a:rPr>
              <a:t>object permanence.</a:t>
            </a:r>
          </a:p>
          <a:p>
            <a:pPr algn="just" fontAlgn="auto">
              <a:lnSpc>
                <a:spcPct val="150000"/>
              </a:lnSpc>
              <a:spcAft>
                <a:spcPts val="0"/>
              </a:spcAft>
              <a:defRPr/>
            </a:pPr>
            <a:r>
              <a:rPr lang="en-GB" sz="1600" b="1" dirty="0">
                <a:latin typeface="Arial" panose="020B0604020202020204" pitchFamily="34" charset="0"/>
                <a:cs typeface="Arial" panose="020B0604020202020204" pitchFamily="34" charset="0"/>
              </a:rPr>
              <a:t>Sensorimotor substages: </a:t>
            </a:r>
          </a:p>
          <a:p>
            <a:pPr marL="800100" lvl="1" indent="-342900" algn="just" fontAlgn="auto">
              <a:lnSpc>
                <a:spcPct val="150000"/>
              </a:lnSpc>
              <a:spcAft>
                <a:spcPts val="0"/>
              </a:spcAft>
              <a:buFont typeface="+mj-lt"/>
              <a:buAutoNum type="arabicPeriod"/>
              <a:defRPr/>
            </a:pPr>
            <a:r>
              <a:rPr lang="en-GB" sz="1600" dirty="0">
                <a:latin typeface="Arial" panose="020B0604020202020204" pitchFamily="34" charset="0"/>
                <a:cs typeface="Arial" panose="020B0604020202020204" pitchFamily="34" charset="0"/>
              </a:rPr>
              <a:t>Reflexive schemas (birth-1 month)</a:t>
            </a:r>
          </a:p>
          <a:p>
            <a:pPr marL="800100" lvl="1" indent="-342900" algn="just" fontAlgn="auto">
              <a:lnSpc>
                <a:spcPct val="150000"/>
              </a:lnSpc>
              <a:spcAft>
                <a:spcPts val="0"/>
              </a:spcAft>
              <a:buFont typeface="+mj-lt"/>
              <a:buAutoNum type="arabicPeriod"/>
              <a:defRPr/>
            </a:pPr>
            <a:r>
              <a:rPr lang="en-GB" sz="1600" dirty="0">
                <a:latin typeface="Arial" panose="020B0604020202020204" pitchFamily="34" charset="0"/>
                <a:cs typeface="Arial" panose="020B0604020202020204" pitchFamily="34" charset="0"/>
              </a:rPr>
              <a:t>Primary circular reaction (1-4 months)</a:t>
            </a:r>
          </a:p>
          <a:p>
            <a:pPr marL="800100" lvl="1" indent="-342900" algn="just" fontAlgn="auto">
              <a:lnSpc>
                <a:spcPct val="150000"/>
              </a:lnSpc>
              <a:spcAft>
                <a:spcPts val="0"/>
              </a:spcAft>
              <a:buFont typeface="+mj-lt"/>
              <a:buAutoNum type="arabicPeriod"/>
              <a:defRPr/>
            </a:pPr>
            <a:r>
              <a:rPr lang="en-GB" sz="1600" dirty="0">
                <a:latin typeface="Arial" panose="020B0604020202020204" pitchFamily="34" charset="0"/>
                <a:cs typeface="Arial" panose="020B0604020202020204" pitchFamily="34" charset="0"/>
              </a:rPr>
              <a:t>Secondary circular reactions (4-8 months)</a:t>
            </a:r>
          </a:p>
          <a:p>
            <a:pPr marL="800100" lvl="1" indent="-342900" algn="just" fontAlgn="auto">
              <a:lnSpc>
                <a:spcPct val="150000"/>
              </a:lnSpc>
              <a:spcAft>
                <a:spcPts val="0"/>
              </a:spcAft>
              <a:buFont typeface="+mj-lt"/>
              <a:buAutoNum type="arabicPeriod"/>
              <a:defRPr/>
            </a:pPr>
            <a:r>
              <a:rPr lang="en-GB" sz="1600" dirty="0">
                <a:latin typeface="Arial" panose="020B0604020202020204" pitchFamily="34" charset="0"/>
                <a:cs typeface="Arial" panose="020B0604020202020204" pitchFamily="34" charset="0"/>
              </a:rPr>
              <a:t>Coordination of secondary circular reaction (8-12 months)</a:t>
            </a:r>
          </a:p>
          <a:p>
            <a:pPr marL="800100" lvl="1" indent="-342900" algn="just" fontAlgn="auto">
              <a:lnSpc>
                <a:spcPct val="150000"/>
              </a:lnSpc>
              <a:spcAft>
                <a:spcPts val="0"/>
              </a:spcAft>
              <a:buFont typeface="+mj-lt"/>
              <a:buAutoNum type="arabicPeriod"/>
              <a:defRPr/>
            </a:pPr>
            <a:r>
              <a:rPr lang="en-GB" sz="1600" dirty="0">
                <a:latin typeface="Arial" panose="020B0604020202020204" pitchFamily="34" charset="0"/>
                <a:cs typeface="Arial" panose="020B0604020202020204" pitchFamily="34" charset="0"/>
              </a:rPr>
              <a:t>Tertiary circular reactions ( 12-18 months)</a:t>
            </a:r>
          </a:p>
          <a:p>
            <a:pPr marL="800100" lvl="1" indent="-342900" algn="just" fontAlgn="auto">
              <a:lnSpc>
                <a:spcPct val="150000"/>
              </a:lnSpc>
              <a:spcAft>
                <a:spcPts val="0"/>
              </a:spcAft>
              <a:buFont typeface="+mj-lt"/>
              <a:buAutoNum type="arabicPeriod"/>
              <a:defRPr/>
            </a:pPr>
            <a:r>
              <a:rPr lang="en-GB" sz="1600" dirty="0">
                <a:latin typeface="Arial" panose="020B0604020202020204" pitchFamily="34" charset="0"/>
                <a:cs typeface="Arial" panose="020B0604020202020204" pitchFamily="34" charset="0"/>
              </a:rPr>
              <a:t>Mental representation ( 18 months-2 years)</a:t>
            </a:r>
          </a:p>
          <a:p>
            <a:pPr lvl="8" algn="just">
              <a:lnSpc>
                <a:spcPct val="150000"/>
              </a:lnSpc>
              <a:defRPr/>
            </a:pPr>
            <a:endParaRPr lang="en-GB" sz="1600" b="1" dirty="0">
              <a:solidFill>
                <a:srgbClr val="0563C1"/>
              </a:solidFill>
              <a:latin typeface="Arial" panose="020B0604020202020204" pitchFamily="34" charset="0"/>
              <a:cs typeface="Arial" panose="020B0604020202020204" pitchFamily="34" charset="0"/>
            </a:endParaRPr>
          </a:p>
          <a:p>
            <a:pPr marL="3657600" lvl="8" indent="0" algn="just">
              <a:lnSpc>
                <a:spcPct val="150000"/>
              </a:lnSpc>
              <a:buFont typeface="Arial" panose="020B0604020202020204" pitchFamily="34" charset="0"/>
              <a:buNone/>
              <a:defRPr/>
            </a:pPr>
            <a:r>
              <a:rPr lang="en-GB" sz="1600" dirty="0">
                <a:latin typeface="Arial" panose="020B0604020202020204" pitchFamily="34" charset="0"/>
                <a:cs typeface="Arial" panose="020B0604020202020204" pitchFamily="34" charset="0"/>
              </a:rPr>
              <a:t>                                                                                 (M. Dominik, Corbis, n.d.</a:t>
            </a:r>
            <a:r>
              <a:rPr lang="en-GB" sz="1600" b="1" dirty="0">
                <a:latin typeface="Arial" panose="020B0604020202020204" pitchFamily="34" charset="0"/>
                <a:cs typeface="Arial" panose="020B0604020202020204" pitchFamily="34" charset="0"/>
              </a:rPr>
              <a:t>)</a:t>
            </a:r>
            <a:endParaRPr lang="en-GB" sz="1600" dirty="0">
              <a:latin typeface="Arial" panose="020B0604020202020204" pitchFamily="34" charset="0"/>
              <a:cs typeface="Arial" panose="020B0604020202020204" pitchFamily="34" charset="0"/>
            </a:endParaRPr>
          </a:p>
        </p:txBody>
      </p:sp>
      <p:pic>
        <p:nvPicPr>
          <p:cNvPr id="5124" name="Picture 5" descr="A picture containing person, indoor&#10;&#10;Description automatically generated">
            <a:extLst>
              <a:ext uri="{FF2B5EF4-FFF2-40B4-BE49-F238E27FC236}">
                <a16:creationId xmlns:a16="http://schemas.microsoft.com/office/drawing/2014/main" id="{C1B743C0-9F11-41E7-B715-8D837F3631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1150" y="2373313"/>
            <a:ext cx="3518305" cy="31909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14F387-73F4-479C-960B-A46F196A4C87}"/>
              </a:ext>
            </a:extLst>
          </p:cNvPr>
          <p:cNvSpPr>
            <a:spLocks noGrp="1"/>
          </p:cNvSpPr>
          <p:nvPr>
            <p:ph idx="1"/>
          </p:nvPr>
        </p:nvSpPr>
        <p:spPr>
          <a:xfrm>
            <a:off x="243191" y="1381328"/>
            <a:ext cx="11614826" cy="5111547"/>
          </a:xfrm>
        </p:spPr>
        <p:txBody>
          <a:bodyPr>
            <a:normAutofit/>
          </a:bodyPr>
          <a:lstStyle/>
          <a:p>
            <a:pPr algn="just" fontAlgn="auto">
              <a:lnSpc>
                <a:spcPct val="150000"/>
              </a:lnSpc>
              <a:spcAft>
                <a:spcPts val="0"/>
              </a:spcAft>
              <a:defRPr/>
            </a:pPr>
            <a:r>
              <a:rPr lang="en-GB" sz="1600" b="1" dirty="0">
                <a:latin typeface="Arial" panose="020B0604020202020204" pitchFamily="34" charset="0"/>
                <a:cs typeface="Arial" panose="020B0604020202020204" pitchFamily="34" charset="0"/>
              </a:rPr>
              <a:t>Schemas - </a:t>
            </a:r>
            <a:r>
              <a:rPr lang="en-GB" sz="1600" dirty="0">
                <a:latin typeface="Arial" panose="020B0604020202020204" pitchFamily="34" charset="0"/>
                <a:cs typeface="Arial" panose="020B0604020202020204" pitchFamily="34" charset="0"/>
              </a:rPr>
              <a:t>Piaget’s concept for specific psychological structures – organized way of making sense of experience (Berk, 2009)</a:t>
            </a:r>
          </a:p>
          <a:p>
            <a:pPr algn="just" fontAlgn="auto">
              <a:lnSpc>
                <a:spcPct val="150000"/>
              </a:lnSpc>
              <a:spcAft>
                <a:spcPts val="0"/>
              </a:spcAft>
              <a:defRPr/>
            </a:pPr>
            <a:r>
              <a:rPr lang="en-GB" sz="1600" dirty="0">
                <a:latin typeface="Arial" panose="020B0604020202020204" pitchFamily="34" charset="0"/>
                <a:cs typeface="Arial" panose="020B0604020202020204" pitchFamily="34" charset="0"/>
              </a:rPr>
              <a:t>2 processes involved in infant’s cognitive change:</a:t>
            </a:r>
          </a:p>
          <a:p>
            <a:pPr lvl="2" algn="just" fontAlgn="auto">
              <a:lnSpc>
                <a:spcPct val="150000"/>
              </a:lnSpc>
              <a:spcAft>
                <a:spcPts val="0"/>
              </a:spcAft>
              <a:defRPr/>
            </a:pPr>
            <a:r>
              <a:rPr lang="en-GB" sz="1600" b="1" dirty="0">
                <a:latin typeface="Arial" panose="020B0604020202020204" pitchFamily="34" charset="0"/>
                <a:cs typeface="Arial" panose="020B0604020202020204" pitchFamily="34" charset="0"/>
              </a:rPr>
              <a:t>Adaptation- </a:t>
            </a:r>
            <a:r>
              <a:rPr lang="en-GB" sz="1600" dirty="0">
                <a:latin typeface="Arial" panose="020B0604020202020204" pitchFamily="34" charset="0"/>
                <a:cs typeface="Arial" panose="020B0604020202020204" pitchFamily="34" charset="0"/>
              </a:rPr>
              <a:t>infant constructs schemas by direct interaction with the environment, using two complementary activities: Assimilation and Accommodation. </a:t>
            </a:r>
          </a:p>
          <a:p>
            <a:pPr lvl="2" algn="just" fontAlgn="auto">
              <a:lnSpc>
                <a:spcPct val="150000"/>
              </a:lnSpc>
              <a:spcAft>
                <a:spcPts val="0"/>
              </a:spcAft>
              <a:defRPr/>
            </a:pPr>
            <a:r>
              <a:rPr lang="en-GB" sz="1600" b="1" dirty="0">
                <a:latin typeface="Arial" panose="020B0604020202020204" pitchFamily="34" charset="0"/>
                <a:cs typeface="Arial" panose="020B0604020202020204" pitchFamily="34" charset="0"/>
              </a:rPr>
              <a:t>Organization</a:t>
            </a:r>
            <a:r>
              <a:rPr lang="en-GB" sz="1600" dirty="0">
                <a:latin typeface="Arial" panose="020B0604020202020204" pitchFamily="34" charset="0"/>
                <a:cs typeface="Arial" panose="020B0604020202020204" pitchFamily="34" charset="0"/>
              </a:rPr>
              <a:t>-an internal process whilst the infant links new the schemas  with the previous ones, creating a strongly interconnected cognitive system.</a:t>
            </a:r>
          </a:p>
          <a:p>
            <a:pPr algn="just" fontAlgn="auto">
              <a:lnSpc>
                <a:spcPct val="150000"/>
              </a:lnSpc>
              <a:spcAft>
                <a:spcPts val="0"/>
              </a:spcAft>
              <a:defRPr/>
            </a:pPr>
            <a:r>
              <a:rPr lang="en-GB" sz="1600" dirty="0">
                <a:latin typeface="Arial" panose="020B0604020202020204" pitchFamily="34" charset="0"/>
                <a:cs typeface="Arial" panose="020B0604020202020204" pitchFamily="34" charset="0"/>
              </a:rPr>
              <a:t>According to Piaget, infancy cognitive development takes place between 0-12 months, </a:t>
            </a:r>
          </a:p>
          <a:p>
            <a:pPr marL="0" indent="0" algn="just" fontAlgn="auto">
              <a:lnSpc>
                <a:spcPct val="150000"/>
              </a:lnSpc>
              <a:spcAft>
                <a:spcPts val="0"/>
              </a:spcAft>
              <a:buNone/>
              <a:defRPr/>
            </a:pPr>
            <a:r>
              <a:rPr lang="en-GB" sz="1600" dirty="0">
                <a:latin typeface="Arial" panose="020B0604020202020204" pitchFamily="34" charset="0"/>
                <a:cs typeface="Arial" panose="020B0604020202020204" pitchFamily="34" charset="0"/>
              </a:rPr>
              <a:t>but we can say that between 12-24 months it is also infancy, because child is still learning.</a:t>
            </a:r>
          </a:p>
          <a:p>
            <a:pPr marL="0" indent="0">
              <a:buNone/>
            </a:pPr>
            <a:endParaRPr lang="en-GB" dirty="0"/>
          </a:p>
        </p:txBody>
      </p:sp>
      <p:pic>
        <p:nvPicPr>
          <p:cNvPr id="4" name="Picture 3" descr="A baby sitting on a chair&#10;&#10;Description automatically generated with low confidence">
            <a:extLst>
              <a:ext uri="{FF2B5EF4-FFF2-40B4-BE49-F238E27FC236}">
                <a16:creationId xmlns:a16="http://schemas.microsoft.com/office/drawing/2014/main" id="{2172B35C-DAF3-4A50-B97B-1369BDE7E2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56688" y="3937101"/>
            <a:ext cx="2460861" cy="22318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D6EB1614-9FE2-48AE-B754-3B77D3FE595A}"/>
              </a:ext>
            </a:extLst>
          </p:cNvPr>
          <p:cNvSpPr txBox="1"/>
          <p:nvPr/>
        </p:nvSpPr>
        <p:spPr>
          <a:xfrm>
            <a:off x="9056688" y="6168922"/>
            <a:ext cx="4708188"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(Grabowska, Pexel, 2019)</a:t>
            </a:r>
          </a:p>
        </p:txBody>
      </p:sp>
    </p:spTree>
    <p:extLst>
      <p:ext uri="{BB962C8B-B14F-4D97-AF65-F5344CB8AC3E}">
        <p14:creationId xmlns:p14="http://schemas.microsoft.com/office/powerpoint/2010/main" val="1730352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77890-789D-4FE2-8402-7AC4B173071D}"/>
              </a:ext>
            </a:extLst>
          </p:cNvPr>
          <p:cNvSpPr>
            <a:spLocks noGrp="1"/>
          </p:cNvSpPr>
          <p:nvPr>
            <p:ph type="title"/>
          </p:nvPr>
        </p:nvSpPr>
        <p:spPr>
          <a:xfrm>
            <a:off x="350982" y="160946"/>
            <a:ext cx="11732638" cy="520092"/>
          </a:xfrm>
        </p:spPr>
        <p:txBody>
          <a:bodyPr>
            <a:normAutofit/>
          </a:bodyPr>
          <a:lstStyle/>
          <a:p>
            <a:pPr algn="just">
              <a:lnSpc>
                <a:spcPct val="150000"/>
              </a:lnSpc>
            </a:pPr>
            <a:r>
              <a:rPr lang="en-GB" sz="1800" b="1" dirty="0">
                <a:latin typeface="Arial" panose="020B0604020202020204" pitchFamily="34" charset="0"/>
                <a:cs typeface="Arial" panose="020B0604020202020204" pitchFamily="34" charset="0"/>
              </a:rPr>
              <a:t>Evaluation of Piaget’s theory</a:t>
            </a:r>
            <a:endParaRPr lang="en-GB" sz="1800" dirty="0"/>
          </a:p>
        </p:txBody>
      </p:sp>
      <p:sp>
        <p:nvSpPr>
          <p:cNvPr id="3" name="Content Placeholder 2">
            <a:extLst>
              <a:ext uri="{FF2B5EF4-FFF2-40B4-BE49-F238E27FC236}">
                <a16:creationId xmlns:a16="http://schemas.microsoft.com/office/drawing/2014/main" id="{29A2ACA2-FB25-49A6-8046-9ADED02BEB52}"/>
              </a:ext>
            </a:extLst>
          </p:cNvPr>
          <p:cNvSpPr>
            <a:spLocks noGrp="1"/>
          </p:cNvSpPr>
          <p:nvPr>
            <p:ph idx="1"/>
          </p:nvPr>
        </p:nvSpPr>
        <p:spPr>
          <a:xfrm>
            <a:off x="165370" y="875487"/>
            <a:ext cx="11848290" cy="5821567"/>
          </a:xfrm>
        </p:spPr>
        <p:txBody>
          <a:bodyPr>
            <a:normAutofit fontScale="32500" lnSpcReduction="20000"/>
          </a:bodyPr>
          <a:lstStyle/>
          <a:p>
            <a:pPr algn="just" fontAlgn="auto">
              <a:lnSpc>
                <a:spcPct val="150000"/>
              </a:lnSpc>
              <a:spcAft>
                <a:spcPts val="0"/>
              </a:spcAft>
              <a:defRPr/>
            </a:pPr>
            <a:r>
              <a:rPr lang="en-GB" sz="4900" b="1" dirty="0">
                <a:latin typeface="Arial" panose="020B0604020202020204" pitchFamily="34" charset="0"/>
                <a:cs typeface="Arial" panose="020B0604020202020204" pitchFamily="34" charset="0"/>
              </a:rPr>
              <a:t>Strengths</a:t>
            </a:r>
          </a:p>
          <a:p>
            <a:pPr algn="just" fontAlgn="auto">
              <a:lnSpc>
                <a:spcPct val="150000"/>
              </a:lnSpc>
              <a:spcAft>
                <a:spcPts val="0"/>
              </a:spcAft>
              <a:defRPr/>
            </a:pPr>
            <a:r>
              <a:rPr lang="en-GB" sz="4900" dirty="0">
                <a:latin typeface="Arial" panose="020B0604020202020204" pitchFamily="34" charset="0"/>
                <a:cs typeface="Arial" panose="020B0604020202020204" pitchFamily="34" charset="0"/>
              </a:rPr>
              <a:t>Enormous contribution on psychology and other disciplines and to general culture at large (Basic Books, 2000).</a:t>
            </a:r>
          </a:p>
          <a:p>
            <a:pPr algn="just" fontAlgn="auto">
              <a:lnSpc>
                <a:spcPct val="150000"/>
              </a:lnSpc>
              <a:spcAft>
                <a:spcPts val="0"/>
              </a:spcAft>
              <a:defRPr/>
            </a:pPr>
            <a:r>
              <a:rPr lang="en-GB" sz="4900" dirty="0">
                <a:latin typeface="Arial" panose="020B0604020202020204" pitchFamily="34" charset="0"/>
                <a:cs typeface="Arial" panose="020B0604020202020204" pitchFamily="34" charset="0"/>
              </a:rPr>
              <a:t>Set child psychology to move in entirely new direction, asking new questions, cognitive-organismic questions.</a:t>
            </a:r>
          </a:p>
          <a:p>
            <a:pPr algn="just" fontAlgn="auto">
              <a:lnSpc>
                <a:spcPct val="150000"/>
              </a:lnSpc>
              <a:spcAft>
                <a:spcPts val="0"/>
              </a:spcAft>
              <a:defRPr/>
            </a:pPr>
            <a:r>
              <a:rPr lang="en-GB" sz="4900" dirty="0">
                <a:latin typeface="Arial" panose="020B0604020202020204" pitchFamily="34" charset="0"/>
                <a:cs typeface="Arial" panose="020B0604020202020204" pitchFamily="34" charset="0"/>
              </a:rPr>
              <a:t>Made on valid, scientific experiments.</a:t>
            </a:r>
          </a:p>
          <a:p>
            <a:pPr algn="just" fontAlgn="auto">
              <a:lnSpc>
                <a:spcPct val="150000"/>
              </a:lnSpc>
              <a:spcAft>
                <a:spcPts val="0"/>
              </a:spcAft>
              <a:defRPr/>
            </a:pPr>
            <a:r>
              <a:rPr lang="en-GB" sz="4900" b="1" dirty="0">
                <a:latin typeface="Arial" panose="020B0604020202020204" pitchFamily="34" charset="0"/>
                <a:cs typeface="Arial" panose="020B0604020202020204" pitchFamily="34" charset="0"/>
              </a:rPr>
              <a:t>Criticism/Limitations</a:t>
            </a:r>
          </a:p>
          <a:p>
            <a:pPr algn="just" fontAlgn="auto">
              <a:lnSpc>
                <a:spcPct val="150000"/>
              </a:lnSpc>
              <a:spcAft>
                <a:spcPts val="0"/>
              </a:spcAft>
              <a:defRPr/>
            </a:pPr>
            <a:r>
              <a:rPr lang="en-GB" sz="4900" dirty="0">
                <a:latin typeface="Arial" panose="020B0604020202020204" pitchFamily="34" charset="0"/>
                <a:cs typeface="Arial" panose="020B0604020202020204" pitchFamily="34" charset="0"/>
              </a:rPr>
              <a:t>There are evidence demonstrating that babies’ cognitive abilities are more advanced than Piaget believed, recent researches has demonstrated that rudiments of many of his key concept (</a:t>
            </a:r>
            <a:r>
              <a:rPr lang="en-GB" sz="4900" dirty="0" err="1">
                <a:latin typeface="Arial" panose="020B0604020202020204" pitchFamily="34" charset="0"/>
                <a:cs typeface="Arial" panose="020B0604020202020204" pitchFamily="34" charset="0"/>
              </a:rPr>
              <a:t>ex:object</a:t>
            </a:r>
            <a:r>
              <a:rPr lang="en-GB" sz="4900" dirty="0">
                <a:latin typeface="Arial" panose="020B0604020202020204" pitchFamily="34" charset="0"/>
                <a:cs typeface="Arial" panose="020B0604020202020204" pitchFamily="34" charset="0"/>
              </a:rPr>
              <a:t> permanence) may begin to appear at earlier stage ( Griggs &amp; Jackson, 2019).</a:t>
            </a:r>
          </a:p>
          <a:p>
            <a:pPr algn="just" fontAlgn="auto">
              <a:lnSpc>
                <a:spcPct val="150000"/>
              </a:lnSpc>
              <a:spcAft>
                <a:spcPts val="0"/>
              </a:spcAft>
              <a:defRPr/>
            </a:pPr>
            <a:r>
              <a:rPr lang="en-GB" sz="4900" dirty="0">
                <a:latin typeface="Arial" panose="020B0604020202020204" pitchFamily="34" charset="0"/>
                <a:cs typeface="Arial" panose="020B0604020202020204" pitchFamily="34" charset="0"/>
              </a:rPr>
              <a:t>Insufficient consideration of  the impact of culture and social environment. </a:t>
            </a:r>
          </a:p>
          <a:p>
            <a:pPr algn="just" fontAlgn="auto">
              <a:lnSpc>
                <a:spcPct val="150000"/>
              </a:lnSpc>
              <a:spcAft>
                <a:spcPts val="0"/>
              </a:spcAft>
              <a:defRPr/>
            </a:pPr>
            <a:r>
              <a:rPr lang="en-GB" sz="4900" b="1" dirty="0">
                <a:latin typeface="Arial" panose="020B0604020202020204" pitchFamily="34" charset="0"/>
                <a:cs typeface="Arial" panose="020B0604020202020204" pitchFamily="34" charset="0"/>
              </a:rPr>
              <a:t>Practical application in nowadays </a:t>
            </a:r>
          </a:p>
          <a:p>
            <a:pPr algn="just" fontAlgn="auto">
              <a:lnSpc>
                <a:spcPct val="150000"/>
              </a:lnSpc>
              <a:spcAft>
                <a:spcPts val="0"/>
              </a:spcAft>
              <a:defRPr/>
            </a:pPr>
            <a:r>
              <a:rPr lang="en-GB" sz="4900" dirty="0">
                <a:latin typeface="Arial" panose="020B0604020202020204" pitchFamily="34" charset="0"/>
                <a:cs typeface="Arial" panose="020B0604020202020204" pitchFamily="34" charset="0"/>
              </a:rPr>
              <a:t>The theory is used in school systems, teachers shape and develop the curriculums for children based on it.</a:t>
            </a:r>
          </a:p>
          <a:p>
            <a:pPr algn="just" fontAlgn="auto">
              <a:lnSpc>
                <a:spcPct val="150000"/>
              </a:lnSpc>
              <a:spcAft>
                <a:spcPts val="0"/>
              </a:spcAft>
              <a:defRPr/>
            </a:pPr>
            <a:r>
              <a:rPr lang="en-GB" sz="4900" dirty="0">
                <a:latin typeface="Arial" panose="020B0604020202020204" pitchFamily="34" charset="0"/>
                <a:cs typeface="Arial" panose="020B0604020202020204" pitchFamily="34" charset="0"/>
              </a:rPr>
              <a:t>His idea of cognitive development in stages and understanding that children learn through experience is used to predict the capabilities of what children can or cannot understand at a certain stage.</a:t>
            </a:r>
          </a:p>
          <a:p>
            <a:pPr algn="just" fontAlgn="auto">
              <a:lnSpc>
                <a:spcPct val="150000"/>
              </a:lnSpc>
              <a:spcAft>
                <a:spcPts val="0"/>
              </a:spcAft>
              <a:defRPr/>
            </a:pPr>
            <a:r>
              <a:rPr lang="en-GB" sz="4900" dirty="0">
                <a:latin typeface="Arial" panose="020B0604020202020204" pitchFamily="34" charset="0"/>
                <a:cs typeface="Arial" panose="020B0604020202020204" pitchFamily="34" charset="0"/>
              </a:rPr>
              <a:t>Example of Piagetian education programs: </a:t>
            </a:r>
            <a:r>
              <a:rPr lang="en-GB" sz="4900" b="1" dirty="0">
                <a:latin typeface="Arial" panose="020B0604020202020204" pitchFamily="34" charset="0"/>
                <a:cs typeface="Arial" panose="020B0604020202020204" pitchFamily="34" charset="0"/>
              </a:rPr>
              <a:t>Anchored Instruction;  </a:t>
            </a:r>
            <a:r>
              <a:rPr lang="en-GB" sz="4900" b="1" dirty="0" err="1">
                <a:latin typeface="Arial" panose="020B0604020202020204" pitchFamily="34" charset="0"/>
                <a:cs typeface="Arial" panose="020B0604020202020204" pitchFamily="34" charset="0"/>
              </a:rPr>
              <a:t>Microwords</a:t>
            </a:r>
            <a:r>
              <a:rPr lang="en-GB" sz="4900" b="1" dirty="0">
                <a:latin typeface="Arial" panose="020B0604020202020204" pitchFamily="34" charset="0"/>
                <a:cs typeface="Arial" panose="020B0604020202020204" pitchFamily="34" charset="0"/>
              </a:rPr>
              <a:t>;  Symbol Pads. (</a:t>
            </a:r>
            <a:r>
              <a:rPr lang="en-GB" sz="4900" dirty="0">
                <a:latin typeface="Arial" panose="020B0604020202020204" pitchFamily="34" charset="0"/>
                <a:cs typeface="Arial" panose="020B0604020202020204" pitchFamily="34" charset="0"/>
              </a:rPr>
              <a:t>Habib et al., 2011)</a:t>
            </a:r>
            <a:endParaRPr lang="en-GB" sz="4900" b="1" dirty="0">
              <a:latin typeface="Arial" panose="020B0604020202020204" pitchFamily="34" charset="0"/>
              <a:cs typeface="Arial" panose="020B0604020202020204" pitchFamily="34" charset="0"/>
            </a:endParaRPr>
          </a:p>
          <a:p>
            <a:pPr fontAlgn="auto">
              <a:spcAft>
                <a:spcPts val="0"/>
              </a:spcAft>
              <a:defRPr/>
            </a:pP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8547427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63FFECB-A85D-4D61-A115-D5B19BC9329F}"/>
              </a:ext>
            </a:extLst>
          </p:cNvPr>
          <p:cNvSpPr>
            <a:spLocks noGrp="1"/>
          </p:cNvSpPr>
          <p:nvPr>
            <p:ph type="title"/>
          </p:nvPr>
        </p:nvSpPr>
        <p:spPr>
          <a:xfrm>
            <a:off x="643467" y="1698171"/>
            <a:ext cx="3962061" cy="4516360"/>
          </a:xfrm>
        </p:spPr>
        <p:txBody>
          <a:bodyPr anchor="ctr">
            <a:normAutofit/>
          </a:bodyPr>
          <a:lstStyle/>
          <a:p>
            <a:r>
              <a:rPr lang="en-GB" sz="3600" b="1">
                <a:latin typeface="Arial" panose="020B0604020202020204" pitchFamily="34" charset="0"/>
                <a:cs typeface="Arial" panose="020B0604020202020204" pitchFamily="34" charset="0"/>
              </a:rPr>
              <a:t>CONCLUSION</a:t>
            </a:r>
          </a:p>
        </p:txBody>
      </p:sp>
      <p:sp>
        <p:nvSpPr>
          <p:cNvPr id="11" name="Rectangle 10">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B59FE773-FD05-4A2D-B832-22BD973E0FA4}"/>
              </a:ext>
            </a:extLst>
          </p:cNvPr>
          <p:cNvGraphicFramePr>
            <a:graphicFrameLocks noGrp="1"/>
          </p:cNvGraphicFramePr>
          <p:nvPr>
            <p:ph idx="1"/>
            <p:extLst>
              <p:ext uri="{D42A27DB-BD31-4B8C-83A1-F6EECF244321}">
                <p14:modId xmlns:p14="http://schemas.microsoft.com/office/powerpoint/2010/main" val="3476455931"/>
              </p:ext>
            </p:extLst>
          </p:nvPr>
        </p:nvGraphicFramePr>
        <p:xfrm>
          <a:off x="5070475" y="1698625"/>
          <a:ext cx="6478588" cy="45164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79684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41B5E-A151-426B-BF68-DAD833920C12}"/>
              </a:ext>
            </a:extLst>
          </p:cNvPr>
          <p:cNvSpPr>
            <a:spLocks noGrp="1"/>
          </p:cNvSpPr>
          <p:nvPr>
            <p:ph type="title"/>
          </p:nvPr>
        </p:nvSpPr>
        <p:spPr>
          <a:xfrm>
            <a:off x="165370" y="141490"/>
            <a:ext cx="11780196" cy="539547"/>
          </a:xfrm>
        </p:spPr>
        <p:txBody>
          <a:bodyPr>
            <a:normAutofit/>
          </a:bodyPr>
          <a:lstStyle/>
          <a:p>
            <a:r>
              <a:rPr lang="en-GB" sz="24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705958F9-610A-4FD4-ABD3-B08A8E7F5401}"/>
              </a:ext>
            </a:extLst>
          </p:cNvPr>
          <p:cNvSpPr>
            <a:spLocks noGrp="1"/>
          </p:cNvSpPr>
          <p:nvPr>
            <p:ph idx="1"/>
          </p:nvPr>
        </p:nvSpPr>
        <p:spPr>
          <a:xfrm>
            <a:off x="165369" y="836579"/>
            <a:ext cx="11858017" cy="5758774"/>
          </a:xfrm>
        </p:spPr>
        <p:txBody>
          <a:bodyPr>
            <a:normAutofit fontScale="25000" lnSpcReduction="20000"/>
          </a:bodyPr>
          <a:lstStyle/>
          <a:p>
            <a:pPr algn="just">
              <a:lnSpc>
                <a:spcPct val="170000"/>
              </a:lnSpc>
              <a:spcBef>
                <a:spcPts val="0"/>
              </a:spcBef>
              <a:spcAft>
                <a:spcPts val="800"/>
              </a:spcAft>
            </a:pPr>
            <a:r>
              <a:rPr lang="en-GB" sz="6400" dirty="0">
                <a:latin typeface="Arial" panose="020B0604020202020204" pitchFamily="34" charset="0"/>
                <a:cs typeface="Arial" panose="020B0604020202020204" pitchFamily="34" charset="0"/>
              </a:rPr>
              <a:t>Bee, H. and Boyd, D. (2002). Lifespan Development. 3</a:t>
            </a:r>
            <a:r>
              <a:rPr lang="en-GB" sz="6400" baseline="30000" dirty="0">
                <a:latin typeface="Arial" panose="020B0604020202020204" pitchFamily="34" charset="0"/>
                <a:cs typeface="Arial" panose="020B0604020202020204" pitchFamily="34" charset="0"/>
              </a:rPr>
              <a:t>rd</a:t>
            </a:r>
            <a:r>
              <a:rPr lang="en-GB" sz="6400" dirty="0">
                <a:latin typeface="Arial" panose="020B0604020202020204" pitchFamily="34" charset="0"/>
                <a:cs typeface="Arial" panose="020B0604020202020204" pitchFamily="34" charset="0"/>
              </a:rPr>
              <a:t> Edition. Boston: </a:t>
            </a:r>
            <a:r>
              <a:rPr lang="en-GB" sz="6400" dirty="0" err="1">
                <a:latin typeface="Arial" panose="020B0604020202020204" pitchFamily="34" charset="0"/>
                <a:cs typeface="Arial" panose="020B0604020202020204" pitchFamily="34" charset="0"/>
              </a:rPr>
              <a:t>Allyn</a:t>
            </a:r>
            <a:r>
              <a:rPr lang="en-GB" sz="6400" dirty="0">
                <a:latin typeface="Arial" panose="020B0604020202020204" pitchFamily="34" charset="0"/>
                <a:cs typeface="Arial" panose="020B0604020202020204" pitchFamily="34" charset="0"/>
              </a:rPr>
              <a:t> &amp; Bacon.</a:t>
            </a:r>
          </a:p>
          <a:p>
            <a:pPr algn="just">
              <a:lnSpc>
                <a:spcPct val="170000"/>
              </a:lnSpc>
              <a:spcBef>
                <a:spcPts val="0"/>
              </a:spcBef>
              <a:spcAft>
                <a:spcPts val="800"/>
              </a:spcAft>
            </a:pPr>
            <a:r>
              <a:rPr lang="en-GB" sz="6400" dirty="0">
                <a:latin typeface="Arial" panose="020B0604020202020204" pitchFamily="34" charset="0"/>
                <a:cs typeface="Arial" panose="020B0604020202020204" pitchFamily="34" charset="0"/>
              </a:rPr>
              <a:t>Berk, L, (2009). </a:t>
            </a:r>
            <a:r>
              <a:rPr lang="en-GB" sz="6400" i="1" dirty="0">
                <a:latin typeface="Arial" panose="020B0604020202020204" pitchFamily="34" charset="0"/>
                <a:cs typeface="Arial" panose="020B0604020202020204" pitchFamily="34" charset="0"/>
              </a:rPr>
              <a:t>Development Through the Lifespan</a:t>
            </a:r>
            <a:r>
              <a:rPr lang="en-GB" sz="6400" dirty="0">
                <a:latin typeface="Arial" panose="020B0604020202020204" pitchFamily="34" charset="0"/>
                <a:cs typeface="Arial" panose="020B0604020202020204" pitchFamily="34" charset="0"/>
              </a:rPr>
              <a:t>, 5th </a:t>
            </a:r>
            <a:r>
              <a:rPr lang="en-GB" sz="6400" dirty="0" err="1">
                <a:latin typeface="Arial" panose="020B0604020202020204" pitchFamily="34" charset="0"/>
                <a:cs typeface="Arial" panose="020B0604020202020204" pitchFamily="34" charset="0"/>
              </a:rPr>
              <a:t>Edn</a:t>
            </a:r>
            <a:r>
              <a:rPr lang="en-GB" sz="6400" dirty="0">
                <a:latin typeface="Arial" panose="020B0604020202020204" pitchFamily="34" charset="0"/>
                <a:cs typeface="Arial" panose="020B0604020202020204" pitchFamily="34" charset="0"/>
              </a:rPr>
              <a:t>. US: Pearson Education., p.19., p.152, p. 153.</a:t>
            </a:r>
            <a:endParaRPr lang="en-GB" sz="6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70000"/>
              </a:lnSpc>
              <a:spcBef>
                <a:spcPts val="0"/>
              </a:spcBef>
              <a:spcAft>
                <a:spcPts val="800"/>
              </a:spcAft>
            </a:pPr>
            <a:r>
              <a:rPr lang="en-GB" sz="6400" dirty="0">
                <a:effectLst/>
                <a:latin typeface="Arial" panose="020B0604020202020204" pitchFamily="34" charset="0"/>
                <a:ea typeface="Calibri" panose="020F0502020204030204" pitchFamily="34" charset="0"/>
                <a:cs typeface="Arial" panose="020B0604020202020204" pitchFamily="34" charset="0"/>
              </a:rPr>
              <a:t>Bornstein, M.H. and Lamb M.E. (2002). </a:t>
            </a:r>
            <a:r>
              <a:rPr lang="en-GB" sz="6400" i="1" dirty="0">
                <a:effectLst/>
                <a:latin typeface="Arial" panose="020B0604020202020204" pitchFamily="34" charset="0"/>
                <a:ea typeface="Calibri" panose="020F0502020204030204" pitchFamily="34" charset="0"/>
                <a:cs typeface="Arial" panose="020B0604020202020204" pitchFamily="34" charset="0"/>
              </a:rPr>
              <a:t>Development in Infancy. </a:t>
            </a:r>
            <a:r>
              <a:rPr lang="en-GB" sz="6400" dirty="0">
                <a:effectLst/>
                <a:latin typeface="Arial" panose="020B0604020202020204" pitchFamily="34" charset="0"/>
                <a:ea typeface="Calibri" panose="020F0502020204030204" pitchFamily="34" charset="0"/>
                <a:cs typeface="Arial" panose="020B0604020202020204" pitchFamily="34" charset="0"/>
              </a:rPr>
              <a:t>4</a:t>
            </a:r>
            <a:r>
              <a:rPr lang="en-GB" sz="6400" baseline="30000" dirty="0">
                <a:effectLst/>
                <a:latin typeface="Arial" panose="020B0604020202020204" pitchFamily="34" charset="0"/>
                <a:ea typeface="Calibri" panose="020F0502020204030204" pitchFamily="34" charset="0"/>
                <a:cs typeface="Arial" panose="020B0604020202020204" pitchFamily="34" charset="0"/>
              </a:rPr>
              <a:t>th</a:t>
            </a:r>
            <a:r>
              <a:rPr lang="en-GB" sz="6400" dirty="0">
                <a:effectLst/>
                <a:latin typeface="Arial" panose="020B0604020202020204" pitchFamily="34" charset="0"/>
                <a:ea typeface="Calibri" panose="020F0502020204030204" pitchFamily="34" charset="0"/>
                <a:cs typeface="Arial" panose="020B0604020202020204" pitchFamily="34" charset="0"/>
              </a:rPr>
              <a:t> ed., Psychology Press, p.528.</a:t>
            </a:r>
          </a:p>
          <a:p>
            <a:pPr algn="just">
              <a:lnSpc>
                <a:spcPct val="170000"/>
              </a:lnSpc>
              <a:spcBef>
                <a:spcPts val="0"/>
              </a:spcBef>
              <a:spcAft>
                <a:spcPts val="800"/>
              </a:spcAft>
            </a:pPr>
            <a:r>
              <a:rPr lang="en-GB" sz="6400" dirty="0">
                <a:latin typeface="Arial" panose="020B0604020202020204" pitchFamily="34" charset="0"/>
                <a:ea typeface="Calibri" panose="020F0502020204030204" pitchFamily="34" charset="0"/>
                <a:cs typeface="Arial" panose="020B0604020202020204" pitchFamily="34" charset="0"/>
              </a:rPr>
              <a:t>CDC (2021). </a:t>
            </a:r>
            <a:r>
              <a:rPr lang="en-GB" sz="6400" i="1" dirty="0">
                <a:latin typeface="Arial" panose="020B0604020202020204" pitchFamily="34" charset="0"/>
                <a:ea typeface="Calibri" panose="020F0502020204030204" pitchFamily="34" charset="0"/>
                <a:cs typeface="Arial" panose="020B0604020202020204" pitchFamily="34" charset="0"/>
              </a:rPr>
              <a:t>Child Development. </a:t>
            </a:r>
            <a:r>
              <a:rPr lang="en-GB" sz="6400" u="sng" dirty="0">
                <a:solidFill>
                  <a:srgbClr val="000000"/>
                </a:solidFill>
                <a:latin typeface="Arial" panose="020B0604020202020204" pitchFamily="34" charset="0"/>
                <a:ea typeface="Calibri" panose="020F0502020204030204" pitchFamily="34" charset="0"/>
                <a:cs typeface="Arial" panose="020B0604020202020204" pitchFamily="34" charset="0"/>
              </a:rPr>
              <a:t>[</a:t>
            </a:r>
            <a:r>
              <a:rPr lang="en-GB" sz="6400" dirty="0">
                <a:solidFill>
                  <a:srgbClr val="000000"/>
                </a:solidFill>
                <a:effectLst/>
                <a:latin typeface="Arial" panose="020B0604020202020204" pitchFamily="34" charset="0"/>
                <a:ea typeface="Calibri" panose="020F0502020204030204" pitchFamily="34" charset="0"/>
                <a:cs typeface="Arial" panose="020B0604020202020204" pitchFamily="34" charset="0"/>
              </a:rPr>
              <a:t>online</a:t>
            </a:r>
            <a:r>
              <a:rPr lang="en-GB" sz="6400" dirty="0">
                <a:solidFill>
                  <a:srgbClr val="000000"/>
                </a:solidFill>
                <a:latin typeface="Arial" panose="020B0604020202020204" pitchFamily="34" charset="0"/>
                <a:ea typeface="Calibri" panose="020F0502020204030204" pitchFamily="34" charset="0"/>
                <a:cs typeface="Arial" panose="020B0604020202020204" pitchFamily="34" charset="0"/>
              </a:rPr>
              <a:t>] </a:t>
            </a:r>
            <a:r>
              <a:rPr lang="en-GB" sz="6400" b="0" i="0" dirty="0" err="1">
                <a:solidFill>
                  <a:srgbClr val="000000"/>
                </a:solidFill>
                <a:effectLst/>
                <a:latin typeface="Arial" panose="020B0604020202020204" pitchFamily="34" charset="0"/>
                <a:cs typeface="Arial" panose="020B0604020202020204" pitchFamily="34" charset="0"/>
              </a:rPr>
              <a:t>Centers</a:t>
            </a:r>
            <a:r>
              <a:rPr lang="en-GB" sz="6400" b="0" i="0" dirty="0">
                <a:solidFill>
                  <a:srgbClr val="000000"/>
                </a:solidFill>
                <a:effectLst/>
                <a:latin typeface="Arial" panose="020B0604020202020204" pitchFamily="34" charset="0"/>
                <a:cs typeface="Arial" panose="020B0604020202020204" pitchFamily="34" charset="0"/>
              </a:rPr>
              <a:t> for Disease Control and Prevention. Available at: </a:t>
            </a:r>
            <a:r>
              <a:rPr lang="en-GB" sz="6400" u="sng"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2"/>
              </a:rPr>
              <a:t>https://www.cdc.gov/ncbddd/childdevelopment/positiveparenting/infants.html</a:t>
            </a:r>
            <a:r>
              <a:rPr lang="en-GB" sz="6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November 27, 2021].</a:t>
            </a:r>
            <a:endParaRPr lang="en-GB" sz="6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70000"/>
              </a:lnSpc>
            </a:pPr>
            <a:r>
              <a:rPr lang="en-GB" sz="6400" b="0" i="0" dirty="0">
                <a:solidFill>
                  <a:srgbClr val="000000"/>
                </a:solidFill>
                <a:effectLst/>
                <a:latin typeface="Arial" panose="020B0604020202020204" pitchFamily="34" charset="0"/>
                <a:cs typeface="Arial" panose="020B0604020202020204" pitchFamily="34" charset="0"/>
              </a:rPr>
              <a:t>CDC (2021). </a:t>
            </a:r>
            <a:r>
              <a:rPr lang="en-GB" sz="6400" b="0" i="1" dirty="0">
                <a:solidFill>
                  <a:srgbClr val="000000"/>
                </a:solidFill>
                <a:effectLst/>
                <a:latin typeface="Arial" panose="020B0604020202020204" pitchFamily="34" charset="0"/>
                <a:cs typeface="Arial" panose="020B0604020202020204" pitchFamily="34" charset="0"/>
              </a:rPr>
              <a:t>Child Development: Infants (0-1 years) | CDC</a:t>
            </a:r>
            <a:r>
              <a:rPr lang="en-GB" sz="6400" b="0" i="0" dirty="0">
                <a:solidFill>
                  <a:srgbClr val="000000"/>
                </a:solidFill>
                <a:effectLst/>
                <a:latin typeface="Arial" panose="020B0604020202020204" pitchFamily="34" charset="0"/>
                <a:cs typeface="Arial" panose="020B0604020202020204" pitchFamily="34" charset="0"/>
              </a:rPr>
              <a:t>. [online] </a:t>
            </a:r>
            <a:r>
              <a:rPr lang="en-GB" sz="6400" b="0" i="0" dirty="0" err="1">
                <a:solidFill>
                  <a:srgbClr val="000000"/>
                </a:solidFill>
                <a:effectLst/>
                <a:latin typeface="Arial" panose="020B0604020202020204" pitchFamily="34" charset="0"/>
                <a:cs typeface="Arial" panose="020B0604020202020204" pitchFamily="34" charset="0"/>
              </a:rPr>
              <a:t>Centers</a:t>
            </a:r>
            <a:r>
              <a:rPr lang="en-GB" sz="6400" b="0" i="0" dirty="0">
                <a:solidFill>
                  <a:srgbClr val="000000"/>
                </a:solidFill>
                <a:effectLst/>
                <a:latin typeface="Arial" panose="020B0604020202020204" pitchFamily="34" charset="0"/>
                <a:cs typeface="Arial" panose="020B0604020202020204" pitchFamily="34" charset="0"/>
              </a:rPr>
              <a:t> for Disease Control and Prevention. Available at: </a:t>
            </a:r>
            <a:r>
              <a:rPr lang="en-GB" sz="6400" b="0" i="0" dirty="0">
                <a:solidFill>
                  <a:srgbClr val="000000"/>
                </a:solidFill>
                <a:effectLst/>
                <a:latin typeface="Arial" panose="020B0604020202020204" pitchFamily="34" charset="0"/>
                <a:cs typeface="Arial" panose="020B0604020202020204" pitchFamily="34" charset="0"/>
                <a:hlinkClick r:id="rId2"/>
              </a:rPr>
              <a:t>&lt;https://www.cdc.gov/ncbddd/childdevelopment/positiveparenting/infants.html&gt;</a:t>
            </a:r>
            <a:r>
              <a:rPr lang="en-GB" sz="6400" b="0" i="0" dirty="0">
                <a:solidFill>
                  <a:srgbClr val="000000"/>
                </a:solidFill>
                <a:effectLst/>
                <a:latin typeface="Arial" panose="020B0604020202020204" pitchFamily="34" charset="0"/>
                <a:cs typeface="Arial" panose="020B0604020202020204" pitchFamily="34" charset="0"/>
              </a:rPr>
              <a:t> [Accessed 26 November 2021].</a:t>
            </a:r>
          </a:p>
          <a:p>
            <a:pPr algn="just">
              <a:lnSpc>
                <a:spcPct val="170000"/>
              </a:lnSpc>
              <a:defRPr/>
            </a:pPr>
            <a:r>
              <a:rPr lang="en-GB" sz="6400" dirty="0">
                <a:latin typeface="Arial" panose="020B0604020202020204" pitchFamily="34" charset="0"/>
                <a:cs typeface="Arial" panose="020B0604020202020204" pitchFamily="34" charset="0"/>
              </a:rPr>
              <a:t>Griggs, R., Jackson, S.,(2019).,  </a:t>
            </a:r>
            <a:r>
              <a:rPr lang="en-GB" sz="6400" i="1" dirty="0">
                <a:latin typeface="Arial" panose="020B0604020202020204" pitchFamily="34" charset="0"/>
                <a:cs typeface="Arial" panose="020B0604020202020204" pitchFamily="34" charset="0"/>
              </a:rPr>
              <a:t>Psychology-A concise Introduction</a:t>
            </a:r>
            <a:r>
              <a:rPr lang="en-GB" sz="6400" dirty="0">
                <a:latin typeface="Arial" panose="020B0604020202020204" pitchFamily="34" charset="0"/>
                <a:cs typeface="Arial" panose="020B0604020202020204" pitchFamily="34" charset="0"/>
              </a:rPr>
              <a:t>, 6</a:t>
            </a:r>
            <a:r>
              <a:rPr lang="en-GB" sz="6400" baseline="30000" dirty="0">
                <a:latin typeface="Arial" panose="020B0604020202020204" pitchFamily="34" charset="0"/>
                <a:cs typeface="Arial" panose="020B0604020202020204" pitchFamily="34" charset="0"/>
              </a:rPr>
              <a:t>th</a:t>
            </a:r>
            <a:r>
              <a:rPr lang="en-GB" sz="6400" dirty="0">
                <a:latin typeface="Arial" panose="020B0604020202020204" pitchFamily="34" charset="0"/>
                <a:cs typeface="Arial" panose="020B0604020202020204" pitchFamily="34" charset="0"/>
              </a:rPr>
              <a:t> </a:t>
            </a:r>
            <a:r>
              <a:rPr lang="en-GB" sz="6400" dirty="0" err="1">
                <a:latin typeface="Arial" panose="020B0604020202020204" pitchFamily="34" charset="0"/>
                <a:cs typeface="Arial" panose="020B0604020202020204" pitchFamily="34" charset="0"/>
              </a:rPr>
              <a:t>Edn</a:t>
            </a:r>
            <a:r>
              <a:rPr lang="en-GB" sz="6400" dirty="0">
                <a:latin typeface="Arial" panose="020B0604020202020204" pitchFamily="34" charset="0"/>
                <a:cs typeface="Arial" panose="020B0604020202020204" pitchFamily="34" charset="0"/>
              </a:rPr>
              <a:t>. New York: Worth Publishers Macmillan Learning, p.298.,  p. 303.</a:t>
            </a:r>
          </a:p>
          <a:p>
            <a:pPr algn="just">
              <a:lnSpc>
                <a:spcPct val="170000"/>
              </a:lnSpc>
              <a:defRPr/>
            </a:pPr>
            <a:r>
              <a:rPr lang="en-GB" sz="6400" b="0" i="0" dirty="0">
                <a:solidFill>
                  <a:srgbClr val="000000"/>
                </a:solidFill>
                <a:effectLst/>
                <a:latin typeface="Arial" panose="020B0604020202020204" pitchFamily="34" charset="0"/>
                <a:cs typeface="Arial" panose="020B0604020202020204" pitchFamily="34" charset="0"/>
              </a:rPr>
              <a:t>Habib, A., Truslow, C., Harmon, C. and </a:t>
            </a:r>
            <a:r>
              <a:rPr lang="en-GB" sz="6400" b="0" i="0" dirty="0" err="1">
                <a:solidFill>
                  <a:srgbClr val="000000"/>
                </a:solidFill>
                <a:effectLst/>
                <a:latin typeface="Arial" panose="020B0604020202020204" pitchFamily="34" charset="0"/>
                <a:cs typeface="Arial" panose="020B0604020202020204" pitchFamily="34" charset="0"/>
              </a:rPr>
              <a:t>Karellas</a:t>
            </a:r>
            <a:r>
              <a:rPr lang="en-GB" sz="6400" b="0" i="0" dirty="0">
                <a:solidFill>
                  <a:srgbClr val="000000"/>
                </a:solidFill>
                <a:effectLst/>
                <a:latin typeface="Arial" panose="020B0604020202020204" pitchFamily="34" charset="0"/>
                <a:cs typeface="Arial" panose="020B0604020202020204" pitchFamily="34" charset="0"/>
              </a:rPr>
              <a:t>, G. (2011). </a:t>
            </a:r>
            <a:r>
              <a:rPr lang="en-GB" sz="6400" b="0" i="1" dirty="0">
                <a:solidFill>
                  <a:srgbClr val="000000"/>
                </a:solidFill>
                <a:effectLst/>
                <a:latin typeface="Arial" panose="020B0604020202020204" pitchFamily="34" charset="0"/>
                <a:cs typeface="Arial" panose="020B0604020202020204" pitchFamily="34" charset="0"/>
              </a:rPr>
              <a:t>Changes in child psychology</a:t>
            </a:r>
            <a:r>
              <a:rPr lang="en-GB" sz="6400" b="0" i="0" dirty="0">
                <a:solidFill>
                  <a:srgbClr val="000000"/>
                </a:solidFill>
                <a:effectLst/>
                <a:latin typeface="Arial" panose="020B0604020202020204" pitchFamily="34" charset="0"/>
                <a:cs typeface="Arial" panose="020B0604020202020204" pitchFamily="34" charset="0"/>
              </a:rPr>
              <a:t>. [online] www.childpsych.umwbllogs.org. Available at: </a:t>
            </a:r>
            <a:r>
              <a:rPr lang="en-GB" sz="6400" b="0" i="0" dirty="0">
                <a:solidFill>
                  <a:srgbClr val="000000"/>
                </a:solidFill>
                <a:effectLst/>
                <a:latin typeface="Arial" panose="020B0604020202020204" pitchFamily="34" charset="0"/>
                <a:cs typeface="Arial" panose="020B0604020202020204" pitchFamily="34" charset="0"/>
                <a:hlinkClick r:id="rId3"/>
              </a:rPr>
              <a:t>&lt;https://childpsych.umwblogs.org/developmental-theories/jean-piaget/stages-of-cognitive-development/formal-operational/&gt; </a:t>
            </a:r>
            <a:r>
              <a:rPr lang="en-GB" sz="6400" b="0" i="0" dirty="0">
                <a:solidFill>
                  <a:srgbClr val="000000"/>
                </a:solidFill>
                <a:effectLst/>
                <a:latin typeface="Arial" panose="020B0604020202020204" pitchFamily="34" charset="0"/>
                <a:cs typeface="Arial" panose="020B0604020202020204" pitchFamily="34" charset="0"/>
              </a:rPr>
              <a:t>[Accessed 24 November 2021].</a:t>
            </a:r>
          </a:p>
          <a:p>
            <a:pPr algn="just">
              <a:lnSpc>
                <a:spcPct val="170000"/>
              </a:lnSpc>
              <a:defRPr/>
            </a:pPr>
            <a:r>
              <a:rPr lang="en-GB" sz="6400" b="0" i="0" dirty="0">
                <a:solidFill>
                  <a:srgbClr val="000000"/>
                </a:solidFill>
                <a:effectLst/>
                <a:latin typeface="Arial" panose="020B0604020202020204" pitchFamily="34" charset="0"/>
                <a:cs typeface="Arial" panose="020B0604020202020204" pitchFamily="34" charset="0"/>
              </a:rPr>
              <a:t>Hart, S. (2015). </a:t>
            </a:r>
            <a:r>
              <a:rPr lang="en-GB" sz="6400" b="0" i="1" dirty="0">
                <a:solidFill>
                  <a:srgbClr val="000000"/>
                </a:solidFill>
                <a:effectLst/>
                <a:latin typeface="Arial" panose="020B0604020202020204" pitchFamily="34" charset="0"/>
                <a:cs typeface="Arial" panose="020B0604020202020204" pitchFamily="34" charset="0"/>
              </a:rPr>
              <a:t>Jealousy in Infants</a:t>
            </a:r>
            <a:r>
              <a:rPr lang="en-GB" sz="6400" b="0" i="0" dirty="0">
                <a:solidFill>
                  <a:srgbClr val="000000"/>
                </a:solidFill>
                <a:effectLst/>
                <a:latin typeface="Arial" panose="020B0604020202020204" pitchFamily="34" charset="0"/>
                <a:cs typeface="Arial" panose="020B0604020202020204" pitchFamily="34" charset="0"/>
              </a:rPr>
              <a:t>. 1st ed. Cham: Springer International Publishing, p.2.</a:t>
            </a:r>
          </a:p>
          <a:p>
            <a:pPr algn="just">
              <a:lnSpc>
                <a:spcPct val="170000"/>
              </a:lnSpc>
              <a:defRPr/>
            </a:pPr>
            <a:endParaRPr lang="en-GB" sz="4800" dirty="0">
              <a:latin typeface="Arial" panose="020B0604020202020204" pitchFamily="34" charset="0"/>
              <a:cs typeface="Arial" panose="020B0604020202020204" pitchFamily="34" charset="0"/>
            </a:endParaRPr>
          </a:p>
          <a:p>
            <a:pPr algn="just">
              <a:lnSpc>
                <a:spcPct val="170000"/>
              </a:lnSpc>
              <a:defRPr/>
            </a:pPr>
            <a:endParaRPr lang="en-GB" sz="4800" dirty="0">
              <a:latin typeface="Arial" panose="020B0604020202020204" pitchFamily="34" charset="0"/>
              <a:cs typeface="Arial" panose="020B0604020202020204" pitchFamily="34" charset="0"/>
            </a:endParaRPr>
          </a:p>
          <a:p>
            <a:pPr algn="just">
              <a:lnSpc>
                <a:spcPct val="170000"/>
              </a:lnSpc>
            </a:pPr>
            <a:endParaRPr lang="en-GB" sz="4800" dirty="0"/>
          </a:p>
          <a:p>
            <a:pPr marL="342900" marR="0" lvl="0" indent="-342900">
              <a:lnSpc>
                <a:spcPct val="107000"/>
              </a:lnSpc>
              <a:spcBef>
                <a:spcPts val="0"/>
              </a:spcBef>
              <a:spcAft>
                <a:spcPts val="800"/>
              </a:spcAft>
              <a:buFont typeface="Symbol" panose="05050102010706020507" pitchFamily="18" charset="2"/>
              <a:buChar char=""/>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2081883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BF03F-0D58-45DA-9E38-0C4C2A07152F}"/>
              </a:ext>
            </a:extLst>
          </p:cNvPr>
          <p:cNvSpPr>
            <a:spLocks noGrp="1"/>
          </p:cNvSpPr>
          <p:nvPr>
            <p:ph type="title"/>
          </p:nvPr>
        </p:nvSpPr>
        <p:spPr>
          <a:xfrm>
            <a:off x="175098" y="38910"/>
            <a:ext cx="11178702" cy="622571"/>
          </a:xfrm>
        </p:spPr>
        <p:txBody>
          <a:bodyPr>
            <a:normAutofit/>
          </a:bodyPr>
          <a:lstStyle/>
          <a:p>
            <a:r>
              <a:rPr lang="en-GB" sz="2400" b="1" dirty="0">
                <a:latin typeface="Arial" panose="020B0604020202020204" pitchFamily="34" charset="0"/>
                <a:cs typeface="Arial" panose="020B0604020202020204" pitchFamily="34" charset="0"/>
              </a:rPr>
              <a:t>REFERENCES  CONT’D</a:t>
            </a:r>
          </a:p>
        </p:txBody>
      </p:sp>
      <p:sp>
        <p:nvSpPr>
          <p:cNvPr id="3" name="Content Placeholder 2">
            <a:extLst>
              <a:ext uri="{FF2B5EF4-FFF2-40B4-BE49-F238E27FC236}">
                <a16:creationId xmlns:a16="http://schemas.microsoft.com/office/drawing/2014/main" id="{68575485-28B3-42DA-8473-4B7A5F510ACB}"/>
              </a:ext>
            </a:extLst>
          </p:cNvPr>
          <p:cNvSpPr>
            <a:spLocks noGrp="1"/>
          </p:cNvSpPr>
          <p:nvPr>
            <p:ph idx="1"/>
          </p:nvPr>
        </p:nvSpPr>
        <p:spPr>
          <a:xfrm>
            <a:off x="175098" y="778213"/>
            <a:ext cx="11770468" cy="5807413"/>
          </a:xfrm>
        </p:spPr>
        <p:txBody>
          <a:bodyPr>
            <a:normAutofit fontScale="85000" lnSpcReduction="20000"/>
          </a:bodyPr>
          <a:lstStyle/>
          <a:p>
            <a:pPr algn="just">
              <a:lnSpc>
                <a:spcPct val="170000"/>
              </a:lnSpc>
              <a:defRPr/>
            </a:pPr>
            <a:r>
              <a:rPr lang="en-GB" sz="1600" b="0" i="0" dirty="0">
                <a:solidFill>
                  <a:srgbClr val="000000"/>
                </a:solidFill>
                <a:effectLst/>
                <a:latin typeface="Arial" panose="020B0604020202020204" pitchFamily="34" charset="0"/>
                <a:cs typeface="Arial" panose="020B0604020202020204" pitchFamily="34" charset="0"/>
              </a:rPr>
              <a:t>Harper, P. and Dwivedi, K., 2004. </a:t>
            </a:r>
            <a:r>
              <a:rPr lang="en-GB" sz="1600" b="0" i="1" dirty="0">
                <a:solidFill>
                  <a:srgbClr val="000000"/>
                </a:solidFill>
                <a:effectLst/>
                <a:latin typeface="Arial" panose="020B0604020202020204" pitchFamily="34" charset="0"/>
                <a:cs typeface="Arial" panose="020B0604020202020204" pitchFamily="34" charset="0"/>
              </a:rPr>
              <a:t>Promoting the emotional well-being of children and adolescents and preventing their mental ill health</a:t>
            </a:r>
            <a:r>
              <a:rPr lang="en-GB" sz="1600" b="0" i="0" dirty="0">
                <a:solidFill>
                  <a:srgbClr val="000000"/>
                </a:solidFill>
                <a:effectLst/>
                <a:latin typeface="Arial" panose="020B0604020202020204" pitchFamily="34" charset="0"/>
                <a:cs typeface="Arial" panose="020B0604020202020204" pitchFamily="34" charset="0"/>
              </a:rPr>
              <a:t>. 1st ed. London: J. Kingsley Publishers, p.33.</a:t>
            </a:r>
          </a:p>
          <a:p>
            <a:pPr algn="just">
              <a:lnSpc>
                <a:spcPct val="170000"/>
              </a:lnSpc>
              <a:defRPr/>
            </a:pPr>
            <a:r>
              <a:rPr lang="en-GB" sz="1600" b="0" i="0" dirty="0" err="1">
                <a:solidFill>
                  <a:srgbClr val="000000"/>
                </a:solidFill>
                <a:effectLst/>
                <a:latin typeface="Arial" panose="020B0604020202020204" pitchFamily="34" charset="0"/>
                <a:cs typeface="Arial" panose="020B0604020202020204" pitchFamily="34" charset="0"/>
              </a:rPr>
              <a:t>Jarass</a:t>
            </a:r>
            <a:r>
              <a:rPr lang="en-GB" sz="1600" b="0" i="0" dirty="0">
                <a:solidFill>
                  <a:srgbClr val="000000"/>
                </a:solidFill>
                <a:effectLst/>
                <a:latin typeface="Arial" panose="020B0604020202020204" pitchFamily="34" charset="0"/>
                <a:cs typeface="Arial" panose="020B0604020202020204" pitchFamily="34" charset="0"/>
              </a:rPr>
              <a:t>, H. and </a:t>
            </a:r>
            <a:r>
              <a:rPr lang="en-GB" sz="1600" b="0" i="0" dirty="0" err="1">
                <a:solidFill>
                  <a:srgbClr val="000000"/>
                </a:solidFill>
                <a:effectLst/>
                <a:latin typeface="Arial" panose="020B0604020202020204" pitchFamily="34" charset="0"/>
                <a:cs typeface="Arial" panose="020B0604020202020204" pitchFamily="34" charset="0"/>
              </a:rPr>
              <a:t>Wurmser</a:t>
            </a:r>
            <a:r>
              <a:rPr lang="en-GB" sz="1600" b="0" i="0" dirty="0">
                <a:solidFill>
                  <a:srgbClr val="000000"/>
                </a:solidFill>
                <a:effectLst/>
                <a:latin typeface="Arial" panose="020B0604020202020204" pitchFamily="34" charset="0"/>
                <a:cs typeface="Arial" panose="020B0604020202020204" pitchFamily="34" charset="0"/>
              </a:rPr>
              <a:t>, L. (2008). </a:t>
            </a:r>
            <a:r>
              <a:rPr lang="en-GB" sz="1600" b="0" i="1" dirty="0">
                <a:solidFill>
                  <a:srgbClr val="000000"/>
                </a:solidFill>
                <a:effectLst/>
                <a:latin typeface="Arial" panose="020B0604020202020204" pitchFamily="34" charset="0"/>
                <a:cs typeface="Arial" panose="020B0604020202020204" pitchFamily="34" charset="0"/>
              </a:rPr>
              <a:t>Jealousy and envy. </a:t>
            </a:r>
            <a:r>
              <a:rPr lang="en-GB" sz="1600" b="0" i="0" dirty="0">
                <a:solidFill>
                  <a:srgbClr val="000000"/>
                </a:solidFill>
                <a:effectLst/>
                <a:latin typeface="Arial" panose="020B0604020202020204" pitchFamily="34" charset="0"/>
                <a:cs typeface="Arial" panose="020B0604020202020204" pitchFamily="34" charset="0"/>
              </a:rPr>
              <a:t>1</a:t>
            </a:r>
            <a:r>
              <a:rPr lang="en-GB" sz="1600" b="0" i="0" baseline="30000" dirty="0">
                <a:solidFill>
                  <a:srgbClr val="000000"/>
                </a:solidFill>
                <a:effectLst/>
                <a:latin typeface="Arial" panose="020B0604020202020204" pitchFamily="34" charset="0"/>
                <a:cs typeface="Arial" panose="020B0604020202020204" pitchFamily="34" charset="0"/>
              </a:rPr>
              <a:t>st</a:t>
            </a:r>
            <a:r>
              <a:rPr lang="en-GB" sz="1600" b="0" i="0" dirty="0">
                <a:solidFill>
                  <a:srgbClr val="000000"/>
                </a:solidFill>
                <a:effectLst/>
                <a:latin typeface="Arial" panose="020B0604020202020204" pitchFamily="34" charset="0"/>
                <a:cs typeface="Arial" panose="020B0604020202020204" pitchFamily="34" charset="0"/>
              </a:rPr>
              <a:t> ed. New York: Taylor and Francis Group, LLC, P.10.</a:t>
            </a:r>
          </a:p>
          <a:p>
            <a:pPr algn="just">
              <a:lnSpc>
                <a:spcPct val="170000"/>
              </a:lnSpc>
              <a:defRPr/>
            </a:pPr>
            <a:r>
              <a:rPr lang="en-GB" sz="1600" b="0" i="0" dirty="0">
                <a:solidFill>
                  <a:srgbClr val="000000"/>
                </a:solidFill>
                <a:effectLst/>
                <a:latin typeface="Arial" panose="020B0604020202020204" pitchFamily="34" charset="0"/>
                <a:cs typeface="Arial" panose="020B0604020202020204" pitchFamily="34" charset="0"/>
              </a:rPr>
              <a:t>Lewis, M. and </a:t>
            </a:r>
            <a:r>
              <a:rPr lang="en-GB" sz="1600" b="0" i="0" dirty="0" err="1">
                <a:solidFill>
                  <a:srgbClr val="000000"/>
                </a:solidFill>
                <a:effectLst/>
                <a:latin typeface="Arial" panose="020B0604020202020204" pitchFamily="34" charset="0"/>
                <a:cs typeface="Arial" panose="020B0604020202020204" pitchFamily="34" charset="0"/>
              </a:rPr>
              <a:t>Michalson</a:t>
            </a:r>
            <a:r>
              <a:rPr lang="en-GB" sz="1600" b="0" i="0" dirty="0">
                <a:solidFill>
                  <a:srgbClr val="000000"/>
                </a:solidFill>
                <a:effectLst/>
                <a:latin typeface="Arial" panose="020B0604020202020204" pitchFamily="34" charset="0"/>
                <a:cs typeface="Arial" panose="020B0604020202020204" pitchFamily="34" charset="0"/>
              </a:rPr>
              <a:t>, L. (2014). </a:t>
            </a:r>
            <a:r>
              <a:rPr lang="en-GB" sz="1600" b="0" i="1" dirty="0">
                <a:solidFill>
                  <a:srgbClr val="000000"/>
                </a:solidFill>
                <a:effectLst/>
                <a:latin typeface="Arial" panose="020B0604020202020204" pitchFamily="34" charset="0"/>
                <a:cs typeface="Arial" panose="020B0604020202020204" pitchFamily="34" charset="0"/>
              </a:rPr>
              <a:t>Children's Emotions and Moods</a:t>
            </a:r>
            <a:r>
              <a:rPr lang="en-GB" sz="1600" b="0" i="0" dirty="0">
                <a:solidFill>
                  <a:srgbClr val="000000"/>
                </a:solidFill>
                <a:effectLst/>
                <a:latin typeface="Arial" panose="020B0604020202020204" pitchFamily="34" charset="0"/>
                <a:cs typeface="Arial" panose="020B0604020202020204" pitchFamily="34" charset="0"/>
              </a:rPr>
              <a:t>. 2nd ed. Boston, MA: Springer US, p.31.</a:t>
            </a:r>
            <a:endParaRPr lang="en-GB" sz="1600" dirty="0">
              <a:latin typeface="Arial" panose="020B0604020202020204" pitchFamily="34" charset="0"/>
              <a:cs typeface="Arial" panose="020B0604020202020204" pitchFamily="34" charset="0"/>
            </a:endParaRPr>
          </a:p>
          <a:p>
            <a:pPr algn="just">
              <a:lnSpc>
                <a:spcPct val="170000"/>
              </a:lnSpc>
              <a:defRPr/>
            </a:pPr>
            <a:r>
              <a:rPr lang="en-GB" sz="1600" dirty="0">
                <a:latin typeface="Arial" panose="020B0604020202020204" pitchFamily="34" charset="0"/>
                <a:cs typeface="Arial" panose="020B0604020202020204" pitchFamily="34" charset="0"/>
              </a:rPr>
              <a:t>Pascual-Leone, J. (2012). </a:t>
            </a:r>
            <a:r>
              <a:rPr lang="en-GB" sz="1600" i="1" dirty="0">
                <a:latin typeface="Arial" panose="020B0604020202020204" pitchFamily="34" charset="0"/>
                <a:cs typeface="Arial" panose="020B0604020202020204" pitchFamily="34" charset="0"/>
              </a:rPr>
              <a:t>Piaget as a pioneer of dialectical constructivism: Seeking dynamic processes for human science. </a:t>
            </a:r>
            <a:r>
              <a:rPr lang="en-GB" sz="1600" dirty="0">
                <a:solidFill>
                  <a:srgbClr val="000000"/>
                </a:solidFill>
                <a:latin typeface="Arial" panose="020B0604020202020204" pitchFamily="34" charset="0"/>
                <a:cs typeface="Arial" panose="020B0604020202020204" pitchFamily="34" charset="0"/>
              </a:rPr>
              <a:t>New Jersey: Transaction Publishers,</a:t>
            </a:r>
            <a:r>
              <a:rPr lang="en-GB" sz="1600" dirty="0">
                <a:latin typeface="Arial" panose="020B0604020202020204" pitchFamily="34" charset="0"/>
                <a:cs typeface="Arial" panose="020B0604020202020204" pitchFamily="34" charset="0"/>
              </a:rPr>
              <a:t> After Piaget. pp. 15 - 41.</a:t>
            </a:r>
          </a:p>
          <a:p>
            <a:pPr algn="just">
              <a:lnSpc>
                <a:spcPct val="170000"/>
              </a:lnSpc>
              <a:defRPr/>
            </a:pPr>
            <a:r>
              <a:rPr lang="en-GB" sz="1600" dirty="0">
                <a:latin typeface="Arial" panose="020B0604020202020204" pitchFamily="34" charset="0"/>
                <a:cs typeface="Arial" panose="020B0604020202020204" pitchFamily="34" charset="0"/>
              </a:rPr>
              <a:t>Piaget, J., </a:t>
            </a:r>
            <a:r>
              <a:rPr lang="en-GB" sz="1600" dirty="0" err="1">
                <a:latin typeface="Arial" panose="020B0604020202020204" pitchFamily="34" charset="0"/>
                <a:cs typeface="Arial" panose="020B0604020202020204" pitchFamily="34" charset="0"/>
              </a:rPr>
              <a:t>Inhelder</a:t>
            </a:r>
            <a:r>
              <a:rPr lang="en-GB" sz="1600" dirty="0">
                <a:latin typeface="Arial" panose="020B0604020202020204" pitchFamily="34" charset="0"/>
                <a:cs typeface="Arial" panose="020B0604020202020204" pitchFamily="34" charset="0"/>
              </a:rPr>
              <a:t>, B. (1969). </a:t>
            </a:r>
            <a:r>
              <a:rPr lang="en-GB" sz="1600" i="1" dirty="0">
                <a:latin typeface="Arial" panose="020B0604020202020204" pitchFamily="34" charset="0"/>
                <a:cs typeface="Arial" panose="020B0604020202020204" pitchFamily="34" charset="0"/>
              </a:rPr>
              <a:t>The Psychology of the Child, </a:t>
            </a:r>
            <a:r>
              <a:rPr lang="en-GB" sz="1600" dirty="0">
                <a:latin typeface="Arial" panose="020B0604020202020204" pitchFamily="34" charset="0"/>
                <a:cs typeface="Arial" panose="020B0604020202020204" pitchFamily="34" charset="0"/>
              </a:rPr>
              <a:t>2000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New York: Basic Books. pp.3 - 4.</a:t>
            </a:r>
          </a:p>
          <a:p>
            <a:pPr algn="just">
              <a:lnSpc>
                <a:spcPct val="170000"/>
              </a:lnSpc>
              <a:defRPr/>
            </a:pPr>
            <a:r>
              <a:rPr lang="en-GB" sz="1700" b="0" i="0" dirty="0">
                <a:solidFill>
                  <a:srgbClr val="000000"/>
                </a:solidFill>
                <a:effectLst/>
                <a:latin typeface="Arial" panose="020B0604020202020204" pitchFamily="34" charset="0"/>
                <a:cs typeface="Arial" panose="020B0604020202020204" pitchFamily="34" charset="0"/>
              </a:rPr>
              <a:t>Steinberg, L., Bornstein, M., </a:t>
            </a:r>
            <a:r>
              <a:rPr lang="en-GB" sz="1700" b="0" i="0" dirty="0" err="1">
                <a:solidFill>
                  <a:srgbClr val="000000"/>
                </a:solidFill>
                <a:effectLst/>
                <a:latin typeface="Arial" panose="020B0604020202020204" pitchFamily="34" charset="0"/>
                <a:cs typeface="Arial" panose="020B0604020202020204" pitchFamily="34" charset="0"/>
              </a:rPr>
              <a:t>Vandell</a:t>
            </a:r>
            <a:r>
              <a:rPr lang="en-GB" sz="1700" b="0" i="0" dirty="0">
                <a:solidFill>
                  <a:srgbClr val="000000"/>
                </a:solidFill>
                <a:effectLst/>
                <a:latin typeface="Arial" panose="020B0604020202020204" pitchFamily="34" charset="0"/>
                <a:cs typeface="Arial" panose="020B0604020202020204" pitchFamily="34" charset="0"/>
              </a:rPr>
              <a:t>, D. and Rook, K., 2010. </a:t>
            </a:r>
            <a:r>
              <a:rPr lang="en-GB" sz="1700" b="0" i="1" dirty="0">
                <a:solidFill>
                  <a:srgbClr val="000000"/>
                </a:solidFill>
                <a:effectLst/>
                <a:latin typeface="Arial" panose="020B0604020202020204" pitchFamily="34" charset="0"/>
                <a:cs typeface="Arial" panose="020B0604020202020204" pitchFamily="34" charset="0"/>
              </a:rPr>
              <a:t>Lifespan Development: Infancy Through Adulthood</a:t>
            </a:r>
            <a:r>
              <a:rPr lang="en-GB" sz="1700" b="0" i="0" dirty="0">
                <a:solidFill>
                  <a:srgbClr val="000000"/>
                </a:solidFill>
                <a:effectLst/>
                <a:latin typeface="Arial" panose="020B0604020202020204" pitchFamily="34" charset="0"/>
                <a:cs typeface="Arial" panose="020B0604020202020204" pitchFamily="34" charset="0"/>
              </a:rPr>
              <a:t>. 1st ed. Belmont, California: Cengage Learning, p.11.</a:t>
            </a:r>
            <a:endParaRPr lang="en-GB" sz="1700" dirty="0">
              <a:latin typeface="Arial" panose="020B0604020202020204" pitchFamily="34" charset="0"/>
              <a:cs typeface="Arial" panose="020B0604020202020204" pitchFamily="34" charset="0"/>
            </a:endParaRPr>
          </a:p>
          <a:p>
            <a:pPr algn="just">
              <a:lnSpc>
                <a:spcPct val="170000"/>
              </a:lnSpc>
              <a:defRPr/>
            </a:pPr>
            <a:r>
              <a:rPr lang="en-GB" sz="1600" dirty="0">
                <a:latin typeface="Arial" panose="020B0604020202020204" pitchFamily="34" charset="0"/>
                <a:cs typeface="Arial" panose="020B0604020202020204" pitchFamily="34" charset="0"/>
              </a:rPr>
              <a:t>The psychology of the Child, by J. Piaget and B. </a:t>
            </a:r>
            <a:r>
              <a:rPr lang="en-GB" sz="1600" dirty="0" err="1">
                <a:latin typeface="Arial" panose="020B0604020202020204" pitchFamily="34" charset="0"/>
                <a:cs typeface="Arial" panose="020B0604020202020204" pitchFamily="34" charset="0"/>
              </a:rPr>
              <a:t>Inhelder</a:t>
            </a:r>
            <a:r>
              <a:rPr lang="en-GB" sz="1600" dirty="0">
                <a:latin typeface="Arial" panose="020B0604020202020204" pitchFamily="34" charset="0"/>
                <a:cs typeface="Arial" panose="020B0604020202020204" pitchFamily="34" charset="0"/>
              </a:rPr>
              <a:t>, Basic Books, 2000.</a:t>
            </a:r>
          </a:p>
          <a:p>
            <a:pPr algn="just">
              <a:lnSpc>
                <a:spcPct val="170000"/>
              </a:lnSpc>
              <a:defRPr/>
            </a:pPr>
            <a:r>
              <a:rPr lang="en-GB" sz="1600" b="0" i="0" dirty="0">
                <a:solidFill>
                  <a:srgbClr val="000000"/>
                </a:solidFill>
                <a:effectLst/>
                <a:latin typeface="Arial" panose="020B0604020202020204" pitchFamily="34" charset="0"/>
                <a:cs typeface="Arial" panose="020B0604020202020204" pitchFamily="34" charset="0"/>
              </a:rPr>
              <a:t>Vedantu (2021). </a:t>
            </a:r>
            <a:r>
              <a:rPr lang="en-GB" sz="1600" b="0" i="1" dirty="0">
                <a:solidFill>
                  <a:srgbClr val="000000"/>
                </a:solidFill>
                <a:effectLst/>
                <a:latin typeface="Arial" panose="020B0604020202020204" pitchFamily="34" charset="0"/>
                <a:cs typeface="Arial" panose="020B0604020202020204" pitchFamily="34" charset="0"/>
              </a:rPr>
              <a:t>Infancy - Biology</a:t>
            </a:r>
            <a:r>
              <a:rPr lang="en-GB" sz="1600" b="0" i="0" dirty="0">
                <a:solidFill>
                  <a:srgbClr val="000000"/>
                </a:solidFill>
                <a:effectLst/>
                <a:latin typeface="Arial" panose="020B0604020202020204" pitchFamily="34" charset="0"/>
                <a:cs typeface="Arial" panose="020B0604020202020204" pitchFamily="34" charset="0"/>
              </a:rPr>
              <a:t>. [online] www.vedantu.com. Available at: </a:t>
            </a:r>
            <a:r>
              <a:rPr lang="en-GB" sz="1600" b="0" i="0" dirty="0">
                <a:solidFill>
                  <a:srgbClr val="000000"/>
                </a:solidFill>
                <a:effectLst/>
                <a:latin typeface="Arial" panose="020B0604020202020204" pitchFamily="34" charset="0"/>
                <a:cs typeface="Arial" panose="020B0604020202020204" pitchFamily="34" charset="0"/>
                <a:hlinkClick r:id="rId2"/>
              </a:rPr>
              <a:t>&lt;https://www.vedantu.com/biology/infancy&gt;</a:t>
            </a:r>
            <a:r>
              <a:rPr lang="en-GB" sz="1600" b="0" i="0" dirty="0">
                <a:solidFill>
                  <a:srgbClr val="000000"/>
                </a:solidFill>
                <a:effectLst/>
                <a:latin typeface="Arial" panose="020B0604020202020204" pitchFamily="34" charset="0"/>
                <a:cs typeface="Arial" panose="020B0604020202020204" pitchFamily="34" charset="0"/>
              </a:rPr>
              <a:t> [Accessed 22 November 2021].</a:t>
            </a:r>
          </a:p>
          <a:p>
            <a:pPr algn="just">
              <a:lnSpc>
                <a:spcPct val="170000"/>
              </a:lnSpc>
              <a:defRPr/>
            </a:pPr>
            <a:r>
              <a:rPr lang="en-GB" sz="1600" dirty="0" err="1">
                <a:solidFill>
                  <a:srgbClr val="000000"/>
                </a:solidFill>
                <a:latin typeface="Arial" panose="020B0604020202020204" pitchFamily="34" charset="0"/>
                <a:cs typeface="Arial" panose="020B0604020202020204" pitchFamily="34" charset="0"/>
              </a:rPr>
              <a:t>HealthLinkBC</a:t>
            </a:r>
            <a:r>
              <a:rPr lang="en-GB" sz="1600" dirty="0">
                <a:solidFill>
                  <a:srgbClr val="000000"/>
                </a:solidFill>
                <a:latin typeface="Arial" panose="020B0604020202020204" pitchFamily="34" charset="0"/>
                <a:cs typeface="Arial" panose="020B0604020202020204" pitchFamily="34" charset="0"/>
              </a:rPr>
              <a:t> (2020). Your Childs Development From Birth to 3 Years. [online] healthlinkbc.ca. Available at: </a:t>
            </a:r>
            <a:r>
              <a:rPr lang="en-GB" sz="1600" dirty="0"/>
              <a:t>https://www.healthlinkbc.ca/healthlinkbc-files/child-development-birth-3-years [Accessed 26 November 2021].</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72742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2600</TotalTime>
  <Words>4167</Words>
  <Application>Microsoft Office PowerPoint</Application>
  <PresentationFormat>Widescreen</PresentationFormat>
  <Paragraphs>241</Paragraphs>
  <Slides>17</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Calibri Light</vt:lpstr>
      <vt:lpstr>Open Sans</vt:lpstr>
      <vt:lpstr>Symbol</vt:lpstr>
      <vt:lpstr>Office Theme</vt:lpstr>
      <vt:lpstr>PSYCHOLOGY IN HEALTH AND SOCIAL CARE (BMHP4003)  GROUP PRESENTATION – THEORETICAL PERSPECTIVES RELATED TO DEVELOPMENTAL PSYCHOLOGY</vt:lpstr>
      <vt:lpstr>TABLE OF CONTENT</vt:lpstr>
      <vt:lpstr>LIFE STAGE - INFANCY</vt:lpstr>
      <vt:lpstr>PowerPoint Presentation</vt:lpstr>
      <vt:lpstr>   COGNITIVE DEVELOPMENT IN INFANCY (0 – 24 months) </vt:lpstr>
      <vt:lpstr>SOCIAL - EMOTIONAL, LEARNING AND SENSORY ABILITIES</vt:lpstr>
      <vt:lpstr>EMOTIONS IN INFANCY</vt:lpstr>
      <vt:lpstr>Infant Emotional  development</vt:lpstr>
      <vt:lpstr>BEHAVIOR PATTERNS SPECIFIC TO THE INFANCY LIFE-STAGE</vt:lpstr>
      <vt:lpstr>PowerPoint Presentation</vt:lpstr>
      <vt:lpstr>Piaget’s Cognitive - Developmental theory related to Infancy lifespan stage</vt:lpstr>
      <vt:lpstr>SENSORIMOTOR STAGE</vt:lpstr>
      <vt:lpstr>PowerPoint Presentation</vt:lpstr>
      <vt:lpstr>Evaluation of Piaget’s theory</vt:lpstr>
      <vt:lpstr>CONCLUSION</vt:lpstr>
      <vt:lpstr>REFERENCES</vt:lpstr>
      <vt:lpstr>REFERENCES  CONT’D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IN HEALTH AND SOCIAL CARE (BMHP4003)  GROUP PRESENTATION – THEORETICAL PERSPECTIVE RELATED TO DEVELOPMENT PSYCHOLOGY</dc:title>
  <dc:creator>NEH CHE</dc:creator>
  <cp:lastModifiedBy>Berkay Hasanov</cp:lastModifiedBy>
  <cp:revision>15</cp:revision>
  <dcterms:created xsi:type="dcterms:W3CDTF">2021-11-27T22:54:21Z</dcterms:created>
  <dcterms:modified xsi:type="dcterms:W3CDTF">2021-11-29T21:43:31Z</dcterms:modified>
</cp:coreProperties>
</file>