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58" r:id="rId9"/>
    <p:sldId id="261" r:id="rId10"/>
    <p:sldId id="259" r:id="rId11"/>
    <p:sldId id="262" r:id="rId12"/>
    <p:sldId id="260" r:id="rId13"/>
    <p:sldId id="263" r:id="rId14"/>
    <p:sldId id="257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09C019-BAFC-4828-A924-D998861B6AF2}" v="2" dt="2020-01-27T09:31:22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4660"/>
  </p:normalViewPr>
  <p:slideViewPr>
    <p:cSldViewPr snapToGrid="0">
      <p:cViewPr varScale="1">
        <p:scale>
          <a:sx n="66" d="100"/>
          <a:sy n="66" d="100"/>
        </p:scale>
        <p:origin x="54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thony arrowsmith" userId="970f0cbead94fb46" providerId="LiveId" clId="{4609C019-BAFC-4828-A924-D998861B6AF2}"/>
    <pc:docChg chg="addSld modSld">
      <pc:chgData name="anthony arrowsmith" userId="970f0cbead94fb46" providerId="LiveId" clId="{4609C019-BAFC-4828-A924-D998861B6AF2}" dt="2020-01-27T09:48:23.989" v="3" actId="1076"/>
      <pc:docMkLst>
        <pc:docMk/>
      </pc:docMkLst>
      <pc:sldChg chg="add">
        <pc:chgData name="anthony arrowsmith" userId="970f0cbead94fb46" providerId="LiveId" clId="{4609C019-BAFC-4828-A924-D998861B6AF2}" dt="2020-01-27T08:48:35.839" v="0"/>
        <pc:sldMkLst>
          <pc:docMk/>
          <pc:sldMk cId="279685239" sldId="257"/>
        </pc:sldMkLst>
      </pc:sldChg>
      <pc:sldChg chg="add">
        <pc:chgData name="anthony arrowsmith" userId="970f0cbead94fb46" providerId="LiveId" clId="{4609C019-BAFC-4828-A924-D998861B6AF2}" dt="2020-01-27T08:48:35.839" v="0"/>
        <pc:sldMkLst>
          <pc:docMk/>
          <pc:sldMk cId="1641518125" sldId="270"/>
        </pc:sldMkLst>
      </pc:sldChg>
      <pc:sldChg chg="add">
        <pc:chgData name="anthony arrowsmith" userId="970f0cbead94fb46" providerId="LiveId" clId="{4609C019-BAFC-4828-A924-D998861B6AF2}" dt="2020-01-27T08:48:35.839" v="0"/>
        <pc:sldMkLst>
          <pc:docMk/>
          <pc:sldMk cId="771843164" sldId="271"/>
        </pc:sldMkLst>
      </pc:sldChg>
      <pc:sldChg chg="modSp add mod">
        <pc:chgData name="anthony arrowsmith" userId="970f0cbead94fb46" providerId="LiveId" clId="{4609C019-BAFC-4828-A924-D998861B6AF2}" dt="2020-01-27T09:48:23.989" v="3" actId="1076"/>
        <pc:sldMkLst>
          <pc:docMk/>
          <pc:sldMk cId="391752328" sldId="272"/>
        </pc:sldMkLst>
        <pc:picChg chg="mod">
          <ac:chgData name="anthony arrowsmith" userId="970f0cbead94fb46" providerId="LiveId" clId="{4609C019-BAFC-4828-A924-D998861B6AF2}" dt="2020-01-27T09:48:23.989" v="3" actId="1076"/>
          <ac:picMkLst>
            <pc:docMk/>
            <pc:sldMk cId="391752328" sldId="272"/>
            <ac:picMk id="5" creationId="{00000000-0000-0000-0000-000000000000}"/>
          </ac:picMkLst>
        </pc:picChg>
      </pc:sldChg>
      <pc:sldChg chg="add">
        <pc:chgData name="anthony arrowsmith" userId="970f0cbead94fb46" providerId="LiveId" clId="{4609C019-BAFC-4828-A924-D998861B6AF2}" dt="2020-01-27T09:31:22.326" v="1"/>
        <pc:sldMkLst>
          <pc:docMk/>
          <pc:sldMk cId="1992046023" sldId="273"/>
        </pc:sldMkLst>
      </pc:sldChg>
      <pc:sldChg chg="add">
        <pc:chgData name="anthony arrowsmith" userId="970f0cbead94fb46" providerId="LiveId" clId="{4609C019-BAFC-4828-A924-D998861B6AF2}" dt="2020-01-27T09:31:22.326" v="1"/>
        <pc:sldMkLst>
          <pc:docMk/>
          <pc:sldMk cId="336350242" sldId="274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F7718-C5EE-49A6-ADE2-3204C03A1135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18FB4D-4E22-46F9-A304-CF495928E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98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7FADA-3D78-FD44-99C5-3FEA354313A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060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59102-E8C0-144D-BB8A-4EB609D7CB7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13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SUPERFLEX was founded in 1993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Copenhagen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a diverse and complex practice, SUPERFLEX challenge the role of the artist in contemporary society and explores the nature of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globalisation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systems of power.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SUPERFLEX describe their artworks as tools - thereby suggesting multiple areas of application and use.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Superflex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works are called TOOLS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FA3F2-3BD4-4E40-BA2F-7F89607391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822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Christoph</a:t>
            </a:r>
            <a:r>
              <a:rPr lang="en-US" baseline="0" dirty="0"/>
              <a:t> </a:t>
            </a:r>
            <a:r>
              <a:rPr lang="en-US" baseline="0" dirty="0" err="1"/>
              <a:t>Buchel</a:t>
            </a:r>
            <a:endParaRPr lang="en-US" baseline="0" dirty="0"/>
          </a:p>
          <a:p>
            <a:r>
              <a:rPr lang="en-US" baseline="0" dirty="0"/>
              <a:t>Swiss Icelandic artist.</a:t>
            </a:r>
          </a:p>
          <a:p>
            <a:endParaRPr lang="en-US" baseline="0" dirty="0"/>
          </a:p>
          <a:p>
            <a:r>
              <a:rPr lang="en-US" baseline="0" dirty="0"/>
              <a:t>Migrant boat sank in April 2015 with 800-100 migrants on board travelling from Libya to Sicily.</a:t>
            </a:r>
          </a:p>
          <a:p>
            <a:r>
              <a:rPr lang="en-US" baseline="0" dirty="0"/>
              <a:t>Only 28 survived</a:t>
            </a:r>
          </a:p>
          <a:p>
            <a:endParaRPr lang="en-US" baseline="0" dirty="0"/>
          </a:p>
          <a:p>
            <a:r>
              <a:rPr lang="en-US" baseline="0" dirty="0"/>
              <a:t>Boat sank in 2015 was recovered on 2016 to identify bodies and remained in NATO base in Sicily.</a:t>
            </a:r>
          </a:p>
          <a:p>
            <a:endParaRPr lang="en-US" baseline="0" dirty="0"/>
          </a:p>
          <a:p>
            <a:r>
              <a:rPr lang="en-US" baseline="0" dirty="0"/>
              <a:t>Hotly debated on its validity as an artwork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FA3F2-3BD4-4E40-BA2F-7F89607391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055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Persons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should be treated as persons and therefore as having rights.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N55 numbers four persons, who work together, share places to live, economy, and means of production.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N55 is based both in the N55 SPACEFRAME situated in Copenhagen, and in LAND. </a:t>
            </a:r>
            <a:endParaRPr lang="en-US" dirty="0"/>
          </a:p>
          <a:p>
            <a:endParaRPr lang="en-US" dirty="0"/>
          </a:p>
          <a:p>
            <a:r>
              <a:rPr lang="en-US" dirty="0"/>
              <a:t>LAND gives access to LAND. Any person can stay</a:t>
            </a:r>
            <a:r>
              <a:rPr lang="en-US" baseline="0" dirty="0"/>
              <a:t> in LAND and use it. Any person can initiate expansions of LAND as long as that person can guarantee that any person can stay on LAND</a:t>
            </a:r>
          </a:p>
          <a:p>
            <a:endParaRPr lang="en-US" baseline="0" dirty="0"/>
          </a:p>
          <a:p>
            <a:r>
              <a:rPr lang="en-US" baseline="0" dirty="0"/>
              <a:t>read the manual for LAND</a:t>
            </a:r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FA3F2-3BD4-4E40-BA2F-7F89607391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039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918D1-8437-4691-87BA-FE24094512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4C431F-368F-4C73-9419-02FB6173DD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F7ECDF-57EB-4BB8-8EED-BB240C6B1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57F4D5-B080-4D8E-B8D6-20FF25DBE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6DF6F-CD7F-47F4-825E-AAF5C3155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742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4D113-C9FE-43C9-8B62-FDCEC20F5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D5C82C-6892-4C67-BCAD-1C343905DA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B39234-A01C-4358-9367-A17FFEA40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9A815-0628-4B29-9530-E1C2C2084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BBAD2B-7AEC-4D3C-BD21-1D08ACEFC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250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97ACA-BF29-46BE-A1A2-D0EC5356B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16004-1876-41CA-8F6A-6AD82D75E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5DAD21-A482-43FB-810C-175332AA0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5695A-19FD-4BF5-BD5A-EFB789071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B18C7B-B4C9-4088-9551-792775C10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864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999F5-1F1C-44EC-B906-211A83CAF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9140F8-0D88-4258-8823-D674E98656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E0D4D2-237E-4395-B415-8BC7E80248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F82092-2AD3-422D-A934-DA0F12D77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D718FB-7C15-4C51-8105-9D1F549FD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F6357B-05DB-4CEA-AEE7-C4C580A57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48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B8B33-C8AD-4884-808F-B590870AE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3D87F0-FC75-4E61-AA34-A18E8CCB3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43B31C-13EA-4F4C-9D9D-E60598FC4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360258-AB8E-4D46-9C44-7CA6705720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996A93-8DE2-45C0-8ECE-C9E0DE7E83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9C1535-DFAF-4D08-ACDD-5DEAD79E3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6272B5-D3E5-470E-B19F-252DF045A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4FC973-DDCD-45DA-AEF2-2B175270D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564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4A9C7-E21B-42F5-8473-29DA92725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8F5BD3-B930-4360-89ED-BF119D2F6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292BCA-27CD-4D19-86D9-7BEFA8597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6CB689-044B-4E0A-89DF-D32A4D86C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651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3629DD-16AC-4B1A-B675-794CD770F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2EF43B-7E00-4480-AE9C-E3580D27C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1240A5-CCD2-429D-813C-72C47330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006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42055-32CB-4489-A29E-4B88407D9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2BA4A-6628-4E70-BA32-FF3E45150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82DE4A-8DF8-4A64-A7AE-2EFABC814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669F4-6D47-4047-93BC-51910D557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877A34-C42F-4B57-A2DB-695BBC44A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9D8002-C5B1-4D91-B17D-9B169379D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404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37655-8D5D-4D5D-B3C6-41C1BCA6E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0CF247-DA58-4ABB-8886-BCA49D91EA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718734-544C-470F-864B-E7DF54AFFB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383EAC-2476-4F84-A5FD-7CA83DE79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384B64-E7ED-42D5-B741-47C1DD6EC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1ED088-9858-49E1-BCBC-4D7574950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48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993A8-E1FB-4CBE-8D05-3C53EDB4A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ABD0B7-FF83-46FE-B91C-177ACA4452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8113-7AB3-43B4-B9FD-0ECC0E224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BAEBB-ECD2-42B1-9CF7-26D5F600B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7AEBC-F091-44AD-AC4B-E8CC8C663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25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7B4714-DCA0-428D-8560-101009BE1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76AF94-8ACC-420E-B09A-B214E519F2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FC1CC-FB1D-4D4D-85E2-141706902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D9546A-3E85-4015-8C6A-8B419A143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1D0A93-EF7F-4BD7-80CC-1DA9355C1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763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ABF97-19D9-45F5-A7E1-D7B26F51C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50CB01-C981-4364-81EC-9C31D0DFE0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E12F4C-16BD-47E8-BE7C-F3CDA11BE5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E9F79-363A-4D10-B800-A2D952B85ACB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F483A-8142-4843-9A37-CA2DA06652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A43A2C-C2A0-4FAC-A909-CED1B5EBB8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6361-11B5-4BAE-94B5-CDC6167A57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80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s://cdn.shopify.com/s/files/1/1395/5787/files/Australian_bushfire_1024x1024.jpg?v=1579021323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https://cdn.shopify.com/s/files/1/1395/5787/files/possum_1024x1024.jpg?v=1579021475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1.docx"/><Relationship Id="rId5" Type="http://schemas.openxmlformats.org/officeDocument/2006/relationships/image" Target="../media/image32.png"/><Relationship Id="rId10" Type="http://schemas.openxmlformats.org/officeDocument/2006/relationships/hyperlink" Target="http://alaska.si.edu/media.asp?id=45&amp;object_id=706" TargetMode="External"/><Relationship Id="rId4" Type="http://schemas.openxmlformats.org/officeDocument/2006/relationships/package" Target="../embeddings/Microsoft_Word_Document.docx"/><Relationship Id="rId9" Type="http://schemas.openxmlformats.org/officeDocument/2006/relationships/hyperlink" Target="http://alaska.si.edu/media.asp?id=360&amp;object_id=706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698460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73F66-BD5B-4D0D-8390-EC6DC24E9C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b="1" dirty="0"/>
              <a:t>SURVIVAL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E24995-AD08-4368-AD7C-F680AF93E1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1239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B6841-F671-7349-9B8C-C2D6A9530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16" y="365125"/>
            <a:ext cx="2364058" cy="6347909"/>
          </a:xfrm>
        </p:spPr>
        <p:txBody>
          <a:bodyPr/>
          <a:lstStyle/>
          <a:p>
            <a:r>
              <a:rPr lang="en-US" dirty="0"/>
              <a:t>Simon</a:t>
            </a:r>
            <a:br>
              <a:rPr lang="en-US" dirty="0"/>
            </a:br>
            <a:r>
              <a:rPr lang="en-US" dirty="0" err="1"/>
              <a:t>Kinneir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71F8CC2-5ACD-4D4B-902B-919D2DCA72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7444" y="131631"/>
            <a:ext cx="9705278" cy="672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175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7F164-6B61-E849-B39B-D5B0C2919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3482" y="365125"/>
            <a:ext cx="3396275" cy="6219265"/>
          </a:xfrm>
        </p:spPr>
        <p:txBody>
          <a:bodyPr/>
          <a:lstStyle/>
          <a:p>
            <a:r>
              <a:rPr lang="en-US" dirty="0"/>
              <a:t>Julia Griffiths Jones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F54377-9267-4D43-AA14-ECE0087AF4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5688" y="365125"/>
            <a:ext cx="7214923" cy="6219265"/>
          </a:xfrm>
        </p:spPr>
      </p:pic>
    </p:spTree>
    <p:extLst>
      <p:ext uri="{BB962C8B-B14F-4D97-AF65-F5344CB8AC3E}">
        <p14:creationId xmlns:p14="http://schemas.microsoft.com/office/powerpoint/2010/main" val="3962010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4F26B-EB18-E645-BAEC-70E938D77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B4652BB1-7FC3-4F47-A59F-8AD2AA467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1315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 descr="https://cdn.shopify.com/s/files/1/1395/5787/files/Australian_bushfire_1024x1024.jpg?v=1579021323">
            <a:extLst>
              <a:ext uri="{FF2B5EF4-FFF2-40B4-BE49-F238E27FC236}">
                <a16:creationId xmlns:a16="http://schemas.microsoft.com/office/drawing/2014/main" id="{7288D4B5-7380-6B4C-BC00-5BBBA68B4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54" y="215511"/>
            <a:ext cx="10764606" cy="627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cdn.shopify.com/s/files/1/1395/5787/files/possum_1024x1024.jpg?v=1579021475">
            <a:extLst>
              <a:ext uri="{FF2B5EF4-FFF2-40B4-BE49-F238E27FC236}">
                <a16:creationId xmlns:a16="http://schemas.microsoft.com/office/drawing/2014/main" id="{2174C0FF-9442-E847-BAE1-788C78F89A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5" y="1535925"/>
            <a:ext cx="5203307" cy="325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078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BC52-CC77-D34A-BA4D-81007EC5F9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65AED7-BAF9-784E-A765-A9BC0C750E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2519" y="5011387"/>
            <a:ext cx="9595263" cy="866899"/>
          </a:xfrm>
        </p:spPr>
        <p:txBody>
          <a:bodyPr>
            <a:noAutofit/>
          </a:bodyPr>
          <a:lstStyle/>
          <a:p>
            <a:pPr algn="l"/>
            <a:r>
              <a:rPr lang="en-US" sz="7200" dirty="0"/>
              <a:t>Shaun Tan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6EF87E-7980-A844-AB67-AD73259D1B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358" y="2396835"/>
            <a:ext cx="5301472" cy="41351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A63CCC-3B1F-B94B-A284-54770A04A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70" y="375298"/>
            <a:ext cx="6594083" cy="428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103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E9728-4A57-374A-84AF-8C42FFB88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Adrien Clifford - </a:t>
            </a:r>
            <a:r>
              <a:rPr lang="en-US" dirty="0" err="1"/>
              <a:t>Rinzen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535461B-7812-7A46-BF82-C3E190888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40107" y="1825625"/>
            <a:ext cx="3511785" cy="43513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595752-7856-9D44-B26B-3BF687085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548" y="1302544"/>
            <a:ext cx="4356100" cy="5397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C1AB18-8E44-1547-BF92-D69CCA43B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02544"/>
            <a:ext cx="4356100" cy="53975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EC63C66-4D36-FC4A-87A9-94E309FC03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842" y="1302544"/>
            <a:ext cx="4271158" cy="529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49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0E886-B963-A440-B5BE-226883F82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7723" y="365125"/>
            <a:ext cx="3657601" cy="6227474"/>
          </a:xfrm>
        </p:spPr>
        <p:txBody>
          <a:bodyPr/>
          <a:lstStyle/>
          <a:p>
            <a:r>
              <a:rPr lang="en-US" dirty="0" err="1"/>
              <a:t>Rinzen</a:t>
            </a:r>
            <a:br>
              <a:rPr lang="en-US" dirty="0"/>
            </a:br>
            <a:r>
              <a:rPr lang="en-US" dirty="0"/>
              <a:t>Collaborative work</a:t>
            </a:r>
            <a:br>
              <a:rPr lang="en-US" dirty="0"/>
            </a:br>
            <a:br>
              <a:rPr lang="en-US" dirty="0"/>
            </a:br>
            <a:r>
              <a:rPr lang="en-US" dirty="0"/>
              <a:t> </a:t>
            </a:r>
            <a:br>
              <a:rPr lang="en-US" dirty="0"/>
            </a:b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FA47E06-CF42-DF40-854B-034988587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5647" y="-624931"/>
            <a:ext cx="6430027" cy="7877523"/>
          </a:xfrm>
        </p:spPr>
      </p:pic>
    </p:spTree>
    <p:extLst>
      <p:ext uri="{BB962C8B-B14F-4D97-AF65-F5344CB8AC3E}">
        <p14:creationId xmlns:p14="http://schemas.microsoft.com/office/powerpoint/2010/main" val="2787747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3CFA6-4A68-4330-A84C-CDD5DECD3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dirty="0"/>
              <a:t>Australia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F45CF77-01AC-415A-BEAE-9249969AEC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86373" r="-86373"/>
          <a:stretch>
            <a:fillRect/>
          </a:stretch>
        </p:blipFill>
        <p:spPr>
          <a:xfrm>
            <a:off x="-2303085" y="2002389"/>
            <a:ext cx="7912067" cy="4351338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E4F277CB-4146-4912-A091-3FF93836BE69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rcRect l="-86373" r="-86373"/>
          <a:stretch>
            <a:fillRect/>
          </a:stretch>
        </p:blipFill>
        <p:spPr>
          <a:xfrm>
            <a:off x="559905" y="1915076"/>
            <a:ext cx="8229600" cy="4525963"/>
          </a:xfrm>
          <a:prstGeom prst="rect">
            <a:avLst/>
          </a:prstGeom>
        </p:spPr>
      </p:pic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FD9FD403-4758-42E8-BAA2-6A46F4086BF3}"/>
              </a:ext>
            </a:extLst>
          </p:cNvPr>
          <p:cNvPicPr>
            <a:picLocks noGrp="1" noChangeAspect="1"/>
          </p:cNvPicPr>
          <p:nvPr/>
        </p:nvPicPr>
        <p:blipFill>
          <a:blip r:embed="rId4"/>
          <a:srcRect t="-6605" b="-6605"/>
          <a:stretch>
            <a:fillRect/>
          </a:stretch>
        </p:blipFill>
        <p:spPr>
          <a:xfrm>
            <a:off x="6314207" y="2592588"/>
            <a:ext cx="5612750" cy="308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215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750D8-8ADD-4C31-B54B-4B46DC19A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578C1DB-788F-4112-803D-4FB19252A8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84" y="303143"/>
            <a:ext cx="4106448" cy="6251714"/>
          </a:xfrm>
        </p:spPr>
      </p:pic>
      <p:pic>
        <p:nvPicPr>
          <p:cNvPr id="7" name="Picture 6" descr="A picture containing water, sitting, large, man&#10;&#10;Description automatically generated">
            <a:extLst>
              <a:ext uri="{FF2B5EF4-FFF2-40B4-BE49-F238E27FC236}">
                <a16:creationId xmlns:a16="http://schemas.microsoft.com/office/drawing/2014/main" id="{92F65816-002B-47AC-AB49-D17F4B790E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437" y="606287"/>
            <a:ext cx="3761125" cy="5645426"/>
          </a:xfrm>
          <a:prstGeom prst="rect">
            <a:avLst/>
          </a:prstGeom>
        </p:spPr>
      </p:pic>
      <p:pic>
        <p:nvPicPr>
          <p:cNvPr id="9" name="Picture 8" descr="A close up of a person&#10;&#10;Description automatically generated">
            <a:extLst>
              <a:ext uri="{FF2B5EF4-FFF2-40B4-BE49-F238E27FC236}">
                <a16:creationId xmlns:a16="http://schemas.microsoft.com/office/drawing/2014/main" id="{913129FA-754A-4FDD-8949-2D0BE84066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531" y="527288"/>
            <a:ext cx="3926984" cy="580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267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DAF23-1C16-4BE3-8FC6-0B87ED93A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/>
              <a:t>Post-Apocalypse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8DCF8A1-F0CA-4935-B29B-C23D8E0A6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40915" r="-40915"/>
          <a:stretch>
            <a:fillRect/>
          </a:stretch>
        </p:blipFill>
        <p:spPr>
          <a:xfrm>
            <a:off x="-1935063" y="1451113"/>
            <a:ext cx="9408150" cy="5174147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70D6F60E-AE02-45F1-A05C-F42FE8BCB28F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rcRect l="-1081" r="-1081"/>
          <a:stretch>
            <a:fillRect/>
          </a:stretch>
        </p:blipFill>
        <p:spPr>
          <a:xfrm>
            <a:off x="5464308" y="1451113"/>
            <a:ext cx="4782042" cy="2629939"/>
          </a:xfrm>
          <a:prstGeom prst="rect">
            <a:avLst/>
          </a:prstGeom>
        </p:spPr>
      </p:pic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E8731ABF-63F3-40FD-8E75-04D164D8445E}"/>
              </a:ext>
            </a:extLst>
          </p:cNvPr>
          <p:cNvPicPr>
            <a:picLocks noGrp="1" noChangeAspect="1"/>
          </p:cNvPicPr>
          <p:nvPr/>
        </p:nvPicPr>
        <p:blipFill>
          <a:blip r:embed="rId4"/>
          <a:srcRect l="-1140" r="-1140"/>
          <a:stretch>
            <a:fillRect/>
          </a:stretch>
        </p:blipFill>
        <p:spPr>
          <a:xfrm>
            <a:off x="5464308" y="4091917"/>
            <a:ext cx="4782042" cy="262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6098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A2EEE-37A5-4BCA-8402-A333AA154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10B214AA-ACC2-43C8-85E9-743A9CBCF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7236" y="301037"/>
            <a:ext cx="3351651" cy="6384097"/>
          </a:xfrm>
          <a:prstGeom prst="rect">
            <a:avLst/>
          </a:prstGeom>
        </p:spPr>
      </p:pic>
      <p:pic>
        <p:nvPicPr>
          <p:cNvPr id="11" name="Content Placeholder 10" descr="A picture containing dark, light, lit, room&#10;&#10;Description automatically generated">
            <a:extLst>
              <a:ext uri="{FF2B5EF4-FFF2-40B4-BE49-F238E27FC236}">
                <a16:creationId xmlns:a16="http://schemas.microsoft.com/office/drawing/2014/main" id="{4F8D76EF-E52A-4AB8-AE0E-DFBFAB10BB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3" y="301037"/>
            <a:ext cx="4170616" cy="6255924"/>
          </a:xfrm>
        </p:spPr>
      </p:pic>
      <p:pic>
        <p:nvPicPr>
          <p:cNvPr id="13" name="Picture 12" descr="A picture containing indoor, bed, room, sitting&#10;&#10;Description automatically generated">
            <a:extLst>
              <a:ext uri="{FF2B5EF4-FFF2-40B4-BE49-F238E27FC236}">
                <a16:creationId xmlns:a16="http://schemas.microsoft.com/office/drawing/2014/main" id="{6CBAE0B4-ADD0-45FB-9002-760C208437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18" y="301037"/>
            <a:ext cx="4443128" cy="625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072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D951E-D115-4249-A961-746148BBB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dirty="0"/>
              <a:t>Broken Manual – Alec </a:t>
            </a:r>
            <a:r>
              <a:rPr lang="en-GB" sz="6600" b="1" dirty="0" err="1"/>
              <a:t>Soth</a:t>
            </a:r>
            <a:endParaRPr lang="en-GB" sz="6600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45BDB17-783A-40E1-BBF4-A14E64DE4B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22715" r="-22715"/>
          <a:stretch>
            <a:fillRect/>
          </a:stretch>
        </p:blipFill>
        <p:spPr>
          <a:xfrm>
            <a:off x="-1030643" y="1813063"/>
            <a:ext cx="8455173" cy="4649995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7ABDA125-A16A-4210-A09E-FEAAD3CB3F88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rcRect l="-22732" r="-22732"/>
          <a:stretch>
            <a:fillRect/>
          </a:stretch>
        </p:blipFill>
        <p:spPr>
          <a:xfrm>
            <a:off x="4846784" y="1840740"/>
            <a:ext cx="8455129" cy="4649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25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C8999-F823-4BC7-BDE9-FA4713481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9785DAD-B121-4AA7-A349-ECD31AE6A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8681" b="8681"/>
          <a:stretch>
            <a:fillRect/>
          </a:stretch>
        </p:blipFill>
        <p:spPr>
          <a:xfrm>
            <a:off x="231607" y="145912"/>
            <a:ext cx="6204673" cy="3412297"/>
          </a:xfr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B86E9D0-6957-4178-9953-58A4785F5C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2732" r="-22732"/>
          <a:stretch>
            <a:fillRect/>
          </a:stretch>
        </p:blipFill>
        <p:spPr>
          <a:xfrm>
            <a:off x="3297768" y="3638292"/>
            <a:ext cx="5423454" cy="2982690"/>
          </a:xfrm>
          <a:prstGeom prst="rect">
            <a:avLst/>
          </a:prstGeom>
        </p:spPr>
      </p:pic>
      <p:pic>
        <p:nvPicPr>
          <p:cNvPr id="7" name="Picture 6" descr="A close up of a picnic table&#10;&#10;Description automatically generated">
            <a:extLst>
              <a:ext uri="{FF2B5EF4-FFF2-40B4-BE49-F238E27FC236}">
                <a16:creationId xmlns:a16="http://schemas.microsoft.com/office/drawing/2014/main" id="{3690B068-F791-4A05-91AE-C511B9EDA2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07" y="3647002"/>
            <a:ext cx="3724167" cy="2975102"/>
          </a:xfrm>
          <a:prstGeom prst="rect">
            <a:avLst/>
          </a:prstGeom>
        </p:spPr>
      </p:pic>
      <p:pic>
        <p:nvPicPr>
          <p:cNvPr id="9" name="Picture 8" descr="A messy bed&#10;&#10;Description automatically generated">
            <a:extLst>
              <a:ext uri="{FF2B5EF4-FFF2-40B4-BE49-F238E27FC236}">
                <a16:creationId xmlns:a16="http://schemas.microsoft.com/office/drawing/2014/main" id="{5A68F778-43C2-4A78-9D50-07BB419564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29" y="3647002"/>
            <a:ext cx="3724167" cy="2970869"/>
          </a:xfrm>
          <a:prstGeom prst="rect">
            <a:avLst/>
          </a:prstGeom>
        </p:spPr>
      </p:pic>
      <p:pic>
        <p:nvPicPr>
          <p:cNvPr id="11" name="Picture 10" descr="A close up of a person&#10;&#10;Description automatically generated">
            <a:extLst>
              <a:ext uri="{FF2B5EF4-FFF2-40B4-BE49-F238E27FC236}">
                <a16:creationId xmlns:a16="http://schemas.microsoft.com/office/drawing/2014/main" id="{1EB3A5E0-7ADA-41BD-AE01-F3094EF763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570" y="221287"/>
            <a:ext cx="2647326" cy="3321191"/>
          </a:xfrm>
          <a:prstGeom prst="rect">
            <a:avLst/>
          </a:prstGeom>
        </p:spPr>
      </p:pic>
      <p:pic>
        <p:nvPicPr>
          <p:cNvPr id="13" name="Picture 12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DB05EA57-4FAE-4FEE-AF41-6A9B44C1EE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587" y="221286"/>
            <a:ext cx="2550675" cy="33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43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826604" y="1561706"/>
          <a:ext cx="4483503" cy="2940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4" imgW="4279900" imgH="2806700" progId="Word.Document.12">
                  <p:embed/>
                </p:oleObj>
              </mc:Choice>
              <mc:Fallback>
                <p:oleObj name="Document" r:id="rId4" imgW="4279900" imgH="2806700" progId="Word.Document.12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26604" y="1561706"/>
                        <a:ext cx="4483503" cy="29402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871848" y="5952886"/>
            <a:ext cx="237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 </a:t>
            </a:r>
            <a:endParaRPr lang="en-GB" dirty="0"/>
          </a:p>
          <a:p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4876" y="1583030"/>
          <a:ext cx="3791729" cy="2947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6" imgW="3708400" imgH="2882900" progId="Word.Document.12">
                  <p:embed/>
                </p:oleObj>
              </mc:Choice>
              <mc:Fallback>
                <p:oleObj name="Document" r:id="rId6" imgW="3708400" imgH="2882900" progId="Word.Document.12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4876" y="1583030"/>
                        <a:ext cx="3791729" cy="2947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13" descr="IMG_3008_4428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507" y="1574643"/>
            <a:ext cx="3936493" cy="29402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0"/>
            <a:ext cx="1202354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The Native Alaskan Seal Gut Parka</a:t>
            </a:r>
          </a:p>
          <a:p>
            <a:r>
              <a:rPr lang="en-US" dirty="0"/>
              <a:t>The word </a:t>
            </a:r>
            <a:r>
              <a:rPr lang="en-US" b="1" dirty="0"/>
              <a:t>“parka” </a:t>
            </a:r>
            <a:r>
              <a:rPr lang="en-US" dirty="0"/>
              <a:t>supposedly comes from Nenets, a language of the Samoyedic people of the Ural Mountains in the northern </a:t>
            </a:r>
          </a:p>
          <a:p>
            <a:r>
              <a:rPr lang="en-US" dirty="0"/>
              <a:t>part of modern Russia. However, the term derives from Aleut people (pictured below </a:t>
            </a:r>
            <a:r>
              <a:rPr lang="en-US" dirty="0" err="1"/>
              <a:t>centre</a:t>
            </a:r>
            <a:r>
              <a:rPr lang="en-US" dirty="0"/>
              <a:t> ). </a:t>
            </a:r>
          </a:p>
          <a:p>
            <a:r>
              <a:rPr lang="en-US" dirty="0"/>
              <a:t>Parka simply translates to </a:t>
            </a:r>
            <a:r>
              <a:rPr lang="en-US" i="1" dirty="0"/>
              <a:t>animal skin</a:t>
            </a:r>
            <a:r>
              <a:rPr lang="en-US" dirty="0"/>
              <a:t>. </a:t>
            </a:r>
          </a:p>
          <a:p>
            <a:r>
              <a:rPr lang="en-US" dirty="0"/>
              <a:t>The word didn’t enter the English dictionary until the late eighteenth century.</a:t>
            </a:r>
          </a:p>
        </p:txBody>
      </p:sp>
      <p:sp>
        <p:nvSpPr>
          <p:cNvPr id="7" name="Rectangle 6"/>
          <p:cNvSpPr/>
          <p:nvPr/>
        </p:nvSpPr>
        <p:spPr>
          <a:xfrm>
            <a:off x="152400" y="4596535"/>
            <a:ext cx="1161626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/>
              <a:t>Gut parka </a:t>
            </a:r>
            <a:br>
              <a:rPr lang="en-US" sz="1200" dirty="0"/>
            </a:br>
            <a:r>
              <a:rPr lang="en-US" sz="1200" dirty="0"/>
              <a:t>Preparing intestines</a:t>
            </a:r>
            <a:br>
              <a:rPr lang="en-US" sz="1200" dirty="0"/>
            </a:br>
            <a:r>
              <a:rPr lang="en-US" sz="1200" dirty="0"/>
              <a:t>Preparing seal lion intestines. St. Paul Island, c1899.</a:t>
            </a:r>
            <a:endParaRPr lang="en-GB" sz="1200" dirty="0"/>
          </a:p>
          <a:p>
            <a:r>
              <a:rPr lang="en-US" sz="1200" i="1" dirty="0"/>
              <a:t>Courtesy of the Archives, University of Alaska Fairbanks, Charles Hamlin Collection, 728-024.</a:t>
            </a:r>
            <a:endParaRPr lang="en-GB" sz="1200" dirty="0"/>
          </a:p>
          <a:p>
            <a:r>
              <a:rPr lang="en-US" sz="1200" i="1" u="sng" dirty="0">
                <a:hlinkClick r:id="rId9"/>
              </a:rPr>
              <a:t>http://alaska.si.edu/media.asp?id=360&amp;object_id=706</a:t>
            </a:r>
            <a:endParaRPr lang="en-US" sz="1200" i="1" u="sng" dirty="0"/>
          </a:p>
          <a:p>
            <a:endParaRPr lang="en-US" sz="1200" i="1" u="sng" dirty="0"/>
          </a:p>
          <a:p>
            <a:r>
              <a:rPr lang="en-US" sz="1200" b="1" dirty="0"/>
              <a:t>Gut parka </a:t>
            </a:r>
            <a:br>
              <a:rPr lang="en-US" sz="1200" dirty="0"/>
            </a:br>
            <a:r>
              <a:rPr lang="en-US" sz="1200" dirty="0"/>
              <a:t>Men wearing hunting hats and gut parkas demonstrate the placement of a dart </a:t>
            </a:r>
            <a:r>
              <a:rPr lang="en-US" sz="1200" dirty="0" err="1"/>
              <a:t>i</a:t>
            </a:r>
            <a:br>
              <a:rPr lang="en-US" sz="1200" dirty="0"/>
            </a:br>
            <a:r>
              <a:rPr lang="en-US" sz="1200" dirty="0"/>
              <a:t>a throwing board. Umnak Island, Aleutian Islands, 1909.</a:t>
            </a:r>
            <a:endParaRPr lang="en-GB" sz="1200" dirty="0"/>
          </a:p>
          <a:p>
            <a:r>
              <a:rPr lang="en-US" sz="1200" i="1" dirty="0"/>
              <a:t>From </a:t>
            </a:r>
            <a:r>
              <a:rPr lang="en-US" sz="1200" i="1" dirty="0" err="1"/>
              <a:t>Waldemar</a:t>
            </a:r>
            <a:r>
              <a:rPr lang="en-US" sz="1200" i="1" dirty="0"/>
              <a:t> </a:t>
            </a:r>
            <a:r>
              <a:rPr lang="en-US" sz="1200" i="1" dirty="0" err="1"/>
              <a:t>Jochelson</a:t>
            </a:r>
            <a:r>
              <a:rPr lang="en-US" sz="1200" i="1" dirty="0"/>
              <a:t>, “History, Ethnology, and Anthropology of the Aleut.”</a:t>
            </a:r>
            <a:endParaRPr lang="en-GB" sz="1200" dirty="0"/>
          </a:p>
          <a:p>
            <a:r>
              <a:rPr lang="en-US" sz="1200" i="1" u="sng" dirty="0">
                <a:hlinkClick r:id="rId10"/>
              </a:rPr>
              <a:t>http://alaska.si.edu/media.asp?id=45&amp;object_id=706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79685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9202" y="1975330"/>
            <a:ext cx="1677056" cy="2561193"/>
          </a:xfrm>
          <a:prstGeom prst="rect">
            <a:avLst/>
          </a:prstGeom>
        </p:spPr>
      </p:pic>
      <p:pic>
        <p:nvPicPr>
          <p:cNvPr id="3" name="Picture 2" descr="raw gut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3256" y="1548042"/>
            <a:ext cx="2553792" cy="3423169"/>
          </a:xfrm>
          <a:prstGeom prst="rect">
            <a:avLst/>
          </a:prstGeom>
        </p:spPr>
      </p:pic>
      <p:pic>
        <p:nvPicPr>
          <p:cNvPr id="4" name="Picture 3" descr="IMG_3055_447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258" y="1975329"/>
            <a:ext cx="3429035" cy="25611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0" y="1982730"/>
            <a:ext cx="1731577" cy="2589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88573" y="2305894"/>
            <a:ext cx="2553793" cy="19074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990" y="4748733"/>
            <a:ext cx="120164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As a way to reinforce the water type properties of the fabric, additional strips of skin or cloth, would be sewn in then overstitched with a sinew thread, which was used for its strength and hygroscopic transparent nature (Fran Reed 1943 - 2008), </a:t>
            </a:r>
          </a:p>
          <a:p>
            <a:endParaRPr lang="en-GB" dirty="0"/>
          </a:p>
          <a:p>
            <a:r>
              <a:rPr lang="en-GB" i="1" dirty="0"/>
              <a:t>Every scrap of sinew, in any length, for any animal, was saved. The sinew of the Caribou, most often taken from along the back, was the choice for sewing parkas……</a:t>
            </a:r>
            <a:r>
              <a:rPr lang="en-GB" dirty="0"/>
              <a:t>’  (Wilder:19).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518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23140" y="467619"/>
            <a:ext cx="3083664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 </a:t>
            </a:r>
            <a:endParaRPr lang="en-GB" sz="1000" dirty="0"/>
          </a:p>
          <a:p>
            <a:r>
              <a:rPr lang="en-US" sz="1000" dirty="0"/>
              <a:t> </a:t>
            </a:r>
            <a:endParaRPr lang="en-GB" sz="1000" dirty="0"/>
          </a:p>
          <a:p>
            <a:r>
              <a:rPr lang="en-US" sz="1000" dirty="0"/>
              <a:t> </a:t>
            </a:r>
            <a:endParaRPr lang="en-GB" sz="1000" dirty="0"/>
          </a:p>
          <a:p>
            <a:r>
              <a:rPr lang="en-US" sz="1000" dirty="0"/>
              <a:t> </a:t>
            </a:r>
            <a:endParaRPr lang="en-GB" sz="1000" dirty="0"/>
          </a:p>
          <a:p>
            <a:r>
              <a:rPr lang="en-US" sz="1000" dirty="0"/>
              <a:t> </a:t>
            </a:r>
            <a:endParaRPr lang="en-GB" sz="1000" dirty="0"/>
          </a:p>
          <a:p>
            <a:pPr algn="ctr"/>
            <a:r>
              <a:rPr lang="en-US" sz="1000" dirty="0"/>
              <a:t>Parka</a:t>
            </a:r>
            <a:endParaRPr lang="en-GB" sz="1000" dirty="0"/>
          </a:p>
          <a:p>
            <a:pPr algn="ctr"/>
            <a:r>
              <a:rPr lang="en-US" sz="1000" i="1" dirty="0"/>
              <a:t>to sacrifice,</a:t>
            </a:r>
            <a:endParaRPr lang="en-GB" sz="1000" dirty="0"/>
          </a:p>
          <a:p>
            <a:pPr algn="ctr"/>
            <a:r>
              <a:rPr lang="en-US" sz="900" i="1" dirty="0"/>
              <a:t>salvage, reuse, reclaim</a:t>
            </a:r>
            <a:endParaRPr lang="en-GB" sz="900" dirty="0"/>
          </a:p>
          <a:p>
            <a:pPr algn="ctr"/>
            <a:r>
              <a:rPr lang="en-US" sz="1000" i="1" dirty="0"/>
              <a:t>use all and everything,</a:t>
            </a:r>
            <a:endParaRPr lang="en-GB" sz="1000" dirty="0"/>
          </a:p>
          <a:p>
            <a:pPr algn="ctr"/>
            <a:r>
              <a:rPr lang="en-US" sz="1000" i="1" dirty="0"/>
              <a:t>adopt ‘nose to tail’</a:t>
            </a:r>
            <a:endParaRPr lang="en-GB" sz="1000" dirty="0"/>
          </a:p>
          <a:p>
            <a:pPr algn="ctr"/>
            <a:r>
              <a:rPr lang="en-US" sz="1000" i="1" dirty="0"/>
              <a:t>fashioned</a:t>
            </a:r>
            <a:endParaRPr lang="en-GB" sz="1000" dirty="0"/>
          </a:p>
          <a:p>
            <a:pPr algn="ctr"/>
            <a:r>
              <a:rPr lang="en-US" sz="1000" i="1" dirty="0"/>
              <a:t>from flimsy,</a:t>
            </a:r>
            <a:endParaRPr lang="en-GB" sz="1000" dirty="0"/>
          </a:p>
          <a:p>
            <a:pPr algn="ctr"/>
            <a:r>
              <a:rPr lang="en-US" sz="900" i="1" dirty="0"/>
              <a:t>and squirmy - repellent to touch</a:t>
            </a:r>
            <a:endParaRPr lang="en-GB" sz="900" dirty="0"/>
          </a:p>
          <a:p>
            <a:pPr algn="ctr"/>
            <a:r>
              <a:rPr lang="en-US" sz="1000" i="1" dirty="0"/>
              <a:t>and look,  but once washed,</a:t>
            </a:r>
            <a:endParaRPr lang="en-GB" sz="1000" dirty="0"/>
          </a:p>
          <a:p>
            <a:pPr algn="ctr"/>
            <a:r>
              <a:rPr lang="en-US" sz="1000" i="1" dirty="0"/>
              <a:t>aired, prepared rubbery entrails</a:t>
            </a:r>
            <a:endParaRPr lang="en-GB" sz="1000" dirty="0"/>
          </a:p>
          <a:p>
            <a:pPr algn="ctr"/>
            <a:r>
              <a:rPr lang="en-US" sz="1400" i="1" dirty="0"/>
              <a:t>transformed from flesh.</a:t>
            </a:r>
            <a:endParaRPr lang="en-GB" sz="1400" dirty="0"/>
          </a:p>
          <a:p>
            <a:pPr algn="ctr"/>
            <a:r>
              <a:rPr lang="en-US" sz="900" i="1" dirty="0"/>
              <a:t>Dried to medusa – like inflated ribbons</a:t>
            </a:r>
            <a:endParaRPr lang="en-GB" sz="900" dirty="0"/>
          </a:p>
          <a:p>
            <a:pPr algn="ctr"/>
            <a:r>
              <a:rPr lang="en-US" sz="900" i="1" dirty="0"/>
              <a:t>scorched white, bright, crinkled and crisp</a:t>
            </a:r>
            <a:endParaRPr lang="en-GB" sz="900" dirty="0"/>
          </a:p>
          <a:p>
            <a:pPr algn="ctr"/>
            <a:r>
              <a:rPr lang="en-US" sz="1200" i="1" dirty="0"/>
              <a:t>pressed, cut and opened out flat</a:t>
            </a:r>
            <a:endParaRPr lang="en-GB" sz="1200" dirty="0"/>
          </a:p>
          <a:p>
            <a:pPr algn="ctr"/>
            <a:r>
              <a:rPr lang="en-US" sz="1200" i="1" dirty="0"/>
              <a:t>‘Made in Japan’ rice paper fineness.</a:t>
            </a:r>
            <a:endParaRPr lang="en-GB" sz="1200" dirty="0"/>
          </a:p>
          <a:p>
            <a:pPr algn="ctr"/>
            <a:r>
              <a:rPr lang="en-US" sz="1000" i="1" dirty="0"/>
              <a:t>(Quite literally), stitching is its strength,</a:t>
            </a:r>
            <a:endParaRPr lang="en-GB" sz="1000" dirty="0"/>
          </a:p>
          <a:p>
            <a:pPr algn="ctr"/>
            <a:r>
              <a:rPr lang="en-US" sz="1000" i="1" dirty="0"/>
              <a:t>preserve, protect, repair</a:t>
            </a:r>
            <a:endParaRPr lang="en-GB" sz="1000" dirty="0"/>
          </a:p>
          <a:p>
            <a:pPr algn="ctr"/>
            <a:r>
              <a:rPr lang="en-US" sz="1000" i="1" dirty="0"/>
              <a:t> piece, patch – vertical</a:t>
            </a:r>
            <a:endParaRPr lang="en-GB" sz="1000" dirty="0"/>
          </a:p>
          <a:p>
            <a:pPr algn="ctr"/>
            <a:r>
              <a:rPr lang="en-US" sz="1200" i="1" dirty="0"/>
              <a:t> or horizontal strips</a:t>
            </a:r>
            <a:endParaRPr lang="en-GB" sz="1200" dirty="0"/>
          </a:p>
          <a:p>
            <a:pPr algn="ctr"/>
            <a:r>
              <a:rPr lang="en-US" sz="900" i="1" dirty="0"/>
              <a:t>  watertight? wearable,</a:t>
            </a:r>
            <a:endParaRPr lang="en-GB" sz="900" dirty="0"/>
          </a:p>
          <a:p>
            <a:pPr algn="ctr"/>
            <a:r>
              <a:rPr lang="en-US" sz="1000" i="1" dirty="0"/>
              <a:t>light and foldable</a:t>
            </a:r>
            <a:endParaRPr lang="en-GB" sz="1000" dirty="0"/>
          </a:p>
          <a:p>
            <a:pPr algn="ctr"/>
            <a:r>
              <a:rPr lang="en-US" sz="1000" i="1" dirty="0"/>
              <a:t>embellished detail</a:t>
            </a:r>
            <a:endParaRPr lang="en-GB" sz="1000" dirty="0"/>
          </a:p>
          <a:p>
            <a:pPr algn="ctr"/>
            <a:r>
              <a:rPr lang="en-US" sz="1000" i="1" dirty="0"/>
              <a:t>cuff, collar/ hem, elbow.</a:t>
            </a:r>
            <a:endParaRPr lang="en-GB" sz="1000" dirty="0"/>
          </a:p>
          <a:p>
            <a:pPr algn="ctr"/>
            <a:r>
              <a:rPr lang="en-US" sz="1000" i="1" dirty="0"/>
              <a:t> </a:t>
            </a:r>
            <a:endParaRPr lang="en-GB" sz="1000" dirty="0"/>
          </a:p>
          <a:p>
            <a:pPr algn="ctr"/>
            <a:r>
              <a:rPr lang="en-US" sz="1000" i="1" dirty="0"/>
              <a:t> </a:t>
            </a:r>
            <a:endParaRPr lang="en-GB" sz="1000" dirty="0"/>
          </a:p>
          <a:p>
            <a:pPr algn="ctr"/>
            <a:r>
              <a:rPr lang="en-US" sz="1000" i="1" dirty="0"/>
              <a:t>Shellie Holden 2014</a:t>
            </a:r>
          </a:p>
          <a:p>
            <a:pPr algn="ctr"/>
            <a:r>
              <a:rPr lang="en-US" sz="1000" i="1" dirty="0"/>
              <a:t>Piecing together the story </a:t>
            </a:r>
          </a:p>
          <a:p>
            <a:pPr algn="ctr"/>
            <a:r>
              <a:rPr lang="en-US" sz="1000" i="1" dirty="0"/>
              <a:t>Of the parka </a:t>
            </a:r>
            <a:endParaRPr lang="en-GB" sz="1000" dirty="0"/>
          </a:p>
          <a:p>
            <a:pPr algn="ctr"/>
            <a:r>
              <a:rPr lang="en-US" sz="1000" dirty="0"/>
              <a:t> </a:t>
            </a:r>
            <a:endParaRPr lang="en-GB" sz="1000" dirty="0"/>
          </a:p>
          <a:p>
            <a:r>
              <a:rPr lang="en-US" sz="1000" dirty="0"/>
              <a:t> </a:t>
            </a:r>
            <a:endParaRPr lang="en-GB" sz="1000" dirty="0"/>
          </a:p>
          <a:p>
            <a:r>
              <a:rPr lang="en-US" sz="1000" dirty="0"/>
              <a:t>≈</a:t>
            </a:r>
          </a:p>
        </p:txBody>
      </p:sp>
      <p:pic>
        <p:nvPicPr>
          <p:cNvPr id="3" name="Picture 2" descr="half%2520head%2520holding%2520out%2520garla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000" y="1301262"/>
            <a:ext cx="5083908" cy="3389272"/>
          </a:xfrm>
          <a:prstGeom prst="rect">
            <a:avLst/>
          </a:prstGeom>
        </p:spPr>
      </p:pic>
      <p:pic>
        <p:nvPicPr>
          <p:cNvPr id="6" name="Picture 5" descr="Selvedge Nov15 pub.sealed and deliveder, image,  displayPage59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6" y="1101969"/>
            <a:ext cx="3586185" cy="50749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0658" y="6176874"/>
            <a:ext cx="746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Featured in Selvedge magazine, ‘North’ Edition, </a:t>
            </a:r>
            <a:r>
              <a:rPr lang="en-US" i="1" dirty="0"/>
              <a:t>Sealed and Delivered</a:t>
            </a:r>
            <a:r>
              <a:rPr lang="en-US" dirty="0"/>
              <a:t>, p58 -59</a:t>
            </a:r>
          </a:p>
        </p:txBody>
      </p:sp>
    </p:spTree>
    <p:extLst>
      <p:ext uri="{BB962C8B-B14F-4D97-AF65-F5344CB8AC3E}">
        <p14:creationId xmlns:p14="http://schemas.microsoft.com/office/powerpoint/2010/main" val="7718431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983" y="1070976"/>
            <a:ext cx="8087360" cy="45491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6"/>
          <a:stretch/>
        </p:blipFill>
        <p:spPr>
          <a:xfrm>
            <a:off x="212573" y="1070975"/>
            <a:ext cx="3609379" cy="22409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73" y="3425224"/>
            <a:ext cx="3609378" cy="219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523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875"/>
            <a:ext cx="121920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046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14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02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671</Words>
  <Application>Microsoft Office PowerPoint</Application>
  <PresentationFormat>Widescreen</PresentationFormat>
  <Paragraphs>90</Paragraphs>
  <Slides>19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Document</vt:lpstr>
      <vt:lpstr>SURVIVAL</vt:lpstr>
      <vt:lpstr>Simon Kinneir</vt:lpstr>
      <vt:lpstr>Julia Griffiths Jones</vt:lpstr>
      <vt:lpstr>PowerPoint Presentation</vt:lpstr>
      <vt:lpstr>PowerPoint Presentation</vt:lpstr>
      <vt:lpstr>Adrien Clifford - Rinzen</vt:lpstr>
      <vt:lpstr>Rinzen Collaborative work    </vt:lpstr>
      <vt:lpstr>Australia</vt:lpstr>
      <vt:lpstr>PowerPoint Presentation</vt:lpstr>
      <vt:lpstr>Post-Apocalypse</vt:lpstr>
      <vt:lpstr>PowerPoint Presentation</vt:lpstr>
      <vt:lpstr>Broken Manual – Alec Soth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SURVIVAL</dc:title>
  <dc:creator>anthony arrowsmith</dc:creator>
  <cp:lastModifiedBy>anthony arrowsmith</cp:lastModifiedBy>
  <cp:revision>8</cp:revision>
  <dcterms:created xsi:type="dcterms:W3CDTF">2020-01-26T17:13:37Z</dcterms:created>
  <dcterms:modified xsi:type="dcterms:W3CDTF">2020-01-27T09:48:26Z</dcterms:modified>
</cp:coreProperties>
</file>