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7" r:id="rId3"/>
    <p:sldId id="258" r:id="rId4"/>
    <p:sldId id="259" r:id="rId5"/>
    <p:sldId id="262"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p:scale>
          <a:sx n="50" d="100"/>
          <a:sy n="50" d="100"/>
        </p:scale>
        <p:origin x="1362"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F82B71-C4FD-42DE-9B22-9E3A475BE37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97EE590-1B24-45EA-9623-88484F10E8E8}">
      <dgm:prSet/>
      <dgm:spPr/>
      <dgm:t>
        <a:bodyPr/>
        <a:lstStyle/>
        <a:p>
          <a:r>
            <a:rPr lang="en-GB"/>
            <a:t>There are slight differences between 2018 and 2019, but there were things that remained the same as well. The main thing that stood the same is the Gross profit, which has been influenced by the other aspects in the company that varied from 2018 to 2019. </a:t>
          </a:r>
          <a:endParaRPr lang="en-US"/>
        </a:p>
      </dgm:t>
    </dgm:pt>
    <dgm:pt modelId="{1A357642-DDC9-4882-BC15-38E1F09D6CA2}" type="parTrans" cxnId="{3AB539D3-FF69-49AC-9D5C-CA4E927CCB06}">
      <dgm:prSet/>
      <dgm:spPr/>
      <dgm:t>
        <a:bodyPr/>
        <a:lstStyle/>
        <a:p>
          <a:endParaRPr lang="en-US"/>
        </a:p>
      </dgm:t>
    </dgm:pt>
    <dgm:pt modelId="{0E1C2A02-C3A9-4DA5-AA67-6260ADF30609}" type="sibTrans" cxnId="{3AB539D3-FF69-49AC-9D5C-CA4E927CCB06}">
      <dgm:prSet/>
      <dgm:spPr/>
      <dgm:t>
        <a:bodyPr/>
        <a:lstStyle/>
        <a:p>
          <a:endParaRPr lang="en-US"/>
        </a:p>
      </dgm:t>
    </dgm:pt>
    <dgm:pt modelId="{063C6E13-6E6A-4230-9FA3-DD4020881724}">
      <dgm:prSet/>
      <dgm:spPr/>
      <dgm:t>
        <a:bodyPr/>
        <a:lstStyle/>
        <a:p>
          <a:r>
            <a:rPr lang="en-GB"/>
            <a:t>The main thing that changed the most is the interest cover, which had a relative difference of 46,3%. </a:t>
          </a:r>
          <a:endParaRPr lang="en-US"/>
        </a:p>
      </dgm:t>
    </dgm:pt>
    <dgm:pt modelId="{238DEC1D-CFB6-4325-A488-DC6DF2C4A454}" type="parTrans" cxnId="{6BA296A0-2B69-4183-8881-1EC7EABDE6F3}">
      <dgm:prSet/>
      <dgm:spPr/>
      <dgm:t>
        <a:bodyPr/>
        <a:lstStyle/>
        <a:p>
          <a:endParaRPr lang="en-US"/>
        </a:p>
      </dgm:t>
    </dgm:pt>
    <dgm:pt modelId="{50CC1E30-6296-4054-BF9C-0399B819678C}" type="sibTrans" cxnId="{6BA296A0-2B69-4183-8881-1EC7EABDE6F3}">
      <dgm:prSet/>
      <dgm:spPr/>
      <dgm:t>
        <a:bodyPr/>
        <a:lstStyle/>
        <a:p>
          <a:endParaRPr lang="en-US"/>
        </a:p>
      </dgm:t>
    </dgm:pt>
    <dgm:pt modelId="{1AA6E19F-6051-47B4-8A51-40CEBD0C649A}" type="pres">
      <dgm:prSet presAssocID="{6EF82B71-C4FD-42DE-9B22-9E3A475BE376}" presName="hierChild1" presStyleCnt="0">
        <dgm:presLayoutVars>
          <dgm:chPref val="1"/>
          <dgm:dir/>
          <dgm:animOne val="branch"/>
          <dgm:animLvl val="lvl"/>
          <dgm:resizeHandles/>
        </dgm:presLayoutVars>
      </dgm:prSet>
      <dgm:spPr/>
    </dgm:pt>
    <dgm:pt modelId="{9B6D0408-EE09-435D-867F-6E1A5DF66FEB}" type="pres">
      <dgm:prSet presAssocID="{597EE590-1B24-45EA-9623-88484F10E8E8}" presName="hierRoot1" presStyleCnt="0"/>
      <dgm:spPr/>
    </dgm:pt>
    <dgm:pt modelId="{9B8C5429-B7B0-4781-86EE-8BE5993512B7}" type="pres">
      <dgm:prSet presAssocID="{597EE590-1B24-45EA-9623-88484F10E8E8}" presName="composite" presStyleCnt="0"/>
      <dgm:spPr/>
    </dgm:pt>
    <dgm:pt modelId="{E346DB24-F969-4E06-A917-CF6C88687AA3}" type="pres">
      <dgm:prSet presAssocID="{597EE590-1B24-45EA-9623-88484F10E8E8}" presName="background" presStyleLbl="node0" presStyleIdx="0" presStyleCnt="2"/>
      <dgm:spPr/>
    </dgm:pt>
    <dgm:pt modelId="{629D8805-78E3-4152-9D54-174A35564985}" type="pres">
      <dgm:prSet presAssocID="{597EE590-1B24-45EA-9623-88484F10E8E8}" presName="text" presStyleLbl="fgAcc0" presStyleIdx="0" presStyleCnt="2">
        <dgm:presLayoutVars>
          <dgm:chPref val="3"/>
        </dgm:presLayoutVars>
      </dgm:prSet>
      <dgm:spPr/>
    </dgm:pt>
    <dgm:pt modelId="{679F51CD-9B50-4082-A078-B83FDDD46AD5}" type="pres">
      <dgm:prSet presAssocID="{597EE590-1B24-45EA-9623-88484F10E8E8}" presName="hierChild2" presStyleCnt="0"/>
      <dgm:spPr/>
    </dgm:pt>
    <dgm:pt modelId="{28459891-FE47-4022-857B-41768B4979E3}" type="pres">
      <dgm:prSet presAssocID="{063C6E13-6E6A-4230-9FA3-DD4020881724}" presName="hierRoot1" presStyleCnt="0"/>
      <dgm:spPr/>
    </dgm:pt>
    <dgm:pt modelId="{ED42A066-FDD8-4054-8403-14F938D51311}" type="pres">
      <dgm:prSet presAssocID="{063C6E13-6E6A-4230-9FA3-DD4020881724}" presName="composite" presStyleCnt="0"/>
      <dgm:spPr/>
    </dgm:pt>
    <dgm:pt modelId="{B51F0784-C964-4C29-BF12-D2ECAFB18F7B}" type="pres">
      <dgm:prSet presAssocID="{063C6E13-6E6A-4230-9FA3-DD4020881724}" presName="background" presStyleLbl="node0" presStyleIdx="1" presStyleCnt="2"/>
      <dgm:spPr/>
    </dgm:pt>
    <dgm:pt modelId="{57BCFFC7-6FCE-40BC-BBA7-0FE99BA84B1A}" type="pres">
      <dgm:prSet presAssocID="{063C6E13-6E6A-4230-9FA3-DD4020881724}" presName="text" presStyleLbl="fgAcc0" presStyleIdx="1" presStyleCnt="2">
        <dgm:presLayoutVars>
          <dgm:chPref val="3"/>
        </dgm:presLayoutVars>
      </dgm:prSet>
      <dgm:spPr/>
    </dgm:pt>
    <dgm:pt modelId="{99AFE924-7F6A-4710-93A2-8E4EB60EBEAE}" type="pres">
      <dgm:prSet presAssocID="{063C6E13-6E6A-4230-9FA3-DD4020881724}" presName="hierChild2" presStyleCnt="0"/>
      <dgm:spPr/>
    </dgm:pt>
  </dgm:ptLst>
  <dgm:cxnLst>
    <dgm:cxn modelId="{152B5454-20D2-4FB6-BEB8-384FF544C137}" type="presOf" srcId="{597EE590-1B24-45EA-9623-88484F10E8E8}" destId="{629D8805-78E3-4152-9D54-174A35564985}" srcOrd="0" destOrd="0" presId="urn:microsoft.com/office/officeart/2005/8/layout/hierarchy1"/>
    <dgm:cxn modelId="{7E0CE98E-9976-46C3-9420-59DB4C81C43A}" type="presOf" srcId="{063C6E13-6E6A-4230-9FA3-DD4020881724}" destId="{57BCFFC7-6FCE-40BC-BBA7-0FE99BA84B1A}" srcOrd="0" destOrd="0" presId="urn:microsoft.com/office/officeart/2005/8/layout/hierarchy1"/>
    <dgm:cxn modelId="{6BA296A0-2B69-4183-8881-1EC7EABDE6F3}" srcId="{6EF82B71-C4FD-42DE-9B22-9E3A475BE376}" destId="{063C6E13-6E6A-4230-9FA3-DD4020881724}" srcOrd="1" destOrd="0" parTransId="{238DEC1D-CFB6-4325-A488-DC6DF2C4A454}" sibTransId="{50CC1E30-6296-4054-BF9C-0399B819678C}"/>
    <dgm:cxn modelId="{68D715C8-4577-4A06-957E-51761577A0E8}" type="presOf" srcId="{6EF82B71-C4FD-42DE-9B22-9E3A475BE376}" destId="{1AA6E19F-6051-47B4-8A51-40CEBD0C649A}" srcOrd="0" destOrd="0" presId="urn:microsoft.com/office/officeart/2005/8/layout/hierarchy1"/>
    <dgm:cxn modelId="{3AB539D3-FF69-49AC-9D5C-CA4E927CCB06}" srcId="{6EF82B71-C4FD-42DE-9B22-9E3A475BE376}" destId="{597EE590-1B24-45EA-9623-88484F10E8E8}" srcOrd="0" destOrd="0" parTransId="{1A357642-DDC9-4882-BC15-38E1F09D6CA2}" sibTransId="{0E1C2A02-C3A9-4DA5-AA67-6260ADF30609}"/>
    <dgm:cxn modelId="{6B1D8CE3-479F-4EA0-82D1-A25C6EA021A4}" type="presParOf" srcId="{1AA6E19F-6051-47B4-8A51-40CEBD0C649A}" destId="{9B6D0408-EE09-435D-867F-6E1A5DF66FEB}" srcOrd="0" destOrd="0" presId="urn:microsoft.com/office/officeart/2005/8/layout/hierarchy1"/>
    <dgm:cxn modelId="{3EE63D5D-0FF5-49D9-A2DC-A6A260E93349}" type="presParOf" srcId="{9B6D0408-EE09-435D-867F-6E1A5DF66FEB}" destId="{9B8C5429-B7B0-4781-86EE-8BE5993512B7}" srcOrd="0" destOrd="0" presId="urn:microsoft.com/office/officeart/2005/8/layout/hierarchy1"/>
    <dgm:cxn modelId="{8798B22B-882E-4E70-96FB-4ED6230DA65A}" type="presParOf" srcId="{9B8C5429-B7B0-4781-86EE-8BE5993512B7}" destId="{E346DB24-F969-4E06-A917-CF6C88687AA3}" srcOrd="0" destOrd="0" presId="urn:microsoft.com/office/officeart/2005/8/layout/hierarchy1"/>
    <dgm:cxn modelId="{CBE7E24B-702D-421F-9A0C-3B9C231D3F5B}" type="presParOf" srcId="{9B8C5429-B7B0-4781-86EE-8BE5993512B7}" destId="{629D8805-78E3-4152-9D54-174A35564985}" srcOrd="1" destOrd="0" presId="urn:microsoft.com/office/officeart/2005/8/layout/hierarchy1"/>
    <dgm:cxn modelId="{EC57DE98-A972-4557-86E9-601155864C3A}" type="presParOf" srcId="{9B6D0408-EE09-435D-867F-6E1A5DF66FEB}" destId="{679F51CD-9B50-4082-A078-B83FDDD46AD5}" srcOrd="1" destOrd="0" presId="urn:microsoft.com/office/officeart/2005/8/layout/hierarchy1"/>
    <dgm:cxn modelId="{76184BE7-3BBC-480B-96ED-EFEBB4F5A88B}" type="presParOf" srcId="{1AA6E19F-6051-47B4-8A51-40CEBD0C649A}" destId="{28459891-FE47-4022-857B-41768B4979E3}" srcOrd="1" destOrd="0" presId="urn:microsoft.com/office/officeart/2005/8/layout/hierarchy1"/>
    <dgm:cxn modelId="{7B5F2D92-6BF9-43CA-A5A2-04BF628146F3}" type="presParOf" srcId="{28459891-FE47-4022-857B-41768B4979E3}" destId="{ED42A066-FDD8-4054-8403-14F938D51311}" srcOrd="0" destOrd="0" presId="urn:microsoft.com/office/officeart/2005/8/layout/hierarchy1"/>
    <dgm:cxn modelId="{02A4AA1D-8BCF-4C56-9EAF-13191F3BE6A6}" type="presParOf" srcId="{ED42A066-FDD8-4054-8403-14F938D51311}" destId="{B51F0784-C964-4C29-BF12-D2ECAFB18F7B}" srcOrd="0" destOrd="0" presId="urn:microsoft.com/office/officeart/2005/8/layout/hierarchy1"/>
    <dgm:cxn modelId="{3A22D7F6-F14C-408C-9532-25C8692EE90E}" type="presParOf" srcId="{ED42A066-FDD8-4054-8403-14F938D51311}" destId="{57BCFFC7-6FCE-40BC-BBA7-0FE99BA84B1A}" srcOrd="1" destOrd="0" presId="urn:microsoft.com/office/officeart/2005/8/layout/hierarchy1"/>
    <dgm:cxn modelId="{A3110755-D85B-41C1-A7F6-363B95C153CF}" type="presParOf" srcId="{28459891-FE47-4022-857B-41768B4979E3}" destId="{99AFE924-7F6A-4710-93A2-8E4EB60EBEA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6DB24-F969-4E06-A917-CF6C88687AA3}">
      <dsp:nvSpPr>
        <dsp:cNvPr id="0" name=""/>
        <dsp:cNvSpPr/>
      </dsp:nvSpPr>
      <dsp:spPr>
        <a:xfrm>
          <a:off x="1249" y="543781"/>
          <a:ext cx="4384130" cy="2783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D8805-78E3-4152-9D54-174A35564985}">
      <dsp:nvSpPr>
        <dsp:cNvPr id="0" name=""/>
        <dsp:cNvSpPr/>
      </dsp:nvSpPr>
      <dsp:spPr>
        <a:xfrm>
          <a:off x="488374" y="1006551"/>
          <a:ext cx="4384130" cy="27839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There are slight differences between 2018 and 2019, but there were things that remained the same as well. The main thing that stood the same is the Gross profit, which has been influenced by the other aspects in the company that varied from 2018 to 2019. </a:t>
          </a:r>
          <a:endParaRPr lang="en-US" sz="2000" kern="1200"/>
        </a:p>
      </dsp:txBody>
      <dsp:txXfrm>
        <a:off x="569912" y="1088089"/>
        <a:ext cx="4221054" cy="2620846"/>
      </dsp:txXfrm>
    </dsp:sp>
    <dsp:sp modelId="{B51F0784-C964-4C29-BF12-D2ECAFB18F7B}">
      <dsp:nvSpPr>
        <dsp:cNvPr id="0" name=""/>
        <dsp:cNvSpPr/>
      </dsp:nvSpPr>
      <dsp:spPr>
        <a:xfrm>
          <a:off x="5359630" y="543781"/>
          <a:ext cx="4384130" cy="2783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CFFC7-6FCE-40BC-BBA7-0FE99BA84B1A}">
      <dsp:nvSpPr>
        <dsp:cNvPr id="0" name=""/>
        <dsp:cNvSpPr/>
      </dsp:nvSpPr>
      <dsp:spPr>
        <a:xfrm>
          <a:off x="5846756" y="1006551"/>
          <a:ext cx="4384130" cy="27839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main thing that changed the most is the interest cover, which had a relative difference of 46,3%. </a:t>
          </a:r>
          <a:endParaRPr lang="en-US" sz="2000" kern="1200"/>
        </a:p>
      </dsp:txBody>
      <dsp:txXfrm>
        <a:off x="5928294" y="1088089"/>
        <a:ext cx="4221054" cy="26208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3/23/2020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1625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3/23/2020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9647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3/23/2020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57920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3/23/2020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3341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3/23/2020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01928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3/23/2020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44618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3/23/2020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9970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3/23/2020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69308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3/23/2020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43840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3/23/2020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041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3/23/2020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646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9000">
              <a:srgbClr val="FF6600"/>
            </a:gs>
            <a:gs pos="0">
              <a:srgbClr val="FF6600"/>
            </a:gs>
            <a:gs pos="100000">
              <a:schemeClr val="accent1">
                <a:lumMod val="60000"/>
                <a:lumOff val="40000"/>
              </a:schemeClr>
            </a:gs>
            <a:gs pos="93000">
              <a:srgbClr val="FF6600"/>
            </a:gs>
            <a:gs pos="100000">
              <a:srgbClr val="F88A5C"/>
            </a:gs>
            <a:gs pos="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3/23/2020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394708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9120B09-F6CA-437E-B1DE-587311BBB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ED238A-D994-4968-A1E2-83F41C0D3A9C}"/>
              </a:ext>
            </a:extLst>
          </p:cNvPr>
          <p:cNvSpPr>
            <a:spLocks noGrp="1"/>
          </p:cNvSpPr>
          <p:nvPr>
            <p:ph type="ctrTitle"/>
          </p:nvPr>
        </p:nvSpPr>
        <p:spPr>
          <a:xfrm>
            <a:off x="-946567" y="1273193"/>
            <a:ext cx="7985759" cy="868823"/>
          </a:xfrm>
        </p:spPr>
        <p:txBody>
          <a:bodyPr anchor="ctr">
            <a:normAutofit/>
          </a:bodyPr>
          <a:lstStyle/>
          <a:p>
            <a:pPr marL="571500" indent="-571500" algn="ctr">
              <a:buFont typeface="Wingdings" panose="05000000000000000000" pitchFamily="2" charset="2"/>
              <a:buChar char="q"/>
            </a:pPr>
            <a:r>
              <a:rPr lang="en-GB" sz="4000" b="1" u="sng" dirty="0"/>
              <a:t>RATIO ANALYSIS</a:t>
            </a:r>
          </a:p>
        </p:txBody>
      </p:sp>
      <p:sp>
        <p:nvSpPr>
          <p:cNvPr id="75" name="Rectangle: Rounded Corners 74">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9AACB9B4-936D-4A17-BAEB-71F49A888E43}"/>
              </a:ext>
            </a:extLst>
          </p:cNvPr>
          <p:cNvSpPr>
            <a:spLocks noGrp="1"/>
          </p:cNvSpPr>
          <p:nvPr>
            <p:ph type="subTitle" idx="1"/>
          </p:nvPr>
        </p:nvSpPr>
        <p:spPr>
          <a:xfrm>
            <a:off x="-371068" y="2407305"/>
            <a:ext cx="7602882" cy="1965909"/>
          </a:xfrm>
        </p:spPr>
        <p:txBody>
          <a:bodyPr anchor="ctr">
            <a:normAutofit/>
          </a:bodyPr>
          <a:lstStyle/>
          <a:p>
            <a:pPr algn="ctr">
              <a:lnSpc>
                <a:spcPct val="100000"/>
              </a:lnSpc>
            </a:pPr>
            <a:r>
              <a:rPr lang="en-GB" b="1" dirty="0">
                <a:solidFill>
                  <a:srgbClr val="FF0000"/>
                </a:solidFill>
              </a:rPr>
              <a:t>University of Wales Trinity Saint David</a:t>
            </a:r>
          </a:p>
          <a:p>
            <a:pPr algn="ctr">
              <a:lnSpc>
                <a:spcPct val="100000"/>
              </a:lnSpc>
            </a:pPr>
            <a:r>
              <a:rPr lang="en-GB" b="1" dirty="0">
                <a:solidFill>
                  <a:srgbClr val="FF0000"/>
                </a:solidFill>
              </a:rPr>
              <a:t>Steluta Pascuta- 1816339 </a:t>
            </a:r>
          </a:p>
          <a:p>
            <a:pPr algn="ctr">
              <a:lnSpc>
                <a:spcPct val="100000"/>
              </a:lnSpc>
            </a:pPr>
            <a:endParaRPr lang="en-GB" sz="1100" b="1" dirty="0">
              <a:solidFill>
                <a:schemeClr val="bg1"/>
              </a:solidFill>
            </a:endParaRPr>
          </a:p>
        </p:txBody>
      </p:sp>
      <p:pic>
        <p:nvPicPr>
          <p:cNvPr id="1026" name="Picture 2" descr="Imagini pentru calculator ICON">
            <a:extLst>
              <a:ext uri="{FF2B5EF4-FFF2-40B4-BE49-F238E27FC236}">
                <a16:creationId xmlns:a16="http://schemas.microsoft.com/office/drawing/2014/main" id="{974DF739-5B9B-44F6-98EC-61EBD91798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54060" y="734927"/>
            <a:ext cx="6123073" cy="6123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411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BF118C-8E2C-41AD-AAAA-2293E0B49677}"/>
              </a:ext>
            </a:extLst>
          </p:cNvPr>
          <p:cNvSpPr>
            <a:spLocks noGrp="1"/>
          </p:cNvSpPr>
          <p:nvPr>
            <p:ph type="title"/>
          </p:nvPr>
        </p:nvSpPr>
        <p:spPr>
          <a:xfrm>
            <a:off x="1115568" y="509521"/>
            <a:ext cx="10232136" cy="1014984"/>
          </a:xfrm>
        </p:spPr>
        <p:txBody>
          <a:bodyPr>
            <a:normAutofit/>
          </a:bodyPr>
          <a:lstStyle/>
          <a:p>
            <a:r>
              <a:rPr lang="en-GB" b="1" u="sng"/>
              <a:t>Analysis of the summary table</a:t>
            </a:r>
            <a:endParaRPr lang="en-GB" b="1" u="sng" dirty="0"/>
          </a:p>
        </p:txBody>
      </p:sp>
      <p:sp>
        <p:nvSpPr>
          <p:cNvPr id="14" name="Rectangle 13">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B8A9F07-80E1-42D3-8C54-7631CD161B49}"/>
              </a:ext>
            </a:extLst>
          </p:cNvPr>
          <p:cNvGraphicFramePr>
            <a:graphicFrameLocks noGrp="1"/>
          </p:cNvGraphicFramePr>
          <p:nvPr>
            <p:ph idx="1"/>
            <p:extLst>
              <p:ext uri="{D42A27DB-BD31-4B8C-83A1-F6EECF244321}">
                <p14:modId xmlns:p14="http://schemas.microsoft.com/office/powerpoint/2010/main" val="2602716158"/>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978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0EC83-6E34-49B9-9DDB-884609DE651C}"/>
              </a:ext>
            </a:extLst>
          </p:cNvPr>
          <p:cNvSpPr>
            <a:spLocks noGrp="1"/>
          </p:cNvSpPr>
          <p:nvPr>
            <p:ph type="title"/>
          </p:nvPr>
        </p:nvSpPr>
        <p:spPr>
          <a:xfrm>
            <a:off x="411480" y="987552"/>
            <a:ext cx="4485861" cy="1088136"/>
          </a:xfrm>
        </p:spPr>
        <p:txBody>
          <a:bodyPr anchor="b">
            <a:normAutofit/>
          </a:bodyPr>
          <a:lstStyle/>
          <a:p>
            <a:r>
              <a:rPr lang="en-GB" sz="3400" b="1" u="sng"/>
              <a:t>Evaluation of liquidity</a:t>
            </a:r>
          </a:p>
        </p:txBody>
      </p:sp>
      <p:sp>
        <p:nvSpPr>
          <p:cNvPr id="73" name="Rectangle 7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0A3299F-0321-42AA-AB7E-6F00D6629E98}"/>
              </a:ext>
            </a:extLst>
          </p:cNvPr>
          <p:cNvSpPr>
            <a:spLocks noGrp="1"/>
          </p:cNvSpPr>
          <p:nvPr>
            <p:ph idx="1"/>
          </p:nvPr>
        </p:nvSpPr>
        <p:spPr>
          <a:xfrm>
            <a:off x="411479" y="2437557"/>
            <a:ext cx="4485861" cy="4347291"/>
          </a:xfrm>
        </p:spPr>
        <p:txBody>
          <a:bodyPr anchor="t">
            <a:normAutofit lnSpcReduction="10000"/>
          </a:bodyPr>
          <a:lstStyle/>
          <a:p>
            <a:pPr>
              <a:lnSpc>
                <a:spcPct val="100000"/>
              </a:lnSpc>
            </a:pPr>
            <a:r>
              <a:rPr lang="en-GB" sz="1900" dirty="0"/>
              <a:t>When it comes to the liquidity, there are scores that are varying from one year to another. In addition to that the fact that the debtors have an unfavourable outcome, it means that in 2019, the score has been lower than in 2018, thing that could affect the business if will not be kept under control continuously. </a:t>
            </a:r>
          </a:p>
          <a:p>
            <a:pPr>
              <a:lnSpc>
                <a:spcPct val="100000"/>
              </a:lnSpc>
            </a:pPr>
            <a:r>
              <a:rPr lang="en-GB" sz="1900" dirty="0"/>
              <a:t>Another thing to mention is that the business generally is maintaining a straight line of liquidity and this because there are favourable results as well, results that are somehow covering the unfavourable aspects</a:t>
            </a:r>
            <a:r>
              <a:rPr lang="en-GB" sz="1400" dirty="0"/>
              <a:t>.</a:t>
            </a:r>
          </a:p>
        </p:txBody>
      </p:sp>
      <p:pic>
        <p:nvPicPr>
          <p:cNvPr id="5122" name="Picture 2" descr="Imagini pentru liquidity">
            <a:extLst>
              <a:ext uri="{FF2B5EF4-FFF2-40B4-BE49-F238E27FC236}">
                <a16:creationId xmlns:a16="http://schemas.microsoft.com/office/drawing/2014/main" id="{3EA7AE92-BD5C-49ED-B776-574C77B522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159" b="-2"/>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996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A4E5A-CEC8-4ADC-885E-B67A834BBDE8}"/>
              </a:ext>
            </a:extLst>
          </p:cNvPr>
          <p:cNvSpPr>
            <a:spLocks noGrp="1"/>
          </p:cNvSpPr>
          <p:nvPr>
            <p:ph type="title"/>
          </p:nvPr>
        </p:nvSpPr>
        <p:spPr>
          <a:xfrm>
            <a:off x="531908" y="548640"/>
            <a:ext cx="10168128" cy="1179576"/>
          </a:xfrm>
        </p:spPr>
        <p:txBody>
          <a:bodyPr/>
          <a:lstStyle/>
          <a:p>
            <a:r>
              <a:rPr lang="en-GB" b="1" u="sng" dirty="0"/>
              <a:t>Evaluation of profitability </a:t>
            </a:r>
          </a:p>
        </p:txBody>
      </p:sp>
      <p:sp>
        <p:nvSpPr>
          <p:cNvPr id="3" name="Content Placeholder 2">
            <a:extLst>
              <a:ext uri="{FF2B5EF4-FFF2-40B4-BE49-F238E27FC236}">
                <a16:creationId xmlns:a16="http://schemas.microsoft.com/office/drawing/2014/main" id="{7A81A916-E299-44F7-9547-5C369272D45F}"/>
              </a:ext>
            </a:extLst>
          </p:cNvPr>
          <p:cNvSpPr>
            <a:spLocks noGrp="1"/>
          </p:cNvSpPr>
          <p:nvPr>
            <p:ph idx="1"/>
          </p:nvPr>
        </p:nvSpPr>
        <p:spPr>
          <a:xfrm>
            <a:off x="5181600" y="1728216"/>
            <a:ext cx="7010400" cy="5129784"/>
          </a:xfrm>
        </p:spPr>
        <p:txBody>
          <a:bodyPr>
            <a:normAutofit fontScale="92500" lnSpcReduction="10000"/>
          </a:bodyPr>
          <a:lstStyle/>
          <a:p>
            <a:r>
              <a:rPr lang="en-GB" dirty="0"/>
              <a:t>The profitability table still shows that the gross profit stays the same for both years, however, there are huge changes in things such as the earnings per share as in 2018 it used to be 51pence whereas now it is 63pence. </a:t>
            </a:r>
          </a:p>
          <a:p>
            <a:r>
              <a:rPr lang="en-GB" dirty="0"/>
              <a:t>Things that is important as well is that the divided pay-out percentage has decreased from 58.8% to 52.3%, this outlining that the business is not effectively taking into consideration all the aspects that have to be considered. </a:t>
            </a:r>
          </a:p>
        </p:txBody>
      </p:sp>
      <p:pic>
        <p:nvPicPr>
          <p:cNvPr id="4098" name="Picture 2" descr="Imagini pentru profitability">
            <a:extLst>
              <a:ext uri="{FF2B5EF4-FFF2-40B4-BE49-F238E27FC236}">
                <a16:creationId xmlns:a16="http://schemas.microsoft.com/office/drawing/2014/main" id="{8CA2BEF9-5A97-45B6-8E00-6F0400784C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 y="2471738"/>
            <a:ext cx="4762500" cy="31337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875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ini pentru increase">
            <a:extLst>
              <a:ext uri="{FF2B5EF4-FFF2-40B4-BE49-F238E27FC236}">
                <a16:creationId xmlns:a16="http://schemas.microsoft.com/office/drawing/2014/main" id="{916B1304-4759-440E-9156-1DD9FEC8DD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45" r="2667"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73" name="Rectangle 72">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5C70EB-07F0-482C-8EBC-BE32A4DF0602}"/>
              </a:ext>
            </a:extLst>
          </p:cNvPr>
          <p:cNvSpPr>
            <a:spLocks noGrp="1"/>
          </p:cNvSpPr>
          <p:nvPr>
            <p:ph type="title"/>
          </p:nvPr>
        </p:nvSpPr>
        <p:spPr>
          <a:xfrm>
            <a:off x="843645" y="980368"/>
            <a:ext cx="3666744" cy="1106424"/>
          </a:xfrm>
        </p:spPr>
        <p:txBody>
          <a:bodyPr>
            <a:normAutofit/>
          </a:bodyPr>
          <a:lstStyle/>
          <a:p>
            <a:r>
              <a:rPr lang="en-GB" sz="2400" b="1" u="sng"/>
              <a:t>How to increase the current profit in 2020?</a:t>
            </a:r>
          </a:p>
        </p:txBody>
      </p:sp>
      <p:sp>
        <p:nvSpPr>
          <p:cNvPr id="75" name="Rectangle 74">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6A36AAF-801E-4940-8E34-7BF29F521342}"/>
              </a:ext>
            </a:extLst>
          </p:cNvPr>
          <p:cNvSpPr>
            <a:spLocks noGrp="1"/>
          </p:cNvSpPr>
          <p:nvPr>
            <p:ph idx="1"/>
          </p:nvPr>
        </p:nvSpPr>
        <p:spPr>
          <a:xfrm>
            <a:off x="574284" y="2122425"/>
            <a:ext cx="4215374" cy="3979688"/>
          </a:xfrm>
        </p:spPr>
        <p:txBody>
          <a:bodyPr>
            <a:normAutofit/>
          </a:bodyPr>
          <a:lstStyle/>
          <a:p>
            <a:pPr>
              <a:lnSpc>
                <a:spcPct val="100000"/>
              </a:lnSpc>
            </a:pPr>
            <a:r>
              <a:rPr lang="en-GB" sz="1800" dirty="0"/>
              <a:t>To increase the profit in 2020, I would suggest the company to increase some prices as well, not too much, but any pence would make a difference and people will still buy the products because they need them. </a:t>
            </a:r>
          </a:p>
          <a:p>
            <a:pPr>
              <a:lnSpc>
                <a:spcPct val="100000"/>
              </a:lnSpc>
            </a:pPr>
            <a:r>
              <a:rPr lang="en-GB" sz="1800" dirty="0"/>
              <a:t>Another thing that they could do is to produce more advanced technology within the products and this because people are always looking for innovations that are making their life easier </a:t>
            </a:r>
          </a:p>
        </p:txBody>
      </p:sp>
    </p:spTree>
    <p:extLst>
      <p:ext uri="{BB962C8B-B14F-4D97-AF65-F5344CB8AC3E}">
        <p14:creationId xmlns:p14="http://schemas.microsoft.com/office/powerpoint/2010/main" val="1225917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ini pentru strategy">
            <a:extLst>
              <a:ext uri="{FF2B5EF4-FFF2-40B4-BE49-F238E27FC236}">
                <a16:creationId xmlns:a16="http://schemas.microsoft.com/office/drawing/2014/main" id="{C6F2ED47-6151-4959-B71A-E96E2CC0D5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320" t="9091" r="15043"/>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id="{4F981527-1C7E-4847-B180-945BFB1A8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08961E-42B5-40F0-BF95-847E88C8A9EB}"/>
              </a:ext>
            </a:extLst>
          </p:cNvPr>
          <p:cNvSpPr>
            <a:spLocks noGrp="1"/>
          </p:cNvSpPr>
          <p:nvPr>
            <p:ph type="title"/>
          </p:nvPr>
        </p:nvSpPr>
        <p:spPr>
          <a:xfrm>
            <a:off x="7360625" y="1232916"/>
            <a:ext cx="4996234" cy="831342"/>
          </a:xfrm>
        </p:spPr>
        <p:txBody>
          <a:bodyPr anchor="b">
            <a:normAutofit fontScale="90000"/>
          </a:bodyPr>
          <a:lstStyle/>
          <a:p>
            <a:r>
              <a:rPr lang="en-GB" sz="6000" b="1" u="sng" dirty="0"/>
              <a:t>CONCLUSION</a:t>
            </a:r>
            <a:endParaRPr lang="en-GB" b="1" u="sng" dirty="0"/>
          </a:p>
        </p:txBody>
      </p:sp>
      <p:sp>
        <p:nvSpPr>
          <p:cNvPr id="80" name="Rectangle 7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B6B84CF-E657-43CB-B38B-748027EA10A8}"/>
              </a:ext>
            </a:extLst>
          </p:cNvPr>
          <p:cNvSpPr>
            <a:spLocks noGrp="1"/>
          </p:cNvSpPr>
          <p:nvPr>
            <p:ph idx="1"/>
          </p:nvPr>
        </p:nvSpPr>
        <p:spPr>
          <a:xfrm>
            <a:off x="7448550" y="2637536"/>
            <a:ext cx="4360064" cy="4049776"/>
          </a:xfrm>
        </p:spPr>
        <p:txBody>
          <a:bodyPr anchor="t">
            <a:normAutofit fontScale="92500"/>
          </a:bodyPr>
          <a:lstStyle/>
          <a:p>
            <a:pPr>
              <a:lnSpc>
                <a:spcPct val="100000"/>
              </a:lnSpc>
            </a:pPr>
            <a:r>
              <a:rPr lang="en-GB" sz="2400" dirty="0"/>
              <a:t>As a conclusion the Rangemaster PLC is handling the budget of the company in a good manner being careful at such details. The company manages to keep under control situations in which such aspects are decreasing in economy, trying to catch the step increasing the profit in another area of the company  </a:t>
            </a:r>
          </a:p>
        </p:txBody>
      </p:sp>
    </p:spTree>
    <p:extLst>
      <p:ext uri="{BB962C8B-B14F-4D97-AF65-F5344CB8AC3E}">
        <p14:creationId xmlns:p14="http://schemas.microsoft.com/office/powerpoint/2010/main" val="893039574"/>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413724"/>
      </a:dk2>
      <a:lt2>
        <a:srgbClr val="E2E8E8"/>
      </a:lt2>
      <a:accent1>
        <a:srgbClr val="EA727C"/>
      </a:accent1>
      <a:accent2>
        <a:srgbClr val="E58553"/>
      </a:accent2>
      <a:accent3>
        <a:srgbClr val="BFA142"/>
      </a:accent3>
      <a:accent4>
        <a:srgbClr val="99AC3E"/>
      </a:accent4>
      <a:accent5>
        <a:srgbClr val="74B249"/>
      </a:accent5>
      <a:accent6>
        <a:srgbClr val="38BB39"/>
      </a:accent6>
      <a:hlink>
        <a:srgbClr val="568E8A"/>
      </a:hlink>
      <a:folHlink>
        <a:srgbClr val="828282"/>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3</TotalTime>
  <Words>410</Words>
  <Application>Microsoft Office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Avenir Next LT Pro</vt:lpstr>
      <vt:lpstr>Calibri</vt:lpstr>
      <vt:lpstr>Wingdings</vt:lpstr>
      <vt:lpstr>AccentBoxVTI</vt:lpstr>
      <vt:lpstr>RATIO ANALYSIS</vt:lpstr>
      <vt:lpstr>Analysis of the summary table</vt:lpstr>
      <vt:lpstr>Evaluation of liquidity</vt:lpstr>
      <vt:lpstr>Evaluation of profitability </vt:lpstr>
      <vt:lpstr>How to increase the current profit in 2020?</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RATIO ANALYSIS</dc:title>
  <dc:creator>Policica Dansatoarea</dc:creator>
  <cp:lastModifiedBy>Policica Dansatoarea</cp:lastModifiedBy>
  <cp:revision>1</cp:revision>
  <dcterms:created xsi:type="dcterms:W3CDTF">2020-03-23T23:40:07Z</dcterms:created>
  <dcterms:modified xsi:type="dcterms:W3CDTF">2020-03-23T23:43:37Z</dcterms:modified>
</cp:coreProperties>
</file>