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5B1B1-79CD-57B2-D0E8-62C6D0D8FA3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C1682DC-0BAA-39C1-863C-95693ABEB5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60A4B25-431C-731D-B759-BFF5E1041004}"/>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5" name="Footer Placeholder 4">
            <a:extLst>
              <a:ext uri="{FF2B5EF4-FFF2-40B4-BE49-F238E27FC236}">
                <a16:creationId xmlns:a16="http://schemas.microsoft.com/office/drawing/2014/main" id="{93095742-5479-90DF-5081-5C8D95F3F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3EE647-DEE3-6F84-CF24-7C3614B430AF}"/>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2572807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A13D-401C-6EDB-EF29-A4DFEFF4591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F8D1F85-7994-45A9-F8F6-5D91272973E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8515090-93C9-C2C5-4910-73147A5A4F19}"/>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5" name="Footer Placeholder 4">
            <a:extLst>
              <a:ext uri="{FF2B5EF4-FFF2-40B4-BE49-F238E27FC236}">
                <a16:creationId xmlns:a16="http://schemas.microsoft.com/office/drawing/2014/main" id="{41D02B08-F84F-9D42-F323-ECC4F2C639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CA6B1B-8583-205B-1364-D67D21AEA21A}"/>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4256311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D38BB-73EF-F8B4-0F2D-D48B76F9F01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BE3D480-77F8-D156-5FB5-ADD8B6A9025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17D52ED-0AD8-422A-A84E-54DD0B3AFBDD}"/>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5" name="Footer Placeholder 4">
            <a:extLst>
              <a:ext uri="{FF2B5EF4-FFF2-40B4-BE49-F238E27FC236}">
                <a16:creationId xmlns:a16="http://schemas.microsoft.com/office/drawing/2014/main" id="{A8CA3F91-9622-1ED5-0235-01FDBFA1B1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504472-B530-59F5-DD79-ECCEBB0D7A93}"/>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3576167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4C1A7-61AE-17DD-4ABB-C3FDE1A0360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D51D9D1-F9F3-4E9E-3CF4-70590E8EC51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A51A997-8537-0F45-19D3-96207B490C8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44DEB08-E8B1-8984-4C3F-9B087C5C762A}"/>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6" name="Footer Placeholder 5">
            <a:extLst>
              <a:ext uri="{FF2B5EF4-FFF2-40B4-BE49-F238E27FC236}">
                <a16:creationId xmlns:a16="http://schemas.microsoft.com/office/drawing/2014/main" id="{5C75C5F8-268D-7054-1F47-96B451FBC9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6DA750-868D-118D-8753-E8A458AAE387}"/>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1443189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FD058-DAF1-6CBB-C473-DA76254F10D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F782B29-6DF0-1740-6153-C53AD41430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355DBAC-5696-C7A5-7307-67038CAE525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C99D4751-A549-0DBC-4ECC-A961185EB8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50D34C-006D-B378-B2E4-BFF5050257F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218E838-682A-5F62-1AAA-82D2B281E096}"/>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8" name="Footer Placeholder 7">
            <a:extLst>
              <a:ext uri="{FF2B5EF4-FFF2-40B4-BE49-F238E27FC236}">
                <a16:creationId xmlns:a16="http://schemas.microsoft.com/office/drawing/2014/main" id="{E010F6C5-A26F-A99E-1A98-E5B84D5E629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1EA64A-F349-5921-02F7-C076CAFBE849}"/>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545189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01FFE-C7CC-2F7C-DED9-2088C4D7369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434D230-E9F4-0D07-5D09-469F535F448A}"/>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4" name="Footer Placeholder 3">
            <a:extLst>
              <a:ext uri="{FF2B5EF4-FFF2-40B4-BE49-F238E27FC236}">
                <a16:creationId xmlns:a16="http://schemas.microsoft.com/office/drawing/2014/main" id="{19F8C8C3-E739-83CD-8D0A-3FCF26CCA1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8420A1-B0F4-98E6-CA9A-F7539D1D6252}"/>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2243584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0A7797-6AB7-9FDF-7713-5938FF697856}"/>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3" name="Footer Placeholder 2">
            <a:extLst>
              <a:ext uri="{FF2B5EF4-FFF2-40B4-BE49-F238E27FC236}">
                <a16:creationId xmlns:a16="http://schemas.microsoft.com/office/drawing/2014/main" id="{969F7EB4-2ADA-9F20-A694-9D2FB207E5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CA01CD0-BFE8-93F1-1217-F0C1C8ECA883}"/>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2578399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491CB-3321-B013-2AB5-AF6911E1048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3C782A3-4F2B-F3FC-627F-DBCE23E08C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6BB5AC4-9C10-6338-F280-BB65B07126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D627F1-7641-870E-C03F-300D97EA01E2}"/>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6" name="Footer Placeholder 5">
            <a:extLst>
              <a:ext uri="{FF2B5EF4-FFF2-40B4-BE49-F238E27FC236}">
                <a16:creationId xmlns:a16="http://schemas.microsoft.com/office/drawing/2014/main" id="{F7619962-E79F-CC97-7E62-96568B1FBA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8AF447-9FE9-BCCD-4FF4-574373819DE6}"/>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3376537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89ACF-54AD-8FC0-7D48-09AF6E28C09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06AA2B9-C49D-3573-2EAE-F85320206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5CDBE8-7C9D-8F54-3C3C-5B0EE0D67D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C9966C5-4CAF-941B-0DE9-90C8C274C55F}"/>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6" name="Footer Placeholder 5">
            <a:extLst>
              <a:ext uri="{FF2B5EF4-FFF2-40B4-BE49-F238E27FC236}">
                <a16:creationId xmlns:a16="http://schemas.microsoft.com/office/drawing/2014/main" id="{F94B162A-130C-880F-0A7B-7AB71B9217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88D857-4F70-65BF-69D9-0E7F35AA3A29}"/>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944958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F37D0-D83A-5248-29DB-6B18DCF94E6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A049269-FDEB-D99C-A052-9119C1E7A99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16CD3B4-098F-84EA-1670-11410AAD6DE8}"/>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5" name="Footer Placeholder 4">
            <a:extLst>
              <a:ext uri="{FF2B5EF4-FFF2-40B4-BE49-F238E27FC236}">
                <a16:creationId xmlns:a16="http://schemas.microsoft.com/office/drawing/2014/main" id="{1704077D-E58D-6EDE-5E0D-30E1939716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D2CD93-BB4B-2F34-3FD8-F5CC6894A71B}"/>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1546676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EB6844-6588-D9A0-E688-484C6AC1E77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DAC58C-EBFF-60F1-96EF-A68018CC7D4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A29C934-5655-1DFB-0806-24B2BEB32028}"/>
              </a:ext>
            </a:extLst>
          </p:cNvPr>
          <p:cNvSpPr>
            <a:spLocks noGrp="1"/>
          </p:cNvSpPr>
          <p:nvPr>
            <p:ph type="dt" sz="half" idx="10"/>
          </p:nvPr>
        </p:nvSpPr>
        <p:spPr/>
        <p:txBody>
          <a:bodyPr/>
          <a:lstStyle/>
          <a:p>
            <a:fld id="{A37EC520-F988-4476-A38E-DF305B547F3C}" type="datetimeFigureOut">
              <a:rPr lang="en-GB" smtClean="0"/>
              <a:t>09/06/2026</a:t>
            </a:fld>
            <a:endParaRPr lang="en-GB"/>
          </a:p>
        </p:txBody>
      </p:sp>
      <p:sp>
        <p:nvSpPr>
          <p:cNvPr id="5" name="Footer Placeholder 4">
            <a:extLst>
              <a:ext uri="{FF2B5EF4-FFF2-40B4-BE49-F238E27FC236}">
                <a16:creationId xmlns:a16="http://schemas.microsoft.com/office/drawing/2014/main" id="{6C197352-7532-4AC1-0037-C86493759C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1223E0-EFE9-6EFD-FFD9-CEB008D63B4D}"/>
              </a:ext>
            </a:extLst>
          </p:cNvPr>
          <p:cNvSpPr>
            <a:spLocks noGrp="1"/>
          </p:cNvSpPr>
          <p:nvPr>
            <p:ph type="sldNum" sz="quarter" idx="12"/>
          </p:nvPr>
        </p:nvSpPr>
        <p:spPr/>
        <p:txBody>
          <a:bodyPr/>
          <a:lstStyle/>
          <a:p>
            <a:fld id="{BE960A4E-ED4A-4731-A764-511EE369560B}" type="slidenum">
              <a:rPr lang="en-GB" smtClean="0"/>
              <a:t>‹#›</a:t>
            </a:fld>
            <a:endParaRPr lang="en-GB"/>
          </a:p>
        </p:txBody>
      </p:sp>
    </p:spTree>
    <p:extLst>
      <p:ext uri="{BB962C8B-B14F-4D97-AF65-F5344CB8AC3E}">
        <p14:creationId xmlns:p14="http://schemas.microsoft.com/office/powerpoint/2010/main" val="2057408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5D85EB-DE7A-C9CF-E9F6-F85BB36D30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F9E4215-82CF-4FDB-1434-A86545B5E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F181333-2434-95B3-A4DE-17DB64698E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37EC520-F988-4476-A38E-DF305B547F3C}" type="datetimeFigureOut">
              <a:rPr lang="en-GB" smtClean="0"/>
              <a:t>09/06/2026</a:t>
            </a:fld>
            <a:endParaRPr lang="en-GB"/>
          </a:p>
        </p:txBody>
      </p:sp>
      <p:sp>
        <p:nvSpPr>
          <p:cNvPr id="5" name="Footer Placeholder 4">
            <a:extLst>
              <a:ext uri="{FF2B5EF4-FFF2-40B4-BE49-F238E27FC236}">
                <a16:creationId xmlns:a16="http://schemas.microsoft.com/office/drawing/2014/main" id="{D7622C68-AB66-FF01-9430-B29FB5B22A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E3EB544-2FA8-7796-D05F-4EEF9649964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E960A4E-ED4A-4731-A764-511EE369560B}" type="slidenum">
              <a:rPr lang="en-GB" smtClean="0"/>
              <a:t>‹#›</a:t>
            </a:fld>
            <a:endParaRPr lang="en-GB"/>
          </a:p>
        </p:txBody>
      </p:sp>
    </p:spTree>
    <p:extLst>
      <p:ext uri="{BB962C8B-B14F-4D97-AF65-F5344CB8AC3E}">
        <p14:creationId xmlns:p14="http://schemas.microsoft.com/office/powerpoint/2010/main" val="2297336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A331-1274-6851-700D-7217D8D98B9C}"/>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3049BD2-5646-3EC5-B676-CB6379FCA70C}"/>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6695635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B6E6C-12EB-08A6-A841-0D01E6856F03}"/>
              </a:ext>
            </a:extLst>
          </p:cNvPr>
          <p:cNvSpPr>
            <a:spLocks noGrp="1"/>
          </p:cNvSpPr>
          <p:nvPr>
            <p:ph type="title"/>
          </p:nvPr>
        </p:nvSpPr>
        <p:spPr>
          <a:xfrm>
            <a:off x="0" y="1"/>
            <a:ext cx="12192000" cy="681036"/>
          </a:xfrm>
        </p:spPr>
        <p:txBody>
          <a:bodyPr>
            <a:normAutofit fontScale="90000"/>
          </a:bodyPr>
          <a:lstStyle/>
          <a:p>
            <a:br>
              <a:rPr lang="en-GB" dirty="0"/>
            </a:br>
            <a:r>
              <a:rPr lang="en-GB" dirty="0"/>
              <a:t>The case context</a:t>
            </a:r>
            <a:br>
              <a:rPr lang="en-GB" dirty="0"/>
            </a:br>
            <a:endParaRPr lang="en-GB" dirty="0"/>
          </a:p>
        </p:txBody>
      </p:sp>
      <p:sp>
        <p:nvSpPr>
          <p:cNvPr id="3" name="Content Placeholder 2">
            <a:extLst>
              <a:ext uri="{FF2B5EF4-FFF2-40B4-BE49-F238E27FC236}">
                <a16:creationId xmlns:a16="http://schemas.microsoft.com/office/drawing/2014/main" id="{FFC72459-DDBC-A7CC-3ACC-8A6E7B75FA50}"/>
              </a:ext>
            </a:extLst>
          </p:cNvPr>
          <p:cNvSpPr>
            <a:spLocks noGrp="1"/>
          </p:cNvSpPr>
          <p:nvPr>
            <p:ph idx="1"/>
          </p:nvPr>
        </p:nvSpPr>
        <p:spPr>
          <a:xfrm>
            <a:off x="0" y="786580"/>
            <a:ext cx="12192000" cy="6071419"/>
          </a:xfrm>
        </p:spPr>
        <p:txBody>
          <a:bodyPr/>
          <a:lstStyle/>
          <a:p>
            <a:r>
              <a:rPr lang="en-GB" dirty="0"/>
              <a:t>450 employees across London, Berlin, and Singapore.</a:t>
            </a:r>
          </a:p>
          <a:p>
            <a:r>
              <a:rPr lang="en-GB" dirty="0"/>
              <a:t>AI-enabled electric mobility and smart infrastructure analytics.</a:t>
            </a:r>
          </a:p>
          <a:p>
            <a:r>
              <a:rPr lang="en-GB" dirty="0"/>
              <a:t>Key issues: </a:t>
            </a:r>
            <a:r>
              <a:rPr lang="en-GB" b="1" dirty="0"/>
              <a:t>weak socialisation, low engagement, high graduate attrition</a:t>
            </a:r>
            <a:r>
              <a:rPr lang="en-GB" dirty="0"/>
              <a:t>.</a:t>
            </a:r>
          </a:p>
          <a:p>
            <a:endParaRPr lang="en-GB" dirty="0"/>
          </a:p>
          <a:p>
            <a:r>
              <a:rPr lang="en-GB" dirty="0"/>
              <a:t>Rapid growth can create inconsistent people practices.</a:t>
            </a:r>
          </a:p>
          <a:p>
            <a:r>
              <a:rPr lang="en-GB" dirty="0"/>
              <a:t>Please treat the three issues as connected, not separate.</a:t>
            </a:r>
          </a:p>
          <a:p>
            <a:endParaRPr lang="en-GB" dirty="0"/>
          </a:p>
          <a:p>
            <a:endParaRPr lang="en-GB" dirty="0"/>
          </a:p>
        </p:txBody>
      </p:sp>
    </p:spTree>
    <p:extLst>
      <p:ext uri="{BB962C8B-B14F-4D97-AF65-F5344CB8AC3E}">
        <p14:creationId xmlns:p14="http://schemas.microsoft.com/office/powerpoint/2010/main" val="688924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B285D0-E9C6-B457-9A5C-C3CB377BA7B1}"/>
              </a:ext>
            </a:extLst>
          </p:cNvPr>
          <p:cNvSpPr>
            <a:spLocks noGrp="1"/>
          </p:cNvSpPr>
          <p:nvPr>
            <p:ph idx="1"/>
          </p:nvPr>
        </p:nvSpPr>
        <p:spPr>
          <a:xfrm>
            <a:off x="0" y="0"/>
            <a:ext cx="12192000" cy="6858000"/>
          </a:xfrm>
        </p:spPr>
        <p:txBody>
          <a:bodyPr>
            <a:normAutofit fontScale="77500" lnSpcReduction="20000"/>
          </a:bodyPr>
          <a:lstStyle/>
          <a:p>
            <a:pPr marL="0" indent="0" algn="ctr">
              <a:buNone/>
            </a:pPr>
            <a:r>
              <a:rPr lang="en-GB" sz="3600" b="1" dirty="0"/>
              <a:t>Introduction</a:t>
            </a:r>
          </a:p>
          <a:p>
            <a:r>
              <a:rPr lang="en-GB" dirty="0"/>
              <a:t>Task A: </a:t>
            </a:r>
          </a:p>
          <a:p>
            <a:r>
              <a:rPr lang="en-GB" dirty="0"/>
              <a:t>Socialisation, identity, and business activism (Compare onboarding with strategic socialisation - Use Van Maanen &amp; Schein, psychological contract theory, and identity construction).</a:t>
            </a:r>
          </a:p>
          <a:p>
            <a:r>
              <a:rPr lang="en-GB" dirty="0"/>
              <a:t>Design a staged socialisation framework (Framework – preboarding and on boarding). Include activities that Build organisational identification, Promote ethical professionalism and Develop a business activist mindset.</a:t>
            </a:r>
          </a:p>
          <a:p>
            <a:endParaRPr lang="en-GB" dirty="0"/>
          </a:p>
          <a:p>
            <a:r>
              <a:rPr lang="en-GB" dirty="0"/>
              <a:t>Task B: Job design.</a:t>
            </a:r>
          </a:p>
          <a:p>
            <a:r>
              <a:rPr lang="en-GB" dirty="0"/>
              <a:t>Design innovative jobs. Use Job Characteristics Model. Explain that Helios needs jobs that support autonomy, learning, and project ownership. Point out that graduate retention may improve if work feels meaningful and developmental. Link each job characteristic to intrinsic motivation. Include the expected impact.</a:t>
            </a:r>
          </a:p>
          <a:p>
            <a:endParaRPr lang="en-GB" dirty="0"/>
          </a:p>
          <a:p>
            <a:r>
              <a:rPr lang="en-GB" dirty="0"/>
              <a:t>Task C: Reflective report.</a:t>
            </a:r>
          </a:p>
          <a:p>
            <a:r>
              <a:rPr lang="en-GB" dirty="0"/>
              <a:t>Reflect on AI as decision support. Protect human judgement. Build a personal capability development plan Data literacy, AI augmentation in HR, Strategic influencing, Global mobility awareness). Justify why each capability matters for their employability.</a:t>
            </a:r>
          </a:p>
          <a:p>
            <a:endParaRPr lang="en-GB" dirty="0"/>
          </a:p>
          <a:p>
            <a:r>
              <a:rPr lang="en-GB" dirty="0"/>
              <a:t>Conclusion.</a:t>
            </a:r>
          </a:p>
          <a:p>
            <a:endParaRPr lang="en-GB" dirty="0"/>
          </a:p>
        </p:txBody>
      </p:sp>
    </p:spTree>
    <p:extLst>
      <p:ext uri="{BB962C8B-B14F-4D97-AF65-F5344CB8AC3E}">
        <p14:creationId xmlns:p14="http://schemas.microsoft.com/office/powerpoint/2010/main" val="42772996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TotalTime>
  <Words>223</Words>
  <Application>Microsoft Office PowerPoint</Application>
  <PresentationFormat>Widescreen</PresentationFormat>
  <Paragraphs>19</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PowerPoint Presentation</vt:lpstr>
      <vt:lpstr> The case context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Eno Maycock</dc:creator>
  <cp:lastModifiedBy>Eno Maycock</cp:lastModifiedBy>
  <cp:revision>1</cp:revision>
  <dcterms:created xsi:type="dcterms:W3CDTF">2026-06-09T09:29:41Z</dcterms:created>
  <dcterms:modified xsi:type="dcterms:W3CDTF">2026-06-09T09:40:05Z</dcterms:modified>
</cp:coreProperties>
</file>