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5182" autoAdjust="0"/>
  </p:normalViewPr>
  <p:slideViewPr>
    <p:cSldViewPr snapToGrid="0">
      <p:cViewPr varScale="1">
        <p:scale>
          <a:sx n="108" d="100"/>
          <a:sy n="108" d="100"/>
        </p:scale>
        <p:origin x="59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D77240-5DB9-4AB5-8BBC-7613264F4932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B91136-42BD-44FB-AD51-C6F443E02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625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I will say something like – Tell me about the role of the outdoor educator in supporting participant learning?</a:t>
            </a:r>
          </a:p>
          <a:p>
            <a:endParaRPr lang="en-GB" dirty="0"/>
          </a:p>
          <a:p>
            <a:r>
              <a:rPr lang="en-GB" dirty="0"/>
              <a:t>Now, this is a niche, but huge subject area we can cover in conversation.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I usually begin with is suggesting we define the parameters…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18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I mean by this?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do we mean when we say ‘outdoor educator’? Are there a number of ways we can support, if so, what are they? What type[s] of learning are we supporting – physical, mental, emotional, technical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topics of conversation can we explore?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697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And so much more</a:t>
            </a:r>
          </a:p>
          <a:p>
            <a:endParaRPr lang="en-GB" dirty="0"/>
          </a:p>
          <a:p>
            <a:r>
              <a:rPr lang="en-GB" dirty="0"/>
              <a:t>You are controlling the interview. As long as we adhere to the main topic – the role of an outdoor educator supporting learning, there is a number of directions you can take it…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tell me, what directions can you take the conversation…?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16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Now as we are going through the interview, there will be opportunities for me to add follow-up questions.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471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Now as we are going through the interview, there will be opportunities for me to add follow-up questions.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7444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potentially huge question, and probably the most important from a facilitation perspective. It asks you to think beyond the obvious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192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3847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278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are now forearmed with everything you need for the interview. Maximise your reading, and utilise your sheet of A4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B91136-42BD-44FB-AD51-C6F443E0207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20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38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283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3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412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045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891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356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150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9777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112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766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11/9/2023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027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0D5ECB1-AC85-4830-AF8E-3E8C2A1A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9113106" cy="6858000"/>
          </a:xfrm>
          <a:custGeom>
            <a:avLst/>
            <a:gdLst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6885325 w 9113106"/>
              <a:gd name="connsiteY5" fmla="*/ 1543809 h 6858000"/>
              <a:gd name="connsiteX6" fmla="*/ 8238373 w 9113106"/>
              <a:gd name="connsiteY6" fmla="*/ 0 h 6858000"/>
              <a:gd name="connsiteX7" fmla="*/ 9113106 w 9113106"/>
              <a:gd name="connsiteY7" fmla="*/ 0 h 6858000"/>
              <a:gd name="connsiteX8" fmla="*/ 9113106 w 9113106"/>
              <a:gd name="connsiteY8" fmla="*/ 6857999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6885325 w 9113106"/>
              <a:gd name="connsiteY4" fmla="*/ 0 h 6858000"/>
              <a:gd name="connsiteX5" fmla="*/ 8238373 w 9113106"/>
              <a:gd name="connsiteY5" fmla="*/ 0 h 6858000"/>
              <a:gd name="connsiteX6" fmla="*/ 9113106 w 9113106"/>
              <a:gd name="connsiteY6" fmla="*/ 0 h 6858000"/>
              <a:gd name="connsiteX7" fmla="*/ 9113106 w 9113106"/>
              <a:gd name="connsiteY7" fmla="*/ 6857999 h 6858000"/>
              <a:gd name="connsiteX8" fmla="*/ 2227781 w 9113106"/>
              <a:gd name="connsiteY8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8238373 w 9113106"/>
              <a:gd name="connsiteY4" fmla="*/ 0 h 6858000"/>
              <a:gd name="connsiteX5" fmla="*/ 9113106 w 9113106"/>
              <a:gd name="connsiteY5" fmla="*/ 0 h 6858000"/>
              <a:gd name="connsiteX6" fmla="*/ 9113106 w 9113106"/>
              <a:gd name="connsiteY6" fmla="*/ 6857999 h 6858000"/>
              <a:gd name="connsiteX7" fmla="*/ 2227781 w 9113106"/>
              <a:gd name="connsiteY7" fmla="*/ 6858000 h 6858000"/>
              <a:gd name="connsiteX0" fmla="*/ 2227781 w 9113106"/>
              <a:gd name="connsiteY0" fmla="*/ 6858000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6" fmla="*/ 2227781 w 9113106"/>
              <a:gd name="connsiteY6" fmla="*/ 6858000 h 6858000"/>
              <a:gd name="connsiteX0" fmla="*/ 9113106 w 9113106"/>
              <a:gd name="connsiteY0" fmla="*/ 6857999 h 6858000"/>
              <a:gd name="connsiteX1" fmla="*/ 2227781 w 9113106"/>
              <a:gd name="connsiteY1" fmla="*/ 6858000 h 6858000"/>
              <a:gd name="connsiteX2" fmla="*/ 0 w 9113106"/>
              <a:gd name="connsiteY2" fmla="*/ 6858000 h 6858000"/>
              <a:gd name="connsiteX3" fmla="*/ 6010592 w 9113106"/>
              <a:gd name="connsiteY3" fmla="*/ 0 h 6858000"/>
              <a:gd name="connsiteX4" fmla="*/ 9113106 w 9113106"/>
              <a:gd name="connsiteY4" fmla="*/ 0 h 6858000"/>
              <a:gd name="connsiteX5" fmla="*/ 9113106 w 9113106"/>
              <a:gd name="connsiteY5" fmla="*/ 6857999 h 6858000"/>
              <a:gd name="connsiteX0" fmla="*/ 9113106 w 9113106"/>
              <a:gd name="connsiteY0" fmla="*/ 6857999 h 6858000"/>
              <a:gd name="connsiteX1" fmla="*/ 0 w 9113106"/>
              <a:gd name="connsiteY1" fmla="*/ 6858000 h 6858000"/>
              <a:gd name="connsiteX2" fmla="*/ 6010592 w 9113106"/>
              <a:gd name="connsiteY2" fmla="*/ 0 h 6858000"/>
              <a:gd name="connsiteX3" fmla="*/ 9113106 w 9113106"/>
              <a:gd name="connsiteY3" fmla="*/ 0 h 6858000"/>
              <a:gd name="connsiteX4" fmla="*/ 9113106 w 9113106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106" h="6858000">
                <a:moveTo>
                  <a:pt x="9113106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9113106" y="0"/>
                </a:lnTo>
                <a:lnTo>
                  <a:pt x="9113106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88DD8-4EFD-27F9-7F31-20FBEABFD8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101"/>
            <a:ext cx="5202381" cy="1998517"/>
          </a:xfrm>
        </p:spPr>
        <p:txBody>
          <a:bodyPr>
            <a:normAutofit fontScale="90000"/>
          </a:bodyPr>
          <a:lstStyle/>
          <a:p>
            <a:r>
              <a:rPr lang="en-GB" dirty="0"/>
              <a:t>Interview Assessment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BFE02D-9CE6-E0BD-C949-D707C4BC70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1" y="4004805"/>
            <a:ext cx="2597190" cy="1814946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pic>
        <p:nvPicPr>
          <p:cNvPr id="4" name="Picture 3" descr="A marble with brown and aqua colors">
            <a:extLst>
              <a:ext uri="{FF2B5EF4-FFF2-40B4-BE49-F238E27FC236}">
                <a16:creationId xmlns:a16="http://schemas.microsoft.com/office/drawing/2014/main" id="{043B7473-6F78-0D04-1075-3B08AD2FBF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" r="5456" b="1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D1C9DFA-A617-4257-95D3-CE862A146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6675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708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E3E30-0249-24FA-DB3D-C60AC2215C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25 minute interview to be held on Thursday 23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november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5E4E8C-5513-B2A6-B537-4D58E0069F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1 x sheet of A4 notes are allowed for the interview</a:t>
            </a:r>
          </a:p>
        </p:txBody>
      </p:sp>
    </p:spTree>
    <p:extLst>
      <p:ext uri="{BB962C8B-B14F-4D97-AF65-F5344CB8AC3E}">
        <p14:creationId xmlns:p14="http://schemas.microsoft.com/office/powerpoint/2010/main" val="2155636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A0CA8-D49A-84F9-6399-F83B0480D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DengXian" panose="02010600030101010101" pitchFamily="2" charset="-122"/>
              </a:rPr>
              <a:t>CORE QUESTION:</a:t>
            </a:r>
            <a:b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</a:rPr>
            </a:br>
            <a:b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</a:rPr>
            </a:br>
            <a:b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</a:rPr>
            </a:br>
            <a:r>
              <a:rPr lang="en-GB" sz="3600" spc="600" dirty="0"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GB" sz="3600" spc="6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ritically reflect on the role of the outdoor educator in supporting participant learning</a:t>
            </a:r>
            <a:endParaRPr lang="en-GB" spc="6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588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A0CA8-D49A-84F9-6399-F83B0480D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DengXian" panose="02010600030101010101" pitchFamily="2" charset="-122"/>
              </a:rPr>
              <a:t>CORE QUESTION:</a:t>
            </a:r>
            <a:b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</a:rPr>
            </a:br>
            <a:b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</a:rPr>
            </a:br>
            <a:br>
              <a:rPr lang="en-GB" sz="1800" b="1" dirty="0">
                <a:latin typeface="Calibri" panose="020F0502020204030204" pitchFamily="34" charset="0"/>
                <a:ea typeface="DengXian" panose="02010600030101010101" pitchFamily="2" charset="-122"/>
              </a:rPr>
            </a:br>
            <a:r>
              <a:rPr lang="en-GB" sz="3600" spc="600" dirty="0"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GB" sz="3600" spc="6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ritically reflect on the role of the </a:t>
            </a:r>
            <a:r>
              <a:rPr lang="en-GB" sz="3600" spc="6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DengXian" panose="02010600030101010101" pitchFamily="2" charset="-122"/>
                <a:cs typeface="Times New Roman" panose="02020603050405020304" pitchFamily="18" charset="0"/>
              </a:rPr>
              <a:t>outdoor educator </a:t>
            </a:r>
            <a:r>
              <a:rPr lang="en-GB" sz="3600" spc="6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 </a:t>
            </a:r>
            <a:r>
              <a:rPr lang="en-GB" sz="3600" spc="6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DengXian" panose="02010600030101010101" pitchFamily="2" charset="-122"/>
                <a:cs typeface="Times New Roman" panose="02020603050405020304" pitchFamily="18" charset="0"/>
              </a:rPr>
              <a:t>supporting</a:t>
            </a:r>
            <a:r>
              <a:rPr lang="en-GB" sz="3600" spc="6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spc="6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DengXian" panose="02010600030101010101" pitchFamily="2" charset="-122"/>
                <a:cs typeface="Times New Roman" panose="02020603050405020304" pitchFamily="18" charset="0"/>
              </a:rPr>
              <a:t>participant</a:t>
            </a:r>
            <a:r>
              <a:rPr lang="en-GB" sz="3600" spc="6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spc="6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DengXian" panose="02010600030101010101" pitchFamily="2" charset="-122"/>
                <a:cs typeface="Times New Roman" panose="02020603050405020304" pitchFamily="18" charset="0"/>
              </a:rPr>
              <a:t>learning</a:t>
            </a:r>
            <a:endParaRPr lang="en-GB" spc="600" dirty="0">
              <a:solidFill>
                <a:schemeClr val="bg1"/>
              </a:solidFill>
              <a:highlight>
                <a:srgbClr val="FFFF00"/>
              </a:highlight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757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C47C9-173E-3510-582A-3CC1982D6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of Conversation [examples]?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5D4C1-CB49-F449-86E0-D90F3F6E4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8" y="2657762"/>
            <a:ext cx="9905999" cy="438068"/>
          </a:xfrm>
        </p:spPr>
        <p:txBody>
          <a:bodyPr>
            <a:normAutofit lnSpcReduction="10000"/>
          </a:bodyPr>
          <a:lstStyle/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is the role of an outdoor educator?</a:t>
            </a: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FBA657E-B936-712E-6A42-5B93DC9B1298}"/>
              </a:ext>
            </a:extLst>
          </p:cNvPr>
          <p:cNvSpPr txBox="1">
            <a:spLocks/>
          </p:cNvSpPr>
          <p:nvPr/>
        </p:nvSpPr>
        <p:spPr>
          <a:xfrm>
            <a:off x="1142998" y="3095830"/>
            <a:ext cx="9905999" cy="43806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0292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What tools do we have at our disposal?</a:t>
            </a:r>
            <a:endParaRPr lang="en-GB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24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3FC19E5-8E2A-5558-B8C8-4D70D5DBDAF2}"/>
              </a:ext>
            </a:extLst>
          </p:cNvPr>
          <p:cNvSpPr txBox="1">
            <a:spLocks/>
          </p:cNvSpPr>
          <p:nvPr/>
        </p:nvSpPr>
        <p:spPr>
          <a:xfrm>
            <a:off x="1142999" y="3533898"/>
            <a:ext cx="9905999" cy="43806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0292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What can Nature offer to aid facilitation?</a:t>
            </a:r>
            <a:endParaRPr lang="en-GB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24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8BA387A-973C-99EF-E95F-EC3D797A23C2}"/>
              </a:ext>
            </a:extLst>
          </p:cNvPr>
          <p:cNvSpPr txBox="1">
            <a:spLocks/>
          </p:cNvSpPr>
          <p:nvPr/>
        </p:nvSpPr>
        <p:spPr>
          <a:xfrm>
            <a:off x="1142998" y="3971966"/>
            <a:ext cx="9905999" cy="43806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0292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What impact does Place have on an educator’s ability to support learners?</a:t>
            </a:r>
            <a:endParaRPr lang="en-GB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24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02B73E-1F55-4DF2-1325-CA174BD0D859}"/>
              </a:ext>
            </a:extLst>
          </p:cNvPr>
          <p:cNvSpPr txBox="1">
            <a:spLocks/>
          </p:cNvSpPr>
          <p:nvPr/>
        </p:nvSpPr>
        <p:spPr>
          <a:xfrm>
            <a:off x="1142998" y="4395895"/>
            <a:ext cx="9905999" cy="43806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0292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What can educators do to track learning?</a:t>
            </a:r>
            <a:endParaRPr lang="en-GB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24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0A7D46A-F451-FBBE-2478-C98D3BFEA7B0}"/>
              </a:ext>
            </a:extLst>
          </p:cNvPr>
          <p:cNvSpPr txBox="1">
            <a:spLocks/>
          </p:cNvSpPr>
          <p:nvPr/>
        </p:nvSpPr>
        <p:spPr>
          <a:xfrm>
            <a:off x="1142998" y="4819824"/>
            <a:ext cx="9905999" cy="43806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0292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4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How can we develop a sustainable/innovative approach?</a:t>
            </a:r>
            <a:endParaRPr lang="en-GB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4512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881E4F7-083C-3772-34D2-D0EC38CFEE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8D48590-2A69-B895-0F4B-216AFC3285A5}"/>
              </a:ext>
            </a:extLst>
          </p:cNvPr>
          <p:cNvSpPr txBox="1">
            <a:spLocks/>
          </p:cNvSpPr>
          <p:nvPr/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cap="none" dirty="0"/>
              <a:t>POTENTIAL FOLLOW-UP QUESTIONS.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40B8A7E-0FFE-7548-7726-7F501AE3BA5F}"/>
              </a:ext>
            </a:extLst>
          </p:cNvPr>
          <p:cNvSpPr txBox="1">
            <a:spLocks/>
          </p:cNvSpPr>
          <p:nvPr/>
        </p:nvSpPr>
        <p:spPr>
          <a:xfrm>
            <a:off x="1662953" y="2748551"/>
            <a:ext cx="8466628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cap="none" dirty="0"/>
              <a:t>These will be based upon the weekly discussion topics</a:t>
            </a:r>
          </a:p>
        </p:txBody>
      </p:sp>
    </p:spTree>
    <p:extLst>
      <p:ext uri="{BB962C8B-B14F-4D97-AF65-F5344CB8AC3E}">
        <p14:creationId xmlns:p14="http://schemas.microsoft.com/office/powerpoint/2010/main" val="225684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40B8A7E-0FFE-7548-7726-7F501AE3BA5F}"/>
              </a:ext>
            </a:extLst>
          </p:cNvPr>
          <p:cNvSpPr txBox="1">
            <a:spLocks/>
          </p:cNvSpPr>
          <p:nvPr/>
        </p:nvSpPr>
        <p:spPr>
          <a:xfrm>
            <a:off x="1143000" y="744167"/>
            <a:ext cx="10179424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GB" sz="2000" cap="none" dirty="0"/>
              <a:t>When looking at the role of an outdoor educator, supporting learning, how can nature/place enhance/detract from the provision and approach undertaken by the practitioner?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864D5-CE3D-311B-720C-BB0CF6824D8A}"/>
              </a:ext>
            </a:extLst>
          </p:cNvPr>
          <p:cNvSpPr txBox="1">
            <a:spLocks/>
          </p:cNvSpPr>
          <p:nvPr/>
        </p:nvSpPr>
        <p:spPr>
          <a:xfrm>
            <a:off x="1143000" y="1855791"/>
            <a:ext cx="10179424" cy="4212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GB" sz="2000" cap="none" dirty="0"/>
              <a:t>How would we define nature/place within this context?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9673FAD-458C-753D-99CF-79C1545BF2EA}"/>
              </a:ext>
            </a:extLst>
          </p:cNvPr>
          <p:cNvSpPr txBox="1">
            <a:spLocks/>
          </p:cNvSpPr>
          <p:nvPr/>
        </p:nvSpPr>
        <p:spPr>
          <a:xfrm>
            <a:off x="1143000" y="2312893"/>
            <a:ext cx="10179424" cy="9037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GB" sz="2000" cap="none" dirty="0"/>
              <a:t>When thinking about therapeutic benefits, how can we foster engagement and enhance learning for all, particularly those deemed ‘at risk’?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575EEE2-3972-6941-918D-375656A45E28}"/>
              </a:ext>
            </a:extLst>
          </p:cNvPr>
          <p:cNvSpPr txBox="1">
            <a:spLocks/>
          </p:cNvSpPr>
          <p:nvPr/>
        </p:nvSpPr>
        <p:spPr>
          <a:xfrm>
            <a:off x="1143000" y="3388659"/>
            <a:ext cx="10179424" cy="4303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GB" sz="2000" cap="none" dirty="0"/>
              <a:t>What are the biggest challenges faced by practitioners?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3734241-C0E3-B69B-1E11-C037C43B2C4A}"/>
              </a:ext>
            </a:extLst>
          </p:cNvPr>
          <p:cNvSpPr txBox="1">
            <a:spLocks/>
          </p:cNvSpPr>
          <p:nvPr/>
        </p:nvSpPr>
        <p:spPr>
          <a:xfrm>
            <a:off x="1143000" y="3820607"/>
            <a:ext cx="10179424" cy="73346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GB" sz="2000" cap="none" dirty="0"/>
              <a:t>How can we integrate technology into practices, and what tech is available?</a:t>
            </a:r>
          </a:p>
        </p:txBody>
      </p:sp>
    </p:spTree>
    <p:extLst>
      <p:ext uri="{BB962C8B-B14F-4D97-AF65-F5344CB8AC3E}">
        <p14:creationId xmlns:p14="http://schemas.microsoft.com/office/powerpoint/2010/main" val="93274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881E4F7-083C-3772-34D2-D0EC38CFEE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8D48590-2A69-B895-0F4B-216AFC3285A5}"/>
              </a:ext>
            </a:extLst>
          </p:cNvPr>
          <p:cNvSpPr txBox="1">
            <a:spLocks/>
          </p:cNvSpPr>
          <p:nvPr/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cap="none" dirty="0"/>
              <a:t>One final question...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40B8A7E-0FFE-7548-7726-7F501AE3BA5F}"/>
              </a:ext>
            </a:extLst>
          </p:cNvPr>
          <p:cNvSpPr txBox="1">
            <a:spLocks/>
          </p:cNvSpPr>
          <p:nvPr/>
        </p:nvSpPr>
        <p:spPr>
          <a:xfrm>
            <a:off x="1662953" y="2748551"/>
            <a:ext cx="8466628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cap="none" dirty="0"/>
              <a:t>What barriers could hinder the </a:t>
            </a:r>
            <a:r>
              <a:rPr lang="en-GB" sz="4000" cap="none" dirty="0" err="1"/>
              <a:t>practioners</a:t>
            </a:r>
            <a:r>
              <a:rPr lang="en-GB" sz="4000" cap="none" dirty="0"/>
              <a:t> facilitation and/or the learners uptake?</a:t>
            </a:r>
          </a:p>
        </p:txBody>
      </p:sp>
    </p:spTree>
    <p:extLst>
      <p:ext uri="{BB962C8B-B14F-4D97-AF65-F5344CB8AC3E}">
        <p14:creationId xmlns:p14="http://schemas.microsoft.com/office/powerpoint/2010/main" val="266219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881E4F7-083C-3772-34D2-D0EC38CFEE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8D48590-2A69-B895-0F4B-216AFC3285A5}"/>
              </a:ext>
            </a:extLst>
          </p:cNvPr>
          <p:cNvSpPr txBox="1">
            <a:spLocks/>
          </p:cNvSpPr>
          <p:nvPr/>
        </p:nvSpPr>
        <p:spPr>
          <a:xfrm>
            <a:off x="1143000" y="2154888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cap="none" dirty="0"/>
              <a:t>So how can we go about this, and include academic credibility?</a:t>
            </a:r>
          </a:p>
        </p:txBody>
      </p:sp>
    </p:spTree>
    <p:extLst>
      <p:ext uri="{BB962C8B-B14F-4D97-AF65-F5344CB8AC3E}">
        <p14:creationId xmlns:p14="http://schemas.microsoft.com/office/powerpoint/2010/main" val="1884085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9DF0A-FEFC-A77F-818A-4FE34269A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2647" y="1330135"/>
            <a:ext cx="9905999" cy="525558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I think the role of the practitioner is to… or as Jones (2020) states…</a:t>
            </a: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647EB1E-8574-F8FC-8CDB-8C114E394E89}"/>
              </a:ext>
            </a:extLst>
          </p:cNvPr>
          <p:cNvSpPr txBox="1">
            <a:spLocks/>
          </p:cNvSpPr>
          <p:nvPr/>
        </p:nvSpPr>
        <p:spPr>
          <a:xfrm>
            <a:off x="3814483" y="2038346"/>
            <a:ext cx="802341" cy="525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</a:rPr>
              <a:t>Or….</a:t>
            </a: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5BCE38B-7CB7-23A1-E7BC-A4D1289A86A7}"/>
              </a:ext>
            </a:extLst>
          </p:cNvPr>
          <p:cNvSpPr txBox="1">
            <a:spLocks/>
          </p:cNvSpPr>
          <p:nvPr/>
        </p:nvSpPr>
        <p:spPr>
          <a:xfrm>
            <a:off x="1232646" y="2705091"/>
            <a:ext cx="9905999" cy="525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According to smith (2019) the role is…. However, I think it is this, and more. Williams (2023) for example suggests that practitioners are also…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F00CC13-A38A-5DC4-E8DE-8D23B7247FF8}"/>
              </a:ext>
            </a:extLst>
          </p:cNvPr>
          <p:cNvSpPr txBox="1">
            <a:spLocks/>
          </p:cNvSpPr>
          <p:nvPr/>
        </p:nvSpPr>
        <p:spPr>
          <a:xfrm>
            <a:off x="3814483" y="3375193"/>
            <a:ext cx="802341" cy="525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</a:rPr>
              <a:t>Or….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ADA69B2-34DF-F5CC-CC11-0E5825E339DA}"/>
              </a:ext>
            </a:extLst>
          </p:cNvPr>
          <p:cNvSpPr txBox="1">
            <a:spLocks/>
          </p:cNvSpPr>
          <p:nvPr/>
        </p:nvSpPr>
        <p:spPr>
          <a:xfrm>
            <a:off x="1232646" y="4045295"/>
            <a:ext cx="9905999" cy="525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There are a number of debates on this subject: Jones (2020) states this, whilst Williams (2023) suggests that… My view is…</a:t>
            </a:r>
          </a:p>
        </p:txBody>
      </p:sp>
    </p:spTree>
    <p:extLst>
      <p:ext uri="{BB962C8B-B14F-4D97-AF65-F5344CB8AC3E}">
        <p14:creationId xmlns:p14="http://schemas.microsoft.com/office/powerpoint/2010/main" val="292132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881E4F7-083C-3772-34D2-D0EC38CFEE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8D48590-2A69-B895-0F4B-216AFC3285A5}"/>
              </a:ext>
            </a:extLst>
          </p:cNvPr>
          <p:cNvSpPr txBox="1">
            <a:spLocks/>
          </p:cNvSpPr>
          <p:nvPr/>
        </p:nvSpPr>
        <p:spPr>
          <a:xfrm>
            <a:off x="1143000" y="1359890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cap="none" dirty="0"/>
              <a:t>This is where your sheet of A4 comes in as essential!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D085F-F559-F9E8-E04E-BF6E8AADDE50}"/>
              </a:ext>
            </a:extLst>
          </p:cNvPr>
          <p:cNvSpPr txBox="1">
            <a:spLocks/>
          </p:cNvSpPr>
          <p:nvPr/>
        </p:nvSpPr>
        <p:spPr>
          <a:xfrm>
            <a:off x="1142999" y="3054219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cap="none" dirty="0"/>
              <a:t>Treat it as evidenced conversation starters</a:t>
            </a:r>
          </a:p>
        </p:txBody>
      </p:sp>
    </p:spTree>
    <p:extLst>
      <p:ext uri="{BB962C8B-B14F-4D97-AF65-F5344CB8AC3E}">
        <p14:creationId xmlns:p14="http://schemas.microsoft.com/office/powerpoint/2010/main" val="234386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RegattaVTI">
  <a:themeElements>
    <a:clrScheme name="AnalogousFromLightSeedRightStep">
      <a:dk1>
        <a:srgbClr val="000000"/>
      </a:dk1>
      <a:lt1>
        <a:srgbClr val="FFFFFF"/>
      </a:lt1>
      <a:dk2>
        <a:srgbClr val="413324"/>
      </a:dk2>
      <a:lt2>
        <a:srgbClr val="E2E7E8"/>
      </a:lt2>
      <a:accent1>
        <a:srgbClr val="D39089"/>
      </a:accent1>
      <a:accent2>
        <a:srgbClr val="C79A6B"/>
      </a:accent2>
      <a:accent3>
        <a:srgbClr val="AAA66F"/>
      </a:accent3>
      <a:accent4>
        <a:srgbClr val="91AB5F"/>
      </a:accent4>
      <a:accent5>
        <a:srgbClr val="80AE72"/>
      </a:accent5>
      <a:accent6>
        <a:srgbClr val="63B371"/>
      </a:accent6>
      <a:hlink>
        <a:srgbClr val="588C92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619</Words>
  <Application>Microsoft Office PowerPoint</Application>
  <PresentationFormat>Widescreen</PresentationFormat>
  <Paragraphs>63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Symbol</vt:lpstr>
      <vt:lpstr>Walbaum Display</vt:lpstr>
      <vt:lpstr>RegattaVTI</vt:lpstr>
      <vt:lpstr>Interview Assessment guidance</vt:lpstr>
      <vt:lpstr>25 minute interview to be held on Thursday 23rd november</vt:lpstr>
      <vt:lpstr>CORE QUESTION:   Critically reflect on the role of the outdoor educator in supporting participant learning</vt:lpstr>
      <vt:lpstr>CORE QUESTION:   Critically reflect on the role of the outdoor educator in supporting participant learning</vt:lpstr>
      <vt:lpstr>Topics of Conversation [examples]?</vt:lpstr>
      <vt:lpstr>PowerPoint Presentation</vt:lpstr>
      <vt:lpstr>PowerPoint Presentation</vt:lpstr>
      <vt:lpstr>PowerPoint Presentation</vt:lpstr>
      <vt:lpstr>PowerPoint Presentation</vt:lpstr>
      <vt:lpstr>I think the role of the practitioner is to… or as Jones (2020) states…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Interview Assessment guidance</dc:title>
  <dc:creator>Christian Felices</dc:creator>
  <cp:lastModifiedBy>Christian Felices</cp:lastModifiedBy>
  <cp:revision>2</cp:revision>
  <dcterms:created xsi:type="dcterms:W3CDTF">2023-11-08T14:21:06Z</dcterms:created>
  <dcterms:modified xsi:type="dcterms:W3CDTF">2023-11-09T10:38:52Z</dcterms:modified>
</cp:coreProperties>
</file>