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7" r:id="rId1"/>
  </p:sldMasterIdLst>
  <p:notesMasterIdLst>
    <p:notesMasterId r:id="rId16"/>
  </p:notesMasterIdLst>
  <p:sldIdLst>
    <p:sldId id="259" r:id="rId2"/>
    <p:sldId id="258" r:id="rId3"/>
    <p:sldId id="260" r:id="rId4"/>
    <p:sldId id="261" r:id="rId5"/>
    <p:sldId id="262" r:id="rId6"/>
    <p:sldId id="263" r:id="rId7"/>
    <p:sldId id="264" r:id="rId8"/>
    <p:sldId id="265" r:id="rId9"/>
    <p:sldId id="266" r:id="rId10"/>
    <p:sldId id="267" r:id="rId11"/>
    <p:sldId id="268" r:id="rId12"/>
    <p:sldId id="269" r:id="rId13"/>
    <p:sldId id="271"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34"/>
    <p:restoredTop sz="77058"/>
  </p:normalViewPr>
  <p:slideViewPr>
    <p:cSldViewPr snapToGrid="0" snapToObjects="1">
      <p:cViewPr varScale="1">
        <p:scale>
          <a:sx n="56" d="100"/>
          <a:sy n="56" d="100"/>
        </p:scale>
        <p:origin x="108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F39D0A-D4FF-C947-B824-4BE72C91265D}" type="datetimeFigureOut">
              <a:rPr lang="en-US" smtClean="0"/>
              <a:t>5/14/2019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9BADD5-91D6-6A44-BE2D-650D06626338}" type="slidenum">
              <a:rPr lang="en-US" smtClean="0"/>
              <a:t>‹#›</a:t>
            </a:fld>
            <a:endParaRPr lang="en-US" dirty="0"/>
          </a:p>
        </p:txBody>
      </p:sp>
    </p:spTree>
    <p:extLst>
      <p:ext uri="{BB962C8B-B14F-4D97-AF65-F5344CB8AC3E}">
        <p14:creationId xmlns:p14="http://schemas.microsoft.com/office/powerpoint/2010/main" val="3860355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It is based on asking and providing guidance rather than telling; provoking thought rather than giving directions and on holding a person accountable for his or her goals.</a:t>
            </a:r>
            <a:endParaRPr lang="en-US" dirty="0"/>
          </a:p>
        </p:txBody>
      </p:sp>
      <p:sp>
        <p:nvSpPr>
          <p:cNvPr id="4" name="Slide Number Placeholder 3"/>
          <p:cNvSpPr>
            <a:spLocks noGrp="1"/>
          </p:cNvSpPr>
          <p:nvPr>
            <p:ph type="sldNum" sz="quarter" idx="5"/>
          </p:nvPr>
        </p:nvSpPr>
        <p:spPr/>
        <p:txBody>
          <a:bodyPr/>
          <a:lstStyle/>
          <a:p>
            <a:fld id="{9F9BADD5-91D6-6A44-BE2D-650D06626338}" type="slidenum">
              <a:rPr lang="en-US" smtClean="0"/>
              <a:t>2</a:t>
            </a:fld>
            <a:endParaRPr lang="en-US" dirty="0"/>
          </a:p>
        </p:txBody>
      </p:sp>
    </p:spTree>
    <p:extLst>
      <p:ext uri="{BB962C8B-B14F-4D97-AF65-F5344CB8AC3E}">
        <p14:creationId xmlns:p14="http://schemas.microsoft.com/office/powerpoint/2010/main" val="2867705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Mentoring – Long term process where experienced members of staff will use their knowledge and skills in order to help less experienced members of staff. </a:t>
            </a:r>
          </a:p>
          <a:p>
            <a:endParaRPr lang="en-US" dirty="0"/>
          </a:p>
        </p:txBody>
      </p:sp>
      <p:sp>
        <p:nvSpPr>
          <p:cNvPr id="4" name="Slide Number Placeholder 3"/>
          <p:cNvSpPr>
            <a:spLocks noGrp="1"/>
          </p:cNvSpPr>
          <p:nvPr>
            <p:ph type="sldNum" sz="quarter" idx="5"/>
          </p:nvPr>
        </p:nvSpPr>
        <p:spPr/>
        <p:txBody>
          <a:bodyPr/>
          <a:lstStyle/>
          <a:p>
            <a:fld id="{9F9BADD5-91D6-6A44-BE2D-650D06626338}" type="slidenum">
              <a:rPr lang="en-US" smtClean="0"/>
              <a:t>3</a:t>
            </a:fld>
            <a:endParaRPr lang="en-US" dirty="0"/>
          </a:p>
        </p:txBody>
      </p:sp>
    </p:spTree>
    <p:extLst>
      <p:ext uri="{BB962C8B-B14F-4D97-AF65-F5344CB8AC3E}">
        <p14:creationId xmlns:p14="http://schemas.microsoft.com/office/powerpoint/2010/main" val="206296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9BADD5-91D6-6A44-BE2D-650D06626338}" type="slidenum">
              <a:rPr lang="en-US" smtClean="0"/>
              <a:t>4</a:t>
            </a:fld>
            <a:endParaRPr lang="en-US" dirty="0"/>
          </a:p>
        </p:txBody>
      </p:sp>
    </p:spTree>
    <p:extLst>
      <p:ext uri="{BB962C8B-B14F-4D97-AF65-F5344CB8AC3E}">
        <p14:creationId xmlns:p14="http://schemas.microsoft.com/office/powerpoint/2010/main" val="14132827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9BADD5-91D6-6A44-BE2D-650D06626338}" type="slidenum">
              <a:rPr lang="en-US" smtClean="0"/>
              <a:t>7</a:t>
            </a:fld>
            <a:endParaRPr lang="en-US" dirty="0"/>
          </a:p>
        </p:txBody>
      </p:sp>
    </p:spTree>
    <p:extLst>
      <p:ext uri="{BB962C8B-B14F-4D97-AF65-F5344CB8AC3E}">
        <p14:creationId xmlns:p14="http://schemas.microsoft.com/office/powerpoint/2010/main" val="1966742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good analogy about the grow model is to think how you would plan a journey. </a:t>
            </a:r>
          </a:p>
          <a:p>
            <a:endParaRPr lang="en-US" dirty="0"/>
          </a:p>
          <a:p>
            <a:r>
              <a:rPr lang="en-US" dirty="0"/>
              <a:t>The coach in the grow model will offer advice and help the employee choose the best option </a:t>
            </a:r>
          </a:p>
          <a:p>
            <a:endParaRPr lang="en-US" dirty="0"/>
          </a:p>
          <a:p>
            <a:endParaRPr lang="en-US" dirty="0"/>
          </a:p>
        </p:txBody>
      </p:sp>
      <p:sp>
        <p:nvSpPr>
          <p:cNvPr id="4" name="Slide Number Placeholder 3"/>
          <p:cNvSpPr>
            <a:spLocks noGrp="1"/>
          </p:cNvSpPr>
          <p:nvPr>
            <p:ph type="sldNum" sz="quarter" idx="5"/>
          </p:nvPr>
        </p:nvSpPr>
        <p:spPr/>
        <p:txBody>
          <a:bodyPr/>
          <a:lstStyle/>
          <a:p>
            <a:fld id="{9F9BADD5-91D6-6A44-BE2D-650D06626338}" type="slidenum">
              <a:rPr lang="en-US" smtClean="0"/>
              <a:t>8</a:t>
            </a:fld>
            <a:endParaRPr lang="en-US" dirty="0"/>
          </a:p>
        </p:txBody>
      </p:sp>
    </p:spTree>
    <p:extLst>
      <p:ext uri="{BB962C8B-B14F-4D97-AF65-F5344CB8AC3E}">
        <p14:creationId xmlns:p14="http://schemas.microsoft.com/office/powerpoint/2010/main" val="21494328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Types of open questions to ask </a:t>
            </a:r>
          </a:p>
          <a:p>
            <a:r>
              <a:rPr lang="en-US" dirty="0"/>
              <a:t>What direction do you see this situation going?</a:t>
            </a:r>
          </a:p>
          <a:p>
            <a:r>
              <a:rPr lang="en-US" dirty="0"/>
              <a:t>What can you improve </a:t>
            </a:r>
          </a:p>
          <a:p>
            <a:r>
              <a:rPr lang="en-US" dirty="0"/>
              <a:t>How is this situation impacting you or others </a:t>
            </a:r>
          </a:p>
          <a:p>
            <a:endParaRPr lang="en-US" dirty="0"/>
          </a:p>
        </p:txBody>
      </p:sp>
      <p:sp>
        <p:nvSpPr>
          <p:cNvPr id="4" name="Slide Number Placeholder 3"/>
          <p:cNvSpPr>
            <a:spLocks noGrp="1"/>
          </p:cNvSpPr>
          <p:nvPr>
            <p:ph type="sldNum" sz="quarter" idx="5"/>
          </p:nvPr>
        </p:nvSpPr>
        <p:spPr/>
        <p:txBody>
          <a:bodyPr/>
          <a:lstStyle/>
          <a:p>
            <a:fld id="{9F9BADD5-91D6-6A44-BE2D-650D06626338}" type="slidenum">
              <a:rPr lang="en-US" smtClean="0"/>
              <a:t>9</a:t>
            </a:fld>
            <a:endParaRPr lang="en-US" dirty="0"/>
          </a:p>
        </p:txBody>
      </p:sp>
    </p:spTree>
    <p:extLst>
      <p:ext uri="{BB962C8B-B14F-4D97-AF65-F5344CB8AC3E}">
        <p14:creationId xmlns:p14="http://schemas.microsoft.com/office/powerpoint/2010/main" val="38524733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Stage 1 – A way of trying to engage the employee so they also see the wider picture and other perspectives </a:t>
            </a:r>
          </a:p>
          <a:p>
            <a:endParaRPr lang="en-US" dirty="0"/>
          </a:p>
          <a:p>
            <a:r>
              <a:rPr lang="en-US" dirty="0"/>
              <a:t>Stage 2 -   A way of moving from problem to action or problem to solution without reflecting on what they really want. A way to help the employee open up a picture of what they really want</a:t>
            </a:r>
          </a:p>
          <a:p>
            <a:endParaRPr lang="en-US" dirty="0"/>
          </a:p>
          <a:p>
            <a:r>
              <a:rPr lang="en-US" dirty="0"/>
              <a:t>Stage 3 – This stage is the how part of the model, how will the employee move towards to the goals they have identified in stage 2? </a:t>
            </a:r>
          </a:p>
        </p:txBody>
      </p:sp>
      <p:sp>
        <p:nvSpPr>
          <p:cNvPr id="4" name="Slide Number Placeholder 3"/>
          <p:cNvSpPr>
            <a:spLocks noGrp="1"/>
          </p:cNvSpPr>
          <p:nvPr>
            <p:ph type="sldNum" sz="quarter" idx="5"/>
          </p:nvPr>
        </p:nvSpPr>
        <p:spPr/>
        <p:txBody>
          <a:bodyPr/>
          <a:lstStyle/>
          <a:p>
            <a:fld id="{9F9BADD5-91D6-6A44-BE2D-650D06626338}" type="slidenum">
              <a:rPr lang="en-US" smtClean="0"/>
              <a:t>10</a:t>
            </a:fld>
            <a:endParaRPr lang="en-US" dirty="0"/>
          </a:p>
        </p:txBody>
      </p:sp>
    </p:spTree>
    <p:extLst>
      <p:ext uri="{BB962C8B-B14F-4D97-AF65-F5344CB8AC3E}">
        <p14:creationId xmlns:p14="http://schemas.microsoft.com/office/powerpoint/2010/main" val="31290645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dirty="0"/>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9F9BADD5-91D6-6A44-BE2D-650D06626338}" type="slidenum">
              <a:rPr lang="en-US" smtClean="0"/>
              <a:t>11</a:t>
            </a:fld>
            <a:endParaRPr lang="en-US" dirty="0"/>
          </a:p>
        </p:txBody>
      </p:sp>
    </p:spTree>
    <p:extLst>
      <p:ext uri="{BB962C8B-B14F-4D97-AF65-F5344CB8AC3E}">
        <p14:creationId xmlns:p14="http://schemas.microsoft.com/office/powerpoint/2010/main" val="587385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9BADD5-91D6-6A44-BE2D-650D06626338}" type="slidenum">
              <a:rPr lang="en-US" smtClean="0"/>
              <a:t>12</a:t>
            </a:fld>
            <a:endParaRPr lang="en-US" dirty="0"/>
          </a:p>
        </p:txBody>
      </p:sp>
    </p:spTree>
    <p:extLst>
      <p:ext uri="{BB962C8B-B14F-4D97-AF65-F5344CB8AC3E}">
        <p14:creationId xmlns:p14="http://schemas.microsoft.com/office/powerpoint/2010/main" val="11266289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F9BADD5-91D6-6A44-BE2D-650D06626338}" type="slidenum">
              <a:rPr lang="en-US" smtClean="0"/>
              <a:t>13</a:t>
            </a:fld>
            <a:endParaRPr lang="en-US" dirty="0"/>
          </a:p>
        </p:txBody>
      </p:sp>
    </p:spTree>
    <p:extLst>
      <p:ext uri="{BB962C8B-B14F-4D97-AF65-F5344CB8AC3E}">
        <p14:creationId xmlns:p14="http://schemas.microsoft.com/office/powerpoint/2010/main" val="32931766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04409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33248849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6407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706552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0374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40721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6401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26014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59238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76706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18364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2491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2421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146045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32973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76669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711570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B61BEF0D-F0BB-DE4B-95CE-6DB70DBA9567}" type="datetimeFigureOut">
              <a:rPr lang="en-US" smtClean="0"/>
              <a:pPr/>
              <a:t>5/14/2019</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19961445"/>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 id="2147483799" r:id="rId12"/>
    <p:sldLayoutId id="2147483800" r:id="rId13"/>
    <p:sldLayoutId id="2147483801" r:id="rId14"/>
    <p:sldLayoutId id="2147483802" r:id="rId15"/>
    <p:sldLayoutId id="2147483803" r:id="rId16"/>
    <p:sldLayoutId id="2147483804"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2DEEE5-10A0-DB4E-BC8E-9E64F069443B}"/>
              </a:ext>
            </a:extLst>
          </p:cNvPr>
          <p:cNvSpPr>
            <a:spLocks noGrp="1"/>
          </p:cNvSpPr>
          <p:nvPr>
            <p:ph type="body" idx="1"/>
          </p:nvPr>
        </p:nvSpPr>
        <p:spPr>
          <a:xfrm>
            <a:off x="6583680" y="2286000"/>
            <a:ext cx="5425440" cy="3230880"/>
          </a:xfrm>
        </p:spPr>
        <p:txBody>
          <a:bodyPr>
            <a:normAutofit/>
          </a:bodyPr>
          <a:lstStyle/>
          <a:p>
            <a:r>
              <a:rPr lang="en-US" b="1" dirty="0"/>
              <a:t>“</a:t>
            </a:r>
            <a:r>
              <a:rPr lang="en-GB" b="1" dirty="0"/>
              <a:t>Coaching aims to produce optimal performance and improvement at work. It focuses on specific skills and goals, although it may also have an impact on an individual’s personal attributes such as social interaction or confidence.”</a:t>
            </a:r>
          </a:p>
          <a:p>
            <a:r>
              <a:rPr lang="en-US" dirty="0"/>
              <a:t>(CIPD, 2019)</a:t>
            </a:r>
          </a:p>
          <a:p>
            <a:endParaRPr lang="en-US" dirty="0"/>
          </a:p>
        </p:txBody>
      </p:sp>
      <p:sp>
        <p:nvSpPr>
          <p:cNvPr id="4" name="Title 1">
            <a:extLst>
              <a:ext uri="{FF2B5EF4-FFF2-40B4-BE49-F238E27FC236}">
                <a16:creationId xmlns:a16="http://schemas.microsoft.com/office/drawing/2014/main" id="{6C528BF9-6901-FE40-8D51-2922B9AF047E}"/>
              </a:ext>
            </a:extLst>
          </p:cNvPr>
          <p:cNvSpPr>
            <a:spLocks noGrp="1"/>
          </p:cNvSpPr>
          <p:nvPr>
            <p:ph type="title"/>
          </p:nvPr>
        </p:nvSpPr>
        <p:spPr>
          <a:xfrm>
            <a:off x="1368316" y="2286000"/>
            <a:ext cx="4351023" cy="2283824"/>
          </a:xfrm>
        </p:spPr>
        <p:txBody>
          <a:bodyPr/>
          <a:lstStyle/>
          <a:p>
            <a:r>
              <a:rPr lang="en-US" dirty="0"/>
              <a:t>Coaching </a:t>
            </a:r>
          </a:p>
        </p:txBody>
      </p:sp>
    </p:spTree>
    <p:extLst>
      <p:ext uri="{BB962C8B-B14F-4D97-AF65-F5344CB8AC3E}">
        <p14:creationId xmlns:p14="http://schemas.microsoft.com/office/powerpoint/2010/main" val="21949200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3D03-6D66-4645-9538-3F9A5F49C476}"/>
              </a:ext>
            </a:extLst>
          </p:cNvPr>
          <p:cNvSpPr>
            <a:spLocks noGrp="1"/>
          </p:cNvSpPr>
          <p:nvPr>
            <p:ph type="title"/>
          </p:nvPr>
        </p:nvSpPr>
        <p:spPr/>
        <p:txBody>
          <a:bodyPr>
            <a:normAutofit/>
          </a:bodyPr>
          <a:lstStyle/>
          <a:p>
            <a:r>
              <a:rPr lang="en-US" dirty="0" smtClean="0"/>
              <a:t>Coaching At AZ Media </a:t>
            </a:r>
            <a:endParaRPr lang="en-US" dirty="0"/>
          </a:p>
        </p:txBody>
      </p:sp>
      <p:sp>
        <p:nvSpPr>
          <p:cNvPr id="3" name="Content Placeholder 2">
            <a:extLst>
              <a:ext uri="{FF2B5EF4-FFF2-40B4-BE49-F238E27FC236}">
                <a16:creationId xmlns:a16="http://schemas.microsoft.com/office/drawing/2014/main" id="{33EB14F0-27A9-9E41-9062-3AB379B79683}"/>
              </a:ext>
            </a:extLst>
          </p:cNvPr>
          <p:cNvSpPr>
            <a:spLocks noGrp="1"/>
          </p:cNvSpPr>
          <p:nvPr>
            <p:ph idx="1"/>
          </p:nvPr>
        </p:nvSpPr>
        <p:spPr/>
        <p:txBody>
          <a:bodyPr/>
          <a:lstStyle/>
          <a:p>
            <a:pPr marL="0" indent="0">
              <a:buNone/>
            </a:pPr>
            <a:r>
              <a:rPr lang="en-US" dirty="0"/>
              <a:t>What is coaching?</a:t>
            </a:r>
          </a:p>
          <a:p>
            <a:r>
              <a:rPr lang="en-US" dirty="0"/>
              <a:t>Focuses on improving performance and developing the individual </a:t>
            </a:r>
          </a:p>
          <a:p>
            <a:r>
              <a:rPr lang="en-US" dirty="0"/>
              <a:t>Provides people with the opportunity to better assess their strengths and weaknesses </a:t>
            </a:r>
          </a:p>
          <a:p>
            <a:r>
              <a:rPr lang="en-US" dirty="0"/>
              <a:t>Will increase motivation of the individual and team </a:t>
            </a:r>
          </a:p>
        </p:txBody>
      </p:sp>
    </p:spTree>
    <p:extLst>
      <p:ext uri="{BB962C8B-B14F-4D97-AF65-F5344CB8AC3E}">
        <p14:creationId xmlns:p14="http://schemas.microsoft.com/office/powerpoint/2010/main" val="41229735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362DEEE5-10A0-DB4E-BC8E-9E64F069443B}"/>
              </a:ext>
            </a:extLst>
          </p:cNvPr>
          <p:cNvSpPr>
            <a:spLocks noGrp="1"/>
          </p:cNvSpPr>
          <p:nvPr>
            <p:ph type="body" idx="1"/>
          </p:nvPr>
        </p:nvSpPr>
        <p:spPr>
          <a:xfrm>
            <a:off x="6583680" y="2286000"/>
            <a:ext cx="5425440" cy="3230880"/>
          </a:xfrm>
        </p:spPr>
        <p:txBody>
          <a:bodyPr>
            <a:normAutofit fontScale="92500" lnSpcReduction="10000"/>
          </a:bodyPr>
          <a:lstStyle/>
          <a:p>
            <a:r>
              <a:rPr lang="en-GB" b="1" dirty="0"/>
              <a:t>Mentoring in the workplace tends to describe a relationship in which a more experienced colleague shares their greater knowledge to support the development of an inexperienced member of staff. It calls on the skills of questioning, listening, clarifying and reframing that are also associated with coaching.</a:t>
            </a:r>
          </a:p>
          <a:p>
            <a:endParaRPr lang="en-GB" b="1" dirty="0"/>
          </a:p>
          <a:p>
            <a:r>
              <a:rPr lang="en-US" dirty="0"/>
              <a:t>(CIPD, 2019) </a:t>
            </a:r>
          </a:p>
        </p:txBody>
      </p:sp>
      <p:sp>
        <p:nvSpPr>
          <p:cNvPr id="4" name="Title 1">
            <a:extLst>
              <a:ext uri="{FF2B5EF4-FFF2-40B4-BE49-F238E27FC236}">
                <a16:creationId xmlns:a16="http://schemas.microsoft.com/office/drawing/2014/main" id="{6C528BF9-6901-FE40-8D51-2922B9AF047E}"/>
              </a:ext>
            </a:extLst>
          </p:cNvPr>
          <p:cNvSpPr>
            <a:spLocks noGrp="1"/>
          </p:cNvSpPr>
          <p:nvPr>
            <p:ph type="title"/>
          </p:nvPr>
        </p:nvSpPr>
        <p:spPr>
          <a:xfrm>
            <a:off x="1368316" y="2286000"/>
            <a:ext cx="4351023" cy="2283824"/>
          </a:xfrm>
        </p:spPr>
        <p:txBody>
          <a:bodyPr/>
          <a:lstStyle/>
          <a:p>
            <a:r>
              <a:rPr lang="en-US" dirty="0"/>
              <a:t>Mentoring  </a:t>
            </a:r>
          </a:p>
        </p:txBody>
      </p:sp>
    </p:spTree>
    <p:extLst>
      <p:ext uri="{BB962C8B-B14F-4D97-AF65-F5344CB8AC3E}">
        <p14:creationId xmlns:p14="http://schemas.microsoft.com/office/powerpoint/2010/main" val="3663033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BCF15-4803-4944-BCED-F27C6F4CCD99}"/>
              </a:ext>
            </a:extLst>
          </p:cNvPr>
          <p:cNvSpPr>
            <a:spLocks noGrp="1"/>
          </p:cNvSpPr>
          <p:nvPr>
            <p:ph type="title"/>
          </p:nvPr>
        </p:nvSpPr>
        <p:spPr/>
        <p:txBody>
          <a:bodyPr/>
          <a:lstStyle/>
          <a:p>
            <a:r>
              <a:rPr lang="en-US" dirty="0"/>
              <a:t>Mentoring </a:t>
            </a:r>
            <a:r>
              <a:rPr lang="en-US" dirty="0" smtClean="0"/>
              <a:t>At AZ Media </a:t>
            </a:r>
            <a:endParaRPr lang="en-US" dirty="0"/>
          </a:p>
        </p:txBody>
      </p:sp>
      <p:sp>
        <p:nvSpPr>
          <p:cNvPr id="3" name="Content Placeholder 2">
            <a:extLst>
              <a:ext uri="{FF2B5EF4-FFF2-40B4-BE49-F238E27FC236}">
                <a16:creationId xmlns:a16="http://schemas.microsoft.com/office/drawing/2014/main" id="{91844B43-4F2C-5C47-942C-755B10BA6BCB}"/>
              </a:ext>
            </a:extLst>
          </p:cNvPr>
          <p:cNvSpPr>
            <a:spLocks noGrp="1"/>
          </p:cNvSpPr>
          <p:nvPr>
            <p:ph idx="1"/>
          </p:nvPr>
        </p:nvSpPr>
        <p:spPr/>
        <p:txBody>
          <a:bodyPr/>
          <a:lstStyle/>
          <a:p>
            <a:pPr marL="0" indent="0">
              <a:buNone/>
            </a:pPr>
            <a:r>
              <a:rPr lang="en-US" b="1" dirty="0"/>
              <a:t>What is the Mentoring? </a:t>
            </a:r>
          </a:p>
          <a:p>
            <a:r>
              <a:rPr lang="en-US" dirty="0"/>
              <a:t>Experienced, knowable employees can help employees become more knowledgeable and become more effective within their job role </a:t>
            </a:r>
          </a:p>
          <a:p>
            <a:r>
              <a:rPr lang="en-US" dirty="0"/>
              <a:t>Relationships can be less informal and the focus of mentoring is career and personal development</a:t>
            </a:r>
          </a:p>
          <a:p>
            <a:r>
              <a:rPr lang="en-GB" dirty="0"/>
              <a:t>Main fundamental of mentoring is that the mentor would have reached the heights of performance themselves. </a:t>
            </a:r>
          </a:p>
          <a:p>
            <a:endParaRPr lang="en-US" dirty="0"/>
          </a:p>
          <a:p>
            <a:endParaRPr lang="en-US" dirty="0"/>
          </a:p>
          <a:p>
            <a:endParaRPr lang="en-US" dirty="0"/>
          </a:p>
        </p:txBody>
      </p:sp>
    </p:spTree>
    <p:extLst>
      <p:ext uri="{BB962C8B-B14F-4D97-AF65-F5344CB8AC3E}">
        <p14:creationId xmlns:p14="http://schemas.microsoft.com/office/powerpoint/2010/main" val="4036691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1D8C6-7B20-CC44-BDAA-D259387FB841}"/>
              </a:ext>
            </a:extLst>
          </p:cNvPr>
          <p:cNvSpPr>
            <a:spLocks noGrp="1"/>
          </p:cNvSpPr>
          <p:nvPr>
            <p:ph type="title"/>
          </p:nvPr>
        </p:nvSpPr>
        <p:spPr>
          <a:xfrm>
            <a:off x="609600" y="973668"/>
            <a:ext cx="10424271" cy="706964"/>
          </a:xfrm>
        </p:spPr>
        <p:txBody>
          <a:bodyPr/>
          <a:lstStyle/>
          <a:p>
            <a:r>
              <a:rPr lang="en-US" dirty="0"/>
              <a:t>Differences between Coaching &amp; Mentoring </a:t>
            </a:r>
          </a:p>
        </p:txBody>
      </p:sp>
      <p:sp>
        <p:nvSpPr>
          <p:cNvPr id="3" name="Content Placeholder 2">
            <a:extLst>
              <a:ext uri="{FF2B5EF4-FFF2-40B4-BE49-F238E27FC236}">
                <a16:creationId xmlns:a16="http://schemas.microsoft.com/office/drawing/2014/main" id="{EB3232BE-87A6-3C4C-8203-DFB6AA4570EE}"/>
              </a:ext>
            </a:extLst>
          </p:cNvPr>
          <p:cNvSpPr>
            <a:spLocks noGrp="1"/>
          </p:cNvSpPr>
          <p:nvPr>
            <p:ph sz="half" idx="1"/>
          </p:nvPr>
        </p:nvSpPr>
        <p:spPr>
          <a:xfrm>
            <a:off x="304800" y="2362200"/>
            <a:ext cx="5303520" cy="4267200"/>
          </a:xfrm>
        </p:spPr>
        <p:txBody>
          <a:bodyPr>
            <a:normAutofit lnSpcReduction="10000"/>
          </a:bodyPr>
          <a:lstStyle/>
          <a:p>
            <a:pPr marL="0" indent="0">
              <a:buNone/>
            </a:pPr>
            <a:r>
              <a:rPr lang="en-US" b="1" dirty="0"/>
              <a:t>Coaching</a:t>
            </a:r>
          </a:p>
          <a:p>
            <a:r>
              <a:rPr lang="en-US" dirty="0"/>
              <a:t>Short term process - Coaching may last 1 or 2 sessions within the workplace depending on the level of coaching needed </a:t>
            </a:r>
          </a:p>
          <a:p>
            <a:pPr marL="0" indent="0">
              <a:buNone/>
            </a:pPr>
            <a:endParaRPr lang="en-US" dirty="0"/>
          </a:p>
          <a:p>
            <a:r>
              <a:rPr lang="en-US" dirty="0"/>
              <a:t>Task Based – Coaching will be based around a certain topic for example effective management or new process to learn </a:t>
            </a:r>
          </a:p>
          <a:p>
            <a:endParaRPr lang="en-US" dirty="0"/>
          </a:p>
          <a:p>
            <a:r>
              <a:rPr lang="en-US" dirty="0"/>
              <a:t>Performance Driven  - Aim of coaching is to improve the current skills an employee has or develop new skills</a:t>
            </a:r>
          </a:p>
          <a:p>
            <a:pPr marL="0" indent="0">
              <a:buNone/>
            </a:pPr>
            <a:endParaRPr lang="en-US" dirty="0"/>
          </a:p>
          <a:p>
            <a:endParaRPr lang="en-US" dirty="0"/>
          </a:p>
          <a:p>
            <a:endParaRPr lang="en-US" dirty="0"/>
          </a:p>
          <a:p>
            <a:pPr marL="0" indent="0">
              <a:buNone/>
            </a:pPr>
            <a:endParaRPr lang="en-US" dirty="0"/>
          </a:p>
        </p:txBody>
      </p:sp>
      <p:sp>
        <p:nvSpPr>
          <p:cNvPr id="4" name="Content Placeholder 3">
            <a:extLst>
              <a:ext uri="{FF2B5EF4-FFF2-40B4-BE49-F238E27FC236}">
                <a16:creationId xmlns:a16="http://schemas.microsoft.com/office/drawing/2014/main" id="{F86D05F7-A965-F641-B827-6855F7EA672B}"/>
              </a:ext>
            </a:extLst>
          </p:cNvPr>
          <p:cNvSpPr>
            <a:spLocks noGrp="1"/>
          </p:cNvSpPr>
          <p:nvPr>
            <p:ph sz="half" idx="2"/>
          </p:nvPr>
        </p:nvSpPr>
        <p:spPr>
          <a:xfrm>
            <a:off x="6406832" y="2362200"/>
            <a:ext cx="5541328" cy="4084320"/>
          </a:xfrm>
        </p:spPr>
        <p:txBody>
          <a:bodyPr>
            <a:normAutofit lnSpcReduction="10000"/>
          </a:bodyPr>
          <a:lstStyle/>
          <a:p>
            <a:pPr marL="0" indent="0">
              <a:buNone/>
            </a:pPr>
            <a:r>
              <a:rPr lang="en-US" b="1" dirty="0"/>
              <a:t>Mentoring </a:t>
            </a:r>
          </a:p>
          <a:p>
            <a:r>
              <a:rPr lang="en-US" dirty="0"/>
              <a:t>Learn term process – A relationship that will develop over time and create a strong element of trust </a:t>
            </a:r>
          </a:p>
          <a:p>
            <a:endParaRPr lang="en-US" dirty="0"/>
          </a:p>
          <a:p>
            <a:r>
              <a:rPr lang="en-US" dirty="0"/>
              <a:t>Relationship based – Informal approach in which the mentor will help improve the employee through use of experience. </a:t>
            </a:r>
          </a:p>
          <a:p>
            <a:endParaRPr lang="en-US" dirty="0"/>
          </a:p>
          <a:p>
            <a:r>
              <a:rPr lang="en-US" dirty="0"/>
              <a:t>Development Driven – Will look at developing the employee for the future not just current role. </a:t>
            </a:r>
          </a:p>
        </p:txBody>
      </p:sp>
    </p:spTree>
    <p:extLst>
      <p:ext uri="{BB962C8B-B14F-4D97-AF65-F5344CB8AC3E}">
        <p14:creationId xmlns:p14="http://schemas.microsoft.com/office/powerpoint/2010/main" val="20217407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0501" y="973668"/>
            <a:ext cx="10745378" cy="706964"/>
          </a:xfrm>
        </p:spPr>
        <p:txBody>
          <a:bodyPr/>
          <a:lstStyle/>
          <a:p>
            <a:r>
              <a:rPr lang="en-GB" dirty="0"/>
              <a:t>Benefits of Coaching and </a:t>
            </a:r>
            <a:r>
              <a:rPr lang="en-GB" dirty="0" smtClean="0"/>
              <a:t>Mentoring at AZ Media  </a:t>
            </a:r>
            <a:endParaRPr lang="en-GB" dirty="0"/>
          </a:p>
        </p:txBody>
      </p:sp>
      <p:sp>
        <p:nvSpPr>
          <p:cNvPr id="3" name="Content Placeholder 2"/>
          <p:cNvSpPr>
            <a:spLocks noGrp="1"/>
          </p:cNvSpPr>
          <p:nvPr>
            <p:ph sz="half" idx="1"/>
          </p:nvPr>
        </p:nvSpPr>
        <p:spPr>
          <a:xfrm>
            <a:off x="710501" y="2603499"/>
            <a:ext cx="4825158" cy="3416301"/>
          </a:xfrm>
        </p:spPr>
        <p:txBody>
          <a:bodyPr>
            <a:normAutofit lnSpcReduction="10000"/>
          </a:bodyPr>
          <a:lstStyle/>
          <a:p>
            <a:pPr marL="0" indent="0">
              <a:buNone/>
            </a:pPr>
            <a:r>
              <a:rPr lang="en-GB" b="1" dirty="0"/>
              <a:t>Line Manager </a:t>
            </a:r>
          </a:p>
          <a:p>
            <a:r>
              <a:rPr lang="en-GB" dirty="0"/>
              <a:t>Allows manager to understand culture of the organisation and organisation goals</a:t>
            </a:r>
          </a:p>
          <a:p>
            <a:r>
              <a:rPr lang="en-GB" dirty="0"/>
              <a:t>Can align company goals to individual performance through coaching. </a:t>
            </a:r>
          </a:p>
          <a:p>
            <a:r>
              <a:rPr lang="en-GB" dirty="0"/>
              <a:t>Line managers will be able to build relationships with employees and be able to assess strengths and weaknesses. </a:t>
            </a:r>
          </a:p>
        </p:txBody>
      </p:sp>
      <p:sp>
        <p:nvSpPr>
          <p:cNvPr id="4" name="Content Placeholder 3"/>
          <p:cNvSpPr>
            <a:spLocks noGrp="1"/>
          </p:cNvSpPr>
          <p:nvPr>
            <p:ph sz="half" idx="2"/>
          </p:nvPr>
        </p:nvSpPr>
        <p:spPr/>
        <p:txBody>
          <a:bodyPr>
            <a:normAutofit lnSpcReduction="10000"/>
          </a:bodyPr>
          <a:lstStyle/>
          <a:p>
            <a:pPr marL="0" indent="0">
              <a:buNone/>
            </a:pPr>
            <a:r>
              <a:rPr lang="en-GB" b="1" dirty="0" smtClean="0"/>
              <a:t>Employees of AZ Media </a:t>
            </a:r>
            <a:endParaRPr lang="en-GB" b="1" dirty="0"/>
          </a:p>
          <a:p>
            <a:r>
              <a:rPr lang="en-GB" dirty="0"/>
              <a:t>Establish goals and actively work towards these goals </a:t>
            </a:r>
          </a:p>
          <a:p>
            <a:r>
              <a:rPr lang="en-GB" dirty="0"/>
              <a:t>Increased engagement between employees and line managers </a:t>
            </a:r>
          </a:p>
          <a:p>
            <a:r>
              <a:rPr lang="en-GB" dirty="0"/>
              <a:t>Increased support leading to more efficient employees and higher productivity </a:t>
            </a:r>
          </a:p>
        </p:txBody>
      </p:sp>
    </p:spTree>
    <p:extLst>
      <p:ext uri="{BB962C8B-B14F-4D97-AF65-F5344CB8AC3E}">
        <p14:creationId xmlns:p14="http://schemas.microsoft.com/office/powerpoint/2010/main" val="1912396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Different Types Of Coaching </a:t>
            </a:r>
          </a:p>
        </p:txBody>
      </p:sp>
      <p:graphicFrame>
        <p:nvGraphicFramePr>
          <p:cNvPr id="3" name="Table 2"/>
          <p:cNvGraphicFramePr>
            <a:graphicFrameLocks noGrp="1"/>
          </p:cNvGraphicFramePr>
          <p:nvPr>
            <p:extLst>
              <p:ext uri="{D42A27DB-BD31-4B8C-83A1-F6EECF244321}">
                <p14:modId xmlns:p14="http://schemas.microsoft.com/office/powerpoint/2010/main" val="2082258445"/>
              </p:ext>
            </p:extLst>
          </p:nvPr>
        </p:nvGraphicFramePr>
        <p:xfrm>
          <a:off x="534836" y="2415396"/>
          <a:ext cx="11352363" cy="2725947"/>
        </p:xfrm>
        <a:graphic>
          <a:graphicData uri="http://schemas.openxmlformats.org/drawingml/2006/table">
            <a:tbl>
              <a:tblPr firstRow="1" bandRow="1">
                <a:tableStyleId>{5C22544A-7EE6-4342-B048-85BDC9FD1C3A}</a:tableStyleId>
              </a:tblPr>
              <a:tblGrid>
                <a:gridCol w="3784121">
                  <a:extLst>
                    <a:ext uri="{9D8B030D-6E8A-4147-A177-3AD203B41FA5}">
                      <a16:colId xmlns:a16="http://schemas.microsoft.com/office/drawing/2014/main" val="786256074"/>
                    </a:ext>
                  </a:extLst>
                </a:gridCol>
                <a:gridCol w="3784121">
                  <a:extLst>
                    <a:ext uri="{9D8B030D-6E8A-4147-A177-3AD203B41FA5}">
                      <a16:colId xmlns:a16="http://schemas.microsoft.com/office/drawing/2014/main" val="1560480333"/>
                    </a:ext>
                  </a:extLst>
                </a:gridCol>
                <a:gridCol w="3784121">
                  <a:extLst>
                    <a:ext uri="{9D8B030D-6E8A-4147-A177-3AD203B41FA5}">
                      <a16:colId xmlns:a16="http://schemas.microsoft.com/office/drawing/2014/main" val="2648549781"/>
                    </a:ext>
                  </a:extLst>
                </a:gridCol>
              </a:tblGrid>
              <a:tr h="484026">
                <a:tc>
                  <a:txBody>
                    <a:bodyPr/>
                    <a:lstStyle/>
                    <a:p>
                      <a:r>
                        <a:rPr lang="en-GB" dirty="0" smtClean="0"/>
                        <a:t>Performance</a:t>
                      </a:r>
                      <a:r>
                        <a:rPr lang="en-GB" baseline="0" dirty="0" smtClean="0"/>
                        <a:t> Coaching </a:t>
                      </a:r>
                      <a:endParaRPr lang="en-GB" dirty="0"/>
                    </a:p>
                  </a:txBody>
                  <a:tcPr/>
                </a:tc>
                <a:tc>
                  <a:txBody>
                    <a:bodyPr/>
                    <a:lstStyle/>
                    <a:p>
                      <a:r>
                        <a:rPr lang="en-GB" dirty="0" smtClean="0"/>
                        <a:t>Career</a:t>
                      </a:r>
                      <a:r>
                        <a:rPr lang="en-GB" baseline="0" dirty="0" smtClean="0"/>
                        <a:t> Coaching </a:t>
                      </a:r>
                      <a:endParaRPr lang="en-GB" dirty="0"/>
                    </a:p>
                  </a:txBody>
                  <a:tcPr/>
                </a:tc>
                <a:tc>
                  <a:txBody>
                    <a:bodyPr/>
                    <a:lstStyle/>
                    <a:p>
                      <a:r>
                        <a:rPr lang="en-GB" dirty="0" smtClean="0"/>
                        <a:t>Executive</a:t>
                      </a:r>
                      <a:r>
                        <a:rPr lang="en-GB" baseline="0" dirty="0" smtClean="0"/>
                        <a:t> Coaching </a:t>
                      </a:r>
                      <a:endParaRPr lang="en-GB" dirty="0"/>
                    </a:p>
                  </a:txBody>
                  <a:tcPr/>
                </a:tc>
                <a:extLst>
                  <a:ext uri="{0D108BD9-81ED-4DB2-BD59-A6C34878D82A}">
                    <a16:rowId xmlns:a16="http://schemas.microsoft.com/office/drawing/2014/main" val="2297464352"/>
                  </a:ext>
                </a:extLst>
              </a:tr>
              <a:tr h="2241921">
                <a:tc>
                  <a:txBody>
                    <a:bodyPr/>
                    <a:lstStyle/>
                    <a:p>
                      <a:pPr marL="285750" indent="-285750">
                        <a:buFont typeface="Arial" panose="020B0604020202020204" pitchFamily="34" charset="0"/>
                        <a:buChar char="•"/>
                      </a:pPr>
                      <a:r>
                        <a:rPr lang="en-GB" dirty="0" smtClean="0"/>
                        <a:t>Goal focused coaching</a:t>
                      </a:r>
                      <a:r>
                        <a:rPr lang="en-GB" baseline="0" dirty="0" smtClean="0"/>
                        <a:t> </a:t>
                      </a:r>
                    </a:p>
                    <a:p>
                      <a:pPr marL="285750" indent="-285750">
                        <a:buFont typeface="Arial" panose="020B0604020202020204" pitchFamily="34" charset="0"/>
                        <a:buChar char="•"/>
                      </a:pPr>
                      <a:r>
                        <a:rPr lang="en-GB" baseline="0" dirty="0" smtClean="0"/>
                        <a:t>Use models such GROW and FUEL</a:t>
                      </a:r>
                    </a:p>
                    <a:p>
                      <a:pPr marL="285750" indent="-285750">
                        <a:buFont typeface="Arial" panose="020B0604020202020204" pitchFamily="34" charset="0"/>
                        <a:buChar char="•"/>
                      </a:pPr>
                      <a:r>
                        <a:rPr lang="en-GB" baseline="0" dirty="0" smtClean="0"/>
                        <a:t>The coach will not tell the employee what to do. They will guide </a:t>
                      </a:r>
                      <a:endParaRPr lang="en-GB" baseline="0" dirty="0" smtClean="0"/>
                    </a:p>
                    <a:p>
                      <a:pPr marL="285750" indent="-285750">
                        <a:buFont typeface="Arial" panose="020B0604020202020204" pitchFamily="34" charset="0"/>
                        <a:buChar char="•"/>
                      </a:pPr>
                      <a:endParaRPr lang="en-GB" dirty="0"/>
                    </a:p>
                  </a:txBody>
                  <a:tcPr/>
                </a:tc>
                <a:tc>
                  <a:txBody>
                    <a:bodyPr/>
                    <a:lstStyle/>
                    <a:p>
                      <a:pPr marL="285750" indent="-285750">
                        <a:buFont typeface="Arial" panose="020B0604020202020204" pitchFamily="34" charset="0"/>
                        <a:buChar char="•"/>
                      </a:pPr>
                      <a:r>
                        <a:rPr lang="en-GB" dirty="0" smtClean="0"/>
                        <a:t>Managing an employees</a:t>
                      </a:r>
                      <a:r>
                        <a:rPr lang="en-GB" baseline="0" dirty="0" smtClean="0"/>
                        <a:t> relationship to work over their lifetime</a:t>
                      </a:r>
                    </a:p>
                    <a:p>
                      <a:pPr marL="285750" indent="-285750">
                        <a:buFont typeface="Arial" panose="020B0604020202020204" pitchFamily="34" charset="0"/>
                        <a:buChar char="•"/>
                      </a:pPr>
                      <a:r>
                        <a:rPr lang="en-GB" baseline="0" dirty="0" smtClean="0"/>
                        <a:t>Plan actions to achieve lifetime goals within the work place </a:t>
                      </a:r>
                      <a:endParaRPr lang="en-GB" dirty="0"/>
                    </a:p>
                  </a:txBody>
                  <a:tcPr/>
                </a:tc>
                <a:tc>
                  <a:txBody>
                    <a:bodyPr/>
                    <a:lstStyle/>
                    <a:p>
                      <a:pPr marL="285750" indent="-285750">
                        <a:buFont typeface="Arial" panose="020B0604020202020204" pitchFamily="34" charset="0"/>
                        <a:buChar char="•"/>
                      </a:pPr>
                      <a:r>
                        <a:rPr lang="en-GB" dirty="0" smtClean="0"/>
                        <a:t>Coaching used for employees</a:t>
                      </a:r>
                      <a:r>
                        <a:rPr lang="en-GB" baseline="0" dirty="0" smtClean="0"/>
                        <a:t> with high potential. </a:t>
                      </a:r>
                    </a:p>
                    <a:p>
                      <a:pPr marL="285750" indent="-285750">
                        <a:buFont typeface="Arial" panose="020B0604020202020204" pitchFamily="34" charset="0"/>
                        <a:buChar char="•"/>
                      </a:pPr>
                      <a:r>
                        <a:rPr lang="en-GB" baseline="0" dirty="0" smtClean="0"/>
                        <a:t>Use techniques such as empowerment and motivation to succeed to coach individuals. </a:t>
                      </a:r>
                      <a:endParaRPr lang="en-GB" dirty="0"/>
                    </a:p>
                  </a:txBody>
                  <a:tcPr/>
                </a:tc>
                <a:extLst>
                  <a:ext uri="{0D108BD9-81ED-4DB2-BD59-A6C34878D82A}">
                    <a16:rowId xmlns:a16="http://schemas.microsoft.com/office/drawing/2014/main" val="3257843733"/>
                  </a:ext>
                </a:extLst>
              </a:tr>
            </a:tbl>
          </a:graphicData>
        </a:graphic>
      </p:graphicFrame>
      <p:sp>
        <p:nvSpPr>
          <p:cNvPr id="4" name="TextBox 3"/>
          <p:cNvSpPr txBox="1"/>
          <p:nvPr/>
        </p:nvSpPr>
        <p:spPr>
          <a:xfrm>
            <a:off x="655609" y="5503653"/>
            <a:ext cx="11369614" cy="1200329"/>
          </a:xfrm>
          <a:prstGeom prst="rect">
            <a:avLst/>
          </a:prstGeom>
          <a:noFill/>
        </p:spPr>
        <p:txBody>
          <a:bodyPr wrap="square" rtlCol="0">
            <a:spAutoFit/>
          </a:bodyPr>
          <a:lstStyle/>
          <a:p>
            <a:pPr algn="ctr"/>
            <a:r>
              <a:rPr lang="en-GB" sz="2400" b="1" dirty="0" smtClean="0"/>
              <a:t>“Coaching </a:t>
            </a:r>
            <a:r>
              <a:rPr lang="en-GB" sz="2400" b="1" dirty="0"/>
              <a:t>sessions can give a team member the opportunity to reflect on their own performance and help build confidence in their own abilities</a:t>
            </a:r>
            <a:r>
              <a:rPr lang="en-GB" sz="2400" b="1" dirty="0" smtClean="0"/>
              <a:t>.” (ACAS)</a:t>
            </a:r>
            <a:endParaRPr lang="en-GB" sz="2400" b="1" dirty="0"/>
          </a:p>
        </p:txBody>
      </p:sp>
    </p:spTree>
    <p:extLst>
      <p:ext uri="{BB962C8B-B14F-4D97-AF65-F5344CB8AC3E}">
        <p14:creationId xmlns:p14="http://schemas.microsoft.com/office/powerpoint/2010/main" val="717680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Grow Model </a:t>
            </a:r>
          </a:p>
        </p:txBody>
      </p:sp>
      <p:sp>
        <p:nvSpPr>
          <p:cNvPr id="3" name="Content Placeholder 2"/>
          <p:cNvSpPr>
            <a:spLocks noGrp="1"/>
          </p:cNvSpPr>
          <p:nvPr>
            <p:ph sz="half" idx="1"/>
          </p:nvPr>
        </p:nvSpPr>
        <p:spPr>
          <a:xfrm>
            <a:off x="2846717" y="2584570"/>
            <a:ext cx="9040483" cy="3416301"/>
          </a:xfrm>
        </p:spPr>
        <p:txBody>
          <a:bodyPr/>
          <a:lstStyle/>
          <a:p>
            <a:r>
              <a:rPr lang="en-GB" dirty="0"/>
              <a:t>A simple process for coaching </a:t>
            </a:r>
          </a:p>
          <a:p>
            <a:r>
              <a:rPr lang="en-GB" dirty="0"/>
              <a:t>Aim is to help employees make better decisions and solve problems </a:t>
            </a:r>
          </a:p>
          <a:p>
            <a:r>
              <a:rPr lang="en-GB" dirty="0"/>
              <a:t>First you must decide what your goal is and establish where you are currently </a:t>
            </a:r>
          </a:p>
          <a:p>
            <a:r>
              <a:rPr lang="en-GB" dirty="0"/>
              <a:t>Then explore various options and then commit to the option you feel suits the situation </a:t>
            </a:r>
          </a:p>
          <a:p>
            <a:r>
              <a:rPr lang="en-GB" dirty="0"/>
              <a:t>The coach is a facilitator rather than telling the employee what to do. </a:t>
            </a:r>
          </a:p>
        </p:txBody>
      </p:sp>
      <p:sp>
        <p:nvSpPr>
          <p:cNvPr id="5" name="Content Placeholder 2"/>
          <p:cNvSpPr>
            <a:spLocks noGrp="1"/>
          </p:cNvSpPr>
          <p:nvPr>
            <p:ph sz="half" idx="1"/>
          </p:nvPr>
        </p:nvSpPr>
        <p:spPr>
          <a:xfrm>
            <a:off x="577971" y="2584569"/>
            <a:ext cx="1961850" cy="3416301"/>
          </a:xfrm>
        </p:spPr>
        <p:txBody>
          <a:bodyPr>
            <a:normAutofit/>
          </a:bodyPr>
          <a:lstStyle/>
          <a:p>
            <a:pPr marL="0" indent="0">
              <a:buNone/>
            </a:pPr>
            <a:r>
              <a:rPr lang="en-GB" sz="4400" dirty="0">
                <a:solidFill>
                  <a:schemeClr val="accent1">
                    <a:lumMod val="75000"/>
                  </a:schemeClr>
                </a:solidFill>
                <a:latin typeface="Arial Rounded MT Bold" panose="020F0704030504030204" pitchFamily="34" charset="0"/>
              </a:rPr>
              <a:t>G</a:t>
            </a:r>
            <a:r>
              <a:rPr lang="en-GB" sz="3200" dirty="0">
                <a:solidFill>
                  <a:schemeClr val="accent1">
                    <a:lumMod val="75000"/>
                  </a:schemeClr>
                </a:solidFill>
                <a:latin typeface="Arial Rounded MT Bold" panose="020F0704030504030204" pitchFamily="34" charset="0"/>
              </a:rPr>
              <a:t>oal </a:t>
            </a:r>
          </a:p>
          <a:p>
            <a:pPr marL="0" indent="0">
              <a:buNone/>
            </a:pPr>
            <a:r>
              <a:rPr lang="en-GB" sz="4400" dirty="0">
                <a:solidFill>
                  <a:schemeClr val="accent1">
                    <a:lumMod val="75000"/>
                  </a:schemeClr>
                </a:solidFill>
                <a:latin typeface="Arial Rounded MT Bold" panose="020F0704030504030204" pitchFamily="34" charset="0"/>
              </a:rPr>
              <a:t>R</a:t>
            </a:r>
            <a:r>
              <a:rPr lang="en-GB" sz="3200" dirty="0">
                <a:solidFill>
                  <a:schemeClr val="accent1">
                    <a:lumMod val="75000"/>
                  </a:schemeClr>
                </a:solidFill>
                <a:latin typeface="Arial Rounded MT Bold" panose="020F0704030504030204" pitchFamily="34" charset="0"/>
              </a:rPr>
              <a:t>eality </a:t>
            </a:r>
          </a:p>
          <a:p>
            <a:pPr marL="0" indent="0">
              <a:buNone/>
            </a:pPr>
            <a:r>
              <a:rPr lang="en-GB" sz="4400" dirty="0">
                <a:solidFill>
                  <a:schemeClr val="accent1">
                    <a:lumMod val="75000"/>
                  </a:schemeClr>
                </a:solidFill>
                <a:latin typeface="Arial Rounded MT Bold" panose="020F0704030504030204" pitchFamily="34" charset="0"/>
              </a:rPr>
              <a:t>O</a:t>
            </a:r>
            <a:r>
              <a:rPr lang="en-GB" sz="3200" dirty="0">
                <a:solidFill>
                  <a:schemeClr val="accent1">
                    <a:lumMod val="75000"/>
                  </a:schemeClr>
                </a:solidFill>
                <a:latin typeface="Arial Rounded MT Bold" panose="020F0704030504030204" pitchFamily="34" charset="0"/>
              </a:rPr>
              <a:t>ptions </a:t>
            </a:r>
          </a:p>
          <a:p>
            <a:pPr marL="0" indent="0">
              <a:buNone/>
            </a:pPr>
            <a:r>
              <a:rPr lang="en-GB" sz="4400" b="1" dirty="0">
                <a:solidFill>
                  <a:schemeClr val="accent1">
                    <a:lumMod val="75000"/>
                  </a:schemeClr>
                </a:solidFill>
                <a:latin typeface="Arial Rounded MT Bold" panose="020F0704030504030204" pitchFamily="34" charset="0"/>
              </a:rPr>
              <a:t>W</a:t>
            </a:r>
            <a:r>
              <a:rPr lang="en-GB" sz="3200" dirty="0">
                <a:solidFill>
                  <a:schemeClr val="accent1">
                    <a:lumMod val="75000"/>
                  </a:schemeClr>
                </a:solidFill>
                <a:latin typeface="Arial Rounded MT Bold" panose="020F0704030504030204" pitchFamily="34" charset="0"/>
              </a:rPr>
              <a:t>ill </a:t>
            </a:r>
          </a:p>
        </p:txBody>
      </p:sp>
    </p:spTree>
    <p:extLst>
      <p:ext uri="{BB962C8B-B14F-4D97-AF65-F5344CB8AC3E}">
        <p14:creationId xmlns:p14="http://schemas.microsoft.com/office/powerpoint/2010/main" val="1080483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1C523-3B90-2346-A468-C68A62C00638}"/>
              </a:ext>
            </a:extLst>
          </p:cNvPr>
          <p:cNvSpPr>
            <a:spLocks noGrp="1"/>
          </p:cNvSpPr>
          <p:nvPr>
            <p:ph type="title"/>
          </p:nvPr>
        </p:nvSpPr>
        <p:spPr/>
        <p:txBody>
          <a:bodyPr/>
          <a:lstStyle/>
          <a:p>
            <a:r>
              <a:rPr lang="en-US" dirty="0"/>
              <a:t>Fuel Model </a:t>
            </a:r>
          </a:p>
        </p:txBody>
      </p:sp>
      <p:sp>
        <p:nvSpPr>
          <p:cNvPr id="4" name="Content Placeholder 3">
            <a:extLst>
              <a:ext uri="{FF2B5EF4-FFF2-40B4-BE49-F238E27FC236}">
                <a16:creationId xmlns:a16="http://schemas.microsoft.com/office/drawing/2014/main" id="{356B7B07-07D9-C342-916F-F2600681FA87}"/>
              </a:ext>
            </a:extLst>
          </p:cNvPr>
          <p:cNvSpPr>
            <a:spLocks noGrp="1"/>
          </p:cNvSpPr>
          <p:nvPr>
            <p:ph sz="half" idx="2"/>
          </p:nvPr>
        </p:nvSpPr>
        <p:spPr>
          <a:xfrm>
            <a:off x="3522690" y="2873323"/>
            <a:ext cx="8304550" cy="3416300"/>
          </a:xfrm>
        </p:spPr>
        <p:txBody>
          <a:bodyPr>
            <a:normAutofit/>
          </a:bodyPr>
          <a:lstStyle/>
          <a:p>
            <a:r>
              <a:rPr lang="en-US" dirty="0"/>
              <a:t>The FUEL Model will allow the coach to direct and ask leading questions to guide the employee </a:t>
            </a:r>
          </a:p>
          <a:p>
            <a:r>
              <a:rPr lang="en-US" dirty="0"/>
              <a:t>Open ended questions by the coach to allow the employee to assess the situation, determine their own solution and take ownership and accountability </a:t>
            </a:r>
          </a:p>
        </p:txBody>
      </p:sp>
      <p:sp>
        <p:nvSpPr>
          <p:cNvPr id="5" name="Content Placeholder 2">
            <a:extLst>
              <a:ext uri="{FF2B5EF4-FFF2-40B4-BE49-F238E27FC236}">
                <a16:creationId xmlns:a16="http://schemas.microsoft.com/office/drawing/2014/main" id="{58C5D5FA-AB7B-3F42-8B5B-FF8BC5169463}"/>
              </a:ext>
            </a:extLst>
          </p:cNvPr>
          <p:cNvSpPr>
            <a:spLocks noGrp="1"/>
          </p:cNvSpPr>
          <p:nvPr>
            <p:ph sz="half" idx="1"/>
          </p:nvPr>
        </p:nvSpPr>
        <p:spPr>
          <a:xfrm>
            <a:off x="345485" y="2603500"/>
            <a:ext cx="2682528" cy="3416301"/>
          </a:xfrm>
        </p:spPr>
        <p:txBody>
          <a:bodyPr>
            <a:normAutofit/>
          </a:bodyPr>
          <a:lstStyle/>
          <a:p>
            <a:pPr marL="0" indent="0">
              <a:buNone/>
            </a:pPr>
            <a:r>
              <a:rPr lang="en-GB" sz="4400" dirty="0">
                <a:solidFill>
                  <a:schemeClr val="accent1">
                    <a:lumMod val="75000"/>
                  </a:schemeClr>
                </a:solidFill>
                <a:latin typeface="Arial Rounded MT Bold" panose="020F0704030504030204" pitchFamily="34" charset="0"/>
              </a:rPr>
              <a:t>F</a:t>
            </a:r>
            <a:r>
              <a:rPr lang="en-GB" sz="3200" dirty="0">
                <a:solidFill>
                  <a:schemeClr val="accent1">
                    <a:lumMod val="75000"/>
                  </a:schemeClr>
                </a:solidFill>
                <a:latin typeface="Arial Rounded MT Bold" panose="020F0704030504030204" pitchFamily="34" charset="0"/>
              </a:rPr>
              <a:t>rame </a:t>
            </a:r>
          </a:p>
          <a:p>
            <a:pPr marL="0" indent="0">
              <a:buNone/>
            </a:pPr>
            <a:r>
              <a:rPr lang="en-GB" sz="4400" dirty="0">
                <a:solidFill>
                  <a:schemeClr val="accent1">
                    <a:lumMod val="75000"/>
                  </a:schemeClr>
                </a:solidFill>
                <a:latin typeface="Arial Rounded MT Bold" panose="020F0704030504030204" pitchFamily="34" charset="0"/>
              </a:rPr>
              <a:t>U</a:t>
            </a:r>
            <a:r>
              <a:rPr lang="en-GB" sz="3200" dirty="0">
                <a:solidFill>
                  <a:schemeClr val="accent1">
                    <a:lumMod val="75000"/>
                  </a:schemeClr>
                </a:solidFill>
                <a:latin typeface="Arial Rounded MT Bold" panose="020F0704030504030204" pitchFamily="34" charset="0"/>
              </a:rPr>
              <a:t>nderstand </a:t>
            </a:r>
          </a:p>
          <a:p>
            <a:pPr marL="0" indent="0">
              <a:buNone/>
            </a:pPr>
            <a:r>
              <a:rPr lang="en-GB" sz="4400" dirty="0">
                <a:solidFill>
                  <a:schemeClr val="accent1">
                    <a:lumMod val="75000"/>
                  </a:schemeClr>
                </a:solidFill>
                <a:latin typeface="Arial Rounded MT Bold" panose="020F0704030504030204" pitchFamily="34" charset="0"/>
              </a:rPr>
              <a:t>E</a:t>
            </a:r>
            <a:r>
              <a:rPr lang="en-GB" sz="3200" dirty="0">
                <a:solidFill>
                  <a:schemeClr val="accent1">
                    <a:lumMod val="75000"/>
                  </a:schemeClr>
                </a:solidFill>
                <a:latin typeface="Arial Rounded MT Bold" panose="020F0704030504030204" pitchFamily="34" charset="0"/>
              </a:rPr>
              <a:t>xplore</a:t>
            </a:r>
          </a:p>
          <a:p>
            <a:pPr marL="0" indent="0">
              <a:buNone/>
            </a:pPr>
            <a:r>
              <a:rPr lang="en-GB" sz="4400" b="1" dirty="0">
                <a:solidFill>
                  <a:schemeClr val="accent1">
                    <a:lumMod val="75000"/>
                  </a:schemeClr>
                </a:solidFill>
                <a:latin typeface="Arial Rounded MT Bold" panose="020F0704030504030204" pitchFamily="34" charset="0"/>
              </a:rPr>
              <a:t>L</a:t>
            </a:r>
            <a:r>
              <a:rPr lang="en-GB" sz="3200" b="1" dirty="0">
                <a:solidFill>
                  <a:schemeClr val="accent1">
                    <a:lumMod val="75000"/>
                  </a:schemeClr>
                </a:solidFill>
                <a:latin typeface="Arial Rounded MT Bold" panose="020F0704030504030204" pitchFamily="34" charset="0"/>
              </a:rPr>
              <a:t>ay</a:t>
            </a:r>
            <a:endParaRPr lang="en-GB" sz="3200" dirty="0">
              <a:solidFill>
                <a:schemeClr val="accent1">
                  <a:lumMod val="75000"/>
                </a:schemeClr>
              </a:solidFill>
              <a:latin typeface="Arial Rounded MT Bold" panose="020F0704030504030204" pitchFamily="34" charset="0"/>
            </a:endParaRPr>
          </a:p>
        </p:txBody>
      </p:sp>
    </p:spTree>
    <p:extLst>
      <p:ext uri="{BB962C8B-B14F-4D97-AF65-F5344CB8AC3E}">
        <p14:creationId xmlns:p14="http://schemas.microsoft.com/office/powerpoint/2010/main" val="1838351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41AA-D098-DA4B-BC49-3CF576C51EFD}"/>
              </a:ext>
            </a:extLst>
          </p:cNvPr>
          <p:cNvSpPr>
            <a:spLocks noGrp="1"/>
          </p:cNvSpPr>
          <p:nvPr>
            <p:ph type="title"/>
          </p:nvPr>
        </p:nvSpPr>
        <p:spPr/>
        <p:txBody>
          <a:bodyPr/>
          <a:lstStyle/>
          <a:p>
            <a:r>
              <a:rPr lang="en-US" dirty="0"/>
              <a:t>Egan's Skilled Helper Model </a:t>
            </a:r>
          </a:p>
        </p:txBody>
      </p:sp>
      <p:pic>
        <p:nvPicPr>
          <p:cNvPr id="6" name="Content Placeholder 5">
            <a:extLst>
              <a:ext uri="{FF2B5EF4-FFF2-40B4-BE49-F238E27FC236}">
                <a16:creationId xmlns:a16="http://schemas.microsoft.com/office/drawing/2014/main" id="{D4C56BF9-C37B-0848-997F-D570C0F23813}"/>
              </a:ext>
            </a:extLst>
          </p:cNvPr>
          <p:cNvPicPr>
            <a:picLocks noGrp="1" noChangeAspect="1"/>
          </p:cNvPicPr>
          <p:nvPr>
            <p:ph sz="half" idx="1"/>
          </p:nvPr>
        </p:nvPicPr>
        <p:blipFill>
          <a:blip r:embed="rId3"/>
          <a:stretch>
            <a:fillRect/>
          </a:stretch>
        </p:blipFill>
        <p:spPr>
          <a:xfrm>
            <a:off x="351499" y="2603500"/>
            <a:ext cx="5359753" cy="3416300"/>
          </a:xfrm>
        </p:spPr>
      </p:pic>
      <p:sp>
        <p:nvSpPr>
          <p:cNvPr id="4" name="Content Placeholder 3">
            <a:extLst>
              <a:ext uri="{FF2B5EF4-FFF2-40B4-BE49-F238E27FC236}">
                <a16:creationId xmlns:a16="http://schemas.microsoft.com/office/drawing/2014/main" id="{225E3681-4ECB-6048-B04D-019FCCF133AD}"/>
              </a:ext>
            </a:extLst>
          </p:cNvPr>
          <p:cNvSpPr>
            <a:spLocks noGrp="1"/>
          </p:cNvSpPr>
          <p:nvPr>
            <p:ph sz="half" idx="2"/>
          </p:nvPr>
        </p:nvSpPr>
        <p:spPr>
          <a:xfrm>
            <a:off x="6208712" y="2603500"/>
            <a:ext cx="5843380" cy="3416300"/>
          </a:xfrm>
        </p:spPr>
        <p:txBody>
          <a:bodyPr/>
          <a:lstStyle/>
          <a:p>
            <a:r>
              <a:rPr lang="en-US" dirty="0"/>
              <a:t>3 Stage model </a:t>
            </a:r>
          </a:p>
          <a:p>
            <a:r>
              <a:rPr lang="en-US" dirty="0"/>
              <a:t>Goals of the model are to help people manage their problems in living more effectively and develop unused opportunities </a:t>
            </a:r>
          </a:p>
          <a:p>
            <a:r>
              <a:rPr lang="en-US" dirty="0"/>
              <a:t>Emphasis on empowerment in this model </a:t>
            </a:r>
          </a:p>
          <a:p>
            <a:r>
              <a:rPr lang="en-US" dirty="0"/>
              <a:t>Stage 1 – providing a safe place for the employee to tell their story </a:t>
            </a:r>
          </a:p>
          <a:p>
            <a:r>
              <a:rPr lang="en-US" dirty="0"/>
              <a:t>Stage 2 – Finding out what they want instead </a:t>
            </a:r>
          </a:p>
          <a:p>
            <a:r>
              <a:rPr lang="en-US" dirty="0"/>
              <a:t>Stage 3 – How will they get there </a:t>
            </a:r>
          </a:p>
        </p:txBody>
      </p:sp>
    </p:spTree>
    <p:extLst>
      <p:ext uri="{BB962C8B-B14F-4D97-AF65-F5344CB8AC3E}">
        <p14:creationId xmlns:p14="http://schemas.microsoft.com/office/powerpoint/2010/main" val="306017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Different Types Of Mentoring  </a:t>
            </a:r>
          </a:p>
        </p:txBody>
      </p:sp>
      <p:sp>
        <p:nvSpPr>
          <p:cNvPr id="4" name="Content Placeholder 3"/>
          <p:cNvSpPr>
            <a:spLocks noGrp="1"/>
          </p:cNvSpPr>
          <p:nvPr>
            <p:ph sz="half" idx="2"/>
          </p:nvPr>
        </p:nvSpPr>
        <p:spPr>
          <a:xfrm>
            <a:off x="500332" y="2258442"/>
            <a:ext cx="11421374" cy="4599557"/>
          </a:xfrm>
        </p:spPr>
        <p:txBody>
          <a:bodyPr>
            <a:normAutofit fontScale="77500" lnSpcReduction="20000"/>
          </a:bodyPr>
          <a:lstStyle/>
          <a:p>
            <a:r>
              <a:rPr lang="en-GB" dirty="0"/>
              <a:t>Formal </a:t>
            </a:r>
            <a:r>
              <a:rPr lang="en-GB" dirty="0" smtClean="0"/>
              <a:t>Mentoring</a:t>
            </a:r>
          </a:p>
          <a:p>
            <a:pPr marL="571500" lvl="1" indent="-171450">
              <a:buFont typeface="Arial" panose="020B0604020202020204" pitchFamily="34" charset="0"/>
              <a:buChar char="•"/>
            </a:pPr>
            <a:r>
              <a:rPr lang="en-GB" dirty="0" smtClean="0"/>
              <a:t> </a:t>
            </a:r>
            <a:r>
              <a:rPr lang="en-US" dirty="0"/>
              <a:t>These are structured programs that are set up to match mentors and employees </a:t>
            </a:r>
          </a:p>
          <a:p>
            <a:pPr marL="571500" lvl="1" indent="-171450">
              <a:buFont typeface="Arial" panose="020B0604020202020204" pitchFamily="34" charset="0"/>
              <a:buChar char="•"/>
            </a:pPr>
            <a:r>
              <a:rPr lang="en-US" dirty="0"/>
              <a:t>This process is planned and </a:t>
            </a:r>
            <a:r>
              <a:rPr lang="en-US" dirty="0" smtClean="0"/>
              <a:t>organised </a:t>
            </a:r>
            <a:r>
              <a:rPr lang="en-US" dirty="0"/>
              <a:t>by the individuals or organisation to promote career growth </a:t>
            </a:r>
          </a:p>
          <a:p>
            <a:pPr marL="571500" lvl="1" indent="-171450">
              <a:buFont typeface="Arial" panose="020B0604020202020204" pitchFamily="34" charset="0"/>
              <a:buChar char="•"/>
            </a:pPr>
            <a:r>
              <a:rPr lang="en-US" dirty="0"/>
              <a:t>Has specified objectives and goals </a:t>
            </a:r>
            <a:endParaRPr lang="en-US" dirty="0" smtClean="0"/>
          </a:p>
          <a:p>
            <a:pPr marL="571500" lvl="1" indent="-171450">
              <a:buFont typeface="Arial" panose="020B0604020202020204" pitchFamily="34" charset="0"/>
              <a:buChar char="•"/>
            </a:pPr>
            <a:endParaRPr lang="en-GB" dirty="0"/>
          </a:p>
          <a:p>
            <a:r>
              <a:rPr lang="en-GB" dirty="0" smtClean="0"/>
              <a:t>Online Mentoring </a:t>
            </a:r>
          </a:p>
          <a:p>
            <a:pPr lvl="1">
              <a:buFont typeface="Arial" panose="020B0604020202020204" pitchFamily="34" charset="0"/>
              <a:buChar char="•"/>
            </a:pPr>
            <a:r>
              <a:rPr lang="en-GB" dirty="0" smtClean="0"/>
              <a:t>Flexible way to work </a:t>
            </a:r>
          </a:p>
          <a:p>
            <a:pPr lvl="1">
              <a:buFont typeface="Arial" panose="020B0604020202020204" pitchFamily="34" charset="0"/>
              <a:buChar char="•"/>
            </a:pPr>
            <a:r>
              <a:rPr lang="en-GB" dirty="0" smtClean="0"/>
              <a:t>Use new technology such as Skype, FaceTime or </a:t>
            </a:r>
            <a:r>
              <a:rPr lang="en-GB" dirty="0" err="1" smtClean="0"/>
              <a:t>Whatsapp</a:t>
            </a:r>
            <a:endParaRPr lang="en-GB" dirty="0"/>
          </a:p>
          <a:p>
            <a:pPr lvl="1">
              <a:buFont typeface="Arial" panose="020B0604020202020204" pitchFamily="34" charset="0"/>
              <a:buChar char="•"/>
            </a:pPr>
            <a:r>
              <a:rPr lang="en-GB" dirty="0" smtClean="0"/>
              <a:t>Can use mentors from all over the world with new technology.</a:t>
            </a:r>
            <a:endParaRPr lang="en-GB" dirty="0"/>
          </a:p>
          <a:p>
            <a:pPr lvl="1">
              <a:buFont typeface="Arial" panose="020B0604020202020204" pitchFamily="34" charset="0"/>
              <a:buChar char="•"/>
            </a:pPr>
            <a:endParaRPr lang="en-GB" dirty="0" smtClean="0"/>
          </a:p>
          <a:p>
            <a:r>
              <a:rPr lang="en-GB" dirty="0" smtClean="0"/>
              <a:t>Line Manager Mentoring </a:t>
            </a:r>
          </a:p>
          <a:p>
            <a:pPr lvl="1">
              <a:buFont typeface="Arial" panose="020B0604020202020204" pitchFamily="34" charset="0"/>
              <a:buChar char="•"/>
            </a:pPr>
            <a:r>
              <a:rPr lang="en-GB" dirty="0" smtClean="0"/>
              <a:t>Most common </a:t>
            </a:r>
            <a:r>
              <a:rPr lang="en-GB" dirty="0" smtClean="0"/>
              <a:t>type of mentoring in the work place </a:t>
            </a:r>
          </a:p>
          <a:p>
            <a:pPr lvl="1">
              <a:buFont typeface="Arial" panose="020B0604020202020204" pitchFamily="34" charset="0"/>
              <a:buChar char="•"/>
            </a:pPr>
            <a:r>
              <a:rPr lang="en-GB" dirty="0" smtClean="0"/>
              <a:t>Can be formal or informal relationship between line manager and employee</a:t>
            </a:r>
          </a:p>
          <a:p>
            <a:pPr lvl="1">
              <a:buFont typeface="Arial" panose="020B0604020202020204" pitchFamily="34" charset="0"/>
              <a:buChar char="•"/>
            </a:pPr>
            <a:r>
              <a:rPr lang="en-GB" dirty="0" smtClean="0"/>
              <a:t>Good way to build long lasting relationships </a:t>
            </a:r>
          </a:p>
          <a:p>
            <a:pPr lvl="1">
              <a:buFont typeface="Arial" panose="020B0604020202020204" pitchFamily="34" charset="0"/>
              <a:buChar char="•"/>
            </a:pPr>
            <a:r>
              <a:rPr lang="en-GB" dirty="0" smtClean="0"/>
              <a:t>“Mentoring </a:t>
            </a:r>
            <a:r>
              <a:rPr lang="en-GB" dirty="0"/>
              <a:t>tends to require a much deeper level of self-disclosure on the part of both mentor and </a:t>
            </a:r>
            <a:r>
              <a:rPr lang="en-GB" dirty="0" smtClean="0"/>
              <a:t>mentee” (Clutterbuck, 2018)</a:t>
            </a:r>
            <a:endParaRPr lang="en-GB" dirty="0"/>
          </a:p>
        </p:txBody>
      </p:sp>
    </p:spTree>
    <p:extLst>
      <p:ext uri="{BB962C8B-B14F-4D97-AF65-F5344CB8AC3E}">
        <p14:creationId xmlns:p14="http://schemas.microsoft.com/office/powerpoint/2010/main" val="76371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608" y="973668"/>
            <a:ext cx="10861341" cy="855132"/>
          </a:xfrm>
        </p:spPr>
        <p:txBody>
          <a:bodyPr/>
          <a:lstStyle/>
          <a:p>
            <a:pPr algn="ctr"/>
            <a:r>
              <a:rPr lang="en-GB" dirty="0" smtClean="0"/>
              <a:t>Role of Line Managers in Coaching and Mentoring at AZ Media </a:t>
            </a:r>
            <a:endParaRPr lang="en-GB" dirty="0"/>
          </a:p>
        </p:txBody>
      </p:sp>
      <p:sp>
        <p:nvSpPr>
          <p:cNvPr id="3" name="Content Placeholder 2"/>
          <p:cNvSpPr>
            <a:spLocks noGrp="1"/>
          </p:cNvSpPr>
          <p:nvPr>
            <p:ph sz="half" idx="1"/>
          </p:nvPr>
        </p:nvSpPr>
        <p:spPr>
          <a:xfrm>
            <a:off x="326818" y="3595595"/>
            <a:ext cx="5569922" cy="2838091"/>
          </a:xfrm>
        </p:spPr>
        <p:txBody>
          <a:bodyPr>
            <a:normAutofit lnSpcReduction="10000"/>
          </a:bodyPr>
          <a:lstStyle/>
          <a:p>
            <a:pPr marL="0" indent="0">
              <a:buNone/>
            </a:pPr>
            <a:r>
              <a:rPr lang="en-GB" u="sng" dirty="0" smtClean="0"/>
              <a:t>Advantages</a:t>
            </a:r>
          </a:p>
          <a:p>
            <a:r>
              <a:rPr lang="en-GB" dirty="0" smtClean="0"/>
              <a:t>Knowledge of AZ Media policies &amp; Industry specific knowledge </a:t>
            </a:r>
          </a:p>
          <a:p>
            <a:r>
              <a:rPr lang="en-GB" dirty="0" smtClean="0"/>
              <a:t>Authority to make decisions </a:t>
            </a:r>
          </a:p>
          <a:p>
            <a:r>
              <a:rPr lang="en-GB" dirty="0" smtClean="0"/>
              <a:t>Support networks in the organisations </a:t>
            </a:r>
          </a:p>
          <a:p>
            <a:r>
              <a:rPr lang="en-GB" dirty="0" smtClean="0"/>
              <a:t>Proved they are right for the job if they have been promoted recently </a:t>
            </a:r>
          </a:p>
          <a:p>
            <a:r>
              <a:rPr lang="en-GB" dirty="0" smtClean="0"/>
              <a:t>Will know the personalities on the team  </a:t>
            </a:r>
            <a:r>
              <a:rPr lang="en-GB" u="sng" dirty="0" smtClean="0"/>
              <a:t> </a:t>
            </a:r>
            <a:endParaRPr lang="en-GB" u="sng" dirty="0"/>
          </a:p>
        </p:txBody>
      </p:sp>
      <p:sp>
        <p:nvSpPr>
          <p:cNvPr id="4" name="Content Placeholder 3"/>
          <p:cNvSpPr>
            <a:spLocks noGrp="1"/>
          </p:cNvSpPr>
          <p:nvPr>
            <p:ph sz="half" idx="2"/>
          </p:nvPr>
        </p:nvSpPr>
        <p:spPr>
          <a:xfrm>
            <a:off x="6224544" y="3614525"/>
            <a:ext cx="5455622" cy="2958803"/>
          </a:xfrm>
        </p:spPr>
        <p:txBody>
          <a:bodyPr>
            <a:normAutofit lnSpcReduction="10000"/>
          </a:bodyPr>
          <a:lstStyle/>
          <a:p>
            <a:pPr marL="0" indent="0">
              <a:buNone/>
            </a:pPr>
            <a:r>
              <a:rPr lang="en-GB" u="sng" dirty="0" smtClean="0"/>
              <a:t>Disadvantages </a:t>
            </a:r>
          </a:p>
          <a:p>
            <a:r>
              <a:rPr lang="en-GB" dirty="0" smtClean="0"/>
              <a:t>Coaching and Mentoring may not be affective if relationships between line managers and employees are strained. </a:t>
            </a:r>
          </a:p>
          <a:p>
            <a:r>
              <a:rPr lang="en-GB" dirty="0" smtClean="0"/>
              <a:t>Employee may not open up to line manager on sensitive issues </a:t>
            </a:r>
          </a:p>
          <a:p>
            <a:r>
              <a:rPr lang="en-GB" dirty="0" smtClean="0"/>
              <a:t>Business objectives become main priority. For example in a sales environment targets may take priority over development </a:t>
            </a:r>
          </a:p>
          <a:p>
            <a:endParaRPr lang="en-GB" u="sng" dirty="0"/>
          </a:p>
        </p:txBody>
      </p:sp>
      <p:sp>
        <p:nvSpPr>
          <p:cNvPr id="5" name="Content Placeholder 2"/>
          <p:cNvSpPr txBox="1">
            <a:spLocks/>
          </p:cNvSpPr>
          <p:nvPr/>
        </p:nvSpPr>
        <p:spPr>
          <a:xfrm>
            <a:off x="1096726" y="2360761"/>
            <a:ext cx="10255636" cy="141760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pPr marL="0" indent="0">
              <a:buFont typeface="Wingdings 3" charset="2"/>
              <a:buNone/>
            </a:pPr>
            <a:endParaRPr lang="en-GB" b="1" u="sng" dirty="0"/>
          </a:p>
        </p:txBody>
      </p:sp>
      <p:sp>
        <p:nvSpPr>
          <p:cNvPr id="6" name="TextBox 5"/>
          <p:cNvSpPr txBox="1"/>
          <p:nvPr/>
        </p:nvSpPr>
        <p:spPr>
          <a:xfrm>
            <a:off x="138023" y="2360761"/>
            <a:ext cx="12053977" cy="1077218"/>
          </a:xfrm>
          <a:prstGeom prst="rect">
            <a:avLst/>
          </a:prstGeom>
          <a:noFill/>
        </p:spPr>
        <p:txBody>
          <a:bodyPr wrap="square" rtlCol="0">
            <a:spAutoFit/>
          </a:bodyPr>
          <a:lstStyle/>
          <a:p>
            <a:r>
              <a:rPr lang="en-GB" sz="1600" b="1" dirty="0" smtClean="0"/>
              <a:t>“Typically</a:t>
            </a:r>
            <a:r>
              <a:rPr lang="en-GB" sz="1600" b="1" dirty="0"/>
              <a:t>, organisations apply coaching as a day-to-day management activity, embedded into one-to-one meetings and performance </a:t>
            </a:r>
            <a:r>
              <a:rPr lang="en-GB" sz="1600" b="1" dirty="0" smtClean="0"/>
              <a:t>conversations.” (CIPD, 2019) </a:t>
            </a:r>
          </a:p>
          <a:p>
            <a:endParaRPr lang="en-GB" sz="1600" b="1" dirty="0"/>
          </a:p>
          <a:p>
            <a:r>
              <a:rPr lang="en-GB" sz="1600" b="1" dirty="0" smtClean="0"/>
              <a:t>Line Managers at AZ Media have the power to deliver coaching to all employees to improve performance and attitude. </a:t>
            </a:r>
            <a:endParaRPr lang="en-GB" sz="1600" dirty="0"/>
          </a:p>
        </p:txBody>
      </p:sp>
    </p:spTree>
    <p:extLst>
      <p:ext uri="{BB962C8B-B14F-4D97-AF65-F5344CB8AC3E}">
        <p14:creationId xmlns:p14="http://schemas.microsoft.com/office/powerpoint/2010/main" val="1472902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0113" y="973668"/>
            <a:ext cx="10524227" cy="706964"/>
          </a:xfrm>
        </p:spPr>
        <p:txBody>
          <a:bodyPr/>
          <a:lstStyle/>
          <a:p>
            <a:r>
              <a:rPr lang="en-GB" dirty="0" smtClean="0"/>
              <a:t>What we will need to offer our line managers </a:t>
            </a:r>
            <a:endParaRPr lang="en-GB" dirty="0"/>
          </a:p>
        </p:txBody>
      </p:sp>
      <p:sp>
        <p:nvSpPr>
          <p:cNvPr id="3" name="Content Placeholder 2"/>
          <p:cNvSpPr>
            <a:spLocks noGrp="1"/>
          </p:cNvSpPr>
          <p:nvPr>
            <p:ph sz="half" idx="1"/>
          </p:nvPr>
        </p:nvSpPr>
        <p:spPr>
          <a:xfrm>
            <a:off x="465825" y="2603500"/>
            <a:ext cx="11317857" cy="3416301"/>
          </a:xfrm>
        </p:spPr>
        <p:txBody>
          <a:bodyPr>
            <a:normAutofit lnSpcReduction="10000"/>
          </a:bodyPr>
          <a:lstStyle/>
          <a:p>
            <a:r>
              <a:rPr lang="en-GB" dirty="0" smtClean="0"/>
              <a:t> Offer training and support over the next few months to new coaches and mentors </a:t>
            </a:r>
          </a:p>
          <a:p>
            <a:endParaRPr lang="en-GB" dirty="0"/>
          </a:p>
          <a:p>
            <a:r>
              <a:rPr lang="en-GB" dirty="0" smtClean="0"/>
              <a:t>Create a coaching culture at AZ media, This will be one of our biggest challenges </a:t>
            </a:r>
          </a:p>
          <a:p>
            <a:endParaRPr lang="en-GB" dirty="0"/>
          </a:p>
          <a:p>
            <a:r>
              <a:rPr lang="en-GB" dirty="0" smtClean="0"/>
              <a:t>Provide line managers with documentation templates to ensure they have the correct tools to do the job to the best of their abilities. </a:t>
            </a:r>
          </a:p>
          <a:p>
            <a:endParaRPr lang="en-GB" dirty="0"/>
          </a:p>
          <a:p>
            <a:endParaRPr lang="en-GB" dirty="0" smtClean="0"/>
          </a:p>
          <a:p>
            <a:pPr marL="457200" lvl="1" indent="0">
              <a:buNone/>
            </a:pPr>
            <a:r>
              <a:rPr lang="en-GB" dirty="0" smtClean="0"/>
              <a:t> </a:t>
            </a:r>
          </a:p>
          <a:p>
            <a:endParaRPr lang="en-GB" dirty="0"/>
          </a:p>
        </p:txBody>
      </p:sp>
    </p:spTree>
    <p:extLst>
      <p:ext uri="{BB962C8B-B14F-4D97-AF65-F5344CB8AC3E}">
        <p14:creationId xmlns:p14="http://schemas.microsoft.com/office/powerpoint/2010/main" val="2176256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10076639" cy="706964"/>
          </a:xfrm>
        </p:spPr>
        <p:txBody>
          <a:bodyPr/>
          <a:lstStyle/>
          <a:p>
            <a:r>
              <a:rPr lang="en-GB" dirty="0" smtClean="0"/>
              <a:t>3 Factors AZ Media have to Consider by introducing coaching and Mentoring  </a:t>
            </a:r>
            <a:endParaRPr lang="en-GB" dirty="0"/>
          </a:p>
        </p:txBody>
      </p:sp>
      <p:sp>
        <p:nvSpPr>
          <p:cNvPr id="3" name="Content Placeholder 2"/>
          <p:cNvSpPr>
            <a:spLocks noGrp="1"/>
          </p:cNvSpPr>
          <p:nvPr>
            <p:ph sz="half" idx="1"/>
          </p:nvPr>
        </p:nvSpPr>
        <p:spPr>
          <a:xfrm>
            <a:off x="1154954" y="2603500"/>
            <a:ext cx="10076638" cy="3416301"/>
          </a:xfrm>
        </p:spPr>
        <p:txBody>
          <a:bodyPr>
            <a:normAutofit lnSpcReduction="10000"/>
          </a:bodyPr>
          <a:lstStyle/>
          <a:p>
            <a:r>
              <a:rPr lang="en-GB" dirty="0" smtClean="0"/>
              <a:t>Potential Barriers that the organisation will face </a:t>
            </a:r>
          </a:p>
          <a:p>
            <a:pPr lvl="1">
              <a:buFont typeface="Arial" panose="020B0604020202020204" pitchFamily="34" charset="0"/>
              <a:buChar char="•"/>
            </a:pPr>
            <a:r>
              <a:rPr lang="en-GB" dirty="0" smtClean="0"/>
              <a:t>This could include change of organisational culture </a:t>
            </a:r>
          </a:p>
          <a:p>
            <a:pPr lvl="1">
              <a:buFont typeface="Arial" panose="020B0604020202020204" pitchFamily="34" charset="0"/>
              <a:buChar char="•"/>
            </a:pPr>
            <a:r>
              <a:rPr lang="en-GB" dirty="0" smtClean="0"/>
              <a:t>Resentment from employees </a:t>
            </a:r>
          </a:p>
          <a:p>
            <a:pPr lvl="1">
              <a:buFont typeface="Arial" panose="020B0604020202020204" pitchFamily="34" charset="0"/>
              <a:buChar char="•"/>
            </a:pPr>
            <a:r>
              <a:rPr lang="en-GB" dirty="0" smtClean="0"/>
              <a:t>Coaching culture does align with business objectives </a:t>
            </a:r>
          </a:p>
          <a:p>
            <a:pPr marL="457200" lvl="1" indent="0">
              <a:buNone/>
            </a:pPr>
            <a:endParaRPr lang="en-GB" dirty="0"/>
          </a:p>
          <a:p>
            <a:r>
              <a:rPr lang="en-GB" dirty="0" smtClean="0"/>
              <a:t>Cost of Developing and implanting coaching and mentoring </a:t>
            </a:r>
          </a:p>
          <a:p>
            <a:endParaRPr lang="en-GB" dirty="0"/>
          </a:p>
          <a:p>
            <a:r>
              <a:rPr lang="en-GB" dirty="0" smtClean="0"/>
              <a:t>Do we have the right people in place to implement coaching in the organisation</a:t>
            </a:r>
          </a:p>
          <a:p>
            <a:pPr lvl="1">
              <a:buFont typeface="Arial" panose="020B0604020202020204" pitchFamily="34" charset="0"/>
              <a:buChar char="•"/>
            </a:pPr>
            <a:r>
              <a:rPr lang="en-GB" dirty="0" smtClean="0"/>
              <a:t>Are AZ media potential coaches and mentors the right people? </a:t>
            </a:r>
          </a:p>
          <a:p>
            <a:endParaRPr lang="en-GB" dirty="0" smtClean="0"/>
          </a:p>
          <a:p>
            <a:endParaRPr lang="en-GB" dirty="0"/>
          </a:p>
          <a:p>
            <a:endParaRPr lang="en-GB" dirty="0"/>
          </a:p>
        </p:txBody>
      </p:sp>
    </p:spTree>
    <p:extLst>
      <p:ext uri="{BB962C8B-B14F-4D97-AF65-F5344CB8AC3E}">
        <p14:creationId xmlns:p14="http://schemas.microsoft.com/office/powerpoint/2010/main" val="5117423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{7B1452DB-CBC2-5742-ACB6-718424604F62}tf10001058</Template>
  <TotalTime>11642</TotalTime>
  <Words>1288</Words>
  <Application>Microsoft Office PowerPoint</Application>
  <PresentationFormat>Widescreen</PresentationFormat>
  <Paragraphs>152</Paragraphs>
  <Slides>14</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Arial Rounded MT Bold</vt:lpstr>
      <vt:lpstr>Calibri</vt:lpstr>
      <vt:lpstr>Century Gothic</vt:lpstr>
      <vt:lpstr>Wingdings 3</vt:lpstr>
      <vt:lpstr>Ion Boardroom</vt:lpstr>
      <vt:lpstr>Coaching </vt:lpstr>
      <vt:lpstr>Coaching At AZ Media </vt:lpstr>
      <vt:lpstr>Mentoring  </vt:lpstr>
      <vt:lpstr>Mentoring At AZ Media </vt:lpstr>
      <vt:lpstr>Differences between Coaching &amp; Mentoring </vt:lpstr>
      <vt:lpstr>Benefits of Coaching and Mentoring at AZ Media  </vt:lpstr>
      <vt:lpstr>3 Different Types Of Coaching </vt:lpstr>
      <vt:lpstr>Grow Model </vt:lpstr>
      <vt:lpstr>Fuel Model </vt:lpstr>
      <vt:lpstr>Egan's Skilled Helper Model </vt:lpstr>
      <vt:lpstr>3 Different Types Of Mentoring  </vt:lpstr>
      <vt:lpstr>Role of Line Managers in Coaching and Mentoring at AZ Media </vt:lpstr>
      <vt:lpstr>What we will need to offer our line managers </vt:lpstr>
      <vt:lpstr>3 Factors AZ Media have to Consider by introducing coaching and Mentoring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Coaching </dc:title>
  <dc:subject/>
  <dc:creator>James Honey</dc:creator>
  <cp:keywords/>
  <dc:description/>
  <cp:lastModifiedBy>James</cp:lastModifiedBy>
  <cp:revision>35</cp:revision>
  <dcterms:created xsi:type="dcterms:W3CDTF">2019-04-29T18:26:25Z</dcterms:created>
  <dcterms:modified xsi:type="dcterms:W3CDTF">2019-05-14T10:51:28Z</dcterms:modified>
  <cp:category/>
</cp:coreProperties>
</file>