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E409A2E-502C-4036-8485-C0267011ADAE}" type="datetimeFigureOut">
              <a:rPr lang="en-GB" smtClean="0"/>
              <a:t>19/08/2013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319AB-C6CF-4883-BD5F-6F8BA9FFEFA2}"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E409A2E-502C-4036-8485-C0267011ADAE}" type="datetimeFigureOut">
              <a:rPr lang="en-GB" smtClean="0"/>
              <a:t>19/08/2013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319AB-C6CF-4883-BD5F-6F8BA9FFEFA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409A2E-502C-4036-8485-C0267011ADAE}" type="datetimeFigureOut">
              <a:rPr lang="en-GB" smtClean="0"/>
              <a:t>19/08/2013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319AB-C6CF-4883-BD5F-6F8BA9FFEFA2}"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E409A2E-502C-4036-8485-C0267011ADAE}" type="datetimeFigureOut">
              <a:rPr lang="en-GB" smtClean="0"/>
              <a:t>19/08/2013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319AB-C6CF-4883-BD5F-6F8BA9FFEFA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E409A2E-502C-4036-8485-C0267011ADAE}" type="datetimeFigureOut">
              <a:rPr lang="en-GB" smtClean="0"/>
              <a:t>19/08/2013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C319AB-C6CF-4883-BD5F-6F8BA9FFEFA2}"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E409A2E-502C-4036-8485-C0267011ADAE}" type="datetimeFigureOut">
              <a:rPr lang="en-GB" smtClean="0"/>
              <a:t>19/08/2013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C319AB-C6CF-4883-BD5F-6F8BA9FFEFA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409A2E-502C-4036-8485-C0267011ADAE}" type="datetimeFigureOut">
              <a:rPr lang="en-GB" smtClean="0"/>
              <a:t>19/08/2013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C319AB-C6CF-4883-BD5F-6F8BA9FFEFA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409A2E-502C-4036-8485-C0267011ADAE}" type="datetimeFigureOut">
              <a:rPr lang="en-GB" smtClean="0"/>
              <a:t>19/08/2013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319AB-C6CF-4883-BD5F-6F8BA9FFEFA2}"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409A2E-502C-4036-8485-C0267011ADAE}" type="datetimeFigureOut">
              <a:rPr lang="en-GB" smtClean="0"/>
              <a:t>19/08/2013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C319AB-C6CF-4883-BD5F-6F8BA9FFEFA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E409A2E-502C-4036-8485-C0267011ADAE}" type="datetimeFigureOut">
              <a:rPr lang="en-GB" smtClean="0"/>
              <a:t>19/08/2013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319AB-C6CF-4883-BD5F-6F8BA9FFEFA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E409A2E-502C-4036-8485-C0267011ADAE}" type="datetimeFigureOut">
              <a:rPr lang="en-GB" smtClean="0"/>
              <a:t>19/08/2013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C319AB-C6CF-4883-BD5F-6F8BA9FFEFA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6E409A2E-502C-4036-8485-C0267011ADAE}" type="datetimeFigureOut">
              <a:rPr lang="en-GB" smtClean="0"/>
              <a:t>19/08/2013</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05C319AB-C6CF-4883-BD5F-6F8BA9FFEFA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Issues regarding Greek warfare</a:t>
            </a:r>
            <a:endParaRPr lang="en-GB" dirty="0"/>
          </a:p>
        </p:txBody>
      </p:sp>
    </p:spTree>
    <p:extLst>
      <p:ext uri="{BB962C8B-B14F-4D97-AF65-F5344CB8AC3E}">
        <p14:creationId xmlns:p14="http://schemas.microsoft.com/office/powerpoint/2010/main" val="8531187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Non-source issues to think about</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025933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marL="838200" indent="-838200"/>
            <a:r>
              <a:rPr lang="en-GB"/>
              <a:t>Warfare and the Greeks </a:t>
            </a:r>
          </a:p>
        </p:txBody>
      </p:sp>
      <p:sp>
        <p:nvSpPr>
          <p:cNvPr id="18435" name="Rectangle 3"/>
          <p:cNvSpPr>
            <a:spLocks noGrp="1" noChangeArrowheads="1"/>
          </p:cNvSpPr>
          <p:nvPr>
            <p:ph type="body" idx="1"/>
          </p:nvPr>
        </p:nvSpPr>
        <p:spPr/>
        <p:txBody>
          <a:bodyPr/>
          <a:lstStyle/>
          <a:p>
            <a:pPr>
              <a:lnSpc>
                <a:spcPct val="90000"/>
              </a:lnSpc>
            </a:pPr>
            <a:r>
              <a:rPr lang="en-GB"/>
              <a:t>The Greek world was a world of war. </a:t>
            </a:r>
          </a:p>
          <a:p>
            <a:pPr>
              <a:lnSpc>
                <a:spcPct val="90000"/>
              </a:lnSpc>
            </a:pPr>
            <a:r>
              <a:rPr lang="en-GB"/>
              <a:t>Not only the great wars, such as the Persian Wars or the Peloponnesian War but also smaller conflicts between neighbours. </a:t>
            </a:r>
          </a:p>
          <a:p>
            <a:pPr>
              <a:lnSpc>
                <a:spcPct val="90000"/>
              </a:lnSpc>
            </a:pPr>
            <a:r>
              <a:rPr lang="en-GB"/>
              <a:t>Every polis had an army and every polis experienced fighting in a smaller or larger scale.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077072"/>
            <a:ext cx="5761484" cy="2252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7930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Borders and Resources </a:t>
            </a:r>
          </a:p>
        </p:txBody>
      </p:sp>
      <p:sp>
        <p:nvSpPr>
          <p:cNvPr id="19459" name="Rectangle 3"/>
          <p:cNvSpPr>
            <a:spLocks noGrp="1" noChangeArrowheads="1"/>
          </p:cNvSpPr>
          <p:nvPr>
            <p:ph type="body" idx="1"/>
          </p:nvPr>
        </p:nvSpPr>
        <p:spPr>
          <a:xfrm>
            <a:off x="457200" y="1981200"/>
            <a:ext cx="8229600" cy="4876800"/>
          </a:xfrm>
        </p:spPr>
        <p:txBody>
          <a:bodyPr/>
          <a:lstStyle/>
          <a:p>
            <a:pPr>
              <a:lnSpc>
                <a:spcPct val="80000"/>
              </a:lnSpc>
            </a:pPr>
            <a:r>
              <a:rPr lang="en-GB" sz="2800"/>
              <a:t>There were about 1,500 Greek poleis around the Mediterranean in the archaic and classical periods. </a:t>
            </a:r>
          </a:p>
          <a:p>
            <a:pPr>
              <a:lnSpc>
                <a:spcPct val="80000"/>
              </a:lnSpc>
            </a:pPr>
            <a:r>
              <a:rPr lang="en-GB" sz="2800"/>
              <a:t>The vast majority of them were in clusters and often shared a border with one or more poleis. </a:t>
            </a:r>
          </a:p>
          <a:p>
            <a:pPr>
              <a:lnSpc>
                <a:spcPct val="80000"/>
              </a:lnSpc>
            </a:pPr>
            <a:r>
              <a:rPr lang="en-GB" sz="2800"/>
              <a:t>Particularly in Greece, Asia Minor and Sicily/Magna Graecia friction between poleis was essentially for land and resources. </a:t>
            </a:r>
          </a:p>
          <a:p>
            <a:pPr>
              <a:lnSpc>
                <a:spcPct val="80000"/>
              </a:lnSpc>
            </a:pPr>
            <a:r>
              <a:rPr lang="en-GB" sz="2800"/>
              <a:t>The hunt for an extra portion of fertile land, good harbours and pastureland can be found in the base of the majority of border conflicts in the Greek world.</a:t>
            </a:r>
          </a:p>
        </p:txBody>
      </p:sp>
    </p:spTree>
    <p:extLst>
      <p:ext uri="{BB962C8B-B14F-4D97-AF65-F5344CB8AC3E}">
        <p14:creationId xmlns:p14="http://schemas.microsoft.com/office/powerpoint/2010/main" val="2908332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marL="838200" indent="-838200"/>
            <a:r>
              <a:rPr lang="en-GB"/>
              <a:t>War and Imperialism</a:t>
            </a:r>
          </a:p>
        </p:txBody>
      </p:sp>
      <p:sp>
        <p:nvSpPr>
          <p:cNvPr id="20483" name="Rectangle 3"/>
          <p:cNvSpPr>
            <a:spLocks noGrp="1" noChangeArrowheads="1"/>
          </p:cNvSpPr>
          <p:nvPr>
            <p:ph sz="half" idx="1"/>
          </p:nvPr>
        </p:nvSpPr>
        <p:spPr>
          <a:xfrm>
            <a:off x="107504" y="1673352"/>
            <a:ext cx="4680520" cy="4996008"/>
          </a:xfrm>
        </p:spPr>
        <p:txBody>
          <a:bodyPr>
            <a:normAutofit fontScale="85000" lnSpcReduction="20000"/>
          </a:bodyPr>
          <a:lstStyle/>
          <a:p>
            <a:pPr>
              <a:lnSpc>
                <a:spcPct val="80000"/>
              </a:lnSpc>
            </a:pPr>
            <a:r>
              <a:rPr lang="en-GB" sz="2800" dirty="0"/>
              <a:t>Imperialism, or poleis trying for dominion over their neighbours, their region or even a part of the wider Greek world, was also a cause for war. </a:t>
            </a:r>
          </a:p>
          <a:p>
            <a:pPr>
              <a:lnSpc>
                <a:spcPct val="80000"/>
              </a:lnSpc>
            </a:pPr>
            <a:r>
              <a:rPr lang="en-GB" sz="2800" dirty="0"/>
              <a:t>Poleis like Athens or Sparta, especially in the classical period, warred with one another, made expeditions in other parts of the Greek world and had to put down revolts of recalcitrant allies. </a:t>
            </a:r>
          </a:p>
          <a:p>
            <a:pPr>
              <a:lnSpc>
                <a:spcPct val="80000"/>
              </a:lnSpc>
            </a:pPr>
            <a:r>
              <a:rPr lang="en-GB" sz="2800" dirty="0"/>
              <a:t>For smaller poleis, these larger conflicts for hegemony often meant that they were sucked in the maelstrom of warfare to guard the security of their borders or fight on the side of, or against, their hegemon.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1484784"/>
            <a:ext cx="4201945" cy="33615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6939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792480"/>
            <a:ext cx="7715200" cy="188248"/>
          </a:xfrm>
        </p:spPr>
        <p:txBody>
          <a:bodyPr>
            <a:normAutofit fontScale="90000"/>
          </a:bodyPr>
          <a:lstStyle/>
          <a:p>
            <a:pPr marL="838200" indent="-838200"/>
            <a:r>
              <a:rPr lang="en-GB" dirty="0"/>
              <a:t>Greeks and non-Greeks </a:t>
            </a:r>
          </a:p>
        </p:txBody>
      </p:sp>
      <p:sp>
        <p:nvSpPr>
          <p:cNvPr id="21507" name="Rectangle 3"/>
          <p:cNvSpPr>
            <a:spLocks noGrp="1" noChangeArrowheads="1"/>
          </p:cNvSpPr>
          <p:nvPr>
            <p:ph type="body" sz="half" idx="2"/>
          </p:nvPr>
        </p:nvSpPr>
        <p:spPr>
          <a:xfrm>
            <a:off x="107504" y="1124744"/>
            <a:ext cx="3888432" cy="5544616"/>
          </a:xfrm>
        </p:spPr>
        <p:txBody>
          <a:bodyPr>
            <a:normAutofit fontScale="70000" lnSpcReduction="20000"/>
          </a:bodyPr>
          <a:lstStyle/>
          <a:p>
            <a:r>
              <a:rPr lang="en-GB" sz="2800" dirty="0"/>
              <a:t>A great part of warfare in the Greek world was between Greeks and non-Greeks. </a:t>
            </a:r>
          </a:p>
          <a:p>
            <a:r>
              <a:rPr lang="en-GB" sz="2800" dirty="0"/>
              <a:t>The great conflicts between the Greeks and the Persians in the eastern Mediterranean or the Greeks and the Carthaginians in the western Mediterranean need no explanation. </a:t>
            </a:r>
          </a:p>
          <a:p>
            <a:r>
              <a:rPr lang="en-GB" sz="2800" dirty="0"/>
              <a:t>Yet for many poleis the conflict was closer to home, since they shared a border with non-Greek tribes or kingdoms. </a:t>
            </a:r>
          </a:p>
          <a:p>
            <a:r>
              <a:rPr lang="en-GB" sz="2800" dirty="0"/>
              <a:t>Also, especially in the archaic period, the Greeks themselves in their process of expansion over the Mediterranean came in conflict with tribes and kingdoms whose territories they invaded. </a:t>
            </a:r>
          </a:p>
          <a:p>
            <a:r>
              <a:rPr lang="en-GB" sz="2800" dirty="0"/>
              <a:t> </a:t>
            </a:r>
          </a:p>
          <a:p>
            <a:pPr>
              <a:lnSpc>
                <a:spcPct val="80000"/>
              </a:lnSpc>
            </a:pPr>
            <a:endParaRPr lang="en-GB" sz="2800" kern="1400" spc="100" dirty="0"/>
          </a:p>
        </p:txBody>
      </p:sp>
      <p:pic>
        <p:nvPicPr>
          <p:cNvPr id="3075" name="Picture 3" descr="U:\COURSES\2013-14\Armies\Powerpoints\Map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51920" y="2060848"/>
            <a:ext cx="5076825" cy="2884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0182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0758" y="332656"/>
            <a:ext cx="2360510" cy="864096"/>
          </a:xfrm>
        </p:spPr>
        <p:txBody>
          <a:bodyPr/>
          <a:lstStyle/>
          <a:p>
            <a:pPr marL="838200" indent="-838200"/>
            <a:r>
              <a:rPr lang="en-GB" dirty="0"/>
              <a:t>Geography and warfare</a:t>
            </a:r>
          </a:p>
        </p:txBody>
      </p:sp>
      <p:pic>
        <p:nvPicPr>
          <p:cNvPr id="3" name="Picture Placeholder 2"/>
          <p:cNvPicPr>
            <a:picLocks noGrp="1" noChangeAspect="1"/>
          </p:cNvPicPr>
          <p:nvPr>
            <p:ph type="pic" idx="1"/>
          </p:nvPr>
        </p:nvPicPr>
        <p:blipFill>
          <a:blip r:embed="rId2">
            <a:extLst>
              <a:ext uri="{28A0092B-C50C-407E-A947-70E740481C1C}">
                <a14:useLocalDpi xmlns:a14="http://schemas.microsoft.com/office/drawing/2010/main" val="0"/>
              </a:ext>
            </a:extLst>
          </a:blip>
          <a:srcRect t="5861" b="5861"/>
          <a:stretch>
            <a:fillRect/>
          </a:stretch>
        </p:blipFill>
        <p:spPr/>
      </p:pic>
      <p:sp>
        <p:nvSpPr>
          <p:cNvPr id="22531" name="Rectangle 3"/>
          <p:cNvSpPr>
            <a:spLocks noGrp="1" noChangeArrowheads="1"/>
          </p:cNvSpPr>
          <p:nvPr>
            <p:ph type="body" sz="half" idx="2"/>
          </p:nvPr>
        </p:nvSpPr>
        <p:spPr>
          <a:xfrm>
            <a:off x="179512" y="1268760"/>
            <a:ext cx="2417384" cy="5107656"/>
          </a:xfrm>
        </p:spPr>
        <p:txBody>
          <a:bodyPr>
            <a:normAutofit fontScale="62500" lnSpcReduction="20000"/>
          </a:bodyPr>
          <a:lstStyle/>
          <a:p>
            <a:r>
              <a:rPr lang="en-GB" sz="2800" dirty="0"/>
              <a:t>The Mediterranean is a land of contradictions. </a:t>
            </a:r>
          </a:p>
          <a:p>
            <a:r>
              <a:rPr lang="en-GB" sz="2800" dirty="0"/>
              <a:t>It has a difficult terrain that cannot be categorised in any easy way. </a:t>
            </a:r>
          </a:p>
          <a:p>
            <a:r>
              <a:rPr lang="en-GB" sz="2800" dirty="0"/>
              <a:t>There are high mountains, ragged hills, large flat plains, small and large rivers. </a:t>
            </a:r>
          </a:p>
          <a:p>
            <a:r>
              <a:rPr lang="en-GB" sz="2800" dirty="0"/>
              <a:t>It is also a region intimately connected with the sea. </a:t>
            </a:r>
          </a:p>
          <a:p>
            <a:r>
              <a:rPr lang="en-GB" sz="2800" dirty="0"/>
              <a:t>Thus for most poleis diverse forces were necessary to successfully attack or defend. </a:t>
            </a:r>
          </a:p>
          <a:p>
            <a:pPr>
              <a:lnSpc>
                <a:spcPct val="90000"/>
              </a:lnSpc>
            </a:pPr>
            <a:endParaRPr lang="en-GB" sz="2800" dirty="0"/>
          </a:p>
        </p:txBody>
      </p:sp>
    </p:spTree>
    <p:extLst>
      <p:ext uri="{BB962C8B-B14F-4D97-AF65-F5344CB8AC3E}">
        <p14:creationId xmlns:p14="http://schemas.microsoft.com/office/powerpoint/2010/main" val="1353558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07504" y="792480"/>
            <a:ext cx="2492376" cy="476280"/>
          </a:xfrm>
        </p:spPr>
        <p:txBody>
          <a:bodyPr>
            <a:normAutofit fontScale="90000"/>
          </a:bodyPr>
          <a:lstStyle/>
          <a:p>
            <a:pPr marL="838200" indent="-838200"/>
            <a:r>
              <a:rPr lang="en-GB" dirty="0"/>
              <a:t>Troops and Geography </a:t>
            </a:r>
          </a:p>
        </p:txBody>
      </p:sp>
      <p:sp>
        <p:nvSpPr>
          <p:cNvPr id="23555" name="Rectangle 3"/>
          <p:cNvSpPr>
            <a:spLocks noGrp="1" noChangeArrowheads="1"/>
          </p:cNvSpPr>
          <p:nvPr>
            <p:ph type="body" sz="half" idx="2"/>
          </p:nvPr>
        </p:nvSpPr>
        <p:spPr>
          <a:xfrm>
            <a:off x="179512" y="1340768"/>
            <a:ext cx="2417384" cy="5328592"/>
          </a:xfrm>
        </p:spPr>
        <p:txBody>
          <a:bodyPr>
            <a:normAutofit fontScale="70000" lnSpcReduction="20000"/>
          </a:bodyPr>
          <a:lstStyle/>
          <a:p>
            <a:r>
              <a:rPr lang="en-GB" sz="2800" dirty="0"/>
              <a:t>Geography was one of the main concerns regarding the choice and use of troop types. </a:t>
            </a:r>
          </a:p>
          <a:p>
            <a:r>
              <a:rPr lang="en-GB" sz="2800" dirty="0"/>
              <a:t>The heavy infantry (hoplites) were essentially useless in very rugged or forested terrain. </a:t>
            </a:r>
          </a:p>
          <a:p>
            <a:r>
              <a:rPr lang="en-GB" sz="2800" dirty="0"/>
              <a:t>Similarly for cavalry. Both these troop types were most useful on the flat plains. </a:t>
            </a:r>
          </a:p>
          <a:p>
            <a:r>
              <a:rPr lang="en-GB" sz="2800" dirty="0"/>
              <a:t>Hoplites could also be used to defend or attack mountain passes (think of Thermopylae).</a:t>
            </a:r>
          </a:p>
        </p:txBody>
      </p:sp>
      <p:pic>
        <p:nvPicPr>
          <p:cNvPr id="4098" name="Picture 2" descr="S:\Classics\Photo Archive\EA\Greece\Photos 12 April\PICT4031.jp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9751" r="9751"/>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843808" y="6381328"/>
            <a:ext cx="3300968" cy="369332"/>
          </a:xfrm>
          <a:prstGeom prst="rect">
            <a:avLst/>
          </a:prstGeom>
          <a:noFill/>
        </p:spPr>
        <p:txBody>
          <a:bodyPr wrap="none" rtlCol="0">
            <a:spAutoFit/>
          </a:bodyPr>
          <a:lstStyle/>
          <a:p>
            <a:r>
              <a:rPr lang="en-GB" dirty="0" smtClean="0"/>
              <a:t>Border of </a:t>
            </a:r>
            <a:r>
              <a:rPr lang="en-GB" dirty="0" err="1" smtClean="0"/>
              <a:t>Attika</a:t>
            </a:r>
            <a:r>
              <a:rPr lang="en-GB" dirty="0" smtClean="0"/>
              <a:t> from the North</a:t>
            </a:r>
            <a:endParaRPr lang="en-GB" dirty="0"/>
          </a:p>
        </p:txBody>
      </p:sp>
    </p:spTree>
    <p:extLst>
      <p:ext uri="{BB962C8B-B14F-4D97-AF65-F5344CB8AC3E}">
        <p14:creationId xmlns:p14="http://schemas.microsoft.com/office/powerpoint/2010/main" val="3373503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marL="838200" indent="-838200"/>
            <a:r>
              <a:rPr lang="en-GB"/>
              <a:t>Warfare ancient and modern </a:t>
            </a:r>
          </a:p>
        </p:txBody>
      </p:sp>
      <p:sp>
        <p:nvSpPr>
          <p:cNvPr id="24579" name="Rectangle 3"/>
          <p:cNvSpPr>
            <a:spLocks noGrp="1" noChangeArrowheads="1"/>
          </p:cNvSpPr>
          <p:nvPr>
            <p:ph type="body" idx="1"/>
          </p:nvPr>
        </p:nvSpPr>
        <p:spPr/>
        <p:txBody>
          <a:bodyPr/>
          <a:lstStyle/>
          <a:p>
            <a:pPr>
              <a:lnSpc>
                <a:spcPct val="80000"/>
              </a:lnSpc>
            </a:pPr>
            <a:r>
              <a:rPr lang="en-GB" sz="2800"/>
              <a:t>In today’s world warfare is essentially distant. </a:t>
            </a:r>
          </a:p>
          <a:p>
            <a:pPr>
              <a:lnSpc>
                <a:spcPct val="80000"/>
              </a:lnSpc>
            </a:pPr>
            <a:r>
              <a:rPr lang="en-GB" sz="2800"/>
              <a:t>Our weapons and tactics are suited for distant warfare and thus not for hand-to-hand combat. </a:t>
            </a:r>
          </a:p>
          <a:p>
            <a:pPr>
              <a:lnSpc>
                <a:spcPct val="80000"/>
              </a:lnSpc>
            </a:pPr>
            <a:r>
              <a:rPr lang="en-GB" sz="2800"/>
              <a:t>Thus modern warfare is more mobile, less dependent on individual strength and prowess on the battlefield and more concerned with overall strategies. </a:t>
            </a:r>
          </a:p>
          <a:p>
            <a:pPr>
              <a:lnSpc>
                <a:spcPct val="80000"/>
              </a:lnSpc>
            </a:pPr>
            <a:r>
              <a:rPr lang="en-GB" sz="2800"/>
              <a:t>Ancient warfare was very different, more tactile and more dependent upon individual conduct and specific battle tactics rather than overall strategies. </a:t>
            </a:r>
          </a:p>
        </p:txBody>
      </p:sp>
    </p:spTree>
    <p:extLst>
      <p:ext uri="{BB962C8B-B14F-4D97-AF65-F5344CB8AC3E}">
        <p14:creationId xmlns:p14="http://schemas.microsoft.com/office/powerpoint/2010/main" val="3634874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07504" y="792480"/>
            <a:ext cx="2592288" cy="1264920"/>
          </a:xfrm>
        </p:spPr>
        <p:txBody>
          <a:bodyPr>
            <a:noAutofit/>
          </a:bodyPr>
          <a:lstStyle/>
          <a:p>
            <a:pPr marL="838200" indent="-838200"/>
            <a:r>
              <a:rPr lang="en-GB" sz="2800" dirty="0"/>
              <a:t>Gaming, Books and Cartoon Warfare</a:t>
            </a:r>
          </a:p>
        </p:txBody>
      </p:sp>
      <p:sp>
        <p:nvSpPr>
          <p:cNvPr id="25603" name="Rectangle 3"/>
          <p:cNvSpPr>
            <a:spLocks noGrp="1" noChangeArrowheads="1"/>
          </p:cNvSpPr>
          <p:nvPr>
            <p:ph type="body" sz="half" idx="2"/>
          </p:nvPr>
        </p:nvSpPr>
        <p:spPr>
          <a:xfrm>
            <a:off x="107504" y="2133600"/>
            <a:ext cx="3312368" cy="4607768"/>
          </a:xfrm>
        </p:spPr>
        <p:txBody>
          <a:bodyPr>
            <a:noAutofit/>
          </a:bodyPr>
          <a:lstStyle/>
          <a:p>
            <a:pPr>
              <a:lnSpc>
                <a:spcPct val="90000"/>
              </a:lnSpc>
            </a:pPr>
            <a:r>
              <a:rPr lang="en-GB" sz="2000" dirty="0"/>
              <a:t>Ancient warfare for us is a distant experience. The specifics are hazy or are reduced to words on paper. </a:t>
            </a:r>
          </a:p>
          <a:p>
            <a:pPr>
              <a:lnSpc>
                <a:spcPct val="90000"/>
              </a:lnSpc>
            </a:pPr>
            <a:r>
              <a:rPr lang="en-GB" sz="2000" dirty="0"/>
              <a:t>Even re-enactment, </a:t>
            </a:r>
            <a:r>
              <a:rPr lang="en-GB" sz="2000" dirty="0" err="1"/>
              <a:t>doning</a:t>
            </a:r>
            <a:r>
              <a:rPr lang="en-GB" sz="2000" dirty="0"/>
              <a:t> armour or fencing does not compensate for the reality of warfare. </a:t>
            </a:r>
          </a:p>
          <a:p>
            <a:pPr>
              <a:lnSpc>
                <a:spcPct val="90000"/>
              </a:lnSpc>
            </a:pPr>
            <a:r>
              <a:rPr lang="en-GB" sz="2000" dirty="0"/>
              <a:t>The reality of battle is not something we can experience and making assumptions can be very problematic. </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692696"/>
            <a:ext cx="5436096" cy="30578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3879050"/>
            <a:ext cx="3779912" cy="28349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08192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marL="838200" indent="-838200"/>
            <a:r>
              <a:rPr lang="en-GB"/>
              <a:t>Battlefield Reality</a:t>
            </a:r>
          </a:p>
        </p:txBody>
      </p:sp>
      <p:sp>
        <p:nvSpPr>
          <p:cNvPr id="26627" name="Rectangle 3"/>
          <p:cNvSpPr>
            <a:spLocks noGrp="1" noChangeArrowheads="1"/>
          </p:cNvSpPr>
          <p:nvPr>
            <p:ph type="body" idx="1"/>
          </p:nvPr>
        </p:nvSpPr>
        <p:spPr>
          <a:xfrm>
            <a:off x="457200" y="2348880"/>
            <a:ext cx="8435280" cy="4509120"/>
          </a:xfrm>
        </p:spPr>
        <p:txBody>
          <a:bodyPr>
            <a:normAutofit/>
          </a:bodyPr>
          <a:lstStyle/>
          <a:p>
            <a:pPr>
              <a:lnSpc>
                <a:spcPct val="80000"/>
              </a:lnSpc>
            </a:pPr>
            <a:r>
              <a:rPr lang="en-GB" sz="2800" dirty="0"/>
              <a:t>Ancient warfare was brutal, inhumane and indescribably messy.</a:t>
            </a:r>
          </a:p>
          <a:p>
            <a:pPr>
              <a:lnSpc>
                <a:spcPct val="80000"/>
              </a:lnSpc>
            </a:pPr>
            <a:r>
              <a:rPr lang="en-GB" sz="2800" dirty="0"/>
              <a:t>Edged weapons are rather horrible instruments and make for equally horrible wounds. </a:t>
            </a:r>
          </a:p>
          <a:p>
            <a:pPr>
              <a:lnSpc>
                <a:spcPct val="80000"/>
              </a:lnSpc>
            </a:pPr>
            <a:r>
              <a:rPr lang="en-GB" sz="2800" dirty="0"/>
              <a:t>Most importantly, unlike modern warfare, the ancient soldier would have to experience the pain, wounding and death not only of comrades but also of enemies. </a:t>
            </a:r>
          </a:p>
          <a:p>
            <a:pPr>
              <a:lnSpc>
                <a:spcPct val="80000"/>
              </a:lnSpc>
            </a:pPr>
            <a:r>
              <a:rPr lang="en-GB" sz="2800" dirty="0"/>
              <a:t>While we can to an extent understand ancient tactics, do not make the mistake of assuming that we can understand the realities of ancient warfare. </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5" y="404664"/>
            <a:ext cx="2956857" cy="17977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2601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marL="838200" indent="-838200"/>
            <a:r>
              <a:rPr lang="en-GB" sz="4000"/>
              <a:t>Warm libraries and Modern Scholarship</a:t>
            </a:r>
          </a:p>
        </p:txBody>
      </p:sp>
      <p:sp>
        <p:nvSpPr>
          <p:cNvPr id="27651" name="Rectangle 3"/>
          <p:cNvSpPr>
            <a:spLocks noGrp="1" noChangeArrowheads="1"/>
          </p:cNvSpPr>
          <p:nvPr>
            <p:ph type="body" idx="1"/>
          </p:nvPr>
        </p:nvSpPr>
        <p:spPr/>
        <p:txBody>
          <a:bodyPr/>
          <a:lstStyle/>
          <a:p>
            <a:r>
              <a:rPr lang="en-GB"/>
              <a:t>No modern scholar has had experience of ancient warfare. </a:t>
            </a:r>
          </a:p>
          <a:p>
            <a:r>
              <a:rPr lang="en-GB"/>
              <a:t>The majority of modern scholars have had no experience of modern warfare either.</a:t>
            </a:r>
          </a:p>
          <a:p>
            <a:r>
              <a:rPr lang="en-GB"/>
              <a:t>Scholarship is essentially a theoretical field. </a:t>
            </a:r>
          </a:p>
        </p:txBody>
      </p:sp>
    </p:spTree>
    <p:extLst>
      <p:ext uri="{BB962C8B-B14F-4D97-AF65-F5344CB8AC3E}">
        <p14:creationId xmlns:p14="http://schemas.microsoft.com/office/powerpoint/2010/main" val="39807065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Things to remember </a:t>
            </a:r>
          </a:p>
        </p:txBody>
      </p:sp>
      <p:sp>
        <p:nvSpPr>
          <p:cNvPr id="28675" name="Rectangle 3"/>
          <p:cNvSpPr>
            <a:spLocks noGrp="1" noChangeArrowheads="1"/>
          </p:cNvSpPr>
          <p:nvPr>
            <p:ph type="body" idx="1"/>
          </p:nvPr>
        </p:nvSpPr>
        <p:spPr>
          <a:xfrm>
            <a:off x="457200" y="1981200"/>
            <a:ext cx="8229600" cy="4543425"/>
          </a:xfrm>
        </p:spPr>
        <p:txBody>
          <a:bodyPr/>
          <a:lstStyle/>
          <a:p>
            <a:r>
              <a:rPr lang="en-GB" sz="2800"/>
              <a:t>It is essential to put Greek warfare in context. </a:t>
            </a:r>
          </a:p>
          <a:p>
            <a:r>
              <a:rPr lang="en-GB" sz="2800"/>
              <a:t>It is necessary to be very careful when dealing with the different types of sources, their strengths and weaknesses. </a:t>
            </a:r>
          </a:p>
          <a:p>
            <a:r>
              <a:rPr lang="en-GB" sz="2800"/>
              <a:t>Be very careful of accepting modern arguments without recourse to ancient sources and thinking very carefully about them. </a:t>
            </a:r>
          </a:p>
          <a:p>
            <a:r>
              <a:rPr lang="en-GB" sz="2800"/>
              <a:t>Avoid the trap of idealisation, ancient or modern. </a:t>
            </a:r>
          </a:p>
        </p:txBody>
      </p:sp>
    </p:spTree>
    <p:extLst>
      <p:ext uri="{BB962C8B-B14F-4D97-AF65-F5344CB8AC3E}">
        <p14:creationId xmlns:p14="http://schemas.microsoft.com/office/powerpoint/2010/main" val="2926634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4"/>
          <p:cNvSpPr>
            <a:spLocks noGrp="1" noChangeArrowheads="1"/>
          </p:cNvSpPr>
          <p:nvPr>
            <p:ph type="title"/>
          </p:nvPr>
        </p:nvSpPr>
        <p:spPr/>
        <p:txBody>
          <a:bodyPr/>
          <a:lstStyle/>
          <a:p>
            <a:pPr marL="838200" indent="-838200"/>
            <a:r>
              <a:rPr lang="en-GB" dirty="0" smtClean="0"/>
              <a:t>Preparation for class</a:t>
            </a:r>
            <a:endParaRPr lang="en-GB" dirty="0"/>
          </a:p>
        </p:txBody>
      </p:sp>
      <p:sp>
        <p:nvSpPr>
          <p:cNvPr id="2" name="Content Placeholder 1"/>
          <p:cNvSpPr>
            <a:spLocks noGrp="1"/>
          </p:cNvSpPr>
          <p:nvPr>
            <p:ph idx="1"/>
          </p:nvPr>
        </p:nvSpPr>
        <p:spPr/>
        <p:txBody>
          <a:bodyPr/>
          <a:lstStyle/>
          <a:p>
            <a:r>
              <a:rPr lang="en-GB" dirty="0"/>
              <a:t>Based on the work that you did for the Follow-up Task (Sources of Warfare) above, you should consider the following:</a:t>
            </a:r>
          </a:p>
          <a:p>
            <a:pPr lvl="1"/>
            <a:r>
              <a:rPr lang="en-GB" dirty="0"/>
              <a:t>What did your reading/work on the sources reveal about Greek warfare?</a:t>
            </a:r>
          </a:p>
          <a:p>
            <a:pPr lvl="1"/>
            <a:r>
              <a:rPr lang="en-GB" dirty="0"/>
              <a:t>Are there issues that you had not thought about?</a:t>
            </a:r>
          </a:p>
          <a:p>
            <a:pPr lvl="1"/>
            <a:r>
              <a:rPr lang="en-GB" dirty="0"/>
              <a:t>What did the sources not include that you think should have been there?</a:t>
            </a:r>
          </a:p>
          <a:p>
            <a:r>
              <a:rPr lang="en-GB" dirty="0"/>
              <a:t>We will be discussing these issues in class, and it is essential that you prepared these questions in advance. </a:t>
            </a:r>
          </a:p>
          <a:p>
            <a:r>
              <a:rPr lang="en-GB" dirty="0"/>
              <a:t>Don't forget to check out the discussion on the forum on sources for insights and thoughts on source-types other that the one you concentrated on.</a:t>
            </a:r>
          </a:p>
          <a:p>
            <a:endParaRPr lang="en-GB" dirty="0"/>
          </a:p>
        </p:txBody>
      </p:sp>
    </p:spTree>
    <p:extLst>
      <p:ext uri="{BB962C8B-B14F-4D97-AF65-F5344CB8AC3E}">
        <p14:creationId xmlns:p14="http://schemas.microsoft.com/office/powerpoint/2010/main" val="27136666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TotalTime>
  <Words>899</Words>
  <Application>Microsoft Office PowerPoint</Application>
  <PresentationFormat>On-screen Show (4:3)</PresentationFormat>
  <Paragraphs>64</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Clarity</vt:lpstr>
      <vt:lpstr>Armies and Navies</vt:lpstr>
      <vt:lpstr>Non-source issues to think about</vt:lpstr>
      <vt:lpstr>Warfare and the Greeks </vt:lpstr>
      <vt:lpstr>Borders and Resources </vt:lpstr>
      <vt:lpstr>War and Imperialism</vt:lpstr>
      <vt:lpstr>Greeks and non-Greeks </vt:lpstr>
      <vt:lpstr>Geography and warfare</vt:lpstr>
      <vt:lpstr>Troops and Geography </vt:lpstr>
      <vt:lpstr>Warfare ancient and modern </vt:lpstr>
      <vt:lpstr>Gaming, Books and Cartoon Warfare</vt:lpstr>
      <vt:lpstr>Battlefield Reality</vt:lpstr>
      <vt:lpstr>Warm libraries and Modern Scholarship</vt:lpstr>
      <vt:lpstr>Things to remember </vt:lpstr>
      <vt:lpstr>Preparation for class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Errietta Bissa</dc:creator>
  <cp:lastModifiedBy>Errietta Bissa</cp:lastModifiedBy>
  <cp:revision>10</cp:revision>
  <dcterms:created xsi:type="dcterms:W3CDTF">2013-08-15T12:42:03Z</dcterms:created>
  <dcterms:modified xsi:type="dcterms:W3CDTF">2013-08-19T10:20:10Z</dcterms:modified>
</cp:coreProperties>
</file>