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9"/>
  </p:notesMasterIdLst>
  <p:handoutMasterIdLst>
    <p:handoutMasterId r:id="rId20"/>
  </p:handoutMasterIdLst>
  <p:sldIdLst>
    <p:sldId id="260" r:id="rId5"/>
    <p:sldId id="257" r:id="rId6"/>
    <p:sldId id="271" r:id="rId7"/>
    <p:sldId id="273" r:id="rId8"/>
    <p:sldId id="274" r:id="rId9"/>
    <p:sldId id="272" r:id="rId10"/>
    <p:sldId id="270" r:id="rId11"/>
    <p:sldId id="278" r:id="rId12"/>
    <p:sldId id="279" r:id="rId13"/>
    <p:sldId id="277" r:id="rId14"/>
    <p:sldId id="276" r:id="rId15"/>
    <p:sldId id="275" r:id="rId16"/>
    <p:sldId id="266" r:id="rId17"/>
    <p:sldId id="268" r:id="rId18"/>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6497" autoAdjust="0"/>
  </p:normalViewPr>
  <p:slideViewPr>
    <p:cSldViewPr snapToGrid="0">
      <p:cViewPr varScale="1">
        <p:scale>
          <a:sx n="73" d="100"/>
          <a:sy n="73" d="100"/>
        </p:scale>
        <p:origin x="1027" y="58"/>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88" d="100"/>
          <a:sy n="88" d="100"/>
        </p:scale>
        <p:origin x="3822"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8C8FA638-5455-4C32-A4C8-DEF71E47F8B7}" type="datetime1">
              <a:rPr lang="en-GB" smtClean="0"/>
              <a:t>12/04/2024</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A45484C-7992-44E9-9002-213D76072A08}" type="slidenum">
              <a:rPr lang="en-GB" smtClean="0"/>
              <a:t>‹#›</a:t>
            </a:fld>
            <a:endParaRPr lang="en-GB" dirty="0"/>
          </a:p>
        </p:txBody>
      </p:sp>
    </p:spTree>
    <p:extLst>
      <p:ext uri="{BB962C8B-B14F-4D97-AF65-F5344CB8AC3E}">
        <p14:creationId xmlns:p14="http://schemas.microsoft.com/office/powerpoint/2010/main" val="251592165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8FB18E-DED5-4D56-8319-667830F89FAD}" type="datetime1">
              <a:rPr lang="en-GB" smtClean="0"/>
              <a:pPr/>
              <a:t>12/04/2024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B524A772-5D94-4F12-8B86-44D4FB26368F}" type="slidenum">
              <a:rPr lang="en-GB" noProof="0" smtClean="0"/>
              <a:t>‹#›</a:t>
            </a:fld>
            <a:endParaRPr lang="en-GB" noProof="0" dirty="0"/>
          </a:p>
        </p:txBody>
      </p:sp>
    </p:spTree>
    <p:extLst>
      <p:ext uri="{BB962C8B-B14F-4D97-AF65-F5344CB8AC3E}">
        <p14:creationId xmlns:p14="http://schemas.microsoft.com/office/powerpoint/2010/main" val="2688420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Throughout the Two semesters of my journey in university, time management has been a constant blockade in my path to success. Managing my time is an aspect of life I’d aspire to excel upon considering the implications I’ve experienced. My poor time management skills have burdened  my personal commitments, failing to meet deadlines and even suppressing my full potential. The amount of stress and anxiety that associates with poor management of time has been major consequence to my wellbeing. </a:t>
            </a:r>
          </a:p>
          <a:p>
            <a:pPr rtl="0"/>
            <a:endParaRPr lang="en-GB" dirty="0"/>
          </a:p>
        </p:txBody>
      </p:sp>
      <p:sp>
        <p:nvSpPr>
          <p:cNvPr id="4" name="Slide Number Placeholder 3"/>
          <p:cNvSpPr>
            <a:spLocks noGrp="1"/>
          </p:cNvSpPr>
          <p:nvPr>
            <p:ph type="sldNum" sz="quarter" idx="10"/>
          </p:nvPr>
        </p:nvSpPr>
        <p:spPr/>
        <p:txBody>
          <a:bodyPr rtlCol="0"/>
          <a:lstStyle/>
          <a:p>
            <a:pPr rtl="0"/>
            <a:fld id="{B524A772-5D94-4F12-8B86-44D4FB26368F}" type="slidenum">
              <a:rPr lang="en-GB" smtClean="0"/>
              <a:t>1</a:t>
            </a:fld>
            <a:endParaRPr lang="en-GB" dirty="0"/>
          </a:p>
        </p:txBody>
      </p:sp>
    </p:spTree>
    <p:extLst>
      <p:ext uri="{BB962C8B-B14F-4D97-AF65-F5344CB8AC3E}">
        <p14:creationId xmlns:p14="http://schemas.microsoft.com/office/powerpoint/2010/main" val="5174109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Arriving on time has become a flaw in my daily routine frequently being late for lectures or work. The Crucial information I may miss in lectures and problems that escalate from being late to work are aspects of my life that cause a magnitude of stress. From a very young age I’ve dealt with bad sleeping habits, not allocating enough sleep to my body has reduced my energy and prevented my progression. Depriving myself the average amount of hours a human requires to sleep has consequently provided hurdles in concentration, readiness and motivation. Leaving assignments and tasks last minute has affected me greatly due to frantically attempting to complete tasks, while the anticipation of failure lays dormant in the background. Delaying tasks has always  distinguished my level of performance academically, understanding the importance of excelling in university highlights my time management needs to improve. Bad Prioritising can dwindle on my potential, allowing distractions and delaying deadlines to intercept my drive and aspiration.       </a:t>
            </a:r>
          </a:p>
        </p:txBody>
      </p:sp>
      <p:sp>
        <p:nvSpPr>
          <p:cNvPr id="4" name="Slide Number Placeholder 3"/>
          <p:cNvSpPr>
            <a:spLocks noGrp="1"/>
          </p:cNvSpPr>
          <p:nvPr>
            <p:ph type="sldNum" sz="quarter" idx="10"/>
          </p:nvPr>
        </p:nvSpPr>
        <p:spPr/>
        <p:txBody>
          <a:bodyPr rtlCol="0"/>
          <a:lstStyle/>
          <a:p>
            <a:pPr rtl="0"/>
            <a:fld id="{B524A772-5D94-4F12-8B86-44D4FB26368F}" type="slidenum">
              <a:rPr lang="en-GB" smtClean="0"/>
              <a:t>2</a:t>
            </a:fld>
            <a:endParaRPr lang="en-GB" dirty="0"/>
          </a:p>
        </p:txBody>
      </p:sp>
    </p:spTree>
    <p:extLst>
      <p:ext uri="{BB962C8B-B14F-4D97-AF65-F5344CB8AC3E}">
        <p14:creationId xmlns:p14="http://schemas.microsoft.com/office/powerpoint/2010/main" val="8016142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Establishing an organised routine will be the main contributor to defining my potential. The endless benefits to having a healthy sleeping pattern is valuable to how I approach circumstances. Attention span, decision making and other aspects like fatigue are all associated with sleeping patterns </a:t>
            </a:r>
            <a:r>
              <a:rPr lang="en-GB" sz="1800" dirty="0">
                <a:effectLst/>
                <a:latin typeface="Times New Roman" panose="02020603050405020304" pitchFamily="18" charset="0"/>
              </a:rPr>
              <a:t>(Creveling, 2023). Prioritization is the ultimate technique to taking control of my productivity, evaluating the significance of the task can accomplish better results in shorter periods of time (Pettit, 2020).  Techniques like the pomodoro revolves setting timers to promote a positive routine which includes focusing for certain periods of time with occasional breaks in between to help calm the mind (University of St. Augustine for Health Sciences, 2019). </a:t>
            </a:r>
            <a:r>
              <a:rPr lang="en-GB" dirty="0"/>
              <a:t> </a:t>
            </a:r>
          </a:p>
          <a:p>
            <a:pPr rtl="0"/>
            <a:endParaRPr lang="en-GB" dirty="0"/>
          </a:p>
        </p:txBody>
      </p:sp>
      <p:sp>
        <p:nvSpPr>
          <p:cNvPr id="4" name="Slide Number Placeholder 3"/>
          <p:cNvSpPr>
            <a:spLocks noGrp="1"/>
          </p:cNvSpPr>
          <p:nvPr>
            <p:ph type="sldNum" sz="quarter" idx="10"/>
          </p:nvPr>
        </p:nvSpPr>
        <p:spPr/>
        <p:txBody>
          <a:bodyPr rtlCol="0"/>
          <a:lstStyle/>
          <a:p>
            <a:pPr rtl="0"/>
            <a:fld id="{B524A772-5D94-4F12-8B86-44D4FB26368F}" type="slidenum">
              <a:rPr lang="en-GB" smtClean="0"/>
              <a:t>3</a:t>
            </a:fld>
            <a:endParaRPr lang="en-GB" dirty="0"/>
          </a:p>
        </p:txBody>
      </p:sp>
    </p:spTree>
    <p:extLst>
      <p:ext uri="{BB962C8B-B14F-4D97-AF65-F5344CB8AC3E}">
        <p14:creationId xmlns:p14="http://schemas.microsoft.com/office/powerpoint/2010/main" val="8505695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sz="1200" dirty="0"/>
              <a:t>In conclusion mastering the art of time management is essential to success as it provides stability and organisation to influencing me to live a healthier lifestyle. Understanding tactics to combat against poor time management has exposed my bad habits and provided insight to the significance of scheduling. Utilizing techniques to enhancing my management of time like implementing a planner designed to space out set tasks will provide increased performance and vast an amount of time to perfect my craft. prioritising dependant on date of completion or importance has fuelled my confidence and presented an opportunity to reach my full potential.      </a:t>
            </a:r>
          </a:p>
        </p:txBody>
      </p:sp>
      <p:sp>
        <p:nvSpPr>
          <p:cNvPr id="4" name="Slide Number Placeholder 3"/>
          <p:cNvSpPr>
            <a:spLocks noGrp="1"/>
          </p:cNvSpPr>
          <p:nvPr>
            <p:ph type="sldNum" sz="quarter" idx="10"/>
          </p:nvPr>
        </p:nvSpPr>
        <p:spPr/>
        <p:txBody>
          <a:bodyPr rtlCol="0"/>
          <a:lstStyle/>
          <a:p>
            <a:pPr rtl="0"/>
            <a:fld id="{B524A772-5D94-4F12-8B86-44D4FB26368F}" type="slidenum">
              <a:rPr lang="en-GB" smtClean="0"/>
              <a:t>4</a:t>
            </a:fld>
            <a:endParaRPr lang="en-GB" dirty="0"/>
          </a:p>
        </p:txBody>
      </p:sp>
    </p:spTree>
    <p:extLst>
      <p:ext uri="{BB962C8B-B14F-4D97-AF65-F5344CB8AC3E}">
        <p14:creationId xmlns:p14="http://schemas.microsoft.com/office/powerpoint/2010/main" val="41223666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Procrastination in my eyes is detrimental to learning especially in this generation considering the endless distractions that are available with modern day technology. My Procrastination has affected me insignificantly to my academic journey and work ethic. Procrastinating about tasks or deadlines has been a downfall in my performance, always delaying tasks which resulted in rushing within short time. My lifestyle is problematic to alluring to distractions such as social media or online games. procrastination overshadows my ability to present desired results which causes a severe amount of stress and anxiety with only myself to blame.  </a:t>
            </a:r>
          </a:p>
          <a:p>
            <a:pPr rtl="0"/>
            <a:endParaRPr lang="en-GB" dirty="0"/>
          </a:p>
        </p:txBody>
      </p:sp>
      <p:sp>
        <p:nvSpPr>
          <p:cNvPr id="4" name="Slide Number Placeholder 3"/>
          <p:cNvSpPr>
            <a:spLocks noGrp="1"/>
          </p:cNvSpPr>
          <p:nvPr>
            <p:ph type="sldNum" sz="quarter" idx="10"/>
          </p:nvPr>
        </p:nvSpPr>
        <p:spPr/>
        <p:txBody>
          <a:bodyPr rtlCol="0"/>
          <a:lstStyle/>
          <a:p>
            <a:pPr rtl="0"/>
            <a:fld id="{B524A772-5D94-4F12-8B86-44D4FB26368F}" type="slidenum">
              <a:rPr lang="en-GB" smtClean="0"/>
              <a:t>5</a:t>
            </a:fld>
            <a:endParaRPr lang="en-GB" dirty="0"/>
          </a:p>
        </p:txBody>
      </p:sp>
    </p:spTree>
    <p:extLst>
      <p:ext uri="{BB962C8B-B14F-4D97-AF65-F5344CB8AC3E}">
        <p14:creationId xmlns:p14="http://schemas.microsoft.com/office/powerpoint/2010/main" val="15437749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Prolonging tasks or assignments a few days before submission is something I’ve fallen victim too. The stress I’ve ignited from desperately trying to finish a piece of work has displayed major repercussions to my health.  My Day-to-day life has allowed procrastination to disengage my productivity while promoting lazy and sedentary habits. Every time I’ve decided I can complete a task with little to no time karma has riddled me with copious amounts stress, giving myself more time to complete set task is an aspect I need to consider. Distractions are very common to how I live, Prioritising certain options like meeting friends, social media and not deciding to start crucial tasks has resulted in horrendous choices being made</a:t>
            </a:r>
          </a:p>
        </p:txBody>
      </p:sp>
      <p:sp>
        <p:nvSpPr>
          <p:cNvPr id="4" name="Slide Number Placeholder 3"/>
          <p:cNvSpPr>
            <a:spLocks noGrp="1"/>
          </p:cNvSpPr>
          <p:nvPr>
            <p:ph type="sldNum" sz="quarter" idx="10"/>
          </p:nvPr>
        </p:nvSpPr>
        <p:spPr/>
        <p:txBody>
          <a:bodyPr rtlCol="0"/>
          <a:lstStyle/>
          <a:p>
            <a:pPr rtl="0"/>
            <a:fld id="{B524A772-5D94-4F12-8B86-44D4FB26368F}" type="slidenum">
              <a:rPr lang="en-GB" smtClean="0"/>
              <a:t>6</a:t>
            </a:fld>
            <a:endParaRPr lang="en-GB" dirty="0"/>
          </a:p>
        </p:txBody>
      </p:sp>
    </p:spTree>
    <p:extLst>
      <p:ext uri="{BB962C8B-B14F-4D97-AF65-F5344CB8AC3E}">
        <p14:creationId xmlns:p14="http://schemas.microsoft.com/office/powerpoint/2010/main" val="20208419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b="0" i="0" dirty="0">
                <a:solidFill>
                  <a:srgbClr val="282828"/>
                </a:solidFill>
                <a:effectLst/>
                <a:highlight>
                  <a:srgbClr val="FFFFFF"/>
                </a:highlight>
                <a:latin typeface="Tiempos Text"/>
              </a:rPr>
              <a:t>Managing daily life can be troublesome without a structured schedule, planning is essential to my accountability and how to appropriately prioritise time when balancing workload </a:t>
            </a:r>
            <a:r>
              <a:rPr lang="en-GB" sz="1800" dirty="0">
                <a:effectLst/>
                <a:latin typeface="Times New Roman" panose="02020603050405020304" pitchFamily="18" charset="0"/>
              </a:rPr>
              <a:t>(Prabhu, 2022).</a:t>
            </a:r>
            <a:r>
              <a:rPr lang="en-GB" b="0" i="0" dirty="0">
                <a:solidFill>
                  <a:srgbClr val="282828"/>
                </a:solidFill>
                <a:effectLst/>
                <a:highlight>
                  <a:srgbClr val="FFFFFF"/>
                </a:highlight>
                <a:latin typeface="Tiempos Text"/>
              </a:rPr>
              <a:t> Creating a space can be vital to my academic success, by factoring possibilities like seating arrangement, lighting, and removing distractions that can halt my learning will dictate my progression. </a:t>
            </a:r>
            <a:r>
              <a:rPr lang="en-GB" sz="1800" dirty="0">
                <a:effectLst/>
                <a:latin typeface="Times New Roman" panose="02020603050405020304" pitchFamily="18" charset="0"/>
              </a:rPr>
              <a:t>(Hendrix, 2019).</a:t>
            </a:r>
            <a:r>
              <a:rPr lang="en-GB" sz="1800" b="0" i="0" dirty="0">
                <a:solidFill>
                  <a:srgbClr val="282828"/>
                </a:solidFill>
                <a:effectLst/>
                <a:highlight>
                  <a:srgbClr val="FFFFFF"/>
                </a:highlight>
                <a:latin typeface="Tiempos Text"/>
              </a:rPr>
              <a:t> </a:t>
            </a:r>
            <a:r>
              <a:rPr lang="en-GB" b="0" i="0" dirty="0">
                <a:solidFill>
                  <a:srgbClr val="282828"/>
                </a:solidFill>
                <a:effectLst/>
                <a:highlight>
                  <a:srgbClr val="FFFFFF"/>
                </a:highlight>
                <a:latin typeface="Tiempos Text"/>
              </a:rPr>
              <a:t>Gaining the knowledge of my working resistance is key to figuring out how long in duration I can work on a task until procrastination triggers. Using a technique like this elaborates on how Breaks and rest can be introduced in prevention of exhausting myself </a:t>
            </a:r>
            <a:r>
              <a:rPr lang="en-GB" sz="1800" dirty="0">
                <a:effectLst/>
                <a:latin typeface="Times New Roman" panose="02020603050405020304" pitchFamily="18" charset="0"/>
              </a:rPr>
              <a:t>(Bailey, 2017).</a:t>
            </a:r>
            <a:endParaRPr lang="en-GB" b="0" i="0" dirty="0">
              <a:solidFill>
                <a:srgbClr val="282828"/>
              </a:solidFill>
              <a:effectLst/>
              <a:highlight>
                <a:srgbClr val="FFFFFF"/>
              </a:highlight>
              <a:latin typeface="Tiempos Text"/>
            </a:endParaRPr>
          </a:p>
          <a:p>
            <a:pPr rtl="0"/>
            <a:endParaRPr lang="en-GB" b="0" i="0" dirty="0">
              <a:solidFill>
                <a:srgbClr val="282828"/>
              </a:solidFill>
              <a:effectLst/>
              <a:highlight>
                <a:srgbClr val="FFFFFF"/>
              </a:highlight>
              <a:latin typeface="Tiempos Text"/>
            </a:endParaRPr>
          </a:p>
          <a:p>
            <a:pPr rtl="0"/>
            <a:endParaRPr lang="en-GB" b="0" i="0" dirty="0">
              <a:solidFill>
                <a:srgbClr val="282828"/>
              </a:solidFill>
              <a:effectLst/>
              <a:highlight>
                <a:srgbClr val="FFFFFF"/>
              </a:highlight>
              <a:latin typeface="Tiempos Text"/>
            </a:endParaRPr>
          </a:p>
        </p:txBody>
      </p:sp>
      <p:sp>
        <p:nvSpPr>
          <p:cNvPr id="4" name="Slide Number Placeholder 3"/>
          <p:cNvSpPr>
            <a:spLocks noGrp="1"/>
          </p:cNvSpPr>
          <p:nvPr>
            <p:ph type="sldNum" sz="quarter" idx="10"/>
          </p:nvPr>
        </p:nvSpPr>
        <p:spPr/>
        <p:txBody>
          <a:bodyPr rtlCol="0"/>
          <a:lstStyle/>
          <a:p>
            <a:pPr rtl="0"/>
            <a:fld id="{B524A772-5D94-4F12-8B86-44D4FB26368F}" type="slidenum">
              <a:rPr lang="en-GB" smtClean="0"/>
              <a:t>7</a:t>
            </a:fld>
            <a:endParaRPr lang="en-GB" dirty="0"/>
          </a:p>
        </p:txBody>
      </p:sp>
    </p:spTree>
    <p:extLst>
      <p:ext uri="{BB962C8B-B14F-4D97-AF65-F5344CB8AC3E}">
        <p14:creationId xmlns:p14="http://schemas.microsoft.com/office/powerpoint/2010/main" val="7350336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In conclusion, Procrastination in my eyes poses the greatest threat to my advancement. In Every perspective of my life procrastination has undermined me academically and personally. Luckily utilizing different methods like  scheduling, creating good working environments with no distractions and alternative techniques will be the game changer into battling the common problem known as procrastination. Providing this structure will impact my mental health beneficially and allow to me to reach my goals at an alarming pace.     </a:t>
            </a:r>
          </a:p>
          <a:p>
            <a:pPr rtl="0"/>
            <a:endParaRPr lang="en-GB" dirty="0"/>
          </a:p>
        </p:txBody>
      </p:sp>
      <p:sp>
        <p:nvSpPr>
          <p:cNvPr id="4" name="Slide Number Placeholder 3"/>
          <p:cNvSpPr>
            <a:spLocks noGrp="1"/>
          </p:cNvSpPr>
          <p:nvPr>
            <p:ph type="sldNum" sz="quarter" idx="10"/>
          </p:nvPr>
        </p:nvSpPr>
        <p:spPr/>
        <p:txBody>
          <a:bodyPr rtlCol="0"/>
          <a:lstStyle/>
          <a:p>
            <a:pPr rtl="0"/>
            <a:fld id="{B524A772-5D94-4F12-8B86-44D4FB26368F}" type="slidenum">
              <a:rPr lang="en-GB" smtClean="0"/>
              <a:t>8</a:t>
            </a:fld>
            <a:endParaRPr lang="en-GB" dirty="0"/>
          </a:p>
        </p:txBody>
      </p:sp>
    </p:spTree>
    <p:extLst>
      <p:ext uri="{BB962C8B-B14F-4D97-AF65-F5344CB8AC3E}">
        <p14:creationId xmlns:p14="http://schemas.microsoft.com/office/powerpoint/2010/main" val="37740138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Perfectionism has definitively been the bane of my existence, especially on my academic journey. Always believing my quality of my work isn’t on par has punished me in many ways. Taking longer periods to finish work due to unsatisfaction of the standard  and having to re-write paragraphs when reading back. Comparing assignments from the past to my present can alter my confidence and reflect heavily on my mental health. Perfectionism also instigates numerous mental blocks into writing sentences always expecting the highest quality of work. </a:t>
            </a:r>
          </a:p>
          <a:p>
            <a:pPr rtl="0"/>
            <a:endParaRPr lang="en-GB" dirty="0"/>
          </a:p>
        </p:txBody>
      </p:sp>
      <p:sp>
        <p:nvSpPr>
          <p:cNvPr id="4" name="Slide Number Placeholder 3"/>
          <p:cNvSpPr>
            <a:spLocks noGrp="1"/>
          </p:cNvSpPr>
          <p:nvPr>
            <p:ph type="sldNum" sz="quarter" idx="10"/>
          </p:nvPr>
        </p:nvSpPr>
        <p:spPr/>
        <p:txBody>
          <a:bodyPr rtlCol="0"/>
          <a:lstStyle/>
          <a:p>
            <a:pPr rtl="0"/>
            <a:fld id="{B524A772-5D94-4F12-8B86-44D4FB26368F}" type="slidenum">
              <a:rPr lang="en-GB" smtClean="0"/>
              <a:t>9</a:t>
            </a:fld>
            <a:endParaRPr lang="en-GB" dirty="0"/>
          </a:p>
        </p:txBody>
      </p:sp>
    </p:spTree>
    <p:extLst>
      <p:ext uri="{BB962C8B-B14F-4D97-AF65-F5344CB8AC3E}">
        <p14:creationId xmlns:p14="http://schemas.microsoft.com/office/powerpoint/2010/main" val="16048530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Perfectionism is an aspect to my ethic that has always mentally scared me. Constantly believing my work isn’t good enough and having to re-write a paragraphs, re-do tasks all down to me doubting my ability. Taking longer in completing especially academic assignments is prevalent to my existence due to reaching mental blocks to writing the perfect sentence. Comparing my work to high standard exemplar or past assignments I’ve submitted in the past I find myself unsatisfied with the quality of work I’m producing in the present.   </a:t>
            </a:r>
          </a:p>
        </p:txBody>
      </p:sp>
      <p:sp>
        <p:nvSpPr>
          <p:cNvPr id="4" name="Slide Number Placeholder 3"/>
          <p:cNvSpPr>
            <a:spLocks noGrp="1"/>
          </p:cNvSpPr>
          <p:nvPr>
            <p:ph type="sldNum" sz="quarter" idx="10"/>
          </p:nvPr>
        </p:nvSpPr>
        <p:spPr/>
        <p:txBody>
          <a:bodyPr rtlCol="0"/>
          <a:lstStyle/>
          <a:p>
            <a:pPr rtl="0"/>
            <a:fld id="{B524A772-5D94-4F12-8B86-44D4FB26368F}" type="slidenum">
              <a:rPr lang="en-GB" smtClean="0"/>
              <a:t>10</a:t>
            </a:fld>
            <a:endParaRPr lang="en-GB" dirty="0"/>
          </a:p>
        </p:txBody>
      </p:sp>
    </p:spTree>
    <p:extLst>
      <p:ext uri="{BB962C8B-B14F-4D97-AF65-F5344CB8AC3E}">
        <p14:creationId xmlns:p14="http://schemas.microsoft.com/office/powerpoint/2010/main" val="9403089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Setting goals that are realistic and attainable to reach will set strides into the progress of my learning and develop resilience to adapt from any obstacles in my way </a:t>
            </a:r>
            <a:r>
              <a:rPr lang="en-GB" sz="1800" dirty="0">
                <a:effectLst/>
                <a:latin typeface="Times New Roman" panose="02020603050405020304" pitchFamily="18" charset="0"/>
              </a:rPr>
              <a:t>(</a:t>
            </a:r>
            <a:r>
              <a:rPr lang="en-GB" sz="1800" dirty="0" err="1">
                <a:effectLst/>
                <a:latin typeface="Times New Roman" panose="02020603050405020304" pitchFamily="18" charset="0"/>
              </a:rPr>
              <a:t>Timeular</a:t>
            </a:r>
            <a:r>
              <a:rPr lang="en-GB" sz="1800" dirty="0">
                <a:effectLst/>
                <a:latin typeface="Times New Roman" panose="02020603050405020304" pitchFamily="18" charset="0"/>
              </a:rPr>
              <a:t>, 2022). Seeking feedback is crucial into constantly improving performance. Constructive criticism and advice is the best way to continue learning and increasing motivation (DeFranzo, 2018).  Setting time limits projects realistic views into availability is extremely functional for assessing the amount time needed to be allocated for completion with no rushing (Mariah, 2018b).</a:t>
            </a:r>
            <a:endParaRPr lang="en-GB" dirty="0"/>
          </a:p>
          <a:p>
            <a:pPr rtl="0"/>
            <a:endParaRPr lang="en-GB" dirty="0"/>
          </a:p>
          <a:p>
            <a:pPr rtl="0"/>
            <a:endParaRPr lang="en-GB" dirty="0"/>
          </a:p>
        </p:txBody>
      </p:sp>
      <p:sp>
        <p:nvSpPr>
          <p:cNvPr id="4" name="Slide Number Placeholder 3"/>
          <p:cNvSpPr>
            <a:spLocks noGrp="1"/>
          </p:cNvSpPr>
          <p:nvPr>
            <p:ph type="sldNum" sz="quarter" idx="10"/>
          </p:nvPr>
        </p:nvSpPr>
        <p:spPr/>
        <p:txBody>
          <a:bodyPr rtlCol="0"/>
          <a:lstStyle/>
          <a:p>
            <a:pPr rtl="0"/>
            <a:fld id="{B524A772-5D94-4F12-8B86-44D4FB26368F}" type="slidenum">
              <a:rPr lang="en-GB" smtClean="0"/>
              <a:t>11</a:t>
            </a:fld>
            <a:endParaRPr lang="en-GB" dirty="0"/>
          </a:p>
        </p:txBody>
      </p:sp>
    </p:spTree>
    <p:extLst>
      <p:ext uri="{BB962C8B-B14F-4D97-AF65-F5344CB8AC3E}">
        <p14:creationId xmlns:p14="http://schemas.microsoft.com/office/powerpoint/2010/main" val="21604808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B524A772-5D94-4F12-8B86-44D4FB26368F}" type="slidenum">
              <a:rPr lang="en-GB" smtClean="0"/>
              <a:t>12</a:t>
            </a:fld>
            <a:endParaRPr lang="en-GB" dirty="0"/>
          </a:p>
        </p:txBody>
      </p:sp>
    </p:spTree>
    <p:extLst>
      <p:ext uri="{BB962C8B-B14F-4D97-AF65-F5344CB8AC3E}">
        <p14:creationId xmlns:p14="http://schemas.microsoft.com/office/powerpoint/2010/main" val="29843301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B524A772-5D94-4F12-8B86-44D4FB26368F}" type="slidenum">
              <a:rPr lang="en-GB" noProof="0" smtClean="0"/>
              <a:t>13</a:t>
            </a:fld>
            <a:endParaRPr lang="en-GB" noProof="0" dirty="0"/>
          </a:p>
        </p:txBody>
      </p:sp>
    </p:spTree>
    <p:extLst>
      <p:ext uri="{BB962C8B-B14F-4D97-AF65-F5344CB8AC3E}">
        <p14:creationId xmlns:p14="http://schemas.microsoft.com/office/powerpoint/2010/main" val="18873037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rtlCol="0" anchor="b">
            <a:normAutofit/>
          </a:bodyPr>
          <a:lstStyle>
            <a:lvl1pPr algn="r">
              <a:defRPr sz="6000">
                <a:effectLst/>
              </a:defRPr>
            </a:lvl1pPr>
          </a:lstStyle>
          <a:p>
            <a:pPr rtl="0"/>
            <a:r>
              <a:rPr lang="en-GB" noProof="0"/>
              <a:t>Click to edit Master title style</a:t>
            </a:r>
            <a:endParaRPr lang="en-GB" noProof="0" dirty="0"/>
          </a:p>
        </p:txBody>
      </p:sp>
      <p:sp>
        <p:nvSpPr>
          <p:cNvPr id="3" name="Subtitle 2"/>
          <p:cNvSpPr>
            <a:spLocks noGrp="1"/>
          </p:cNvSpPr>
          <p:nvPr>
            <p:ph type="subTitle" idx="1"/>
          </p:nvPr>
        </p:nvSpPr>
        <p:spPr>
          <a:xfrm>
            <a:off x="4515377" y="3996267"/>
            <a:ext cx="6987645" cy="1388534"/>
          </a:xfrm>
        </p:spPr>
        <p:txBody>
          <a:bodyPr rtlCol="0"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endParaRPr lang="en-GB" noProof="0" dirty="0"/>
          </a:p>
        </p:txBody>
      </p:sp>
      <p:sp>
        <p:nvSpPr>
          <p:cNvPr id="4" name="Date Placeholder 3"/>
          <p:cNvSpPr>
            <a:spLocks noGrp="1"/>
          </p:cNvSpPr>
          <p:nvPr>
            <p:ph type="dt" sz="half" idx="10"/>
          </p:nvPr>
        </p:nvSpPr>
        <p:spPr/>
        <p:txBody>
          <a:bodyPr rtlCol="0"/>
          <a:lstStyle/>
          <a:p>
            <a:pPr rtl="0"/>
            <a:fld id="{B6122F43-D8E4-4D72-B71C-BEADB581BA92}" type="datetime1">
              <a:rPr lang="en-GB" noProof="0" smtClean="0"/>
              <a:t>12/04/2024</a:t>
            </a:fld>
            <a:endParaRPr lang="en-GB" noProof="0" dirty="0"/>
          </a:p>
        </p:txBody>
      </p:sp>
      <p:sp>
        <p:nvSpPr>
          <p:cNvPr id="5" name="Footer Placeholder 4"/>
          <p:cNvSpPr>
            <a:spLocks noGrp="1"/>
          </p:cNvSpPr>
          <p:nvPr>
            <p:ph type="ftr" sz="quarter" idx="11"/>
          </p:nvPr>
        </p:nvSpPr>
        <p:spPr>
          <a:xfrm>
            <a:off x="5332412" y="5883275"/>
            <a:ext cx="4324044" cy="365125"/>
          </a:xfrm>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Content Placeholder 2"/>
          <p:cNvSpPr>
            <a:spLocks noGrp="1"/>
          </p:cNvSpPr>
          <p:nvPr>
            <p:ph idx="1"/>
          </p:nvPr>
        </p:nvSpPr>
        <p:spPr/>
        <p:txBody>
          <a:bodyPr rtlCol="0" anchor="ct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Date Placeholder 3"/>
          <p:cNvSpPr>
            <a:spLocks noGrp="1"/>
          </p:cNvSpPr>
          <p:nvPr>
            <p:ph type="dt" sz="half" idx="10"/>
          </p:nvPr>
        </p:nvSpPr>
        <p:spPr/>
        <p:txBody>
          <a:bodyPr rtlCol="0"/>
          <a:lstStyle/>
          <a:p>
            <a:pPr rtl="0"/>
            <a:fld id="{E8800FE2-65C8-4DC2-A2F6-9C236BCE11B6}" type="datetime1">
              <a:rPr lang="en-GB" noProof="0" smtClean="0"/>
              <a:t>12/04/2024</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a:xfrm>
            <a:off x="10951856" y="5867131"/>
            <a:ext cx="551167" cy="365125"/>
          </a:xfrm>
        </p:spPr>
        <p:txBody>
          <a:bodyPr rtlCol="0"/>
          <a:lstStyle/>
          <a:p>
            <a:pPr rtl="0"/>
            <a:fld id="{D57F1E4F-1CFF-5643-939E-217C01CDF565}" type="slidenum">
              <a:rPr lang="en-GB" noProof="0" smtClean="0"/>
              <a:pPr/>
              <a:t>‹#›</a:t>
            </a:fld>
            <a:endParaRPr lang="en-GB" noProof="0"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rtlCol="0" anchor="b"/>
          <a:lstStyle>
            <a:lvl1pPr algn="r">
              <a:defRPr sz="4000" b="0" cap="none"/>
            </a:lvl1p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2572278" y="4777381"/>
            <a:ext cx="8930748" cy="860400"/>
          </a:xfrm>
        </p:spPr>
        <p:txBody>
          <a:bodyPr rtlCol="0"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9EAC4B12-FF4F-4B0F-B49D-1D95A60E6059}" type="datetime1">
              <a:rPr lang="en-GB" noProof="0" smtClean="0"/>
              <a:t>12/04/2024</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rtlCol="0"/>
          <a:lstStyle/>
          <a:p>
            <a:pPr rtl="0"/>
            <a:r>
              <a:rPr lang="en-GB" noProof="0"/>
              <a:t>Click to edit Master title style</a:t>
            </a:r>
            <a:endParaRPr lang="en-GB" noProof="0" dirty="0"/>
          </a:p>
        </p:txBody>
      </p:sp>
      <p:sp>
        <p:nvSpPr>
          <p:cNvPr id="3" name="Content Placeholder 2"/>
          <p:cNvSpPr>
            <a:spLocks noGrp="1"/>
          </p:cNvSpPr>
          <p:nvPr>
            <p:ph sz="half" idx="1"/>
          </p:nvPr>
        </p:nvSpPr>
        <p:spPr>
          <a:xfrm>
            <a:off x="1484312" y="2666999"/>
            <a:ext cx="4895055" cy="3124201"/>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Content Placeholder 3"/>
          <p:cNvSpPr>
            <a:spLocks noGrp="1"/>
          </p:cNvSpPr>
          <p:nvPr>
            <p:ph sz="half" idx="2"/>
          </p:nvPr>
        </p:nvSpPr>
        <p:spPr>
          <a:xfrm>
            <a:off x="6607967" y="2667000"/>
            <a:ext cx="4895056" cy="3124200"/>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Date Placeholder 4"/>
          <p:cNvSpPr>
            <a:spLocks noGrp="1"/>
          </p:cNvSpPr>
          <p:nvPr>
            <p:ph type="dt" sz="half" idx="10"/>
          </p:nvPr>
        </p:nvSpPr>
        <p:spPr/>
        <p:txBody>
          <a:bodyPr rtlCol="0"/>
          <a:lstStyle/>
          <a:p>
            <a:pPr rtl="0"/>
            <a:fld id="{30FAAE8A-B70F-4344-95B0-FCFC673E6B70}" type="datetime1">
              <a:rPr lang="en-GB" noProof="0" smtClean="0"/>
              <a:t>12/04/2024</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vl1p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1772179" y="2658533"/>
            <a:ext cx="4607188" cy="576262"/>
          </a:xfrm>
        </p:spPr>
        <p:txBody>
          <a:bodyPr rtlCol="0"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1484311" y="3335337"/>
            <a:ext cx="4895056" cy="2455862"/>
          </a:xfrm>
        </p:spPr>
        <p:txBody>
          <a:bodyPr rtlCol="0"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Text Placeholder 4"/>
          <p:cNvSpPr>
            <a:spLocks noGrp="1"/>
          </p:cNvSpPr>
          <p:nvPr>
            <p:ph type="body" sz="quarter" idx="3"/>
          </p:nvPr>
        </p:nvSpPr>
        <p:spPr>
          <a:xfrm>
            <a:off x="6880487" y="2667000"/>
            <a:ext cx="4622537" cy="576262"/>
          </a:xfrm>
        </p:spPr>
        <p:txBody>
          <a:bodyPr rtlCol="0"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6607967" y="3335337"/>
            <a:ext cx="4895056" cy="2455862"/>
          </a:xfrm>
        </p:spPr>
        <p:txBody>
          <a:bodyPr rtlCol="0"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7" name="Date Placeholder 6"/>
          <p:cNvSpPr>
            <a:spLocks noGrp="1"/>
          </p:cNvSpPr>
          <p:nvPr>
            <p:ph type="dt" sz="half" idx="10"/>
          </p:nvPr>
        </p:nvSpPr>
        <p:spPr/>
        <p:txBody>
          <a:bodyPr rtlCol="0"/>
          <a:lstStyle/>
          <a:p>
            <a:pPr rtl="0"/>
            <a:fld id="{5EAE5AB8-E0EE-4529-9042-13F8EA4FCA1B}" type="datetime1">
              <a:rPr lang="en-GB" noProof="0" smtClean="0"/>
              <a:t>12/04/2024</a:t>
            </a:fld>
            <a:endParaRPr lang="en-GB" noProof="0" dirty="0"/>
          </a:p>
        </p:txBody>
      </p:sp>
      <p:sp>
        <p:nvSpPr>
          <p:cNvPr id="8" name="Footer Placeholder 7"/>
          <p:cNvSpPr>
            <a:spLocks noGrp="1"/>
          </p:cNvSpPr>
          <p:nvPr>
            <p:ph type="ftr" sz="quarter" idx="11"/>
          </p:nvPr>
        </p:nvSpPr>
        <p:spPr/>
        <p:txBody>
          <a:bodyPr rtlCol="0"/>
          <a:lstStyle/>
          <a:p>
            <a:pPr rtl="0"/>
            <a:endParaRPr lang="en-GB" noProof="0" dirty="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Date Placeholder 2"/>
          <p:cNvSpPr>
            <a:spLocks noGrp="1"/>
          </p:cNvSpPr>
          <p:nvPr>
            <p:ph type="dt" sz="half" idx="10"/>
          </p:nvPr>
        </p:nvSpPr>
        <p:spPr/>
        <p:txBody>
          <a:bodyPr rtlCol="0"/>
          <a:lstStyle/>
          <a:p>
            <a:pPr rtl="0"/>
            <a:fld id="{067F6980-FBDF-47E7-A9A0-7D51CF19BC58}" type="datetime1">
              <a:rPr lang="en-GB" noProof="0" smtClean="0"/>
              <a:t>12/04/2024</a:t>
            </a:fld>
            <a:endParaRPr lang="en-GB" noProof="0" dirty="0"/>
          </a:p>
        </p:txBody>
      </p:sp>
      <p:sp>
        <p:nvSpPr>
          <p:cNvPr id="4" name="Footer Placeholder 3"/>
          <p:cNvSpPr>
            <a:spLocks noGrp="1"/>
          </p:cNvSpPr>
          <p:nvPr>
            <p:ph type="ftr" sz="quarter" idx="11"/>
          </p:nvPr>
        </p:nvSpPr>
        <p:spPr/>
        <p:txBody>
          <a:bodyPr rtlCol="0"/>
          <a:lstStyle/>
          <a:p>
            <a:pPr rtl="0"/>
            <a:endParaRPr lang="en-GB" noProof="0" dirty="0"/>
          </a:p>
        </p:txBody>
      </p:sp>
      <p:sp>
        <p:nvSpPr>
          <p:cNvPr id="5" name="Slide Number Placeholder 4"/>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DB2F54A5-82D7-4EC4-8346-7B245564B263}" type="datetime1">
              <a:rPr lang="en-GB" noProof="0" smtClean="0"/>
              <a:t>12/04/2024</a:t>
            </a:fld>
            <a:endParaRPr lang="en-GB" noProof="0" dirty="0"/>
          </a:p>
        </p:txBody>
      </p:sp>
      <p:sp>
        <p:nvSpPr>
          <p:cNvPr id="3" name="Footer Placeholder 2"/>
          <p:cNvSpPr>
            <a:spLocks noGrp="1"/>
          </p:cNvSpPr>
          <p:nvPr>
            <p:ph type="ftr" sz="quarter" idx="11"/>
          </p:nvPr>
        </p:nvSpPr>
        <p:spPr/>
        <p:txBody>
          <a:bodyPr rtlCol="0"/>
          <a:lstStyle/>
          <a:p>
            <a:pPr rtl="0"/>
            <a:endParaRPr lang="en-GB" noProof="0" dirty="0"/>
          </a:p>
        </p:txBody>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rtlCol="0" anchor="b">
            <a:normAutofit/>
          </a:bodyPr>
          <a:lstStyle>
            <a:lvl1pPr algn="ctr">
              <a:defRPr sz="2400" b="0"/>
            </a:lvl1pPr>
          </a:lstStyle>
          <a:p>
            <a:pPr rtl="0"/>
            <a:r>
              <a:rPr lang="en-GB" noProof="0"/>
              <a:t>Click to edit Master title style</a:t>
            </a:r>
            <a:endParaRPr lang="en-GB" noProof="0" dirty="0"/>
          </a:p>
        </p:txBody>
      </p:sp>
      <p:sp>
        <p:nvSpPr>
          <p:cNvPr id="3" name="Content Placeholder 2"/>
          <p:cNvSpPr>
            <a:spLocks noGrp="1"/>
          </p:cNvSpPr>
          <p:nvPr>
            <p:ph idx="1"/>
          </p:nvPr>
        </p:nvSpPr>
        <p:spPr>
          <a:xfrm>
            <a:off x="5262033" y="685799"/>
            <a:ext cx="6240990" cy="5105401"/>
          </a:xfrm>
        </p:spPr>
        <p:txBody>
          <a:bodyPr rtlCol="0"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Text Placeholder 3"/>
          <p:cNvSpPr>
            <a:spLocks noGrp="1"/>
          </p:cNvSpPr>
          <p:nvPr>
            <p:ph type="body" sz="half" idx="2"/>
          </p:nvPr>
        </p:nvSpPr>
        <p:spPr>
          <a:xfrm>
            <a:off x="1484312" y="2971800"/>
            <a:ext cx="3549121" cy="1828800"/>
          </a:xfrm>
        </p:spPr>
        <p:txBody>
          <a:bodyPr rtlCol="0">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558AD4CE-9003-43E6-84E8-9A172E90259F}" type="datetime1">
              <a:rPr lang="en-GB" noProof="0" smtClean="0"/>
              <a:t>12/04/2024</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rtlCol="0" anchor="b">
            <a:normAutofit/>
          </a:bodyPr>
          <a:lstStyle>
            <a:lvl1pPr algn="ctr">
              <a:defRPr sz="2800" b="0"/>
            </a:lvl1pPr>
          </a:lstStyle>
          <a:p>
            <a:pPr rtl="0"/>
            <a:r>
              <a:rPr lang="en-GB" noProof="0"/>
              <a:t>Click to edit Master title style</a:t>
            </a:r>
            <a:endParaRPr lang="en-GB" noProof="0"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endParaRPr lang="en-GB" noProof="0" dirty="0"/>
          </a:p>
        </p:txBody>
      </p:sp>
      <p:sp>
        <p:nvSpPr>
          <p:cNvPr id="4" name="Text Placeholder 3"/>
          <p:cNvSpPr>
            <a:spLocks noGrp="1"/>
          </p:cNvSpPr>
          <p:nvPr>
            <p:ph type="body" sz="half" idx="2"/>
          </p:nvPr>
        </p:nvSpPr>
        <p:spPr>
          <a:xfrm>
            <a:off x="1482724" y="3124199"/>
            <a:ext cx="5426158" cy="1828800"/>
          </a:xfrm>
        </p:spPr>
        <p:txBody>
          <a:bodyPr rtlCol="0">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0E743C15-1F85-42AD-B2CA-CABBBF57FB0D}" type="datetime1">
              <a:rPr lang="en-GB" noProof="0" smtClean="0"/>
              <a:t>12/04/2024</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rtlCol="0" anchor="b">
            <a:normAutofit/>
          </a:bodyPr>
          <a:lstStyle>
            <a:lvl1pPr algn="ctr">
              <a:defRPr sz="2400" b="0"/>
            </a:lvl1pPr>
          </a:lstStyle>
          <a:p>
            <a:pPr rtl="0"/>
            <a:r>
              <a:rPr lang="en-GB" noProof="0"/>
              <a:t>Click to edit Master title style</a:t>
            </a:r>
            <a:endParaRPr lang="en-GB" noProof="0"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endParaRPr lang="en-GB" noProof="0" dirty="0"/>
          </a:p>
        </p:txBody>
      </p:sp>
      <p:sp>
        <p:nvSpPr>
          <p:cNvPr id="4" name="Text Placeholder 3"/>
          <p:cNvSpPr>
            <a:spLocks noGrp="1"/>
          </p:cNvSpPr>
          <p:nvPr>
            <p:ph type="body" sz="half" idx="2"/>
          </p:nvPr>
        </p:nvSpPr>
        <p:spPr>
          <a:xfrm>
            <a:off x="1484311" y="5299603"/>
            <a:ext cx="10018711" cy="493712"/>
          </a:xfrm>
        </p:spPr>
        <p:txBody>
          <a:bodyPr rtlCol="0">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13138419-1D08-4BE5-9CF7-B157F613FF31}" type="datetime1">
              <a:rPr lang="en-GB" noProof="0" smtClean="0"/>
              <a:t>12/04/2024</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rtlCol="0" anchor="ctr">
            <a:normAutofit/>
          </a:bodyPr>
          <a:lstStyle>
            <a:lvl1pPr algn="ctr">
              <a:defRPr sz="3200" b="0" cap="none"/>
            </a:lvl1p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1484312" y="4343400"/>
            <a:ext cx="10018713" cy="1447800"/>
          </a:xfrm>
        </p:spPr>
        <p:txBody>
          <a:bodyPr rtlCol="0"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1B83ECF2-B140-4759-8515-1D852FDAEB2C}" type="datetime1">
              <a:rPr lang="en-GB" noProof="0" smtClean="0"/>
              <a:t>12/04/2024</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rtl="0"/>
            <a:r>
              <a:rPr lang="en-GB" sz="8000" noProof="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dirty="0">
                <a:solidFill>
                  <a:schemeClr val="tx1"/>
                </a:solidFill>
                <a:effectLst/>
              </a:rPr>
              <a:t>”</a:t>
            </a:r>
          </a:p>
        </p:txBody>
      </p:sp>
      <p:sp>
        <p:nvSpPr>
          <p:cNvPr id="2" name="Title 1"/>
          <p:cNvSpPr>
            <a:spLocks noGrp="1"/>
          </p:cNvSpPr>
          <p:nvPr>
            <p:ph type="title"/>
          </p:nvPr>
        </p:nvSpPr>
        <p:spPr>
          <a:xfrm>
            <a:off x="2208212" y="685800"/>
            <a:ext cx="8990012" cy="2743199"/>
          </a:xfrm>
        </p:spPr>
        <p:txBody>
          <a:bodyPr rtlCol="0" anchor="ctr">
            <a:normAutofit/>
          </a:bodyPr>
          <a:lstStyle>
            <a:lvl1pPr algn="ctr">
              <a:defRPr sz="3200" b="0" cap="none">
                <a:solidFill>
                  <a:schemeClr val="tx1"/>
                </a:solidFill>
              </a:defRPr>
            </a:lvl1pPr>
          </a:lstStyle>
          <a:p>
            <a:pPr rtl="0"/>
            <a:r>
              <a:rPr lang="en-GB" noProof="0"/>
              <a:t>Click to edit Master title style</a:t>
            </a:r>
            <a:endParaRPr lang="en-GB" noProof="0" dirty="0"/>
          </a:p>
        </p:txBody>
      </p:sp>
      <p:sp>
        <p:nvSpPr>
          <p:cNvPr id="10" name="Text Placeholder 9"/>
          <p:cNvSpPr>
            <a:spLocks noGrp="1"/>
          </p:cNvSpPr>
          <p:nvPr>
            <p:ph type="body" sz="quarter" idx="13"/>
          </p:nvPr>
        </p:nvSpPr>
        <p:spPr>
          <a:xfrm>
            <a:off x="2436811" y="3428999"/>
            <a:ext cx="8532815" cy="381000"/>
          </a:xfrm>
        </p:spPr>
        <p:txBody>
          <a:bodyPr rtlCol="0"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GB" noProof="0"/>
              <a:t>Click to edit Master text styles</a:t>
            </a:r>
          </a:p>
        </p:txBody>
      </p:sp>
      <p:sp>
        <p:nvSpPr>
          <p:cNvPr id="3" name="Text Placeholder 2"/>
          <p:cNvSpPr>
            <a:spLocks noGrp="1"/>
          </p:cNvSpPr>
          <p:nvPr>
            <p:ph type="body" idx="1"/>
          </p:nvPr>
        </p:nvSpPr>
        <p:spPr>
          <a:xfrm>
            <a:off x="1484311" y="4343400"/>
            <a:ext cx="10018711" cy="1447800"/>
          </a:xfrm>
        </p:spPr>
        <p:txBody>
          <a:bodyPr rtlCol="0"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DD22D497-1F26-4DF0-B354-872FCC4712F7}" type="datetime1">
              <a:rPr lang="en-GB" noProof="0" smtClean="0"/>
              <a:t>12/04/2024</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rtlCol="0" anchor="b">
            <a:normAutofit/>
          </a:bodyPr>
          <a:lstStyle>
            <a:lvl1pPr algn="r">
              <a:defRPr sz="3200" b="0" cap="none"/>
            </a:lvl1p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1484312" y="4777381"/>
            <a:ext cx="10018710" cy="860400"/>
          </a:xfrm>
        </p:spPr>
        <p:txBody>
          <a:bodyPr rtlCol="0"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81CAE508-7317-4D08-B748-FA7A328757F2}" type="datetime1">
              <a:rPr lang="en-GB" noProof="0" smtClean="0"/>
              <a:t>12/04/2024</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rtl="0"/>
            <a:r>
              <a:rPr lang="en-GB" sz="8000" noProof="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dirty="0">
                <a:solidFill>
                  <a:schemeClr val="tx1"/>
                </a:solidFill>
                <a:effectLst/>
              </a:rPr>
              <a:t>”</a:t>
            </a:r>
          </a:p>
        </p:txBody>
      </p:sp>
      <p:sp>
        <p:nvSpPr>
          <p:cNvPr id="2" name="Title 1"/>
          <p:cNvSpPr>
            <a:spLocks noGrp="1"/>
          </p:cNvSpPr>
          <p:nvPr>
            <p:ph type="title"/>
          </p:nvPr>
        </p:nvSpPr>
        <p:spPr>
          <a:xfrm>
            <a:off x="2208212" y="685800"/>
            <a:ext cx="8990012" cy="2743199"/>
          </a:xfrm>
        </p:spPr>
        <p:txBody>
          <a:bodyPr rtlCol="0" anchor="ctr">
            <a:normAutofit/>
          </a:bodyPr>
          <a:lstStyle>
            <a:lvl1pPr algn="ctr">
              <a:defRPr sz="3200" b="0" cap="none">
                <a:solidFill>
                  <a:schemeClr val="tx1"/>
                </a:solidFill>
              </a:defRPr>
            </a:lvl1pPr>
          </a:lstStyle>
          <a:p>
            <a:pPr rtl="0"/>
            <a:r>
              <a:rPr lang="en-GB" noProof="0"/>
              <a:t>Click to edit Master title style</a:t>
            </a:r>
            <a:endParaRPr lang="en-GB" noProof="0"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rtl="0">
              <a:spcBef>
                <a:spcPct val="0"/>
              </a:spcBef>
              <a:buNone/>
            </a:pPr>
            <a:r>
              <a:rPr lang="en-GB" noProof="0"/>
              <a:t>Click to edit Master text styles</a:t>
            </a:r>
          </a:p>
        </p:txBody>
      </p:sp>
      <p:sp>
        <p:nvSpPr>
          <p:cNvPr id="3" name="Text Placeholder 2"/>
          <p:cNvSpPr>
            <a:spLocks noGrp="1"/>
          </p:cNvSpPr>
          <p:nvPr>
            <p:ph type="body" idx="1"/>
          </p:nvPr>
        </p:nvSpPr>
        <p:spPr>
          <a:xfrm>
            <a:off x="1484312" y="4775200"/>
            <a:ext cx="10018710" cy="1016000"/>
          </a:xfrm>
        </p:spPr>
        <p:txBody>
          <a:bodyPr rtlCol="0"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839AD1B7-17CB-4083-AA3E-7C14CB746BBA}" type="datetime1">
              <a:rPr lang="en-GB" noProof="0" smtClean="0"/>
              <a:t>12/04/2024</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rtl="0"/>
            <a:r>
              <a:rPr lang="en-GB" noProof="0"/>
              <a:t>Click to edit Master title style</a:t>
            </a:r>
            <a:endParaRPr lang="en-GB" noProof="0"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rtl="0">
              <a:spcBef>
                <a:spcPct val="0"/>
              </a:spcBef>
              <a:buNone/>
            </a:pPr>
            <a:r>
              <a:rPr lang="en-GB" noProof="0"/>
              <a:t>Click to edit Master text styles</a:t>
            </a:r>
          </a:p>
        </p:txBody>
      </p:sp>
      <p:sp>
        <p:nvSpPr>
          <p:cNvPr id="3" name="Text Placeholder 2"/>
          <p:cNvSpPr>
            <a:spLocks noGrp="1"/>
          </p:cNvSpPr>
          <p:nvPr>
            <p:ph type="body" idx="1"/>
          </p:nvPr>
        </p:nvSpPr>
        <p:spPr>
          <a:xfrm>
            <a:off x="1484311" y="4343400"/>
            <a:ext cx="10018713" cy="1447800"/>
          </a:xfrm>
        </p:spPr>
        <p:txBody>
          <a:bodyPr rtlCol="0"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C3B36315-EBE6-4A9D-A383-D6CD2A2EBB00}" type="datetime1">
              <a:rPr lang="en-GB" noProof="0" smtClean="0"/>
              <a:t>12/04/2024</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lgn="ctr">
              <a:defRPr/>
            </a:lvl1pPr>
          </a:lstStyle>
          <a:p>
            <a:pPr rtl="0"/>
            <a:r>
              <a:rPr lang="en-GB" noProof="0"/>
              <a:t>Click to edit Master title style</a:t>
            </a:r>
            <a:endParaRPr lang="en-GB" noProof="0" dirty="0"/>
          </a:p>
        </p:txBody>
      </p:sp>
      <p:sp>
        <p:nvSpPr>
          <p:cNvPr id="3" name="Vertical Text Placeholder 2"/>
          <p:cNvSpPr>
            <a:spLocks noGrp="1"/>
          </p:cNvSpPr>
          <p:nvPr>
            <p:ph type="body" orient="vert" idx="1"/>
          </p:nvPr>
        </p:nvSpPr>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Date Placeholder 3"/>
          <p:cNvSpPr>
            <a:spLocks noGrp="1"/>
          </p:cNvSpPr>
          <p:nvPr>
            <p:ph type="dt" sz="half" idx="10"/>
          </p:nvPr>
        </p:nvSpPr>
        <p:spPr/>
        <p:txBody>
          <a:bodyPr rtlCol="0"/>
          <a:lstStyle/>
          <a:p>
            <a:pPr rtl="0"/>
            <a:fld id="{53407383-3427-4575-B0AB-FC9F7CA42AAD}" type="datetime1">
              <a:rPr lang="en-GB" noProof="0" smtClean="0"/>
              <a:t>12/04/2024</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rtlCol="0"/>
          <a:lstStyle/>
          <a:p>
            <a:pPr rtl="0"/>
            <a:r>
              <a:rPr lang="en-GB" noProof="0"/>
              <a:t>Click to edit Master title style</a:t>
            </a:r>
            <a:endParaRPr lang="en-GB" noProof="0" dirty="0"/>
          </a:p>
        </p:txBody>
      </p:sp>
      <p:sp>
        <p:nvSpPr>
          <p:cNvPr id="3" name="Vertical Text Placeholder 2"/>
          <p:cNvSpPr>
            <a:spLocks noGrp="1"/>
          </p:cNvSpPr>
          <p:nvPr>
            <p:ph type="body" orient="vert" idx="1"/>
          </p:nvPr>
        </p:nvSpPr>
        <p:spPr>
          <a:xfrm>
            <a:off x="1484312" y="685800"/>
            <a:ext cx="8019742" cy="5105400"/>
          </a:xfrm>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Date Placeholder 3"/>
          <p:cNvSpPr>
            <a:spLocks noGrp="1"/>
          </p:cNvSpPr>
          <p:nvPr>
            <p:ph type="dt" sz="half" idx="10"/>
          </p:nvPr>
        </p:nvSpPr>
        <p:spPr/>
        <p:txBody>
          <a:bodyPr rtlCol="0"/>
          <a:lstStyle/>
          <a:p>
            <a:pPr rtl="0"/>
            <a:fld id="{926A8485-45A6-40DF-913D-0935769CD3C8}" type="datetime1">
              <a:rPr lang="en-GB" noProof="0" smtClean="0"/>
              <a:t>12/04/2024</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rtl="0"/>
            <a:fld id="{4E758538-EE2D-41E9-BC6C-040DE836FFCF}" type="datetime1">
              <a:rPr lang="en-GB" noProof="0" smtClean="0"/>
              <a:t>12/04/2024</a:t>
            </a:fld>
            <a:endParaRPr lang="en-GB" noProof="0"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pPr rtl="0"/>
            <a:endParaRPr lang="en-GB" noProof="0"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rtl="0"/>
            <a:fld id="{D57F1E4F-1CFF-5643-939E-217C01CDF565}" type="slidenum">
              <a:rPr lang="en-GB" noProof="0" smtClean="0"/>
              <a:pPr/>
              <a:t>‹#›</a:t>
            </a:fld>
            <a:endParaRPr lang="en-GB" noProof="0"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hf sldNum="0" hdr="0" ftr="0" dt="0"/>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5A92FE9-DB05-4D0D-AF5A-BE8664B9FF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pic>
        <p:nvPicPr>
          <p:cNvPr id="6" name="Picture 5">
            <a:extLst>
              <a:ext uri="{FF2B5EF4-FFF2-40B4-BE49-F238E27FC236}">
                <a16:creationId xmlns:a16="http://schemas.microsoft.com/office/drawing/2014/main" id="{7E9B76D3-23C5-6557-C3F8-EA69EC887F88}"/>
              </a:ext>
            </a:extLst>
          </p:cNvPr>
          <p:cNvPicPr>
            <a:picLocks noChangeAspect="1"/>
          </p:cNvPicPr>
          <p:nvPr/>
        </p:nvPicPr>
        <p:blipFill>
          <a:blip r:embed="rId5"/>
          <a:stretch>
            <a:fillRect/>
          </a:stretch>
        </p:blipFill>
        <p:spPr>
          <a:xfrm>
            <a:off x="7372332" y="637435"/>
            <a:ext cx="2478958" cy="1239479"/>
          </a:xfrm>
          <a:prstGeom prst="rect">
            <a:avLst/>
          </a:prstGeom>
        </p:spPr>
      </p:pic>
      <p:grpSp>
        <p:nvGrpSpPr>
          <p:cNvPr id="23" name="Group 22">
            <a:extLst>
              <a:ext uri="{FF2B5EF4-FFF2-40B4-BE49-F238E27FC236}">
                <a16:creationId xmlns:a16="http://schemas.microsoft.com/office/drawing/2014/main" id="{53D9B26A-5143-49A7-BA98-D871D5BD71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1"/>
            <a:ext cx="5014912" cy="6857999"/>
            <a:chOff x="2928938" y="-4763"/>
            <a:chExt cx="5014912" cy="6862763"/>
          </a:xfrm>
        </p:grpSpPr>
        <p:sp>
          <p:nvSpPr>
            <p:cNvPr id="24" name="Freeform 6">
              <a:extLst>
                <a:ext uri="{FF2B5EF4-FFF2-40B4-BE49-F238E27FC236}">
                  <a16:creationId xmlns:a16="http://schemas.microsoft.com/office/drawing/2014/main" id="{68B85E55-A2A1-4682-B891-F201358A92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5" name="Freeform 7">
              <a:extLst>
                <a:ext uri="{FF2B5EF4-FFF2-40B4-BE49-F238E27FC236}">
                  <a16:creationId xmlns:a16="http://schemas.microsoft.com/office/drawing/2014/main" id="{45EF6EDB-9B5D-49E9-96FA-1AE08BF95E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txBody>
            <a:bodyPr/>
            <a:lstStyle/>
            <a:p>
              <a:endParaRPr lang="en-GB"/>
            </a:p>
          </p:txBody>
        </p:sp>
        <p:sp>
          <p:nvSpPr>
            <p:cNvPr id="26" name="Freeform 12">
              <a:extLst>
                <a:ext uri="{FF2B5EF4-FFF2-40B4-BE49-F238E27FC236}">
                  <a16:creationId xmlns:a16="http://schemas.microsoft.com/office/drawing/2014/main" id="{38338226-D6E2-4EEE-B271-DB4BD096DB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txBody>
            <a:bodyPr/>
            <a:lstStyle/>
            <a:p>
              <a:endParaRPr lang="en-GB"/>
            </a:p>
          </p:txBody>
        </p:sp>
        <p:sp>
          <p:nvSpPr>
            <p:cNvPr id="27" name="Freeform 13">
              <a:extLst>
                <a:ext uri="{FF2B5EF4-FFF2-40B4-BE49-F238E27FC236}">
                  <a16:creationId xmlns:a16="http://schemas.microsoft.com/office/drawing/2014/main" id="{4878FB48-17B3-4A11-8025-DE0945CD4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8" name="Freeform 14">
              <a:extLst>
                <a:ext uri="{FF2B5EF4-FFF2-40B4-BE49-F238E27FC236}">
                  <a16:creationId xmlns:a16="http://schemas.microsoft.com/office/drawing/2014/main" id="{4150A21C-DD6D-4D3C-9E95-7A3CA263B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9" name="Freeform 15">
              <a:extLst>
                <a:ext uri="{FF2B5EF4-FFF2-40B4-BE49-F238E27FC236}">
                  <a16:creationId xmlns:a16="http://schemas.microsoft.com/office/drawing/2014/main" id="{7505BF04-104D-4180-A284-42FCD6B04D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txBody>
            <a:bodyPr/>
            <a:lstStyle/>
            <a:p>
              <a:endParaRPr lang="en-GB"/>
            </a:p>
          </p:txBody>
        </p:sp>
      </p:grpSp>
      <p:sp>
        <p:nvSpPr>
          <p:cNvPr id="2" name="Title 1">
            <a:extLst>
              <a:ext uri="{FF2B5EF4-FFF2-40B4-BE49-F238E27FC236}">
                <a16:creationId xmlns:a16="http://schemas.microsoft.com/office/drawing/2014/main" id="{652CD06E-EB43-4697-A9C1-290232C3BAD6}"/>
              </a:ext>
            </a:extLst>
          </p:cNvPr>
          <p:cNvSpPr>
            <a:spLocks noGrp="1"/>
          </p:cNvSpPr>
          <p:nvPr>
            <p:ph type="ctrTitle"/>
          </p:nvPr>
        </p:nvSpPr>
        <p:spPr>
          <a:xfrm>
            <a:off x="1018190" y="398704"/>
            <a:ext cx="6377221" cy="1429140"/>
          </a:xfrm>
        </p:spPr>
        <p:txBody>
          <a:bodyPr rtlCol="0">
            <a:normAutofit fontScale="90000"/>
          </a:bodyPr>
          <a:lstStyle/>
          <a:p>
            <a:pPr algn="l" rtl="0"/>
            <a:r>
              <a:rPr lang="en-GB" sz="6200" dirty="0"/>
              <a:t>Time management </a:t>
            </a:r>
          </a:p>
        </p:txBody>
      </p:sp>
      <p:sp>
        <p:nvSpPr>
          <p:cNvPr id="3" name="Subtitle 2">
            <a:extLst>
              <a:ext uri="{FF2B5EF4-FFF2-40B4-BE49-F238E27FC236}">
                <a16:creationId xmlns:a16="http://schemas.microsoft.com/office/drawing/2014/main" id="{1FBBDE4E-FFA3-44D5-BA0B-7575E2214B7C}"/>
              </a:ext>
            </a:extLst>
          </p:cNvPr>
          <p:cNvSpPr>
            <a:spLocks noGrp="1"/>
          </p:cNvSpPr>
          <p:nvPr>
            <p:ph type="subTitle" idx="1"/>
          </p:nvPr>
        </p:nvSpPr>
        <p:spPr>
          <a:xfrm>
            <a:off x="1089026" y="2052434"/>
            <a:ext cx="7397247" cy="4107733"/>
          </a:xfrm>
        </p:spPr>
        <p:txBody>
          <a:bodyPr rtlCol="0">
            <a:normAutofit/>
          </a:bodyPr>
          <a:lstStyle/>
          <a:p>
            <a:pPr algn="l" rtl="0"/>
            <a:r>
              <a:rPr lang="en-GB" dirty="0"/>
              <a:t>Throughout the Two semesters of my journey in university, time management has been a constant blockade in my path to success. Managing my time is an aspect of life I’d aspire to excel upon considering the implications I’ve experienced. My poor time management skills have burdened  my personal commitments, failing to meet deadlines and even suppressing my full potential. The amount of stress and anxiety that associates with poor management of time has been major consequence to my wellbeing. </a:t>
            </a:r>
          </a:p>
        </p:txBody>
      </p:sp>
      <p:pic>
        <p:nvPicPr>
          <p:cNvPr id="5" name="Recorded Sound">
            <a:hlinkClick r:id="" action="ppaction://media"/>
            <a:extLst>
              <a:ext uri="{FF2B5EF4-FFF2-40B4-BE49-F238E27FC236}">
                <a16:creationId xmlns:a16="http://schemas.microsoft.com/office/drawing/2014/main" id="{D737A91A-B443-FF8F-BC86-7B8F7DC89E7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161268" y="193347"/>
            <a:ext cx="487363" cy="487363"/>
          </a:xfrm>
          <a:prstGeom prst="rect">
            <a:avLst/>
          </a:prstGeom>
        </p:spPr>
      </p:pic>
    </p:spTree>
    <p:extLst>
      <p:ext uri="{BB962C8B-B14F-4D97-AF65-F5344CB8AC3E}">
        <p14:creationId xmlns:p14="http://schemas.microsoft.com/office/powerpoint/2010/main" val="3884466951"/>
      </p:ext>
    </p:extLst>
  </p:cSld>
  <p:clrMapOvr>
    <a:overrideClrMapping bg1="dk1" tx1="lt1" bg2="dk2" tx2="lt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546"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6" presetClass="emph" presetSubtype="0" fill="hold" grpId="0" nodeType="clickEffect">
                                  <p:stCondLst>
                                    <p:cond delay="0"/>
                                  </p:stCondLst>
                                  <p:iterate type="lt">
                                    <p:tmPct val="4000"/>
                                  </p:iterate>
                                  <p:childTnLst>
                                    <p:set>
                                      <p:cBhvr override="childStyle">
                                        <p:cTn id="17" dur="500" fill="hold"/>
                                        <p:tgtEl>
                                          <p:spTgt spid="2"/>
                                        </p:tgtEl>
                                        <p:attrNameLst>
                                          <p:attrName>style.color</p:attrName>
                                        </p:attrNameLst>
                                      </p:cBhvr>
                                      <p:to>
                                        <p:clrVal>
                                          <a:srgbClr val="00B0F0"/>
                                        </p:clrVal>
                                      </p:to>
                                    </p:set>
                                    <p:set>
                                      <p:cBhvr>
                                        <p:cTn id="18" dur="500" fill="hold"/>
                                        <p:tgtEl>
                                          <p:spTgt spid="2"/>
                                        </p:tgtEl>
                                        <p:attrNameLst>
                                          <p:attrName>fillcolor</p:attrName>
                                        </p:attrNameLst>
                                      </p:cBhvr>
                                      <p:to>
                                        <p:clrVal>
                                          <a:srgbClr val="00B0F0"/>
                                        </p:clrVal>
                                      </p:to>
                                    </p:set>
                                    <p:set>
                                      <p:cBhvr>
                                        <p:cTn id="19" dur="500" fill="hold"/>
                                        <p:tgtEl>
                                          <p:spTgt spid="2"/>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p:cTn id="20" fill="hold" display="0">
                  <p:stCondLst>
                    <p:cond delay="indefinite"/>
                  </p:stCondLst>
                  <p:endCondLst>
                    <p:cond evt="onStopAudio" delay="0">
                      <p:tgtEl>
                        <p:sldTgt/>
                      </p:tgtEl>
                    </p:cond>
                  </p:endCondLst>
                </p:cTn>
                <p:tgtEl>
                  <p:spTgt spid="5"/>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grpSp>
        <p:nvGrpSpPr>
          <p:cNvPr id="23" name="Group 22">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5"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txBody>
            <a:bodyPr/>
            <a:lstStyle/>
            <a:p>
              <a:endParaRPr lang="en-GB"/>
            </a:p>
          </p:txBody>
        </p:sp>
        <p:sp>
          <p:nvSpPr>
            <p:cNvPr id="26"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txBody>
            <a:bodyPr/>
            <a:lstStyle/>
            <a:p>
              <a:endParaRPr lang="en-GB"/>
            </a:p>
          </p:txBody>
        </p:sp>
        <p:sp>
          <p:nvSpPr>
            <p:cNvPr id="27"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8"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9"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txBody>
            <a:bodyPr/>
            <a:lstStyle/>
            <a:p>
              <a:endParaRPr lang="en-GB"/>
            </a:p>
          </p:txBody>
        </p:sp>
      </p:grpSp>
      <p:sp>
        <p:nvSpPr>
          <p:cNvPr id="2" name="Title 1">
            <a:extLst>
              <a:ext uri="{FF2B5EF4-FFF2-40B4-BE49-F238E27FC236}">
                <a16:creationId xmlns:a16="http://schemas.microsoft.com/office/drawing/2014/main" id="{C7492CCE-C435-464E-A19A-D4C606FDBE3D}"/>
              </a:ext>
            </a:extLst>
          </p:cNvPr>
          <p:cNvSpPr>
            <a:spLocks noGrp="1"/>
          </p:cNvSpPr>
          <p:nvPr>
            <p:ph type="title"/>
          </p:nvPr>
        </p:nvSpPr>
        <p:spPr>
          <a:xfrm>
            <a:off x="1018191" y="685800"/>
            <a:ext cx="7411825" cy="1752599"/>
          </a:xfrm>
        </p:spPr>
        <p:txBody>
          <a:bodyPr rtlCol="0">
            <a:normAutofit/>
          </a:bodyPr>
          <a:lstStyle/>
          <a:p>
            <a:pPr algn="l" rtl="0"/>
            <a:r>
              <a:rPr lang="en-GB" dirty="0"/>
              <a:t> How my time management Impacts my potential </a:t>
            </a:r>
          </a:p>
        </p:txBody>
      </p:sp>
      <p:sp>
        <p:nvSpPr>
          <p:cNvPr id="6" name="Content Placeholder 5">
            <a:extLst>
              <a:ext uri="{FF2B5EF4-FFF2-40B4-BE49-F238E27FC236}">
                <a16:creationId xmlns:a16="http://schemas.microsoft.com/office/drawing/2014/main" id="{A5146AE6-73B7-2C21-7E9A-9AD38EFC2562}"/>
              </a:ext>
            </a:extLst>
          </p:cNvPr>
          <p:cNvSpPr>
            <a:spLocks noGrp="1"/>
          </p:cNvSpPr>
          <p:nvPr>
            <p:ph idx="1"/>
          </p:nvPr>
        </p:nvSpPr>
        <p:spPr/>
        <p:txBody>
          <a:bodyPr/>
          <a:lstStyle/>
          <a:p>
            <a:r>
              <a:rPr lang="en-GB" dirty="0"/>
              <a:t>Arriving late to lectures or work</a:t>
            </a:r>
          </a:p>
          <a:p>
            <a:r>
              <a:rPr lang="en-GB" dirty="0"/>
              <a:t>Bad sleeping habits  </a:t>
            </a:r>
          </a:p>
          <a:p>
            <a:r>
              <a:rPr lang="en-GB" dirty="0"/>
              <a:t>Causing stress from rushing to meeting deadlines with short time periods </a:t>
            </a:r>
          </a:p>
          <a:p>
            <a:r>
              <a:rPr lang="en-GB" dirty="0"/>
              <a:t>Delaying tasks </a:t>
            </a:r>
          </a:p>
          <a:p>
            <a:r>
              <a:rPr lang="en-GB" dirty="0"/>
              <a:t>Poor prioritisation   </a:t>
            </a:r>
          </a:p>
          <a:p>
            <a:endParaRPr lang="en-GB" dirty="0"/>
          </a:p>
        </p:txBody>
      </p:sp>
      <p:pic>
        <p:nvPicPr>
          <p:cNvPr id="3" name="Picture 2">
            <a:extLst>
              <a:ext uri="{FF2B5EF4-FFF2-40B4-BE49-F238E27FC236}">
                <a16:creationId xmlns:a16="http://schemas.microsoft.com/office/drawing/2014/main" id="{F763AB3A-025C-45C8-BC81-B0631F20063F}"/>
              </a:ext>
            </a:extLst>
          </p:cNvPr>
          <p:cNvPicPr>
            <a:picLocks noChangeAspect="1"/>
          </p:cNvPicPr>
          <p:nvPr/>
        </p:nvPicPr>
        <p:blipFill>
          <a:blip r:embed="rId3"/>
          <a:stretch>
            <a:fillRect/>
          </a:stretch>
        </p:blipFill>
        <p:spPr>
          <a:xfrm>
            <a:off x="7634187" y="945682"/>
            <a:ext cx="2029808" cy="1350745"/>
          </a:xfrm>
          <a:prstGeom prst="rect">
            <a:avLst/>
          </a:prstGeom>
        </p:spPr>
      </p:pic>
      <p:pic>
        <p:nvPicPr>
          <p:cNvPr id="4" name="Picture 3">
            <a:extLst>
              <a:ext uri="{FF2B5EF4-FFF2-40B4-BE49-F238E27FC236}">
                <a16:creationId xmlns:a16="http://schemas.microsoft.com/office/drawing/2014/main" id="{3F303CEA-D0B4-DF14-6BD7-70D5F101D739}"/>
              </a:ext>
            </a:extLst>
          </p:cNvPr>
          <p:cNvPicPr>
            <a:picLocks noChangeAspect="1"/>
          </p:cNvPicPr>
          <p:nvPr/>
        </p:nvPicPr>
        <p:blipFill>
          <a:blip r:embed="rId4"/>
          <a:stretch>
            <a:fillRect/>
          </a:stretch>
        </p:blipFill>
        <p:spPr>
          <a:xfrm>
            <a:off x="7537448" y="4494213"/>
            <a:ext cx="2619375" cy="1743075"/>
          </a:xfrm>
          <a:prstGeom prst="rect">
            <a:avLst/>
          </a:prstGeom>
        </p:spPr>
      </p:pic>
    </p:spTree>
    <p:extLst>
      <p:ext uri="{BB962C8B-B14F-4D97-AF65-F5344CB8AC3E}">
        <p14:creationId xmlns:p14="http://schemas.microsoft.com/office/powerpoint/2010/main" val="99068455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grpId="0" nodeType="clickEffect">
                                  <p:stCondLst>
                                    <p:cond delay="0"/>
                                  </p:stCondLst>
                                  <p:childTnLst>
                                    <p:animClr clrSpc="rgb" dir="cw">
                                      <p:cBhvr override="childStyle">
                                        <p:cTn id="6" dur="2000" fill="hold"/>
                                        <p:tgtEl>
                                          <p:spTgt spid="2"/>
                                        </p:tgtEl>
                                        <p:attrNameLst>
                                          <p:attrName>style.color</p:attrName>
                                        </p:attrNameLst>
                                      </p:cBhvr>
                                      <p:to>
                                        <a:srgbClr val="30ACEC"/>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grpSp>
        <p:nvGrpSpPr>
          <p:cNvPr id="23" name="Group 22">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5"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txBody>
            <a:bodyPr/>
            <a:lstStyle/>
            <a:p>
              <a:endParaRPr lang="en-GB"/>
            </a:p>
          </p:txBody>
        </p:sp>
        <p:sp>
          <p:nvSpPr>
            <p:cNvPr id="26"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txBody>
            <a:bodyPr/>
            <a:lstStyle/>
            <a:p>
              <a:endParaRPr lang="en-GB"/>
            </a:p>
          </p:txBody>
        </p:sp>
        <p:sp>
          <p:nvSpPr>
            <p:cNvPr id="27"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8"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9"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txBody>
            <a:bodyPr/>
            <a:lstStyle/>
            <a:p>
              <a:endParaRPr lang="en-GB"/>
            </a:p>
          </p:txBody>
        </p:sp>
      </p:grpSp>
      <p:sp>
        <p:nvSpPr>
          <p:cNvPr id="2" name="Title 1">
            <a:extLst>
              <a:ext uri="{FF2B5EF4-FFF2-40B4-BE49-F238E27FC236}">
                <a16:creationId xmlns:a16="http://schemas.microsoft.com/office/drawing/2014/main" id="{C7492CCE-C435-464E-A19A-D4C606FDBE3D}"/>
              </a:ext>
            </a:extLst>
          </p:cNvPr>
          <p:cNvSpPr>
            <a:spLocks noGrp="1"/>
          </p:cNvSpPr>
          <p:nvPr>
            <p:ph type="title"/>
          </p:nvPr>
        </p:nvSpPr>
        <p:spPr>
          <a:xfrm>
            <a:off x="1018191" y="685800"/>
            <a:ext cx="7411825" cy="1752599"/>
          </a:xfrm>
        </p:spPr>
        <p:txBody>
          <a:bodyPr rtlCol="0">
            <a:normAutofit/>
          </a:bodyPr>
          <a:lstStyle/>
          <a:p>
            <a:pPr algn="l" rtl="0"/>
            <a:r>
              <a:rPr lang="en-GB" dirty="0"/>
              <a:t>My game plan to enhancing my time management </a:t>
            </a:r>
          </a:p>
        </p:txBody>
      </p:sp>
      <p:sp>
        <p:nvSpPr>
          <p:cNvPr id="3" name="Content Placeholder 2">
            <a:extLst>
              <a:ext uri="{FF2B5EF4-FFF2-40B4-BE49-F238E27FC236}">
                <a16:creationId xmlns:a16="http://schemas.microsoft.com/office/drawing/2014/main" id="{60DFF4FA-F598-4962-B6AB-31A8BE724E52}"/>
              </a:ext>
            </a:extLst>
          </p:cNvPr>
          <p:cNvSpPr>
            <a:spLocks noGrp="1"/>
          </p:cNvSpPr>
          <p:nvPr>
            <p:ph idx="1"/>
          </p:nvPr>
        </p:nvSpPr>
        <p:spPr>
          <a:xfrm>
            <a:off x="1018190" y="2666999"/>
            <a:ext cx="7243603" cy="2719193"/>
          </a:xfrm>
        </p:spPr>
        <p:txBody>
          <a:bodyPr rtlCol="0" anchor="t">
            <a:normAutofit/>
          </a:bodyPr>
          <a:lstStyle/>
          <a:p>
            <a:pPr rtl="0"/>
            <a:r>
              <a:rPr lang="en-GB" sz="1800" dirty="0"/>
              <a:t>Creating a routine to manage life and sleep  </a:t>
            </a:r>
          </a:p>
          <a:p>
            <a:pPr rtl="0"/>
            <a:r>
              <a:rPr lang="en-GB" sz="1800" dirty="0"/>
              <a:t>Prioritising significant tasks </a:t>
            </a:r>
          </a:p>
          <a:p>
            <a:pPr rtl="0"/>
            <a:r>
              <a:rPr lang="en-GB" sz="1800" dirty="0"/>
              <a:t>Understanding different time management techniques    </a:t>
            </a:r>
          </a:p>
          <a:p>
            <a:pPr rtl="0"/>
            <a:endParaRPr lang="en-GB" sz="1800" dirty="0"/>
          </a:p>
        </p:txBody>
      </p:sp>
      <p:pic>
        <p:nvPicPr>
          <p:cNvPr id="5" name="Picture 4">
            <a:extLst>
              <a:ext uri="{FF2B5EF4-FFF2-40B4-BE49-F238E27FC236}">
                <a16:creationId xmlns:a16="http://schemas.microsoft.com/office/drawing/2014/main" id="{89C7092B-6277-FBA8-5396-202BAD98B85D}"/>
              </a:ext>
            </a:extLst>
          </p:cNvPr>
          <p:cNvPicPr>
            <a:picLocks noChangeAspect="1"/>
          </p:cNvPicPr>
          <p:nvPr/>
        </p:nvPicPr>
        <p:blipFill>
          <a:blip r:embed="rId3"/>
          <a:stretch>
            <a:fillRect/>
          </a:stretch>
        </p:blipFill>
        <p:spPr>
          <a:xfrm>
            <a:off x="796130" y="4371287"/>
            <a:ext cx="2466975" cy="1847850"/>
          </a:xfrm>
          <a:prstGeom prst="rect">
            <a:avLst/>
          </a:prstGeom>
        </p:spPr>
      </p:pic>
      <p:pic>
        <p:nvPicPr>
          <p:cNvPr id="7" name="Picture 6">
            <a:extLst>
              <a:ext uri="{FF2B5EF4-FFF2-40B4-BE49-F238E27FC236}">
                <a16:creationId xmlns:a16="http://schemas.microsoft.com/office/drawing/2014/main" id="{B59602DA-7029-EC4F-BA6E-0118BC0AACA8}"/>
              </a:ext>
            </a:extLst>
          </p:cNvPr>
          <p:cNvPicPr>
            <a:picLocks noChangeAspect="1"/>
          </p:cNvPicPr>
          <p:nvPr/>
        </p:nvPicPr>
        <p:blipFill>
          <a:blip r:embed="rId4"/>
          <a:stretch>
            <a:fillRect/>
          </a:stretch>
        </p:blipFill>
        <p:spPr>
          <a:xfrm>
            <a:off x="4425952" y="4371288"/>
            <a:ext cx="2619375" cy="1847850"/>
          </a:xfrm>
          <a:prstGeom prst="rect">
            <a:avLst/>
          </a:prstGeom>
        </p:spPr>
      </p:pic>
    </p:spTree>
    <p:extLst>
      <p:ext uri="{BB962C8B-B14F-4D97-AF65-F5344CB8AC3E}">
        <p14:creationId xmlns:p14="http://schemas.microsoft.com/office/powerpoint/2010/main" val="390191335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grpId="0" nodeType="clickEffect">
                                  <p:stCondLst>
                                    <p:cond delay="0"/>
                                  </p:stCondLst>
                                  <p:childTnLst>
                                    <p:animClr clrSpc="rgb" dir="cw">
                                      <p:cBhvr override="childStyle">
                                        <p:cTn id="6" dur="2000" fill="hold"/>
                                        <p:tgtEl>
                                          <p:spTgt spid="2"/>
                                        </p:tgtEl>
                                        <p:attrNameLst>
                                          <p:attrName>style.color</p:attrName>
                                        </p:attrNameLst>
                                      </p:cBhvr>
                                      <p:to>
                                        <a:srgbClr val="30ACEC"/>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pic>
        <p:nvPicPr>
          <p:cNvPr id="4" name="Picture 3">
            <a:extLst>
              <a:ext uri="{FF2B5EF4-FFF2-40B4-BE49-F238E27FC236}">
                <a16:creationId xmlns:a16="http://schemas.microsoft.com/office/drawing/2014/main" id="{F77AE121-E228-C31B-C9C1-285DBB0C9F3A}"/>
              </a:ext>
            </a:extLst>
          </p:cNvPr>
          <p:cNvPicPr>
            <a:picLocks noChangeAspect="1"/>
          </p:cNvPicPr>
          <p:nvPr/>
        </p:nvPicPr>
        <p:blipFill>
          <a:blip r:embed="rId3"/>
          <a:stretch>
            <a:fillRect/>
          </a:stretch>
        </p:blipFill>
        <p:spPr>
          <a:xfrm>
            <a:off x="5514180" y="541336"/>
            <a:ext cx="2619375" cy="1743075"/>
          </a:xfrm>
          <a:prstGeom prst="rect">
            <a:avLst/>
          </a:prstGeom>
        </p:spPr>
      </p:pic>
      <p:grpSp>
        <p:nvGrpSpPr>
          <p:cNvPr id="23" name="Group 22">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5"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txBody>
            <a:bodyPr/>
            <a:lstStyle/>
            <a:p>
              <a:endParaRPr lang="en-GB"/>
            </a:p>
          </p:txBody>
        </p:sp>
        <p:sp>
          <p:nvSpPr>
            <p:cNvPr id="26"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txBody>
            <a:bodyPr/>
            <a:lstStyle/>
            <a:p>
              <a:endParaRPr lang="en-GB"/>
            </a:p>
          </p:txBody>
        </p:sp>
        <p:sp>
          <p:nvSpPr>
            <p:cNvPr id="27"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8"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9"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txBody>
            <a:bodyPr/>
            <a:lstStyle/>
            <a:p>
              <a:endParaRPr lang="en-GB"/>
            </a:p>
          </p:txBody>
        </p:sp>
      </p:grpSp>
      <p:sp>
        <p:nvSpPr>
          <p:cNvPr id="2" name="Title 1">
            <a:extLst>
              <a:ext uri="{FF2B5EF4-FFF2-40B4-BE49-F238E27FC236}">
                <a16:creationId xmlns:a16="http://schemas.microsoft.com/office/drawing/2014/main" id="{C7492CCE-C435-464E-A19A-D4C606FDBE3D}"/>
              </a:ext>
            </a:extLst>
          </p:cNvPr>
          <p:cNvSpPr>
            <a:spLocks noGrp="1"/>
          </p:cNvSpPr>
          <p:nvPr>
            <p:ph type="title"/>
          </p:nvPr>
        </p:nvSpPr>
        <p:spPr>
          <a:xfrm>
            <a:off x="1018191" y="685800"/>
            <a:ext cx="7411825" cy="1752599"/>
          </a:xfrm>
        </p:spPr>
        <p:txBody>
          <a:bodyPr rtlCol="0">
            <a:normAutofit/>
          </a:bodyPr>
          <a:lstStyle/>
          <a:p>
            <a:pPr algn="l" rtl="0"/>
            <a:r>
              <a:rPr lang="en-GB" dirty="0"/>
              <a:t>Conclusion </a:t>
            </a:r>
          </a:p>
        </p:txBody>
      </p:sp>
      <p:sp>
        <p:nvSpPr>
          <p:cNvPr id="3" name="Content Placeholder 2">
            <a:extLst>
              <a:ext uri="{FF2B5EF4-FFF2-40B4-BE49-F238E27FC236}">
                <a16:creationId xmlns:a16="http://schemas.microsoft.com/office/drawing/2014/main" id="{60DFF4FA-F598-4962-B6AB-31A8BE724E52}"/>
              </a:ext>
            </a:extLst>
          </p:cNvPr>
          <p:cNvSpPr>
            <a:spLocks noGrp="1"/>
          </p:cNvSpPr>
          <p:nvPr>
            <p:ph idx="1"/>
          </p:nvPr>
        </p:nvSpPr>
        <p:spPr>
          <a:xfrm>
            <a:off x="1018190" y="2666999"/>
            <a:ext cx="7243603" cy="2719193"/>
          </a:xfrm>
        </p:spPr>
        <p:txBody>
          <a:bodyPr rtlCol="0" anchor="t">
            <a:normAutofit lnSpcReduction="10000"/>
          </a:bodyPr>
          <a:lstStyle/>
          <a:p>
            <a:pPr rtl="0"/>
            <a:r>
              <a:rPr lang="en-GB" sz="1800" dirty="0"/>
              <a:t>In conclusion mastering the art of time management is essential to success as it provides stability and organisation to influencing me to live a healthier lifestyle. Understanding tactics to combat against poor time management has exposed my bad habits and provided insight to the significance of scheduling. Utilizing techniques to enhancing my management of time like implementing a planner designed to space out set tasks will provide increased performance and vast numerous amount of time to perfect my craft. prioritising dependant on date of completion or importance has fuelled my confidence and presented an opportunity to reach my full potential.      </a:t>
            </a:r>
          </a:p>
        </p:txBody>
      </p:sp>
    </p:spTree>
    <p:extLst>
      <p:ext uri="{BB962C8B-B14F-4D97-AF65-F5344CB8AC3E}">
        <p14:creationId xmlns:p14="http://schemas.microsoft.com/office/powerpoint/2010/main" val="252002296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grpId="0" nodeType="clickEffect">
                                  <p:stCondLst>
                                    <p:cond delay="0"/>
                                  </p:stCondLst>
                                  <p:childTnLst>
                                    <p:animClr clrSpc="rgb" dir="cw">
                                      <p:cBhvr override="childStyle">
                                        <p:cTn id="6" dur="2000" fill="hold"/>
                                        <p:tgtEl>
                                          <p:spTgt spid="2"/>
                                        </p:tgtEl>
                                        <p:attrNameLst>
                                          <p:attrName>style.color</p:attrName>
                                        </p:attrNameLst>
                                      </p:cBhvr>
                                      <p:to>
                                        <a:srgbClr val="30ACEC"/>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grpSp>
        <p:nvGrpSpPr>
          <p:cNvPr id="23" name="Group 22">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5"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txBody>
            <a:bodyPr/>
            <a:lstStyle/>
            <a:p>
              <a:endParaRPr lang="en-GB"/>
            </a:p>
          </p:txBody>
        </p:sp>
        <p:sp>
          <p:nvSpPr>
            <p:cNvPr id="26"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txBody>
            <a:bodyPr/>
            <a:lstStyle/>
            <a:p>
              <a:endParaRPr lang="en-GB"/>
            </a:p>
          </p:txBody>
        </p:sp>
        <p:sp>
          <p:nvSpPr>
            <p:cNvPr id="27"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8"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9"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txBody>
            <a:bodyPr/>
            <a:lstStyle/>
            <a:p>
              <a:endParaRPr lang="en-GB"/>
            </a:p>
          </p:txBody>
        </p:sp>
      </p:grpSp>
      <p:sp>
        <p:nvSpPr>
          <p:cNvPr id="2" name="Title 1">
            <a:extLst>
              <a:ext uri="{FF2B5EF4-FFF2-40B4-BE49-F238E27FC236}">
                <a16:creationId xmlns:a16="http://schemas.microsoft.com/office/drawing/2014/main" id="{C7492CCE-C435-464E-A19A-D4C606FDBE3D}"/>
              </a:ext>
            </a:extLst>
          </p:cNvPr>
          <p:cNvSpPr>
            <a:spLocks noGrp="1"/>
          </p:cNvSpPr>
          <p:nvPr>
            <p:ph type="title"/>
          </p:nvPr>
        </p:nvSpPr>
        <p:spPr>
          <a:xfrm>
            <a:off x="1018191" y="685800"/>
            <a:ext cx="7411825" cy="1752599"/>
          </a:xfrm>
        </p:spPr>
        <p:txBody>
          <a:bodyPr rtlCol="0">
            <a:normAutofit/>
          </a:bodyPr>
          <a:lstStyle/>
          <a:p>
            <a:pPr algn="l" rtl="0"/>
            <a:r>
              <a:rPr lang="en-GB" dirty="0"/>
              <a:t>Procrastination </a:t>
            </a:r>
          </a:p>
        </p:txBody>
      </p:sp>
      <p:sp>
        <p:nvSpPr>
          <p:cNvPr id="3" name="Content Placeholder 2">
            <a:extLst>
              <a:ext uri="{FF2B5EF4-FFF2-40B4-BE49-F238E27FC236}">
                <a16:creationId xmlns:a16="http://schemas.microsoft.com/office/drawing/2014/main" id="{60DFF4FA-F598-4962-B6AB-31A8BE724E52}"/>
              </a:ext>
            </a:extLst>
          </p:cNvPr>
          <p:cNvSpPr>
            <a:spLocks noGrp="1"/>
          </p:cNvSpPr>
          <p:nvPr>
            <p:ph idx="1"/>
          </p:nvPr>
        </p:nvSpPr>
        <p:spPr>
          <a:xfrm>
            <a:off x="1018190" y="2666999"/>
            <a:ext cx="7243603" cy="2719193"/>
          </a:xfrm>
        </p:spPr>
        <p:txBody>
          <a:bodyPr rtlCol="0" anchor="t">
            <a:normAutofit lnSpcReduction="10000"/>
          </a:bodyPr>
          <a:lstStyle/>
          <a:p>
            <a:pPr rtl="0"/>
            <a:r>
              <a:rPr lang="en-GB" sz="1800" dirty="0"/>
              <a:t>Procrastination in my eyes is detrimental to learning especially in this generation considering the endless distractions that are available with modern day technology. My Procrastination has affected me insignificantly to my academic journey and work ethic. Procrastinating about tasks or deadlines has been a downfall in my performance, always delaying tasks which resulted in rushing within short time. My lifestyle is problematic to alluring to distractions such as social media or online games. procrastination overshadows my ability to present desired results which causes a severe amount of stress and anxiety with only myself to blame.  </a:t>
            </a:r>
          </a:p>
        </p:txBody>
      </p:sp>
      <p:pic>
        <p:nvPicPr>
          <p:cNvPr id="4" name="Picture 3">
            <a:extLst>
              <a:ext uri="{FF2B5EF4-FFF2-40B4-BE49-F238E27FC236}">
                <a16:creationId xmlns:a16="http://schemas.microsoft.com/office/drawing/2014/main" id="{06119454-AF56-AD87-10E1-2FDEAF0AF262}"/>
              </a:ext>
            </a:extLst>
          </p:cNvPr>
          <p:cNvPicPr>
            <a:picLocks noChangeAspect="1"/>
          </p:cNvPicPr>
          <p:nvPr/>
        </p:nvPicPr>
        <p:blipFill>
          <a:blip r:embed="rId3"/>
          <a:stretch>
            <a:fillRect/>
          </a:stretch>
        </p:blipFill>
        <p:spPr>
          <a:xfrm>
            <a:off x="6080292" y="357352"/>
            <a:ext cx="2816449" cy="2111211"/>
          </a:xfrm>
          <a:prstGeom prst="rect">
            <a:avLst/>
          </a:prstGeom>
        </p:spPr>
      </p:pic>
    </p:spTree>
    <p:extLst>
      <p:ext uri="{BB962C8B-B14F-4D97-AF65-F5344CB8AC3E}">
        <p14:creationId xmlns:p14="http://schemas.microsoft.com/office/powerpoint/2010/main" val="288040860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grpId="0" nodeType="clickEffect">
                                  <p:stCondLst>
                                    <p:cond delay="0"/>
                                  </p:stCondLst>
                                  <p:childTnLst>
                                    <p:animClr clrSpc="rgb" dir="cw">
                                      <p:cBhvr override="childStyle">
                                        <p:cTn id="6" dur="2000" fill="hold"/>
                                        <p:tgtEl>
                                          <p:spTgt spid="2"/>
                                        </p:tgtEl>
                                        <p:attrNameLst>
                                          <p:attrName>style.color</p:attrName>
                                        </p:attrNameLst>
                                      </p:cBhvr>
                                      <p:to>
                                        <a:srgbClr val="30ACEC"/>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grpSp>
        <p:nvGrpSpPr>
          <p:cNvPr id="23" name="Group 22">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5"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txBody>
            <a:bodyPr/>
            <a:lstStyle/>
            <a:p>
              <a:endParaRPr lang="en-GB"/>
            </a:p>
          </p:txBody>
        </p:sp>
        <p:sp>
          <p:nvSpPr>
            <p:cNvPr id="26"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txBody>
            <a:bodyPr/>
            <a:lstStyle/>
            <a:p>
              <a:endParaRPr lang="en-GB"/>
            </a:p>
          </p:txBody>
        </p:sp>
        <p:sp>
          <p:nvSpPr>
            <p:cNvPr id="27"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8"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9"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txBody>
            <a:bodyPr/>
            <a:lstStyle/>
            <a:p>
              <a:endParaRPr lang="en-GB"/>
            </a:p>
          </p:txBody>
        </p:sp>
      </p:grpSp>
      <p:sp>
        <p:nvSpPr>
          <p:cNvPr id="2" name="Title 1">
            <a:extLst>
              <a:ext uri="{FF2B5EF4-FFF2-40B4-BE49-F238E27FC236}">
                <a16:creationId xmlns:a16="http://schemas.microsoft.com/office/drawing/2014/main" id="{C7492CCE-C435-464E-A19A-D4C606FDBE3D}"/>
              </a:ext>
            </a:extLst>
          </p:cNvPr>
          <p:cNvSpPr>
            <a:spLocks noGrp="1"/>
          </p:cNvSpPr>
          <p:nvPr>
            <p:ph type="title"/>
          </p:nvPr>
        </p:nvSpPr>
        <p:spPr>
          <a:xfrm>
            <a:off x="1018191" y="685800"/>
            <a:ext cx="7411825" cy="1752599"/>
          </a:xfrm>
        </p:spPr>
        <p:txBody>
          <a:bodyPr rtlCol="0">
            <a:normAutofit/>
          </a:bodyPr>
          <a:lstStyle/>
          <a:p>
            <a:pPr algn="l" rtl="0"/>
            <a:r>
              <a:rPr lang="en-GB" dirty="0"/>
              <a:t>How my procrastination Impacts my potential</a:t>
            </a:r>
          </a:p>
        </p:txBody>
      </p:sp>
      <p:sp>
        <p:nvSpPr>
          <p:cNvPr id="3" name="Content Placeholder 2">
            <a:extLst>
              <a:ext uri="{FF2B5EF4-FFF2-40B4-BE49-F238E27FC236}">
                <a16:creationId xmlns:a16="http://schemas.microsoft.com/office/drawing/2014/main" id="{60DFF4FA-F598-4962-B6AB-31A8BE724E52}"/>
              </a:ext>
            </a:extLst>
          </p:cNvPr>
          <p:cNvSpPr>
            <a:spLocks noGrp="1"/>
          </p:cNvSpPr>
          <p:nvPr>
            <p:ph idx="1"/>
          </p:nvPr>
        </p:nvSpPr>
        <p:spPr>
          <a:xfrm>
            <a:off x="1018190" y="2666999"/>
            <a:ext cx="7243603" cy="2719193"/>
          </a:xfrm>
        </p:spPr>
        <p:txBody>
          <a:bodyPr rtlCol="0" anchor="t">
            <a:normAutofit/>
          </a:bodyPr>
          <a:lstStyle/>
          <a:p>
            <a:pPr rtl="0"/>
            <a:r>
              <a:rPr lang="en-GB" sz="1800" dirty="0"/>
              <a:t>Prolonging tasks </a:t>
            </a:r>
          </a:p>
          <a:p>
            <a:pPr rtl="0"/>
            <a:r>
              <a:rPr lang="en-GB" sz="1800" dirty="0"/>
              <a:t> Desperately meeting deadlines with little to no time </a:t>
            </a:r>
          </a:p>
          <a:p>
            <a:pPr rtl="0"/>
            <a:r>
              <a:rPr lang="en-GB" sz="1800" dirty="0"/>
              <a:t>Allowing distractions to divert attention </a:t>
            </a:r>
          </a:p>
          <a:p>
            <a:pPr rtl="0"/>
            <a:r>
              <a:rPr lang="en-GB" sz="1800" dirty="0"/>
              <a:t>Sedentary habits </a:t>
            </a:r>
          </a:p>
        </p:txBody>
      </p:sp>
      <p:pic>
        <p:nvPicPr>
          <p:cNvPr id="4" name="Picture 3">
            <a:extLst>
              <a:ext uri="{FF2B5EF4-FFF2-40B4-BE49-F238E27FC236}">
                <a16:creationId xmlns:a16="http://schemas.microsoft.com/office/drawing/2014/main" id="{4C1152D2-DB3E-F8E8-2F5A-EA5C1C01407D}"/>
              </a:ext>
            </a:extLst>
          </p:cNvPr>
          <p:cNvPicPr>
            <a:picLocks noChangeAspect="1"/>
          </p:cNvPicPr>
          <p:nvPr/>
        </p:nvPicPr>
        <p:blipFill>
          <a:blip r:embed="rId3"/>
          <a:stretch>
            <a:fillRect/>
          </a:stretch>
        </p:blipFill>
        <p:spPr>
          <a:xfrm>
            <a:off x="782145" y="4687339"/>
            <a:ext cx="2533650" cy="1809750"/>
          </a:xfrm>
          <a:prstGeom prst="rect">
            <a:avLst/>
          </a:prstGeom>
        </p:spPr>
      </p:pic>
      <p:pic>
        <p:nvPicPr>
          <p:cNvPr id="5" name="Picture 4">
            <a:extLst>
              <a:ext uri="{FF2B5EF4-FFF2-40B4-BE49-F238E27FC236}">
                <a16:creationId xmlns:a16="http://schemas.microsoft.com/office/drawing/2014/main" id="{B0F582D0-5C5F-D5CD-E9A4-600B4DE2F9D4}"/>
              </a:ext>
            </a:extLst>
          </p:cNvPr>
          <p:cNvPicPr>
            <a:picLocks noChangeAspect="1"/>
          </p:cNvPicPr>
          <p:nvPr/>
        </p:nvPicPr>
        <p:blipFill>
          <a:blip r:embed="rId4"/>
          <a:stretch>
            <a:fillRect/>
          </a:stretch>
        </p:blipFill>
        <p:spPr>
          <a:xfrm>
            <a:off x="4359600" y="4221761"/>
            <a:ext cx="1952625" cy="2333625"/>
          </a:xfrm>
          <a:prstGeom prst="rect">
            <a:avLst/>
          </a:prstGeom>
        </p:spPr>
      </p:pic>
    </p:spTree>
    <p:extLst>
      <p:ext uri="{BB962C8B-B14F-4D97-AF65-F5344CB8AC3E}">
        <p14:creationId xmlns:p14="http://schemas.microsoft.com/office/powerpoint/2010/main" val="401015600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grpId="0" nodeType="clickEffect">
                                  <p:stCondLst>
                                    <p:cond delay="0"/>
                                  </p:stCondLst>
                                  <p:childTnLst>
                                    <p:animClr clrSpc="rgb" dir="cw">
                                      <p:cBhvr override="childStyle">
                                        <p:cTn id="6" dur="2000" fill="hold"/>
                                        <p:tgtEl>
                                          <p:spTgt spid="2"/>
                                        </p:tgtEl>
                                        <p:attrNameLst>
                                          <p:attrName>style.color</p:attrName>
                                        </p:attrNameLst>
                                      </p:cBhvr>
                                      <p:to>
                                        <a:srgbClr val="30ACEC"/>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grpSp>
        <p:nvGrpSpPr>
          <p:cNvPr id="23" name="Group 22">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5"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txBody>
            <a:bodyPr/>
            <a:lstStyle/>
            <a:p>
              <a:endParaRPr lang="en-GB"/>
            </a:p>
          </p:txBody>
        </p:sp>
        <p:sp>
          <p:nvSpPr>
            <p:cNvPr id="26"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txBody>
            <a:bodyPr/>
            <a:lstStyle/>
            <a:p>
              <a:endParaRPr lang="en-GB"/>
            </a:p>
          </p:txBody>
        </p:sp>
        <p:sp>
          <p:nvSpPr>
            <p:cNvPr id="27"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8"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9"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txBody>
            <a:bodyPr/>
            <a:lstStyle/>
            <a:p>
              <a:endParaRPr lang="en-GB"/>
            </a:p>
          </p:txBody>
        </p:sp>
      </p:grpSp>
      <p:sp>
        <p:nvSpPr>
          <p:cNvPr id="2" name="Title 1">
            <a:extLst>
              <a:ext uri="{FF2B5EF4-FFF2-40B4-BE49-F238E27FC236}">
                <a16:creationId xmlns:a16="http://schemas.microsoft.com/office/drawing/2014/main" id="{C7492CCE-C435-464E-A19A-D4C606FDBE3D}"/>
              </a:ext>
            </a:extLst>
          </p:cNvPr>
          <p:cNvSpPr>
            <a:spLocks noGrp="1"/>
          </p:cNvSpPr>
          <p:nvPr>
            <p:ph type="title"/>
          </p:nvPr>
        </p:nvSpPr>
        <p:spPr>
          <a:xfrm>
            <a:off x="1018191" y="685800"/>
            <a:ext cx="7411825" cy="1752599"/>
          </a:xfrm>
        </p:spPr>
        <p:txBody>
          <a:bodyPr rtlCol="0">
            <a:normAutofit/>
          </a:bodyPr>
          <a:lstStyle/>
          <a:p>
            <a:pPr algn="l" rtl="0"/>
            <a:r>
              <a:rPr lang="en-GB" dirty="0"/>
              <a:t>My game plan to enhancing my procrastination</a:t>
            </a:r>
          </a:p>
        </p:txBody>
      </p:sp>
      <p:sp>
        <p:nvSpPr>
          <p:cNvPr id="3" name="Content Placeholder 2">
            <a:extLst>
              <a:ext uri="{FF2B5EF4-FFF2-40B4-BE49-F238E27FC236}">
                <a16:creationId xmlns:a16="http://schemas.microsoft.com/office/drawing/2014/main" id="{60DFF4FA-F598-4962-B6AB-31A8BE724E52}"/>
              </a:ext>
            </a:extLst>
          </p:cNvPr>
          <p:cNvSpPr>
            <a:spLocks noGrp="1"/>
          </p:cNvSpPr>
          <p:nvPr>
            <p:ph idx="1"/>
          </p:nvPr>
        </p:nvSpPr>
        <p:spPr>
          <a:xfrm>
            <a:off x="1018190" y="2666999"/>
            <a:ext cx="7243603" cy="2719193"/>
          </a:xfrm>
        </p:spPr>
        <p:txBody>
          <a:bodyPr rtlCol="0" anchor="t">
            <a:normAutofit/>
          </a:bodyPr>
          <a:lstStyle/>
          <a:p>
            <a:pPr rtl="0"/>
            <a:r>
              <a:rPr lang="en-GB" sz="1800" dirty="0"/>
              <a:t>Managing a schedule to space out tasks to allow enough time </a:t>
            </a:r>
          </a:p>
          <a:p>
            <a:pPr rtl="0"/>
            <a:r>
              <a:rPr lang="en-GB" sz="1800" dirty="0"/>
              <a:t>Creating an environment prioritising work/studying with no distractions </a:t>
            </a:r>
          </a:p>
          <a:p>
            <a:pPr rtl="0"/>
            <a:r>
              <a:rPr lang="en-GB" sz="1800" dirty="0"/>
              <a:t>Efficient techniques to dealing with procrastination </a:t>
            </a:r>
          </a:p>
          <a:p>
            <a:pPr rtl="0"/>
            <a:endParaRPr lang="en-GB" sz="1800" dirty="0"/>
          </a:p>
        </p:txBody>
      </p:sp>
      <p:pic>
        <p:nvPicPr>
          <p:cNvPr id="4" name="Picture 3">
            <a:extLst>
              <a:ext uri="{FF2B5EF4-FFF2-40B4-BE49-F238E27FC236}">
                <a16:creationId xmlns:a16="http://schemas.microsoft.com/office/drawing/2014/main" id="{8A9496A7-926A-8B16-EC52-9302D2040CD7}"/>
              </a:ext>
            </a:extLst>
          </p:cNvPr>
          <p:cNvPicPr>
            <a:picLocks noChangeAspect="1"/>
          </p:cNvPicPr>
          <p:nvPr/>
        </p:nvPicPr>
        <p:blipFill>
          <a:blip r:embed="rId3"/>
          <a:stretch>
            <a:fillRect/>
          </a:stretch>
        </p:blipFill>
        <p:spPr>
          <a:xfrm>
            <a:off x="1626970" y="4189753"/>
            <a:ext cx="4803992" cy="2167549"/>
          </a:xfrm>
          <a:prstGeom prst="rect">
            <a:avLst/>
          </a:prstGeom>
        </p:spPr>
      </p:pic>
    </p:spTree>
    <p:extLst>
      <p:ext uri="{BB962C8B-B14F-4D97-AF65-F5344CB8AC3E}">
        <p14:creationId xmlns:p14="http://schemas.microsoft.com/office/powerpoint/2010/main" val="296429621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grpId="0" nodeType="clickEffect">
                                  <p:stCondLst>
                                    <p:cond delay="0"/>
                                  </p:stCondLst>
                                  <p:childTnLst>
                                    <p:animClr clrSpc="rgb" dir="cw">
                                      <p:cBhvr override="childStyle">
                                        <p:cTn id="6" dur="2000" fill="hold"/>
                                        <p:tgtEl>
                                          <p:spTgt spid="2"/>
                                        </p:tgtEl>
                                        <p:attrNameLst>
                                          <p:attrName>style.color</p:attrName>
                                        </p:attrNameLst>
                                      </p:cBhvr>
                                      <p:to>
                                        <a:srgbClr val="30ACEC"/>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grpSp>
        <p:nvGrpSpPr>
          <p:cNvPr id="23" name="Group 22">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5"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txBody>
            <a:bodyPr/>
            <a:lstStyle/>
            <a:p>
              <a:endParaRPr lang="en-GB"/>
            </a:p>
          </p:txBody>
        </p:sp>
        <p:sp>
          <p:nvSpPr>
            <p:cNvPr id="26"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txBody>
            <a:bodyPr/>
            <a:lstStyle/>
            <a:p>
              <a:endParaRPr lang="en-GB"/>
            </a:p>
          </p:txBody>
        </p:sp>
        <p:sp>
          <p:nvSpPr>
            <p:cNvPr id="27"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8"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9"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txBody>
            <a:bodyPr/>
            <a:lstStyle/>
            <a:p>
              <a:endParaRPr lang="en-GB"/>
            </a:p>
          </p:txBody>
        </p:sp>
      </p:grpSp>
      <p:sp>
        <p:nvSpPr>
          <p:cNvPr id="2" name="Title 1">
            <a:extLst>
              <a:ext uri="{FF2B5EF4-FFF2-40B4-BE49-F238E27FC236}">
                <a16:creationId xmlns:a16="http://schemas.microsoft.com/office/drawing/2014/main" id="{C7492CCE-C435-464E-A19A-D4C606FDBE3D}"/>
              </a:ext>
            </a:extLst>
          </p:cNvPr>
          <p:cNvSpPr>
            <a:spLocks noGrp="1"/>
          </p:cNvSpPr>
          <p:nvPr>
            <p:ph type="title"/>
          </p:nvPr>
        </p:nvSpPr>
        <p:spPr>
          <a:xfrm>
            <a:off x="1018190" y="541335"/>
            <a:ext cx="7411825" cy="1752599"/>
          </a:xfrm>
        </p:spPr>
        <p:txBody>
          <a:bodyPr rtlCol="0">
            <a:normAutofit/>
          </a:bodyPr>
          <a:lstStyle/>
          <a:p>
            <a:pPr algn="l" rtl="0"/>
            <a:r>
              <a:rPr lang="en-GB" dirty="0"/>
              <a:t>Conclusion</a:t>
            </a:r>
          </a:p>
        </p:txBody>
      </p:sp>
      <p:sp>
        <p:nvSpPr>
          <p:cNvPr id="3" name="Content Placeholder 2">
            <a:extLst>
              <a:ext uri="{FF2B5EF4-FFF2-40B4-BE49-F238E27FC236}">
                <a16:creationId xmlns:a16="http://schemas.microsoft.com/office/drawing/2014/main" id="{60DFF4FA-F598-4962-B6AB-31A8BE724E52}"/>
              </a:ext>
            </a:extLst>
          </p:cNvPr>
          <p:cNvSpPr>
            <a:spLocks noGrp="1"/>
          </p:cNvSpPr>
          <p:nvPr>
            <p:ph idx="1"/>
          </p:nvPr>
        </p:nvSpPr>
        <p:spPr>
          <a:xfrm>
            <a:off x="1018190" y="2666999"/>
            <a:ext cx="7243603" cy="2719193"/>
          </a:xfrm>
        </p:spPr>
        <p:txBody>
          <a:bodyPr rtlCol="0" anchor="t">
            <a:normAutofit/>
          </a:bodyPr>
          <a:lstStyle/>
          <a:p>
            <a:pPr rtl="0"/>
            <a:r>
              <a:rPr lang="en-GB" sz="1800" dirty="0"/>
              <a:t>In conclusion, Procrastination in my eyes poses the greatest threat to my advancement. In Every perspective of my life procrastination has undermined me academically and personally. Luckily utilizing different methods like  scheduling, creating good working environments with no distractions and alternative techniques will be the game changer into battling the common problem known as procrastination. Providing this structure will impact my mental health beneficially and allow to me to reach my goals at an alarming pace.     </a:t>
            </a:r>
          </a:p>
        </p:txBody>
      </p:sp>
      <p:pic>
        <p:nvPicPr>
          <p:cNvPr id="4" name="Picture 3">
            <a:extLst>
              <a:ext uri="{FF2B5EF4-FFF2-40B4-BE49-F238E27FC236}">
                <a16:creationId xmlns:a16="http://schemas.microsoft.com/office/drawing/2014/main" id="{6CC6DA89-0269-8ECA-F6DF-CAB096DCA963}"/>
              </a:ext>
            </a:extLst>
          </p:cNvPr>
          <p:cNvPicPr>
            <a:picLocks noChangeAspect="1"/>
          </p:cNvPicPr>
          <p:nvPr/>
        </p:nvPicPr>
        <p:blipFill>
          <a:blip r:embed="rId3"/>
          <a:stretch>
            <a:fillRect/>
          </a:stretch>
        </p:blipFill>
        <p:spPr>
          <a:xfrm>
            <a:off x="5310601" y="761999"/>
            <a:ext cx="2857500" cy="1600200"/>
          </a:xfrm>
          <a:prstGeom prst="rect">
            <a:avLst/>
          </a:prstGeom>
        </p:spPr>
      </p:pic>
    </p:spTree>
    <p:extLst>
      <p:ext uri="{BB962C8B-B14F-4D97-AF65-F5344CB8AC3E}">
        <p14:creationId xmlns:p14="http://schemas.microsoft.com/office/powerpoint/2010/main" val="406551427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grpId="0" nodeType="clickEffect">
                                  <p:stCondLst>
                                    <p:cond delay="0"/>
                                  </p:stCondLst>
                                  <p:childTnLst>
                                    <p:animClr clrSpc="rgb" dir="cw">
                                      <p:cBhvr override="childStyle">
                                        <p:cTn id="6" dur="2000" fill="hold"/>
                                        <p:tgtEl>
                                          <p:spTgt spid="2"/>
                                        </p:tgtEl>
                                        <p:attrNameLst>
                                          <p:attrName>style.color</p:attrName>
                                        </p:attrNameLst>
                                      </p:cBhvr>
                                      <p:to>
                                        <a:srgbClr val="30ACEC"/>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grpSp>
        <p:nvGrpSpPr>
          <p:cNvPr id="23" name="Group 22">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5"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txBody>
            <a:bodyPr/>
            <a:lstStyle/>
            <a:p>
              <a:endParaRPr lang="en-GB"/>
            </a:p>
          </p:txBody>
        </p:sp>
        <p:sp>
          <p:nvSpPr>
            <p:cNvPr id="26"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txBody>
            <a:bodyPr/>
            <a:lstStyle/>
            <a:p>
              <a:endParaRPr lang="en-GB"/>
            </a:p>
          </p:txBody>
        </p:sp>
        <p:sp>
          <p:nvSpPr>
            <p:cNvPr id="27"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8"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9"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txBody>
            <a:bodyPr/>
            <a:lstStyle/>
            <a:p>
              <a:endParaRPr lang="en-GB"/>
            </a:p>
          </p:txBody>
        </p:sp>
      </p:grpSp>
      <p:sp>
        <p:nvSpPr>
          <p:cNvPr id="2" name="Title 1">
            <a:extLst>
              <a:ext uri="{FF2B5EF4-FFF2-40B4-BE49-F238E27FC236}">
                <a16:creationId xmlns:a16="http://schemas.microsoft.com/office/drawing/2014/main" id="{C7492CCE-C435-464E-A19A-D4C606FDBE3D}"/>
              </a:ext>
            </a:extLst>
          </p:cNvPr>
          <p:cNvSpPr>
            <a:spLocks noGrp="1"/>
          </p:cNvSpPr>
          <p:nvPr>
            <p:ph type="title"/>
          </p:nvPr>
        </p:nvSpPr>
        <p:spPr>
          <a:xfrm>
            <a:off x="1018191" y="685800"/>
            <a:ext cx="7411825" cy="1752599"/>
          </a:xfrm>
        </p:spPr>
        <p:txBody>
          <a:bodyPr rtlCol="0">
            <a:normAutofit/>
          </a:bodyPr>
          <a:lstStyle/>
          <a:p>
            <a:pPr algn="l" rtl="0"/>
            <a:r>
              <a:rPr lang="en-GB" dirty="0"/>
              <a:t>Perfectionism</a:t>
            </a:r>
          </a:p>
        </p:txBody>
      </p:sp>
      <p:sp>
        <p:nvSpPr>
          <p:cNvPr id="3" name="Content Placeholder 2">
            <a:extLst>
              <a:ext uri="{FF2B5EF4-FFF2-40B4-BE49-F238E27FC236}">
                <a16:creationId xmlns:a16="http://schemas.microsoft.com/office/drawing/2014/main" id="{60DFF4FA-F598-4962-B6AB-31A8BE724E52}"/>
              </a:ext>
            </a:extLst>
          </p:cNvPr>
          <p:cNvSpPr>
            <a:spLocks noGrp="1"/>
          </p:cNvSpPr>
          <p:nvPr>
            <p:ph idx="1"/>
          </p:nvPr>
        </p:nvSpPr>
        <p:spPr>
          <a:xfrm>
            <a:off x="1018190" y="2666999"/>
            <a:ext cx="7243603" cy="2719193"/>
          </a:xfrm>
        </p:spPr>
        <p:txBody>
          <a:bodyPr rtlCol="0" anchor="t">
            <a:normAutofit/>
          </a:bodyPr>
          <a:lstStyle/>
          <a:p>
            <a:pPr marL="0" indent="0" rtl="0">
              <a:buNone/>
            </a:pPr>
            <a:r>
              <a:rPr lang="en-GB" sz="1800" dirty="0"/>
              <a:t>Perfectionism has definitively been the bane of my existence, especially on my academic journey. Always believing my quality of my work isn’t on par has punished me in many ways. Taking longer periods to finish work due to unsatisfaction of the standard  and having to re-write paragraphs when reading back. Comparing assignments from the past to my present can alter my confidence and reflect heavily on my mental health. Perfectionism also instigates numerous mental blocks into writing sentences always expecting the highest quality of work. </a:t>
            </a:r>
          </a:p>
        </p:txBody>
      </p:sp>
    </p:spTree>
    <p:extLst>
      <p:ext uri="{BB962C8B-B14F-4D97-AF65-F5344CB8AC3E}">
        <p14:creationId xmlns:p14="http://schemas.microsoft.com/office/powerpoint/2010/main" val="58884361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grpId="0" nodeType="clickEffect">
                                  <p:stCondLst>
                                    <p:cond delay="0"/>
                                  </p:stCondLst>
                                  <p:childTnLst>
                                    <p:animClr clrSpc="rgb" dir="cw">
                                      <p:cBhvr override="childStyle">
                                        <p:cTn id="6" dur="2000" fill="hold"/>
                                        <p:tgtEl>
                                          <p:spTgt spid="2"/>
                                        </p:tgtEl>
                                        <p:attrNameLst>
                                          <p:attrName>style.color</p:attrName>
                                        </p:attrNameLst>
                                      </p:cBhvr>
                                      <p:to>
                                        <a:srgbClr val="30ACEC"/>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grpSp>
        <p:nvGrpSpPr>
          <p:cNvPr id="23" name="Group 22">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5"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txBody>
            <a:bodyPr/>
            <a:lstStyle/>
            <a:p>
              <a:endParaRPr lang="en-GB"/>
            </a:p>
          </p:txBody>
        </p:sp>
        <p:sp>
          <p:nvSpPr>
            <p:cNvPr id="26"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txBody>
            <a:bodyPr/>
            <a:lstStyle/>
            <a:p>
              <a:endParaRPr lang="en-GB"/>
            </a:p>
          </p:txBody>
        </p:sp>
        <p:sp>
          <p:nvSpPr>
            <p:cNvPr id="27"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8"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9"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txBody>
            <a:bodyPr/>
            <a:lstStyle/>
            <a:p>
              <a:endParaRPr lang="en-GB"/>
            </a:p>
          </p:txBody>
        </p:sp>
      </p:grpSp>
      <p:sp>
        <p:nvSpPr>
          <p:cNvPr id="2" name="Title 1">
            <a:extLst>
              <a:ext uri="{FF2B5EF4-FFF2-40B4-BE49-F238E27FC236}">
                <a16:creationId xmlns:a16="http://schemas.microsoft.com/office/drawing/2014/main" id="{C7492CCE-C435-464E-A19A-D4C606FDBE3D}"/>
              </a:ext>
            </a:extLst>
          </p:cNvPr>
          <p:cNvSpPr>
            <a:spLocks noGrp="1"/>
          </p:cNvSpPr>
          <p:nvPr>
            <p:ph type="title"/>
          </p:nvPr>
        </p:nvSpPr>
        <p:spPr>
          <a:xfrm>
            <a:off x="1018191" y="685800"/>
            <a:ext cx="7411825" cy="1752599"/>
          </a:xfrm>
        </p:spPr>
        <p:txBody>
          <a:bodyPr rtlCol="0">
            <a:normAutofit/>
          </a:bodyPr>
          <a:lstStyle/>
          <a:p>
            <a:pPr algn="l" rtl="0"/>
            <a:r>
              <a:rPr lang="en-GB" dirty="0"/>
              <a:t>How my perfectionism Impacts my potential</a:t>
            </a:r>
          </a:p>
        </p:txBody>
      </p:sp>
      <p:sp>
        <p:nvSpPr>
          <p:cNvPr id="3" name="Content Placeholder 2">
            <a:extLst>
              <a:ext uri="{FF2B5EF4-FFF2-40B4-BE49-F238E27FC236}">
                <a16:creationId xmlns:a16="http://schemas.microsoft.com/office/drawing/2014/main" id="{60DFF4FA-F598-4962-B6AB-31A8BE724E52}"/>
              </a:ext>
            </a:extLst>
          </p:cNvPr>
          <p:cNvSpPr>
            <a:spLocks noGrp="1"/>
          </p:cNvSpPr>
          <p:nvPr>
            <p:ph idx="1"/>
          </p:nvPr>
        </p:nvSpPr>
        <p:spPr>
          <a:xfrm>
            <a:off x="1018190" y="2666999"/>
            <a:ext cx="7243603" cy="2719193"/>
          </a:xfrm>
        </p:spPr>
        <p:txBody>
          <a:bodyPr rtlCol="0" anchor="t">
            <a:normAutofit/>
          </a:bodyPr>
          <a:lstStyle/>
          <a:p>
            <a:pPr rtl="0"/>
            <a:r>
              <a:rPr lang="en-GB" sz="1800" dirty="0"/>
              <a:t>Expecting the best quality constantly</a:t>
            </a:r>
          </a:p>
          <a:p>
            <a:pPr rtl="0"/>
            <a:r>
              <a:rPr lang="en-GB" sz="1800" dirty="0"/>
              <a:t>Taking long to finish a task or assignment </a:t>
            </a:r>
          </a:p>
          <a:p>
            <a:pPr rtl="0"/>
            <a:r>
              <a:rPr lang="en-GB" sz="1800" dirty="0"/>
              <a:t>Comparing my work  </a:t>
            </a:r>
          </a:p>
          <a:p>
            <a:pPr rtl="0"/>
            <a:endParaRPr lang="en-GB" sz="1800" dirty="0"/>
          </a:p>
          <a:p>
            <a:pPr rtl="0"/>
            <a:endParaRPr lang="en-GB" sz="1800" dirty="0"/>
          </a:p>
        </p:txBody>
      </p:sp>
    </p:spTree>
    <p:extLst>
      <p:ext uri="{BB962C8B-B14F-4D97-AF65-F5344CB8AC3E}">
        <p14:creationId xmlns:p14="http://schemas.microsoft.com/office/powerpoint/2010/main" val="178777515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grpId="0" nodeType="clickEffect">
                                  <p:stCondLst>
                                    <p:cond delay="0"/>
                                  </p:stCondLst>
                                  <p:childTnLst>
                                    <p:animClr clrSpc="rgb" dir="cw">
                                      <p:cBhvr override="childStyle">
                                        <p:cTn id="6" dur="2000" fill="hold"/>
                                        <p:tgtEl>
                                          <p:spTgt spid="2"/>
                                        </p:tgtEl>
                                        <p:attrNameLst>
                                          <p:attrName>style.color</p:attrName>
                                        </p:attrNameLst>
                                      </p:cBhvr>
                                      <p:to>
                                        <a:srgbClr val="30ACEC"/>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grpSp>
        <p:nvGrpSpPr>
          <p:cNvPr id="23" name="Group 22">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5"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txBody>
            <a:bodyPr/>
            <a:lstStyle/>
            <a:p>
              <a:endParaRPr lang="en-GB"/>
            </a:p>
          </p:txBody>
        </p:sp>
        <p:sp>
          <p:nvSpPr>
            <p:cNvPr id="26"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txBody>
            <a:bodyPr/>
            <a:lstStyle/>
            <a:p>
              <a:endParaRPr lang="en-GB"/>
            </a:p>
          </p:txBody>
        </p:sp>
        <p:sp>
          <p:nvSpPr>
            <p:cNvPr id="27"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8"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9"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txBody>
            <a:bodyPr/>
            <a:lstStyle/>
            <a:p>
              <a:endParaRPr lang="en-GB"/>
            </a:p>
          </p:txBody>
        </p:sp>
      </p:grpSp>
      <p:sp>
        <p:nvSpPr>
          <p:cNvPr id="2" name="Title 1">
            <a:extLst>
              <a:ext uri="{FF2B5EF4-FFF2-40B4-BE49-F238E27FC236}">
                <a16:creationId xmlns:a16="http://schemas.microsoft.com/office/drawing/2014/main" id="{C7492CCE-C435-464E-A19A-D4C606FDBE3D}"/>
              </a:ext>
            </a:extLst>
          </p:cNvPr>
          <p:cNvSpPr>
            <a:spLocks noGrp="1"/>
          </p:cNvSpPr>
          <p:nvPr>
            <p:ph type="title"/>
          </p:nvPr>
        </p:nvSpPr>
        <p:spPr>
          <a:xfrm>
            <a:off x="1018191" y="685800"/>
            <a:ext cx="7411825" cy="1752599"/>
          </a:xfrm>
        </p:spPr>
        <p:txBody>
          <a:bodyPr rtlCol="0">
            <a:normAutofit/>
          </a:bodyPr>
          <a:lstStyle/>
          <a:p>
            <a:pPr algn="l" rtl="0"/>
            <a:r>
              <a:rPr lang="en-GB" dirty="0"/>
              <a:t>My game plan to enhancing my perfectionism</a:t>
            </a:r>
          </a:p>
        </p:txBody>
      </p:sp>
      <p:sp>
        <p:nvSpPr>
          <p:cNvPr id="3" name="Content Placeholder 2">
            <a:extLst>
              <a:ext uri="{FF2B5EF4-FFF2-40B4-BE49-F238E27FC236}">
                <a16:creationId xmlns:a16="http://schemas.microsoft.com/office/drawing/2014/main" id="{60DFF4FA-F598-4962-B6AB-31A8BE724E52}"/>
              </a:ext>
            </a:extLst>
          </p:cNvPr>
          <p:cNvSpPr>
            <a:spLocks noGrp="1"/>
          </p:cNvSpPr>
          <p:nvPr>
            <p:ph idx="1"/>
          </p:nvPr>
        </p:nvSpPr>
        <p:spPr>
          <a:xfrm>
            <a:off x="1018190" y="2666999"/>
            <a:ext cx="7243603" cy="2719193"/>
          </a:xfrm>
        </p:spPr>
        <p:txBody>
          <a:bodyPr rtlCol="0" anchor="t">
            <a:normAutofit/>
          </a:bodyPr>
          <a:lstStyle/>
          <a:p>
            <a:pPr rtl="0"/>
            <a:r>
              <a:rPr lang="en-GB" sz="1800" dirty="0"/>
              <a:t>Setting goals that are attainable </a:t>
            </a:r>
          </a:p>
          <a:p>
            <a:pPr rtl="0"/>
            <a:r>
              <a:rPr lang="en-GB" sz="1800" dirty="0"/>
              <a:t>Seek feedback and advice</a:t>
            </a:r>
          </a:p>
          <a:p>
            <a:pPr rtl="0"/>
            <a:r>
              <a:rPr lang="en-GB" sz="1800" dirty="0"/>
              <a:t>Setting time limits </a:t>
            </a:r>
          </a:p>
        </p:txBody>
      </p:sp>
    </p:spTree>
    <p:extLst>
      <p:ext uri="{BB962C8B-B14F-4D97-AF65-F5344CB8AC3E}">
        <p14:creationId xmlns:p14="http://schemas.microsoft.com/office/powerpoint/2010/main" val="246312071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grpId="0" nodeType="clickEffect">
                                  <p:stCondLst>
                                    <p:cond delay="0"/>
                                  </p:stCondLst>
                                  <p:childTnLst>
                                    <p:animClr clrSpc="rgb" dir="cw">
                                      <p:cBhvr override="childStyle">
                                        <p:cTn id="6" dur="2000" fill="hold"/>
                                        <p:tgtEl>
                                          <p:spTgt spid="2"/>
                                        </p:tgtEl>
                                        <p:attrNameLst>
                                          <p:attrName>style.color</p:attrName>
                                        </p:attrNameLst>
                                      </p:cBhvr>
                                      <p:to>
                                        <a:srgbClr val="30ACEC"/>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grpSp>
        <p:nvGrpSpPr>
          <p:cNvPr id="23" name="Group 22">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5"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txBody>
            <a:bodyPr/>
            <a:lstStyle/>
            <a:p>
              <a:endParaRPr lang="en-GB"/>
            </a:p>
          </p:txBody>
        </p:sp>
        <p:sp>
          <p:nvSpPr>
            <p:cNvPr id="26"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txBody>
            <a:bodyPr/>
            <a:lstStyle/>
            <a:p>
              <a:endParaRPr lang="en-GB"/>
            </a:p>
          </p:txBody>
        </p:sp>
        <p:sp>
          <p:nvSpPr>
            <p:cNvPr id="27"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8"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9"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txBody>
            <a:bodyPr/>
            <a:lstStyle/>
            <a:p>
              <a:endParaRPr lang="en-GB"/>
            </a:p>
          </p:txBody>
        </p:sp>
      </p:grpSp>
      <p:sp>
        <p:nvSpPr>
          <p:cNvPr id="2" name="Title 1">
            <a:extLst>
              <a:ext uri="{FF2B5EF4-FFF2-40B4-BE49-F238E27FC236}">
                <a16:creationId xmlns:a16="http://schemas.microsoft.com/office/drawing/2014/main" id="{C7492CCE-C435-464E-A19A-D4C606FDBE3D}"/>
              </a:ext>
            </a:extLst>
          </p:cNvPr>
          <p:cNvSpPr>
            <a:spLocks noGrp="1"/>
          </p:cNvSpPr>
          <p:nvPr>
            <p:ph type="title"/>
          </p:nvPr>
        </p:nvSpPr>
        <p:spPr>
          <a:xfrm>
            <a:off x="1018191" y="685800"/>
            <a:ext cx="7411825" cy="1752599"/>
          </a:xfrm>
        </p:spPr>
        <p:txBody>
          <a:bodyPr rtlCol="0">
            <a:normAutofit/>
          </a:bodyPr>
          <a:lstStyle/>
          <a:p>
            <a:pPr algn="l" rtl="0"/>
            <a:r>
              <a:rPr lang="en-GB" dirty="0"/>
              <a:t>Conclusion </a:t>
            </a:r>
          </a:p>
        </p:txBody>
      </p:sp>
      <p:sp>
        <p:nvSpPr>
          <p:cNvPr id="3" name="Content Placeholder 2">
            <a:extLst>
              <a:ext uri="{FF2B5EF4-FFF2-40B4-BE49-F238E27FC236}">
                <a16:creationId xmlns:a16="http://schemas.microsoft.com/office/drawing/2014/main" id="{60DFF4FA-F598-4962-B6AB-31A8BE724E52}"/>
              </a:ext>
            </a:extLst>
          </p:cNvPr>
          <p:cNvSpPr>
            <a:spLocks noGrp="1"/>
          </p:cNvSpPr>
          <p:nvPr>
            <p:ph idx="1"/>
          </p:nvPr>
        </p:nvSpPr>
        <p:spPr>
          <a:xfrm>
            <a:off x="1018190" y="2666999"/>
            <a:ext cx="7243603" cy="2719193"/>
          </a:xfrm>
        </p:spPr>
        <p:txBody>
          <a:bodyPr rtlCol="0" anchor="t">
            <a:normAutofit lnSpcReduction="10000"/>
          </a:bodyPr>
          <a:lstStyle/>
          <a:p>
            <a:pPr rtl="0"/>
            <a:r>
              <a:rPr lang="en-GB" sz="1800" dirty="0"/>
              <a:t>In my opinion perfectionism is a quality of my life which I find to be a curse and a blessing. Always desiring the best of my ability has allowed me to pass boundaries far exceeding my limitations with the price of stressing my body to the max. Perfectionism is a handy tool when used correctly but sadly procrastination production is increased when met with a mental block. However, implementing techniques and displaying more faith in myself will reestablish a positive mind set and increased production.  Feedback is a fantastic tool in understanding information uncertain off and allocating realistic time will be prominent to progression and success. </a:t>
            </a:r>
          </a:p>
        </p:txBody>
      </p:sp>
      <p:pic>
        <p:nvPicPr>
          <p:cNvPr id="4" name="Picture 3">
            <a:extLst>
              <a:ext uri="{FF2B5EF4-FFF2-40B4-BE49-F238E27FC236}">
                <a16:creationId xmlns:a16="http://schemas.microsoft.com/office/drawing/2014/main" id="{4DFDEED7-6538-1B7E-8BC3-9AAFF487F861}"/>
              </a:ext>
            </a:extLst>
          </p:cNvPr>
          <p:cNvPicPr>
            <a:picLocks noChangeAspect="1"/>
          </p:cNvPicPr>
          <p:nvPr/>
        </p:nvPicPr>
        <p:blipFill>
          <a:blip r:embed="rId3"/>
          <a:stretch>
            <a:fillRect/>
          </a:stretch>
        </p:blipFill>
        <p:spPr>
          <a:xfrm>
            <a:off x="5791591" y="533400"/>
            <a:ext cx="2857500" cy="1600200"/>
          </a:xfrm>
          <a:prstGeom prst="rect">
            <a:avLst/>
          </a:prstGeom>
        </p:spPr>
      </p:pic>
    </p:spTree>
    <p:extLst>
      <p:ext uri="{BB962C8B-B14F-4D97-AF65-F5344CB8AC3E}">
        <p14:creationId xmlns:p14="http://schemas.microsoft.com/office/powerpoint/2010/main" val="383595604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grpId="0" nodeType="clickEffect">
                                  <p:stCondLst>
                                    <p:cond delay="0"/>
                                  </p:stCondLst>
                                  <p:childTnLst>
                                    <p:animClr clrSpc="rgb" dir="cw">
                                      <p:cBhvr override="childStyle">
                                        <p:cTn id="6" dur="2000" fill="hold"/>
                                        <p:tgtEl>
                                          <p:spTgt spid="2"/>
                                        </p:tgtEl>
                                        <p:attrNameLst>
                                          <p:attrName>style.color</p:attrName>
                                        </p:attrNameLst>
                                      </p:cBhvr>
                                      <p:to>
                                        <a:srgbClr val="30ACEC"/>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8E1F1-3FF2-E33C-61D3-A344BCF51185}"/>
              </a:ext>
            </a:extLst>
          </p:cNvPr>
          <p:cNvSpPr>
            <a:spLocks noGrp="1"/>
          </p:cNvSpPr>
          <p:nvPr>
            <p:ph type="title"/>
          </p:nvPr>
        </p:nvSpPr>
        <p:spPr/>
        <p:txBody>
          <a:bodyPr/>
          <a:lstStyle/>
          <a:p>
            <a:r>
              <a:rPr lang="en-GB" dirty="0"/>
              <a:t>References </a:t>
            </a:r>
          </a:p>
        </p:txBody>
      </p:sp>
      <p:sp>
        <p:nvSpPr>
          <p:cNvPr id="4" name="Rectangle 1">
            <a:extLst>
              <a:ext uri="{FF2B5EF4-FFF2-40B4-BE49-F238E27FC236}">
                <a16:creationId xmlns:a16="http://schemas.microsoft.com/office/drawing/2014/main" id="{7AC0D3E2-2B1B-5183-ADE5-4DD13F3F866F}"/>
              </a:ext>
            </a:extLst>
          </p:cNvPr>
          <p:cNvSpPr>
            <a:spLocks noGrp="1" noChangeArrowheads="1"/>
          </p:cNvSpPr>
          <p:nvPr>
            <p:ph idx="1"/>
          </p:nvPr>
        </p:nvSpPr>
        <p:spPr bwMode="auto">
          <a:xfrm>
            <a:off x="168167" y="2374953"/>
            <a:ext cx="11334857"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Bailey, C. (2017).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5 Research-Based Strategies for Overcoming Procrastination</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Harvard Business Review. Available at: https://hbr.org/2017/10/5-research-based-strategies-for-overcoming-procrastination.</a:t>
            </a:r>
            <a:endParaRPr kumimoji="0" lang="en-US" altLang="en-US" sz="1600" b="0" i="0" u="none" strike="noStrike" cap="none" normalizeH="0" baseline="0" dirty="0">
              <a:ln>
                <a:noFill/>
              </a:ln>
              <a:solidFill>
                <a:schemeClr val="tx1"/>
              </a:solidFill>
              <a:effectLst/>
              <a:latin typeface="Arial" panose="020B0604020202020204" pitchFamily="34" charset="0"/>
            </a:endParaRPr>
          </a:p>
        </p:txBody>
      </p:sp>
      <p:sp>
        <p:nvSpPr>
          <p:cNvPr id="5" name="Rectangle 2">
            <a:extLst>
              <a:ext uri="{FF2B5EF4-FFF2-40B4-BE49-F238E27FC236}">
                <a16:creationId xmlns:a16="http://schemas.microsoft.com/office/drawing/2014/main" id="{1526511B-036A-428C-2E7C-4FF2E7F5C4B4}"/>
              </a:ext>
            </a:extLst>
          </p:cNvPr>
          <p:cNvSpPr>
            <a:spLocks noChangeArrowheads="1"/>
          </p:cNvSpPr>
          <p:nvPr/>
        </p:nvSpPr>
        <p:spPr bwMode="auto">
          <a:xfrm>
            <a:off x="168167" y="3054642"/>
            <a:ext cx="10909736"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Hendrix, E. (2019).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How your surroundings affect the way you study</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UCAS. Available at: https://www.ucas.com/connect/blogs/how-your-surroundings-affect-way-you-study</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Rectangle 3">
            <a:extLst>
              <a:ext uri="{FF2B5EF4-FFF2-40B4-BE49-F238E27FC236}">
                <a16:creationId xmlns:a16="http://schemas.microsoft.com/office/drawing/2014/main" id="{39BD953F-48D5-6412-DBBE-E6D959065177}"/>
              </a:ext>
            </a:extLst>
          </p:cNvPr>
          <p:cNvSpPr>
            <a:spLocks noChangeArrowheads="1"/>
          </p:cNvSpPr>
          <p:nvPr/>
        </p:nvSpPr>
        <p:spPr bwMode="auto">
          <a:xfrm>
            <a:off x="-472965" y="3670352"/>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Prabhu, A. (2022). </a:t>
            </a:r>
            <a:r>
              <a:rPr kumimoji="0" lang="en-US" altLang="en-US" sz="12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Importance of Scheduling Tasks and its Benefits</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Best OKR Software by Profit.co. Available at: https://www.profit.co/blog/task-management/importance-of-scheduling-tasks-and-its-benefits/.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 name="Rectangle 4">
            <a:extLst>
              <a:ext uri="{FF2B5EF4-FFF2-40B4-BE49-F238E27FC236}">
                <a16:creationId xmlns:a16="http://schemas.microsoft.com/office/drawing/2014/main" id="{52AA9862-63F4-E407-7B0C-52989B90F94C}"/>
              </a:ext>
            </a:extLst>
          </p:cNvPr>
          <p:cNvSpPr>
            <a:spLocks noChangeArrowheads="1"/>
          </p:cNvSpPr>
          <p:nvPr/>
        </p:nvSpPr>
        <p:spPr bwMode="auto">
          <a:xfrm>
            <a:off x="-557048" y="4250819"/>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Pettit, M. (2020). </a:t>
            </a:r>
            <a:r>
              <a:rPr kumimoji="0" lang="en-US" altLang="en-US" sz="12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6 Benefits of Prioritising Workload - Lucemi Consulting</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Lucemi Consulting: Strategic Business Coaching. Available at: https://lucemiconsulting.co.uk/benefits-of-prioritising-workload/.</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 name="Rectangle 5">
            <a:extLst>
              <a:ext uri="{FF2B5EF4-FFF2-40B4-BE49-F238E27FC236}">
                <a16:creationId xmlns:a16="http://schemas.microsoft.com/office/drawing/2014/main" id="{E3EAD0F9-6C0A-1B08-BA63-F09EC88583DA}"/>
              </a:ext>
            </a:extLst>
          </p:cNvPr>
          <p:cNvSpPr>
            <a:spLocks noChangeArrowheads="1"/>
          </p:cNvSpPr>
          <p:nvPr/>
        </p:nvSpPr>
        <p:spPr bwMode="auto">
          <a:xfrm>
            <a:off x="397667" y="490230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Creveling, M. (2023). </a:t>
            </a:r>
            <a:r>
              <a:rPr kumimoji="0" lang="en-US" altLang="en-US" sz="12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How important is sticking to a sleep schedule, really?</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Sleep.com. Available at: https://www.sleep.com/sleep-health/sleep-schedule.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 name="Rectangle 6">
            <a:extLst>
              <a:ext uri="{FF2B5EF4-FFF2-40B4-BE49-F238E27FC236}">
                <a16:creationId xmlns:a16="http://schemas.microsoft.com/office/drawing/2014/main" id="{BBC200F8-E2C2-1A72-9EA4-7198055E23DC}"/>
              </a:ext>
            </a:extLst>
          </p:cNvPr>
          <p:cNvSpPr>
            <a:spLocks noChangeArrowheads="1"/>
          </p:cNvSpPr>
          <p:nvPr/>
        </p:nvSpPr>
        <p:spPr bwMode="auto">
          <a:xfrm>
            <a:off x="-809297" y="5553791"/>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University of St. Augustine for Health Sciences (2019).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9 Popular Time Management Techniques and Tools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University of St. Augustine for Health Sciences. Available at: https://www.usa.edu/blog/time-management-techniques/.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 name="Rectangle 7">
            <a:extLst>
              <a:ext uri="{FF2B5EF4-FFF2-40B4-BE49-F238E27FC236}">
                <a16:creationId xmlns:a16="http://schemas.microsoft.com/office/drawing/2014/main" id="{A86D56A2-F1CF-9D81-875A-B91862E02629}"/>
              </a:ext>
            </a:extLst>
          </p:cNvPr>
          <p:cNvSpPr>
            <a:spLocks noChangeArrowheads="1"/>
          </p:cNvSpPr>
          <p:nvPr/>
        </p:nvSpPr>
        <p:spPr bwMode="auto">
          <a:xfrm>
            <a:off x="73572" y="6151179"/>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Timeular (2022). </a:t>
            </a:r>
            <a:r>
              <a:rPr kumimoji="0" lang="en-US" altLang="en-US" sz="12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Why is it so important to set realistic goals? 6 essential reasons!</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Timeular. Available at: https://timeular.com/blog/why-is-important-set-realistic-goals/.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704403767"/>
      </p:ext>
    </p:extLst>
  </p:cSld>
  <p:clrMapOvr>
    <a:masterClrMapping/>
  </p:clrMapOvr>
  <p:transition spd="med">
    <p:pull/>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CAB4B197-6BC1-B798-B57B-66A6167ED247}"/>
              </a:ext>
            </a:extLst>
          </p:cNvPr>
          <p:cNvSpPr>
            <a:spLocks noGrp="1" noChangeArrowheads="1"/>
          </p:cNvSpPr>
          <p:nvPr>
            <p:ph idx="1"/>
          </p:nvPr>
        </p:nvSpPr>
        <p:spPr bwMode="auto">
          <a:xfrm>
            <a:off x="1530186" y="487805"/>
            <a:ext cx="9131627"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DeFranzo, S.E. (2018).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5 Reasons Why Feedback is Important</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Snap Surveys Blog. Available at: https://www.snapsurveys.com/blog/5-reasons-feedback-important/.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Rectangle 2">
            <a:extLst>
              <a:ext uri="{FF2B5EF4-FFF2-40B4-BE49-F238E27FC236}">
                <a16:creationId xmlns:a16="http://schemas.microsoft.com/office/drawing/2014/main" id="{288B3C47-7136-9E58-C1BB-472F676ADACC}"/>
              </a:ext>
            </a:extLst>
          </p:cNvPr>
          <p:cNvSpPr>
            <a:spLocks noChangeArrowheads="1"/>
          </p:cNvSpPr>
          <p:nvPr/>
        </p:nvSpPr>
        <p:spPr bwMode="auto">
          <a:xfrm>
            <a:off x="-210207" y="1240221"/>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Mariah (2018a). </a:t>
            </a:r>
            <a:r>
              <a:rPr kumimoji="0" lang="en-US" altLang="en-US" sz="12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Forget Deadlines! How Time Limits Can Boost Your Productivity</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Bloom Hustle Grow. Available at: https://bloomhustlegrow.com/how-time-limits-can-boost-your-productivity/.</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629546239"/>
      </p:ext>
    </p:extLst>
  </p:cSld>
  <p:clrMapOvr>
    <a:masterClrMapping/>
  </p:clrMapOvr>
  <p:transition spd="med">
    <p:pull/>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Office_36807715_TF22644756.potx" id="{18FFACB0-130E-45EE-9BB6-966C7E4DF45E}" vid="{CA95666C-C9D4-486B-818D-1C4804B85AD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27C19A7-3107-4CB2-BD0D-F7C79BE028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7023227-530E-4024-91EF-312A851A758C}">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33315AA3-EAE3-44ED-8368-BAC2FFFB481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Parallax design</Template>
  <TotalTime>4477</TotalTime>
  <Words>2286</Words>
  <Application>Microsoft Office PowerPoint</Application>
  <PresentationFormat>Widescreen</PresentationFormat>
  <Paragraphs>73</Paragraphs>
  <Slides>14</Slides>
  <Notes>13</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Corbel</vt:lpstr>
      <vt:lpstr>Tiempos Text</vt:lpstr>
      <vt:lpstr>Times New Roman</vt:lpstr>
      <vt:lpstr>Parallax</vt:lpstr>
      <vt:lpstr>Time management </vt:lpstr>
      <vt:lpstr> How my time management Impacts my potential </vt:lpstr>
      <vt:lpstr>My game plan to enhancing my time management </vt:lpstr>
      <vt:lpstr>Conclusion </vt:lpstr>
      <vt:lpstr>Procrastination </vt:lpstr>
      <vt:lpstr>How my procrastination Impacts my potential</vt:lpstr>
      <vt:lpstr>My game plan to enhancing my procrastination</vt:lpstr>
      <vt:lpstr>Conclusion</vt:lpstr>
      <vt:lpstr>Perfectionism</vt:lpstr>
      <vt:lpstr>How my perfectionism Impacts my potential</vt:lpstr>
      <vt:lpstr>My game plan to enhancing my perfectionism</vt:lpstr>
      <vt:lpstr>Conclusion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Time management </dc:title>
  <dc:creator>kris jones</dc:creator>
  <cp:lastModifiedBy>kris jones</cp:lastModifiedBy>
  <cp:revision>33</cp:revision>
  <dcterms:created xsi:type="dcterms:W3CDTF">2024-04-08T23:00:01Z</dcterms:created>
  <dcterms:modified xsi:type="dcterms:W3CDTF">2024-04-12T12:55:01Z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