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27"/>
  </p:normalViewPr>
  <p:slideViewPr>
    <p:cSldViewPr snapToGrid="0" snapToObjects="1">
      <p:cViewPr>
        <p:scale>
          <a:sx n="111" d="100"/>
          <a:sy n="111" d="100"/>
        </p:scale>
        <p:origin x="63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file:////var/folders/h5/xnwm6w493kl_qrgj1ryj6vm40000gn/T/com.microsoft.Word/WebArchiveCopyPasteTempFiles/eobvpgxhwwgygolbpg3j.png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haiilo.com/blog/communication-barriers/" TargetMode="External"/><Relationship Id="rId3" Type="http://schemas.openxmlformats.org/officeDocument/2006/relationships/hyperlink" Target="https://www.facebook.com/HSBC" TargetMode="External"/><Relationship Id="rId7" Type="http://schemas.openxmlformats.org/officeDocument/2006/relationships/hyperlink" Target="https://www.instagram.com/hsbc/" TargetMode="External"/><Relationship Id="rId12" Type="http://schemas.openxmlformats.org/officeDocument/2006/relationships/hyperlink" Target="https://www.youtube.com/c/lionshsbc" TargetMode="External"/><Relationship Id="rId2" Type="http://schemas.openxmlformats.org/officeDocument/2006/relationships/hyperlink" Target="https://dovney.com/models-of-effective-communication-in-organization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deed.com/career-advice/career-development/communication-benefits" TargetMode="External"/><Relationship Id="rId11" Type="http://schemas.openxmlformats.org/officeDocument/2006/relationships/hyperlink" Target="https://twitter.com/HSBC?ref_src=twsrc%5Egoogle%7Ctwcamp%5Eserp%7Ctwgr%5Eauthor" TargetMode="External"/><Relationship Id="rId5" Type="http://schemas.openxmlformats.org/officeDocument/2006/relationships/hyperlink" Target="https://www.sec.gov/Archives/edgar/data/83246/000114420412052308/v744588-1_fwp.pdf" TargetMode="External"/><Relationship Id="rId10" Type="http://schemas.openxmlformats.org/officeDocument/2006/relationships/hyperlink" Target="https://www.skillsyouneed.com/ips/barriers-communication.html" TargetMode="External"/><Relationship Id="rId4" Type="http://schemas.openxmlformats.org/officeDocument/2006/relationships/hyperlink" Target="https://www.grammarly.com/business/learn/benefits-of-effective-communication/" TargetMode="External"/><Relationship Id="rId9" Type="http://schemas.openxmlformats.org/officeDocument/2006/relationships/hyperlink" Target="https://www.investopedia.com/articles/company-insights/082316/top-5-shareholders-hsbc.asp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52594-76EB-EDB4-5506-3732F4BD2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68494" y="-494821"/>
            <a:ext cx="10512280" cy="2766528"/>
          </a:xfrm>
        </p:spPr>
        <p:txBody>
          <a:bodyPr>
            <a:noAutofit/>
          </a:bodyPr>
          <a:lstStyle/>
          <a:p>
            <a:r>
              <a:rPr lang="en-GB" sz="5000" b="1" dirty="0"/>
              <a:t>Strategies for Effective Communication in a Business Setting </a:t>
            </a:r>
            <a:endParaRPr lang="en-RO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28F8F4-087F-C00F-ECF0-490B3A709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547041" y="2411172"/>
            <a:ext cx="9755187" cy="550333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2000" dirty="0"/>
              <a:t>Cristian </a:t>
            </a:r>
            <a:r>
              <a:rPr lang="en-GB" sz="2000" dirty="0" err="1"/>
              <a:t>Ioan</a:t>
            </a:r>
            <a:r>
              <a:rPr lang="en-GB" sz="2000" dirty="0"/>
              <a:t> </a:t>
            </a:r>
            <a:r>
              <a:rPr lang="en-GB" sz="2000" dirty="0" err="1"/>
              <a:t>Spridon</a:t>
            </a:r>
            <a:r>
              <a:rPr lang="en-GB" sz="2000" dirty="0"/>
              <a:t> 2118625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Marian </a:t>
            </a:r>
            <a:r>
              <a:rPr lang="en-GB" sz="2000" dirty="0" err="1"/>
              <a:t>Postolache</a:t>
            </a:r>
            <a:r>
              <a:rPr lang="en-GB" sz="2000" dirty="0"/>
              <a:t> 2119559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Iulian </a:t>
            </a:r>
            <a:r>
              <a:rPr lang="en-GB" sz="2000" dirty="0" err="1"/>
              <a:t>Neagu</a:t>
            </a:r>
            <a:r>
              <a:rPr lang="en-GB" sz="2000" dirty="0"/>
              <a:t> 2107401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Mirela </a:t>
            </a:r>
            <a:r>
              <a:rPr lang="en-GB" sz="2000" dirty="0" err="1"/>
              <a:t>Oprea</a:t>
            </a:r>
            <a:r>
              <a:rPr lang="en-GB" sz="2000" dirty="0"/>
              <a:t> 2107120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Elena-Catalina </a:t>
            </a:r>
            <a:r>
              <a:rPr lang="en-GB" sz="2000" dirty="0" err="1"/>
              <a:t>Calau</a:t>
            </a:r>
            <a:r>
              <a:rPr lang="en-GB" sz="2000" dirty="0"/>
              <a:t> 2117472</a:t>
            </a:r>
            <a:endParaRPr lang="en-RO" sz="2000" dirty="0"/>
          </a:p>
        </p:txBody>
      </p:sp>
    </p:spTree>
    <p:extLst>
      <p:ext uri="{BB962C8B-B14F-4D97-AF65-F5344CB8AC3E}">
        <p14:creationId xmlns:p14="http://schemas.microsoft.com/office/powerpoint/2010/main" val="1931672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CCA62803-71C6-9B1F-7A2A-69A3B6EC8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225" y="1103491"/>
            <a:ext cx="5295543" cy="3415625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403E8D76-9C2D-7CDE-550B-5790860052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1501" y="1427842"/>
            <a:ext cx="5295543" cy="2766921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12C0434-92CF-0F59-2FDA-F8AAB27A2111}"/>
              </a:ext>
            </a:extLst>
          </p:cNvPr>
          <p:cNvSpPr/>
          <p:nvPr/>
        </p:nvSpPr>
        <p:spPr>
          <a:xfrm>
            <a:off x="6288620" y="4511952"/>
            <a:ext cx="4761303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i="1" dirty="0">
                <a:latin typeface="UniversNext"/>
              </a:rPr>
              <a:t>“Opening up a world of opportunity”</a:t>
            </a:r>
          </a:p>
          <a:p>
            <a:pPr algn="ctr"/>
            <a:r>
              <a:rPr lang="en-GB" b="0" u="none" strike="noStrike" dirty="0">
                <a:effectLst/>
                <a:latin typeface="UniversNext"/>
              </a:rPr>
              <a:t>HSBC, 2022</a:t>
            </a:r>
          </a:p>
        </p:txBody>
      </p:sp>
    </p:spTree>
    <p:extLst>
      <p:ext uri="{BB962C8B-B14F-4D97-AF65-F5344CB8AC3E}">
        <p14:creationId xmlns:p14="http://schemas.microsoft.com/office/powerpoint/2010/main" val="3902760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1029">
            <a:extLst>
              <a:ext uri="{FF2B5EF4-FFF2-40B4-BE49-F238E27FC236}">
                <a16:creationId xmlns:a16="http://schemas.microsoft.com/office/drawing/2014/main" id="{9F5E1885-4B77-4930-AF94-83DC34F5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12CED8F1-A066-4193-A0C6-FA32AABA2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6FC2AD83-6F23-413C-AD90-9F32AF82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8" y="6581"/>
            <a:ext cx="11741281" cy="56002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Internal and External Stakeholders in IT - DEV Community">
            <a:extLst>
              <a:ext uri="{FF2B5EF4-FFF2-40B4-BE49-F238E27FC236}">
                <a16:creationId xmlns:a16="http://schemas.microsoft.com/office/drawing/2014/main" id="{1850F4B7-6D46-9690-CB89-D0A8AF23B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407123"/>
            <a:ext cx="10439216" cy="479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Rectangle 1035">
            <a:extLst>
              <a:ext uri="{FF2B5EF4-FFF2-40B4-BE49-F238E27FC236}">
                <a16:creationId xmlns:a16="http://schemas.microsoft.com/office/drawing/2014/main" id="{7367BE40-CEB0-42C0-A019-83612A9D1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9527" y="6581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93A1CF79-E584-4525-AB80-C5E82644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EDFF68DC-7619-4C0C-B291-0018372D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2" name="Freeform 9">
            <a:extLst>
              <a:ext uri="{FF2B5EF4-FFF2-40B4-BE49-F238E27FC236}">
                <a16:creationId xmlns:a16="http://schemas.microsoft.com/office/drawing/2014/main" id="{5003435F-4995-49A0-9B3D-4955D282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6C5A576-B34B-98A1-C49B-2A670A62C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58687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682D3D-57B9-48C7-8C31-4D963971E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6940423-3E05-4C11-A599-87460C794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BDF232DF-2519-46B4-A5DB-6E956426D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78848D5-8CDD-4F00-8F7E-B68730F52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BFFA796-2B2D-4FB8-848E-F40FD83E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274846D8-86DF-94CF-45C4-3936E5C403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15" r="6916" b="2"/>
          <a:stretch/>
        </p:blipFill>
        <p:spPr>
          <a:xfrm>
            <a:off x="1" y="-1"/>
            <a:ext cx="5791144" cy="3980623"/>
          </a:xfrm>
          <a:prstGeom prst="rect">
            <a:avLst/>
          </a:prstGeom>
          <a:ln>
            <a:noFill/>
          </a:ln>
        </p:spPr>
      </p:pic>
      <p:pic>
        <p:nvPicPr>
          <p:cNvPr id="3" name="Picture 2" descr="A picture containing text, table, wooden, wood&#10;&#10;Description automatically generated">
            <a:extLst>
              <a:ext uri="{FF2B5EF4-FFF2-40B4-BE49-F238E27FC236}">
                <a16:creationId xmlns:a16="http://schemas.microsoft.com/office/drawing/2014/main" id="{6C939AB9-D15C-E235-745A-A32FBB4673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654" r="1" b="1"/>
          <a:stretch/>
        </p:blipFill>
        <p:spPr>
          <a:xfrm>
            <a:off x="5914589" y="10"/>
            <a:ext cx="5794811" cy="3980612"/>
          </a:xfrm>
          <a:prstGeom prst="rect">
            <a:avLst/>
          </a:prstGeom>
          <a:ln>
            <a:noFill/>
          </a:ln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9075C07-CFB6-4B00-8D9D-38D8FB766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F43EEB-651C-8E8C-686F-A3DCAA45146D}"/>
              </a:ext>
            </a:extLst>
          </p:cNvPr>
          <p:cNvSpPr/>
          <p:nvPr/>
        </p:nvSpPr>
        <p:spPr>
          <a:xfrm>
            <a:off x="4804383" y="4510477"/>
            <a:ext cx="8355837" cy="16080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Facebook - @HSBC, with 3 million people following the page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Instagram - @HSBC with 50,000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Twitter - @HSBC with 200,000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YouTube with 36,000 subscribers and millions of views on the videos</a:t>
            </a:r>
          </a:p>
        </p:txBody>
      </p:sp>
    </p:spTree>
    <p:extLst>
      <p:ext uri="{BB962C8B-B14F-4D97-AF65-F5344CB8AC3E}">
        <p14:creationId xmlns:p14="http://schemas.microsoft.com/office/powerpoint/2010/main" val="2837700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276CF47-78D1-45D4-B8A5-05DD68D9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5589425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12558EA-7B9F-8287-C0CA-C85D9F8DC9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08" y="969599"/>
            <a:ext cx="5099864" cy="36591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4726986-0207-4C26-8E61-50251FA6929D}"/>
              </a:ext>
            </a:extLst>
          </p:cNvPr>
          <p:cNvSpPr/>
          <p:nvPr/>
        </p:nvSpPr>
        <p:spPr>
          <a:xfrm>
            <a:off x="6551610" y="2071048"/>
            <a:ext cx="4531072" cy="30722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Benefits of effective communication in business </a:t>
            </a:r>
          </a:p>
        </p:txBody>
      </p:sp>
    </p:spTree>
    <p:extLst>
      <p:ext uri="{BB962C8B-B14F-4D97-AF65-F5344CB8AC3E}">
        <p14:creationId xmlns:p14="http://schemas.microsoft.com/office/powerpoint/2010/main" val="1474768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EFE13BC-0BAC-4088-81DF-56077F09D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7F4B92F-0199-444B-8CB2-9DAAD9AB2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1E630F7A-794F-4965-9DD9-ED140BAC2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2D384EA-6323-45E8-BF61-42B1FF080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28D6296-5898-446B-B99A-4246F591DC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C92D4F23-A5A0-F35D-64E5-4AB90CB22B31}"/>
              </a:ext>
            </a:extLst>
          </p:cNvPr>
          <p:cNvSpPr/>
          <p:nvPr/>
        </p:nvSpPr>
        <p:spPr>
          <a:xfrm>
            <a:off x="83104" y="-253068"/>
            <a:ext cx="5687052" cy="32374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Theories and models of communication 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3449DE0C-CC71-2D7D-E968-68BF74286E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546" y="2355081"/>
            <a:ext cx="4295923" cy="3221942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9A57D40C-D2B4-57CA-DF36-46B42031E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3258" y="220981"/>
            <a:ext cx="5314270" cy="2763419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195C5FE5-D6E3-EAFF-F4D9-24435062C5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3257" y="3241403"/>
            <a:ext cx="5314270" cy="2320094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748679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4660F294-1C40-E297-68F3-C10AA5002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343" y="321012"/>
            <a:ext cx="4980583" cy="4980583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4134927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18FDCFD-790D-AFB9-4FE2-1AC02835B692}"/>
              </a:ext>
            </a:extLst>
          </p:cNvPr>
          <p:cNvSpPr/>
          <p:nvPr/>
        </p:nvSpPr>
        <p:spPr>
          <a:xfrm rot="21420000">
            <a:off x="-160909" y="566983"/>
            <a:ext cx="5428489" cy="32786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channels to use to improve communication </a:t>
            </a:r>
          </a:p>
        </p:txBody>
      </p:sp>
      <p:pic>
        <p:nvPicPr>
          <p:cNvPr id="4" name="Picture 3" descr="Diagram, Teams&#10;&#10;Description automatically generated">
            <a:extLst>
              <a:ext uri="{FF2B5EF4-FFF2-40B4-BE49-F238E27FC236}">
                <a16:creationId xmlns:a16="http://schemas.microsoft.com/office/drawing/2014/main" id="{F70F9AB2-A0AB-1C20-23FA-D99916BC95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77" r="19680" b="1"/>
          <a:stretch/>
        </p:blipFill>
        <p:spPr>
          <a:xfrm rot="21420000">
            <a:off x="6434380" y="-4410"/>
            <a:ext cx="4672896" cy="4425352"/>
          </a:xfrm>
          <a:custGeom>
            <a:avLst/>
            <a:gdLst/>
            <a:ahLst/>
            <a:cxnLst/>
            <a:rect l="l" t="t" r="r" b="b"/>
            <a:pathLst>
              <a:path w="4672896" h="4425352">
                <a:moveTo>
                  <a:pt x="2262547" y="0"/>
                </a:moveTo>
                <a:lnTo>
                  <a:pt x="4672895" y="126321"/>
                </a:lnTo>
                <a:lnTo>
                  <a:pt x="4672896" y="4425352"/>
                </a:lnTo>
                <a:lnTo>
                  <a:pt x="0" y="4425352"/>
                </a:lnTo>
                <a:lnTo>
                  <a:pt x="0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72561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F7055B-D742-BAD4-F58D-FBE30110F130}"/>
              </a:ext>
            </a:extLst>
          </p:cNvPr>
          <p:cNvSpPr/>
          <p:nvPr/>
        </p:nvSpPr>
        <p:spPr>
          <a:xfrm>
            <a:off x="0" y="354152"/>
            <a:ext cx="1161288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Bennet, M. (2021) Models of effective communication in organisations,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https://dovney.com/models-of-effective-communication-in-organizations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Facebook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https://www.facebook.com/HSBC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Grammarly (2022) Top 8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https://www.grammarly.com/business/learn/benefits-of-effective-communication/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HSBC (2021) HSBC: An overview,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https://www.sec.gov/Archives/edgar/data/83246/000114420412052308/v744588-1_fwp.pdf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Indeed (2022) 10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https://www.indeed.com/career-advice/career-development/communication-benefits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Instagram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https://www.instagram.com/hsbc/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Martic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 (2022) Top 13 communication barriers and to tackle them,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https://haiilo.com/blog/communication-barriers/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Pines, L. (2020) Top 3 shareholders of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https://www.investopedia.com/articles/company-insights/082316/top-5-shareholders-hsbc.asp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Skills you need (2022) Barriers to effective communication,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https://www.skillsyouneed.com/ips/barriers-communication.html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Twitter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https://twitter.com/HSBC?ref_src=twsrc%5Egoogle%7Ctwcamp%5Eserp%7Ctwgr%5Eauthor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YouTube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https://www.youtube.com/c/lionshsbc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600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B4558AA-CAB7-4F7B-B105-38BE451C6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D43042-689E-4564-A291-C49C15CDF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1719737" cy="6392969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D792FB-4ECA-41AD-9C22-519E1C734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74209" cy="61410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D96945DB-C73D-7E5C-14FE-9E7268DC8A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9663" y="527762"/>
            <a:ext cx="7756650" cy="496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424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8">
            <a:extLst>
              <a:ext uri="{FF2B5EF4-FFF2-40B4-BE49-F238E27FC236}">
                <a16:creationId xmlns:a16="http://schemas.microsoft.com/office/drawing/2014/main" id="{F770B4CD-535A-4FF2-B700-8C40F0031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3" name="Group 10">
            <a:extLst>
              <a:ext uri="{FF2B5EF4-FFF2-40B4-BE49-F238E27FC236}">
                <a16:creationId xmlns:a16="http://schemas.microsoft.com/office/drawing/2014/main" id="{42AB5EEF-5DB7-47EA-BB55-DC7DAC8A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D031218-C353-46BE-8BA0-03B929089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3018239-79C0-4159-AE08-A6113D9AD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8094AE-62A3-4DD8-B617-758BE447B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948815"/>
              </p:ext>
            </p:extLst>
          </p:nvPr>
        </p:nvGraphicFramePr>
        <p:xfrm>
          <a:off x="404225" y="458023"/>
          <a:ext cx="10912821" cy="55194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8040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5694781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559812">
                <a:tc>
                  <a:txBody>
                    <a:bodyPr/>
                    <a:lstStyle/>
                    <a:p>
                      <a:pPr algn="ctr"/>
                      <a:r>
                        <a:rPr lang="en-GB" sz="27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Teamwork Evaluation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Team responses. 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56143">
                <a:tc>
                  <a:txBody>
                    <a:bodyPr/>
                    <a:lstStyle/>
                    <a:p>
                      <a:r>
                        <a:rPr lang="en-GB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 was in your team?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Cristian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Ioan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Spridon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Marian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Postolache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Iulian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Neagu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Mirela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Oprea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Elena-Catalina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Calau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RO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7671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were the key strengths of your team? </a:t>
                      </a:r>
                    </a:p>
                    <a:p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Good communication, people were involved, and everyone tried to give their best for a good collaboration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781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were the challenges that you overcame as a team?</a:t>
                      </a:r>
                    </a:p>
                    <a:p>
                      <a:endParaRPr lang="en-GB" sz="20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Lack of time to meet, but technology helped us meet online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781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would you do differently if you worked as a team again?</a:t>
                      </a:r>
                    </a:p>
                    <a:p>
                      <a:endParaRPr lang="en-GB" sz="20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Took a little more time to research the subject and meet to discuss face to face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67149">
                <a:tc>
                  <a:txBody>
                    <a:bodyPr/>
                    <a:lstStyle/>
                    <a:p>
                      <a:r>
                        <a:rPr lang="en-GB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 would you rate your team working? Out of 10?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9/10 because perfection </a:t>
                      </a:r>
                      <a:r>
                        <a:rPr lang="en-GB" sz="20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doesn’t exist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25</TotalTime>
  <Words>620</Words>
  <Application>Microsoft Macintosh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Impact</vt:lpstr>
      <vt:lpstr>Times New Roman</vt:lpstr>
      <vt:lpstr>UniversNext</vt:lpstr>
      <vt:lpstr>Main Event</vt:lpstr>
      <vt:lpstr>Strategies for Effective Communication in a Business Setting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 </dc:title>
  <dc:creator>RAH18105029</dc:creator>
  <cp:lastModifiedBy>RAH18105029</cp:lastModifiedBy>
  <cp:revision>3</cp:revision>
  <dcterms:created xsi:type="dcterms:W3CDTF">2022-07-14T11:01:41Z</dcterms:created>
  <dcterms:modified xsi:type="dcterms:W3CDTF">2022-07-16T12:37:34Z</dcterms:modified>
</cp:coreProperties>
</file>