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2" r:id="rId4"/>
    <p:sldId id="264" r:id="rId5"/>
    <p:sldId id="257" r:id="rId6"/>
    <p:sldId id="265" r:id="rId7"/>
    <p:sldId id="266" r:id="rId8"/>
    <p:sldId id="259" r:id="rId9"/>
    <p:sldId id="258" r:id="rId10"/>
    <p:sldId id="267" r:id="rId11"/>
    <p:sldId id="260" r:id="rId12"/>
    <p:sldId id="26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E9BF956-B020-4DA3-96B2-E0114CD15E84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4C9ACEA-8D16-4BB3-8F72-8D15E262E14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956-B020-4DA3-96B2-E0114CD15E84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4C9ACEA-8D16-4BB3-8F72-8D15E262E14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956-B020-4DA3-96B2-E0114CD15E84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64C9ACEA-8D16-4BB3-8F72-8D15E262E14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E9BF956-B020-4DA3-96B2-E0114CD15E84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4C9ACEA-8D16-4BB3-8F72-8D15E262E14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E9BF956-B020-4DA3-96B2-E0114CD15E84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4C9ACEA-8D16-4BB3-8F72-8D15E262E14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956-B020-4DA3-96B2-E0114CD15E84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4C9ACEA-8D16-4BB3-8F72-8D15E262E1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956-B020-4DA3-96B2-E0114CD15E84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4C9ACEA-8D16-4BB3-8F72-8D15E262E1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956-B020-4DA3-96B2-E0114CD15E84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4C9ACEA-8D16-4BB3-8F72-8D15E262E147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E9BF956-B020-4DA3-96B2-E0114CD15E84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64C9ACEA-8D16-4BB3-8F72-8D15E262E14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9BF956-B020-4DA3-96B2-E0114CD15E84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9ACEA-8D16-4BB3-8F72-8D15E262E14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E9BF956-B020-4DA3-96B2-E0114CD15E84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64C9ACEA-8D16-4BB3-8F72-8D15E262E14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E9BF956-B020-4DA3-96B2-E0114CD15E84}" type="datetimeFigureOut">
              <a:rPr lang="en-GB" smtClean="0"/>
              <a:t>19/02/2013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4C9ACEA-8D16-4BB3-8F72-8D15E262E14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Augustan </a:t>
            </a:r>
            <a:r>
              <a:rPr lang="en-GB" smtClean="0"/>
              <a:t>Lovers 19 Feb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The language of marriage</a:t>
            </a:r>
          </a:p>
          <a:p>
            <a:r>
              <a:rPr lang="en-GB" dirty="0" smtClean="0"/>
              <a:t>Banquet scenes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36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Between matron and mistress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We have previously explored Sharon James’ theory of the </a:t>
            </a:r>
            <a:r>
              <a:rPr lang="en-US" i="1" dirty="0" err="1" smtClean="0"/>
              <a:t>puella</a:t>
            </a:r>
            <a:r>
              <a:rPr lang="en-US" dirty="0" smtClean="0"/>
              <a:t> as an upper-class prostitute</a:t>
            </a:r>
          </a:p>
          <a:p>
            <a:pPr lvl="1"/>
            <a:r>
              <a:rPr lang="en-US" dirty="0" smtClean="0"/>
              <a:t>May be combined with notions of the </a:t>
            </a:r>
            <a:r>
              <a:rPr lang="en-US" i="1" dirty="0" err="1" smtClean="0"/>
              <a:t>puella</a:t>
            </a:r>
            <a:r>
              <a:rPr lang="en-US" dirty="0" smtClean="0"/>
              <a:t> as a vehicle for </a:t>
            </a:r>
            <a:r>
              <a:rPr lang="en-US" dirty="0" err="1" smtClean="0"/>
              <a:t>poetological</a:t>
            </a:r>
            <a:r>
              <a:rPr lang="en-US" dirty="0" smtClean="0"/>
              <a:t> discourse</a:t>
            </a:r>
          </a:p>
          <a:p>
            <a:r>
              <a:rPr lang="en-US" dirty="0" smtClean="0"/>
              <a:t>Yet elegy appropriates the language of marriage throughout:</a:t>
            </a:r>
          </a:p>
          <a:p>
            <a:r>
              <a:rPr lang="en-US" dirty="0" smtClean="0"/>
              <a:t>Prop. 2.6.41f: Never will a wife, never will a mistress seduce us / ever will you be my mistress and ever my wife. </a:t>
            </a:r>
          </a:p>
          <a:p>
            <a:r>
              <a:rPr lang="en-US" dirty="0" smtClean="0"/>
              <a:t>“Cynthia is to be </a:t>
            </a:r>
            <a:r>
              <a:rPr lang="en-US" dirty="0" err="1" smtClean="0"/>
              <a:t>matrona</a:t>
            </a:r>
            <a:r>
              <a:rPr lang="en-US" dirty="0" smtClean="0"/>
              <a:t> and </a:t>
            </a:r>
            <a:r>
              <a:rPr lang="en-US" dirty="0" err="1" smtClean="0"/>
              <a:t>meretrix</a:t>
            </a:r>
            <a:r>
              <a:rPr lang="en-US" dirty="0" smtClean="0"/>
              <a:t> in one, and consequently from the perspective of traditional Roman ideology she can be nothing at all since these categories are mutually exclusive.” (Miller, 2004, 63)</a:t>
            </a:r>
          </a:p>
          <a:p>
            <a:r>
              <a:rPr lang="en-US" dirty="0" smtClean="0"/>
              <a:t>Or, the beloved is a no-one, only a reflection of the male narrator, as discussed in the lectures on </a:t>
            </a:r>
            <a:r>
              <a:rPr lang="en-US" dirty="0" err="1" smtClean="0"/>
              <a:t>womanufacture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66667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language of marriage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3520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Elegy continually uses words associated with marriage and marital status to describe extramarital relationships – mentions of wedding torches, and ‘</a:t>
            </a:r>
            <a:r>
              <a:rPr lang="en-GB" dirty="0" err="1" smtClean="0"/>
              <a:t>foedera</a:t>
            </a:r>
            <a:r>
              <a:rPr lang="en-GB" dirty="0" smtClean="0"/>
              <a:t>’ (treaty, contract) are many</a:t>
            </a:r>
          </a:p>
          <a:p>
            <a:r>
              <a:rPr lang="en-GB" dirty="0" smtClean="0"/>
              <a:t>Both male and female lovers are described by ambiguous terms:</a:t>
            </a:r>
          </a:p>
          <a:p>
            <a:pPr lvl="1"/>
            <a:r>
              <a:rPr lang="en-GB" dirty="0" err="1" smtClean="0"/>
              <a:t>Vir</a:t>
            </a:r>
            <a:r>
              <a:rPr lang="en-GB" dirty="0" smtClean="0"/>
              <a:t>, used of rivals, or by the beloved of the narrator, means both ‘man’ and ‘husband’</a:t>
            </a:r>
          </a:p>
          <a:p>
            <a:pPr lvl="1"/>
            <a:r>
              <a:rPr lang="en-GB" dirty="0" err="1" smtClean="0"/>
              <a:t>Coniunx</a:t>
            </a:r>
            <a:r>
              <a:rPr lang="en-GB" dirty="0" smtClean="0"/>
              <a:t>, of the beloved, normally means ‘wife’, but is often used of the beloved by the narrator</a:t>
            </a:r>
          </a:p>
          <a:p>
            <a:r>
              <a:rPr lang="en-GB" dirty="0" smtClean="0"/>
              <a:t> NB: Elegy also uses a range of typically elegiac pet names: </a:t>
            </a:r>
            <a:r>
              <a:rPr lang="en-GB" dirty="0" err="1" smtClean="0"/>
              <a:t>domina</a:t>
            </a:r>
            <a:r>
              <a:rPr lang="en-GB" dirty="0" smtClean="0"/>
              <a:t>, lux, vita etc.</a:t>
            </a:r>
          </a:p>
          <a:p>
            <a:pPr lvl="1"/>
            <a:r>
              <a:rPr lang="en-GB" dirty="0" smtClean="0"/>
              <a:t>‘Lux’ and ‘</a:t>
            </a:r>
            <a:r>
              <a:rPr lang="en-GB" dirty="0" err="1" smtClean="0"/>
              <a:t>mea</a:t>
            </a:r>
            <a:r>
              <a:rPr lang="en-GB" dirty="0" smtClean="0"/>
              <a:t> vita’ also occur in contemporary prose passages, e.g. Cicero to </a:t>
            </a:r>
            <a:r>
              <a:rPr lang="en-GB" dirty="0" err="1" smtClean="0"/>
              <a:t>Terentia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59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Relevance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This is particularly relevant to the discussion of banquet scenes in elegy since they are one of the situations where the rival </a:t>
            </a:r>
          </a:p>
          <a:p>
            <a:pPr lvl="1"/>
            <a:r>
              <a:rPr lang="en-GB" dirty="0" smtClean="0"/>
              <a:t>Is present on ‘stage’</a:t>
            </a:r>
          </a:p>
          <a:p>
            <a:pPr lvl="1"/>
            <a:r>
              <a:rPr lang="en-GB" dirty="0" smtClean="0"/>
              <a:t>Is referred to as having privileged access to the </a:t>
            </a:r>
            <a:r>
              <a:rPr lang="en-GB" dirty="0" err="1" smtClean="0"/>
              <a:t>puella</a:t>
            </a:r>
            <a:endParaRPr lang="en-GB" dirty="0" smtClean="0"/>
          </a:p>
          <a:p>
            <a:r>
              <a:rPr lang="en-GB" dirty="0" smtClean="0"/>
              <a:t>But consider how the narrator skews reader perception of the relationship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Your husband will be there at the same dinner – I wish your husband his last meal tonight. (</a:t>
            </a:r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1.4.1f)</a:t>
            </a:r>
          </a:p>
          <a:p>
            <a:endParaRPr lang="en-GB" dirty="0" smtClean="0"/>
          </a:p>
          <a:p>
            <a:r>
              <a:rPr lang="en-GB" dirty="0" smtClean="0"/>
              <a:t>At night he’ll lock her in; in tears I’ll follow to his cruel door – where I shall have to stand. Now he’ll take kisses, now not only kisses. You’ll give him as his right, </a:t>
            </a:r>
            <a:r>
              <a:rPr lang="en-GB" b="1" dirty="0" smtClean="0">
                <a:solidFill>
                  <a:srgbClr val="0070C0"/>
                </a:solidFill>
              </a:rPr>
              <a:t>because you must</a:t>
            </a:r>
            <a:r>
              <a:rPr lang="en-GB" dirty="0" smtClean="0"/>
              <a:t>, what you give me in secret. (</a:t>
            </a:r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1.4.59-63)</a:t>
            </a:r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3995936" y="4869160"/>
            <a:ext cx="720080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ame 7"/>
          <p:cNvSpPr/>
          <p:nvPr/>
        </p:nvSpPr>
        <p:spPr>
          <a:xfrm>
            <a:off x="4716016" y="2852936"/>
            <a:ext cx="4427984" cy="367240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6662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Banqueting scenes and secret signs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Lovers exchanging signs (and more) at parties while in the presence of a rival escorting the </a:t>
            </a:r>
            <a:r>
              <a:rPr lang="en-GB" i="1" dirty="0" err="1" smtClean="0"/>
              <a:t>puella</a:t>
            </a:r>
            <a:r>
              <a:rPr lang="en-GB" dirty="0" smtClean="0"/>
              <a:t> is a recurring situation in elegy, a </a:t>
            </a:r>
            <a:r>
              <a:rPr lang="en-GB" i="1" dirty="0" err="1" smtClean="0"/>
              <a:t>topos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1.4; 2.5; 3.4; hinted at in Prop. 2.9 and 2.33 (‘wine makes a girl not recognise her man’, </a:t>
            </a:r>
            <a:r>
              <a:rPr lang="en-GB" dirty="0" err="1" smtClean="0"/>
              <a:t>l</a:t>
            </a:r>
            <a:r>
              <a:rPr lang="en-GB" dirty="0" smtClean="0"/>
              <a:t>. 34). It is also mentioned in Ovid’s </a:t>
            </a:r>
            <a:r>
              <a:rPr lang="en-GB" i="1" dirty="0" err="1" smtClean="0"/>
              <a:t>Ars</a:t>
            </a:r>
            <a:r>
              <a:rPr lang="en-GB" i="1" dirty="0" smtClean="0"/>
              <a:t> </a:t>
            </a:r>
            <a:r>
              <a:rPr lang="en-GB" i="1" dirty="0" err="1" smtClean="0"/>
              <a:t>amatoria</a:t>
            </a:r>
            <a:r>
              <a:rPr lang="en-GB" i="1" dirty="0" smtClean="0"/>
              <a:t> </a:t>
            </a:r>
            <a:r>
              <a:rPr lang="en-GB" dirty="0" smtClean="0"/>
              <a:t>(Art of Love) 1.229-252. Cf. also </a:t>
            </a:r>
            <a:r>
              <a:rPr lang="en-GB" dirty="0" err="1" smtClean="0"/>
              <a:t>Tib</a:t>
            </a:r>
            <a:r>
              <a:rPr lang="en-GB" dirty="0" smtClean="0"/>
              <a:t>. 1.2.21-24.</a:t>
            </a:r>
          </a:p>
          <a:p>
            <a:r>
              <a:rPr lang="en-GB" dirty="0" smtClean="0"/>
              <a:t>Particularly writing in wine as a way of communicating messages – also in </a:t>
            </a:r>
            <a:r>
              <a:rPr lang="en-GB" dirty="0" err="1" smtClean="0"/>
              <a:t>Tib</a:t>
            </a:r>
            <a:r>
              <a:rPr lang="en-GB" dirty="0" smtClean="0"/>
              <a:t>. 1.10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0349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Does the medium matter?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Other elegiac media:</a:t>
            </a:r>
          </a:p>
          <a:p>
            <a:pPr lvl="1"/>
            <a:r>
              <a:rPr lang="en-GB" dirty="0" smtClean="0"/>
              <a:t>Wax tablets (e.g. Prop. 3.6)</a:t>
            </a:r>
          </a:p>
          <a:p>
            <a:pPr lvl="2"/>
            <a:r>
              <a:rPr lang="en-GB" dirty="0" smtClean="0"/>
              <a:t>Poetry books (but usually not for communication with the </a:t>
            </a:r>
            <a:r>
              <a:rPr lang="en-GB" dirty="0" err="1" smtClean="0"/>
              <a:t>puella</a:t>
            </a:r>
            <a:r>
              <a:rPr lang="en-GB" dirty="0" smtClean="0"/>
              <a:t> directly)</a:t>
            </a:r>
          </a:p>
          <a:p>
            <a:pPr lvl="1"/>
            <a:r>
              <a:rPr lang="en-GB" dirty="0" smtClean="0"/>
              <a:t>Bark (Prop. 1.18)</a:t>
            </a:r>
          </a:p>
          <a:p>
            <a:pPr lvl="1"/>
            <a:r>
              <a:rPr lang="en-GB" dirty="0" smtClean="0"/>
              <a:t>Tomb inscriptions (</a:t>
            </a:r>
          </a:p>
          <a:p>
            <a:r>
              <a:rPr lang="en-GB" dirty="0" smtClean="0"/>
              <a:t>Other literary connotations of the banquet scene?</a:t>
            </a:r>
          </a:p>
          <a:p>
            <a:pPr lvl="1"/>
            <a:r>
              <a:rPr lang="en-GB" dirty="0" smtClean="0"/>
              <a:t>Epic</a:t>
            </a:r>
          </a:p>
          <a:p>
            <a:pPr lvl="2"/>
            <a:r>
              <a:rPr lang="en-GB" dirty="0" smtClean="0"/>
              <a:t>Rules of guest friendship (xenia)</a:t>
            </a:r>
          </a:p>
          <a:p>
            <a:pPr lvl="1"/>
            <a:r>
              <a:rPr lang="en-GB" dirty="0" smtClean="0"/>
              <a:t>Satire</a:t>
            </a:r>
          </a:p>
          <a:p>
            <a:pPr lvl="2"/>
            <a:r>
              <a:rPr lang="en-GB" dirty="0" smtClean="0"/>
              <a:t>Used to </a:t>
            </a:r>
            <a:r>
              <a:rPr lang="en-GB" dirty="0" err="1" smtClean="0"/>
              <a:t>releal</a:t>
            </a:r>
            <a:r>
              <a:rPr lang="en-GB" dirty="0" smtClean="0"/>
              <a:t> social norms</a:t>
            </a:r>
          </a:p>
          <a:p>
            <a:r>
              <a:rPr lang="en-GB" dirty="0" smtClean="0"/>
              <a:t>…do they matter?</a:t>
            </a:r>
          </a:p>
          <a:p>
            <a:pPr lvl="1"/>
            <a:r>
              <a:rPr lang="en-GB" dirty="0" smtClean="0"/>
              <a:t>The writing in wine as setting the scene for </a:t>
            </a:r>
            <a:r>
              <a:rPr lang="en-GB" dirty="0" err="1" smtClean="0"/>
              <a:t>otium</a:t>
            </a:r>
            <a:r>
              <a:rPr lang="en-GB" dirty="0" smtClean="0"/>
              <a:t> and leisure, but also it is also connected to the rejection of normative masculine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024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wine painting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Others can be brave in arms and by the grace of Mars cut down opposing leaders, to tell me, as I drink, of their exploits in the army and paint camp on the table-top in wine. (</a:t>
            </a:r>
            <a:r>
              <a:rPr lang="en-GB" dirty="0" err="1" smtClean="0"/>
              <a:t>Tib</a:t>
            </a:r>
            <a:r>
              <a:rPr lang="en-GB" dirty="0" smtClean="0"/>
              <a:t>. 1.10.29-32)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And one of them shows on the laden table the savage battles, he paints all of Troy in a droplet of wine: ‘Here ran the </a:t>
            </a:r>
            <a:r>
              <a:rPr lang="en-GB" dirty="0" err="1"/>
              <a:t>Simois</a:t>
            </a:r>
            <a:r>
              <a:rPr lang="en-GB" dirty="0"/>
              <a:t>, here is the Trojan land, over here stood the tall castle of ancient </a:t>
            </a:r>
            <a:r>
              <a:rPr lang="en-GB" dirty="0" err="1"/>
              <a:t>Priam</a:t>
            </a:r>
            <a:r>
              <a:rPr lang="en-GB" dirty="0"/>
              <a:t>, there Achilles fought, and Odysseus, here Hector, mutilated, sent the horses galloping with fright</a:t>
            </a:r>
            <a:r>
              <a:rPr lang="en-GB" dirty="0" smtClean="0"/>
              <a:t>. (</a:t>
            </a:r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Epist</a:t>
            </a:r>
            <a:r>
              <a:rPr lang="en-GB" dirty="0" smtClean="0"/>
              <a:t>. 1.31-36)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897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1.4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Reader suspicion: here is a rival, hence this is an elegiac relationship?</a:t>
            </a:r>
          </a:p>
          <a:p>
            <a:pPr lvl="1"/>
            <a:r>
              <a:rPr lang="en-GB" dirty="0" smtClean="0"/>
              <a:t>Why could a reader make this assumption?</a:t>
            </a:r>
          </a:p>
          <a:p>
            <a:r>
              <a:rPr lang="en-GB" dirty="0" smtClean="0"/>
              <a:t>We have yet to encounter the mistress of whom the narrator speaks – and perhaps more interestingly, she is nameless </a:t>
            </a:r>
          </a:p>
          <a:p>
            <a:pPr lvl="1"/>
            <a:r>
              <a:rPr lang="en-GB" dirty="0" smtClean="0"/>
              <a:t>As is the rival. Cf. the </a:t>
            </a:r>
            <a:r>
              <a:rPr lang="en-GB" dirty="0" err="1" smtClean="0"/>
              <a:t>pseudobiographical</a:t>
            </a:r>
            <a:r>
              <a:rPr lang="en-GB" dirty="0" smtClean="0"/>
              <a:t> details given for the rivals of the </a:t>
            </a:r>
            <a:r>
              <a:rPr lang="en-GB" dirty="0" err="1" smtClean="0"/>
              <a:t>Propertian</a:t>
            </a:r>
            <a:r>
              <a:rPr lang="en-GB" dirty="0" smtClean="0"/>
              <a:t> and </a:t>
            </a:r>
            <a:r>
              <a:rPr lang="en-GB" dirty="0" err="1" smtClean="0"/>
              <a:t>Tibullan</a:t>
            </a:r>
            <a:r>
              <a:rPr lang="en-GB" dirty="0" smtClean="0"/>
              <a:t> narrators. </a:t>
            </a:r>
          </a:p>
          <a:p>
            <a:r>
              <a:rPr lang="en-GB" dirty="0" smtClean="0"/>
              <a:t>=&gt; contributes to generic feel of the poem </a:t>
            </a:r>
          </a:p>
          <a:p>
            <a:r>
              <a:rPr lang="en-GB" dirty="0" smtClean="0"/>
              <a:t>=&gt; makes the narrator seem to give his directions into the blue</a:t>
            </a:r>
          </a:p>
          <a:p>
            <a:pPr lvl="1"/>
            <a:r>
              <a:rPr lang="en-GB" dirty="0" smtClean="0"/>
              <a:t>…or just to us readers?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18009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>
            <a:normAutofit/>
          </a:bodyPr>
          <a:lstStyle/>
          <a:p>
            <a:r>
              <a:rPr lang="en-GB" sz="3600" dirty="0" err="1" smtClean="0"/>
              <a:t>Ov</a:t>
            </a:r>
            <a:r>
              <a:rPr lang="en-GB" sz="3600" dirty="0" smtClean="0"/>
              <a:t>. </a:t>
            </a:r>
            <a:r>
              <a:rPr lang="en-GB" sz="3600" i="1" dirty="0" smtClean="0"/>
              <a:t>Am</a:t>
            </a:r>
            <a:r>
              <a:rPr lang="en-GB" sz="3600" dirty="0" smtClean="0"/>
              <a:t>. 1.4 and 2.5: Elegiac contradictions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Am</a:t>
            </a:r>
            <a:r>
              <a:rPr lang="en-GB" dirty="0" smtClean="0"/>
              <a:t>. 1.4: The narrator advises his beloved on how to communicate and flirt with the narrator at a party where her </a:t>
            </a:r>
            <a:r>
              <a:rPr lang="en-GB" dirty="0" err="1" smtClean="0"/>
              <a:t>vir</a:t>
            </a:r>
            <a:r>
              <a:rPr lang="en-GB" dirty="0" smtClean="0"/>
              <a:t> (husband or other lover?) is also present</a:t>
            </a:r>
          </a:p>
          <a:p>
            <a:r>
              <a:rPr lang="en-GB" i="1" dirty="0" smtClean="0"/>
              <a:t>Am</a:t>
            </a:r>
            <a:r>
              <a:rPr lang="en-GB" dirty="0" smtClean="0"/>
              <a:t>. 2.5: The narrator laments his misfortune as he himself watches his beloved exchange lover’s signs with another man at a party</a:t>
            </a:r>
          </a:p>
        </p:txBody>
      </p:sp>
    </p:spTree>
    <p:extLst>
      <p:ext uri="{BB962C8B-B14F-4D97-AF65-F5344CB8AC3E}">
        <p14:creationId xmlns:p14="http://schemas.microsoft.com/office/powerpoint/2010/main" val="27418179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2.5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‘What are you at?’ I cried, ‘those joys are mine you’re spreading around. My legal claim I’ll stake.’ (</a:t>
            </a:r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2.5.29f)</a:t>
            </a:r>
          </a:p>
          <a:p>
            <a:pPr lvl="1"/>
            <a:r>
              <a:rPr lang="en-GB" i="1" dirty="0" err="1" smtClean="0"/>
              <a:t>Mea</a:t>
            </a:r>
            <a:r>
              <a:rPr lang="en-GB" i="1" dirty="0" smtClean="0"/>
              <a:t> </a:t>
            </a:r>
            <a:r>
              <a:rPr lang="en-GB" i="1" dirty="0" err="1" smtClean="0"/>
              <a:t>iura</a:t>
            </a:r>
            <a:endParaRPr lang="en-GB" i="1" dirty="0" smtClean="0"/>
          </a:p>
          <a:p>
            <a:r>
              <a:rPr lang="en-GB" dirty="0"/>
              <a:t>Yet 2.5 also makes obvious that </a:t>
            </a:r>
            <a:r>
              <a:rPr lang="en-GB" dirty="0" smtClean="0"/>
              <a:t>the narrator’s previous experience is in illicit love</a:t>
            </a:r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main section of the poem makes obvious that to be an elegiac lover is (often) to be the cuckold</a:t>
            </a:r>
          </a:p>
          <a:p>
            <a:pPr lvl="1"/>
            <a:r>
              <a:rPr lang="en-GB" dirty="0" smtClean="0"/>
              <a:t>Links with comedy perhaps the strongest in Ovid</a:t>
            </a:r>
          </a:p>
          <a:p>
            <a:r>
              <a:rPr lang="en-GB" dirty="0" smtClean="0"/>
              <a:t>…but consider the context: what is </a:t>
            </a:r>
            <a:r>
              <a:rPr lang="en-GB" dirty="0" err="1" smtClean="0"/>
              <a:t>Ov</a:t>
            </a:r>
            <a:r>
              <a:rPr lang="en-GB" dirty="0" smtClean="0"/>
              <a:t>. Am. 2.4 about?</a:t>
            </a:r>
          </a:p>
        </p:txBody>
      </p:sp>
    </p:spTree>
    <p:extLst>
      <p:ext uri="{BB962C8B-B14F-4D97-AF65-F5344CB8AC3E}">
        <p14:creationId xmlns:p14="http://schemas.microsoft.com/office/powerpoint/2010/main" val="4254759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2.5: Changing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</a:t>
            </a:r>
            <a:r>
              <a:rPr lang="en-GB" i="1" dirty="0" err="1" smtClean="0"/>
              <a:t>puella</a:t>
            </a:r>
            <a:r>
              <a:rPr lang="en-GB" dirty="0" smtClean="0"/>
              <a:t> is now using the narrator’s previous advice against him, step by step – he is himself the teacher that the </a:t>
            </a:r>
            <a:r>
              <a:rPr lang="en-GB" i="1" dirty="0" err="1" smtClean="0"/>
              <a:t>puella</a:t>
            </a:r>
            <a:r>
              <a:rPr lang="en-GB" dirty="0" smtClean="0"/>
              <a:t> mentions in the final line</a:t>
            </a:r>
          </a:p>
          <a:p>
            <a:r>
              <a:rPr lang="en-GB" dirty="0" smtClean="0"/>
              <a:t>There is a surprising shift in focus: The narrator does no longer emphasise the </a:t>
            </a:r>
            <a:r>
              <a:rPr lang="en-GB" dirty="0" err="1" smtClean="0"/>
              <a:t>puella’s</a:t>
            </a:r>
            <a:r>
              <a:rPr lang="en-GB" dirty="0" smtClean="0"/>
              <a:t> </a:t>
            </a:r>
            <a:r>
              <a:rPr lang="en-GB" dirty="0" err="1" smtClean="0"/>
              <a:t>trespasses.‘Nowhere</a:t>
            </a:r>
            <a:r>
              <a:rPr lang="en-GB" dirty="0" smtClean="0"/>
              <a:t> except in bed could she have learnt them; a splendid fee some teacher must have got!’</a:t>
            </a:r>
          </a:p>
          <a:p>
            <a:r>
              <a:rPr lang="en-GB" dirty="0" smtClean="0"/>
              <a:t>The interest in didactic is increasing – 1.4 and 2.5 foreshadow the </a:t>
            </a:r>
            <a:r>
              <a:rPr lang="en-GB" i="1" dirty="0" smtClean="0"/>
              <a:t>Art of Love</a:t>
            </a:r>
            <a:r>
              <a:rPr lang="en-GB" dirty="0" smtClean="0"/>
              <a:t>…</a:t>
            </a:r>
          </a:p>
          <a:p>
            <a:r>
              <a:rPr lang="en-GB" dirty="0" smtClean="0"/>
              <a:t>…where Ovid explicitly calls himself ‘teacher’, and where he is just as unreliable as the narrator of the </a:t>
            </a:r>
            <a:r>
              <a:rPr lang="en-GB" i="1" dirty="0" err="1" smtClean="0"/>
              <a:t>Amores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84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take away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 err="1" smtClean="0"/>
              <a:t>Topoi</a:t>
            </a:r>
            <a:r>
              <a:rPr lang="en-GB" dirty="0" smtClean="0"/>
              <a:t> like the </a:t>
            </a:r>
            <a:r>
              <a:rPr lang="en-GB" i="1" dirty="0" err="1" smtClean="0"/>
              <a:t>paraklausithyron</a:t>
            </a:r>
            <a:r>
              <a:rPr lang="en-GB" dirty="0" smtClean="0"/>
              <a:t> (singular!) and secret communication between lovers (and the high degree of </a:t>
            </a:r>
            <a:r>
              <a:rPr lang="en-GB" dirty="0" err="1" smtClean="0"/>
              <a:t>intertextual</a:t>
            </a:r>
            <a:r>
              <a:rPr lang="en-GB" dirty="0" smtClean="0"/>
              <a:t> interplay between the passages) contribute to denoting these texts as elegy</a:t>
            </a:r>
          </a:p>
          <a:p>
            <a:pPr lvl="1"/>
            <a:r>
              <a:rPr lang="en-GB" dirty="0" smtClean="0"/>
              <a:t>The </a:t>
            </a:r>
            <a:r>
              <a:rPr lang="en-GB" i="1" dirty="0" err="1" smtClean="0"/>
              <a:t>topoi</a:t>
            </a:r>
            <a:r>
              <a:rPr lang="en-GB" dirty="0" smtClean="0"/>
              <a:t> do appear elsewhere as well (e.g. Greek erotic epigram) but not as frequently combined. </a:t>
            </a:r>
          </a:p>
          <a:p>
            <a:r>
              <a:rPr lang="en-GB" dirty="0" smtClean="0"/>
              <a:t>Though they shape the genre, they at times also subtly undermine the ideals ostensibly proposed by the narrators, thus showing that the ideal elegiac world cannot exist: the narrators give away how they themselves behave in ways less than ideal, etc. Ovid ‘turns the volume up’ on this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5511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67</TotalTime>
  <Words>1208</Words>
  <Application>Microsoft Office PowerPoint</Application>
  <PresentationFormat>On-screen Show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Median</vt:lpstr>
      <vt:lpstr>Augustan Lovers 19 Feb</vt:lpstr>
      <vt:lpstr>Between matron and mistress</vt:lpstr>
      <vt:lpstr>The language of marriage</vt:lpstr>
      <vt:lpstr>Relevance</vt:lpstr>
      <vt:lpstr>Banqueting scenes and secret signs</vt:lpstr>
      <vt:lpstr>Does the medium matter?</vt:lpstr>
      <vt:lpstr>Examples of wine painting</vt:lpstr>
      <vt:lpstr>Ov. Am. 1.4</vt:lpstr>
      <vt:lpstr>Ov. Am. 1.4 and 2.5: Elegiac contradictions</vt:lpstr>
      <vt:lpstr>Ov. Am. 2.5</vt:lpstr>
      <vt:lpstr>Ov. Am. 2.5: Changing objectives</vt:lpstr>
      <vt:lpstr>To take away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Magdalena Ohrman</dc:creator>
  <cp:lastModifiedBy>Magdalena Ohrman</cp:lastModifiedBy>
  <cp:revision>9</cp:revision>
  <dcterms:created xsi:type="dcterms:W3CDTF">2012-02-11T17:07:26Z</dcterms:created>
  <dcterms:modified xsi:type="dcterms:W3CDTF">2013-02-19T11:12:53Z</dcterms:modified>
</cp:coreProperties>
</file>