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12"/>
  </p:notesMasterIdLst>
  <p:sldIdLst>
    <p:sldId id="289" r:id="rId2"/>
    <p:sldId id="280" r:id="rId3"/>
    <p:sldId id="282" r:id="rId4"/>
    <p:sldId id="284" r:id="rId5"/>
    <p:sldId id="286" r:id="rId6"/>
    <p:sldId id="292" r:id="rId7"/>
    <p:sldId id="271" r:id="rId8"/>
    <p:sldId id="272" r:id="rId9"/>
    <p:sldId id="273" r:id="rId10"/>
    <p:sldId id="275" r:id="rId11"/>
  </p:sldIdLst>
  <p:sldSz cx="9144000" cy="6858000" type="screen4x3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0" autoAdjust="0"/>
    <p:restoredTop sz="94728" autoAdjust="0"/>
  </p:normalViewPr>
  <p:slideViewPr>
    <p:cSldViewPr>
      <p:cViewPr varScale="1">
        <p:scale>
          <a:sx n="56" d="100"/>
          <a:sy n="56" d="100"/>
        </p:scale>
        <p:origin x="158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2975" y="746125"/>
            <a:ext cx="4972050" cy="37290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202"/>
            <a:ext cx="5486400" cy="4475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D011F4D8-E78B-4FB1-AA0C-2A45D7DB0F3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11F4D8-E78B-4FB1-AA0C-2A45D7DB0F3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014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80B2F4-528C-4D5B-BDBA-0FA78ED00D97}" type="slidenum">
              <a:rPr lang="en-GB"/>
              <a:pPr/>
              <a:t>3</a:t>
            </a:fld>
            <a:endParaRPr lang="en-GB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b="1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11F4D8-E78B-4FB1-AA0C-2A45D7DB0F3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647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11F4D8-E78B-4FB1-AA0C-2A45D7DB0F3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4329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11F4D8-E78B-4FB1-AA0C-2A45D7DB0F3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0966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11EDEF98-9623-4E34-9F18-E2B50BB99B7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442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C759-0A32-4AAC-9A6B-114797F22A5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265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A2D03-369E-4957-9152-31F15193571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6515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F0A5-C5A9-4F4D-B1A8-EE915D03FC9A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5594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0826-9DBA-463F-93E5-A06CD373B32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275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A0E9-6F16-4CC6-81A6-FCE2BB391F2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05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F310D-1BC1-45D9-85EA-AC7300271EC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134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829AA-3067-4148-9751-CE25C63090B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1912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E0AF-0C73-459A-92B6-7738B5CDA74B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500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C2F44-78EA-41D6-B919-BD13853B72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666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4815-87C8-4B51-B2A9-4582B7CF43C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4745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DB60C4E-5E10-4BBA-9E6C-CE9C7EB122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958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56099-F635-419B-B4B6-3583E48C6A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Strategic Management – a framework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1C42D5-AA3B-44A7-A3B5-3C12CF1FE34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2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8C938D-2F18-40E0-9AA8-F4D3BAAE3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</p:spTree>
    <p:extLst>
      <p:ext uri="{BB962C8B-B14F-4D97-AF65-F5344CB8AC3E}">
        <p14:creationId xmlns:p14="http://schemas.microsoft.com/office/powerpoint/2010/main" val="1611481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603250" y="511175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685800" y="404813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eaLnBrk="0" hangingPunct="0"/>
            <a:r>
              <a:rPr lang="en-GB" sz="2400" b="1">
                <a:solidFill>
                  <a:schemeClr val="tx2"/>
                </a:solidFill>
              </a:rPr>
              <a:t>Strategy: A definition</a:t>
            </a:r>
            <a:r>
              <a:rPr lang="en-GB" sz="3200" b="1">
                <a:latin typeface="Times New Roman" pitchFamily="18" charset="0"/>
              </a:rPr>
              <a:t> </a:t>
            </a:r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1187450" y="1916113"/>
            <a:ext cx="7761288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eaLnBrk="0" hangingPunct="0"/>
            <a:r>
              <a:rPr lang="en-GB" sz="2400" b="1" dirty="0"/>
              <a:t>Strategy is the </a:t>
            </a:r>
            <a:r>
              <a:rPr lang="en-GB" sz="2400" i="1" dirty="0">
                <a:solidFill>
                  <a:schemeClr val="hlink"/>
                </a:solidFill>
              </a:rPr>
              <a:t>direction</a:t>
            </a:r>
            <a:r>
              <a:rPr lang="en-GB" sz="2400" b="1" i="1" dirty="0"/>
              <a:t> </a:t>
            </a:r>
            <a:r>
              <a:rPr lang="en-GB" sz="2400" b="1" dirty="0"/>
              <a:t>and </a:t>
            </a:r>
            <a:r>
              <a:rPr lang="en-GB" sz="2400" i="1" dirty="0">
                <a:solidFill>
                  <a:schemeClr val="hlink"/>
                </a:solidFill>
              </a:rPr>
              <a:t>scope</a:t>
            </a:r>
            <a:r>
              <a:rPr lang="en-GB" sz="2400" b="1" i="1" dirty="0"/>
              <a:t> </a:t>
            </a:r>
            <a:r>
              <a:rPr lang="en-GB" sz="2400" b="1" dirty="0"/>
              <a:t>of an</a:t>
            </a:r>
            <a:br>
              <a:rPr lang="en-GB" sz="2400" b="1" dirty="0"/>
            </a:br>
            <a:r>
              <a:rPr lang="en-GB" sz="2400" b="1" dirty="0"/>
              <a:t>organisation over the </a:t>
            </a:r>
            <a:r>
              <a:rPr lang="en-GB" sz="2400" i="1" dirty="0">
                <a:solidFill>
                  <a:schemeClr val="hlink"/>
                </a:solidFill>
              </a:rPr>
              <a:t>long term</a:t>
            </a:r>
            <a:r>
              <a:rPr lang="en-GB" sz="2400" i="1" dirty="0"/>
              <a:t> </a:t>
            </a:r>
            <a:r>
              <a:rPr lang="en-GB" sz="2400" b="1" dirty="0"/>
              <a:t>which</a:t>
            </a:r>
          </a:p>
          <a:p>
            <a:pPr eaLnBrk="0" hangingPunct="0"/>
            <a:r>
              <a:rPr lang="en-GB" sz="2400" b="1" dirty="0"/>
              <a:t>achieves </a:t>
            </a:r>
            <a:r>
              <a:rPr lang="en-GB" sz="2400" i="1" dirty="0">
                <a:solidFill>
                  <a:schemeClr val="hlink"/>
                </a:solidFill>
              </a:rPr>
              <a:t>advantage</a:t>
            </a:r>
            <a:r>
              <a:rPr lang="en-GB" sz="2400" b="1" i="1" dirty="0"/>
              <a:t> </a:t>
            </a:r>
            <a:r>
              <a:rPr lang="en-GB" sz="2400" b="1" dirty="0"/>
              <a:t>for the organisation</a:t>
            </a:r>
          </a:p>
          <a:p>
            <a:pPr eaLnBrk="0" hangingPunct="0"/>
            <a:r>
              <a:rPr lang="en-GB" sz="2400" b="1" dirty="0"/>
              <a:t>through its configuration of </a:t>
            </a:r>
            <a:r>
              <a:rPr lang="en-GB" sz="2400" i="1" dirty="0">
                <a:solidFill>
                  <a:schemeClr val="hlink"/>
                </a:solidFill>
              </a:rPr>
              <a:t>resources</a:t>
            </a:r>
            <a:r>
              <a:rPr lang="en-GB" sz="2400" dirty="0"/>
              <a:t> </a:t>
            </a:r>
            <a:r>
              <a:rPr lang="en-GB" sz="2400" b="1" dirty="0"/>
              <a:t>within</a:t>
            </a:r>
          </a:p>
          <a:p>
            <a:pPr eaLnBrk="0" hangingPunct="0"/>
            <a:r>
              <a:rPr lang="en-GB" sz="2400" b="1" dirty="0"/>
              <a:t>a </a:t>
            </a:r>
            <a:r>
              <a:rPr lang="en-GB" sz="2400" i="1" dirty="0">
                <a:solidFill>
                  <a:schemeClr val="hlink"/>
                </a:solidFill>
              </a:rPr>
              <a:t>changing</a:t>
            </a:r>
            <a:r>
              <a:rPr lang="en-GB" sz="2400" b="1" i="1" dirty="0">
                <a:solidFill>
                  <a:schemeClr val="hlink"/>
                </a:solidFill>
              </a:rPr>
              <a:t> environment</a:t>
            </a:r>
            <a:r>
              <a:rPr lang="en-GB" sz="2400" b="1" i="1" dirty="0"/>
              <a:t> </a:t>
            </a:r>
            <a:r>
              <a:rPr lang="en-GB" sz="2400" b="1" dirty="0"/>
              <a:t>to meet the </a:t>
            </a:r>
            <a:r>
              <a:rPr lang="en-GB" sz="2400" b="1" i="1" dirty="0">
                <a:solidFill>
                  <a:schemeClr val="hlink"/>
                </a:solidFill>
              </a:rPr>
              <a:t>needs</a:t>
            </a:r>
          </a:p>
          <a:p>
            <a:pPr eaLnBrk="0" hangingPunct="0"/>
            <a:r>
              <a:rPr lang="en-GB" sz="2400" b="1" i="1" dirty="0">
                <a:solidFill>
                  <a:schemeClr val="hlink"/>
                </a:solidFill>
              </a:rPr>
              <a:t>of </a:t>
            </a:r>
            <a:r>
              <a:rPr lang="en-GB" sz="2400" i="1" dirty="0">
                <a:solidFill>
                  <a:schemeClr val="hlink"/>
                </a:solidFill>
              </a:rPr>
              <a:t>markets</a:t>
            </a:r>
            <a:r>
              <a:rPr lang="en-GB" sz="2400" b="1" i="1" dirty="0"/>
              <a:t> </a:t>
            </a:r>
            <a:r>
              <a:rPr lang="en-GB" sz="2400" b="1" dirty="0"/>
              <a:t>and to </a:t>
            </a:r>
            <a:r>
              <a:rPr lang="en-GB" sz="2400" b="1" dirty="0" err="1"/>
              <a:t>fulfill</a:t>
            </a:r>
            <a:r>
              <a:rPr lang="en-GB" sz="2400" b="1" dirty="0"/>
              <a:t> </a:t>
            </a:r>
            <a:r>
              <a:rPr lang="en-GB" sz="2400" i="1" dirty="0">
                <a:solidFill>
                  <a:schemeClr val="hlink"/>
                </a:solidFill>
              </a:rPr>
              <a:t>stakeholder</a:t>
            </a:r>
          </a:p>
          <a:p>
            <a:pPr eaLnBrk="0" hangingPunct="0"/>
            <a:r>
              <a:rPr lang="en-GB" sz="2400" b="1" dirty="0"/>
              <a:t>expectations.</a:t>
            </a:r>
          </a:p>
          <a:p>
            <a:pPr algn="r" eaLnBrk="0" hangingPunct="0"/>
            <a:r>
              <a:rPr lang="en-GB" sz="2400" b="1" dirty="0"/>
              <a:t>(Johnson &amp; Scholes, 2018)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Strategy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Considers the demands of “stakeholders”. </a:t>
            </a:r>
          </a:p>
          <a:p>
            <a:r>
              <a:rPr lang="en-GB" dirty="0"/>
              <a:t>Who are the most influential for deriving a strategy is a complex activity.  </a:t>
            </a:r>
          </a:p>
          <a:p>
            <a:r>
              <a:rPr lang="en-GB" dirty="0"/>
              <a:t>Involves making decisions in uncertainty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Schools in Strategic Thinking</a:t>
            </a:r>
            <a:endParaRPr lang="en-US" dirty="0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1116013" y="2276475"/>
            <a:ext cx="1655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000" b="1"/>
              <a:t>Design &amp; Planning</a:t>
            </a:r>
            <a:endParaRPr lang="en-US" sz="2000" b="1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4911725" y="1762125"/>
            <a:ext cx="1787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Positioning</a:t>
            </a:r>
            <a:endParaRPr lang="en-US" sz="2000" b="1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1331913" y="4394200"/>
            <a:ext cx="24241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Entrepreneurial</a:t>
            </a:r>
            <a:endParaRPr lang="en-US" sz="2000" b="1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5651500" y="3457575"/>
            <a:ext cx="32115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Learning &amp; Emergent</a:t>
            </a:r>
            <a:endParaRPr lang="en-US" sz="2000" b="1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4787900" y="5257800"/>
            <a:ext cx="2527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Power &amp; Culture</a:t>
            </a:r>
            <a:endParaRPr lang="en-US" sz="2000" b="1"/>
          </a:p>
        </p:txBody>
      </p:sp>
      <p:pic>
        <p:nvPicPr>
          <p:cNvPr id="30728" name="Picture 8" descr="j021221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2420938"/>
            <a:ext cx="174625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685800"/>
          </a:xfrm>
        </p:spPr>
        <p:txBody>
          <a:bodyPr/>
          <a:lstStyle/>
          <a:p>
            <a:r>
              <a:rPr lang="en-GB" sz="2800"/>
              <a:t>The Design and Planning Schools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8840"/>
            <a:ext cx="7772400" cy="4259560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000" i="1" dirty="0"/>
              <a:t>Strategy as a process of conception and formal process</a:t>
            </a:r>
          </a:p>
          <a:p>
            <a:r>
              <a:rPr lang="en-GB" sz="2000" dirty="0"/>
              <a:t>Harvard Business School in the 1960s – </a:t>
            </a:r>
          </a:p>
          <a:p>
            <a:r>
              <a:rPr lang="en-GB" sz="2000" dirty="0"/>
              <a:t>The basis of the ‘SWOT’ summary</a:t>
            </a:r>
          </a:p>
          <a:p>
            <a:r>
              <a:rPr lang="en-GB" sz="2000" dirty="0"/>
              <a:t>Strategy is deliberate and driven from the top</a:t>
            </a:r>
          </a:p>
          <a:p>
            <a:r>
              <a:rPr lang="en-GB" sz="2000" dirty="0"/>
              <a:t>Formulation and implementation are seen as separate</a:t>
            </a:r>
          </a:p>
          <a:p>
            <a:r>
              <a:rPr lang="en-GB" sz="2000" dirty="0"/>
              <a:t>Led to the formation of teams of corporate ‘planners’.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649CA-231E-4AEA-8DB6-F86857D70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5DB0C-807F-4575-AEC0-56E28ABC7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groups, read the Marks and Spencer/Ocado Case Study, and consider the following:</a:t>
            </a:r>
          </a:p>
          <a:p>
            <a:r>
              <a:rPr lang="en-GB" dirty="0"/>
              <a:t>Who are the stakeholders for each organisation</a:t>
            </a:r>
          </a:p>
          <a:p>
            <a:r>
              <a:rPr lang="en-GB" dirty="0"/>
              <a:t>Undertake a SWOT analysis for the merger, based on the information within the case study.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57F7E2-699A-4B58-91C3-F609D9FE5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</p:spTree>
    <p:extLst>
      <p:ext uri="{BB962C8B-B14F-4D97-AF65-F5344CB8AC3E}">
        <p14:creationId xmlns:p14="http://schemas.microsoft.com/office/powerpoint/2010/main" val="3920964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258888" y="404813"/>
            <a:ext cx="7313612" cy="620712"/>
          </a:xfrm>
        </p:spPr>
        <p:txBody>
          <a:bodyPr/>
          <a:lstStyle/>
          <a:p>
            <a:r>
              <a:rPr lang="en-GB" sz="2800"/>
              <a:t>The Positioning School</a:t>
            </a:r>
            <a:endParaRPr lang="en-GB"/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8839"/>
            <a:ext cx="7772400" cy="4465935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 sz="2500" i="1" dirty="0"/>
              <a:t>Strategy Formation as an Analytical Process</a:t>
            </a:r>
            <a:endParaRPr lang="en-GB" sz="2500" dirty="0"/>
          </a:p>
          <a:p>
            <a:pPr>
              <a:lnSpc>
                <a:spcPct val="90000"/>
              </a:lnSpc>
            </a:pPr>
            <a:r>
              <a:rPr lang="en-GB" sz="2400" dirty="0"/>
              <a:t>Added economic content to the design and planning schools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Michael Porter became a dominant figure from 1980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Has its roots in military writings and given momentum by consultants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Strategies are identifiable positions in the marketplace-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Strategy formation is based on selecting a position based on analysis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679450"/>
          </a:xfrm>
        </p:spPr>
        <p:txBody>
          <a:bodyPr/>
          <a:lstStyle/>
          <a:p>
            <a:r>
              <a:rPr lang="en-GB" sz="2800"/>
              <a:t>Entrepreneurial School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000" i="1" dirty="0"/>
              <a:t>Strategy as a visionary process</a:t>
            </a:r>
            <a:endParaRPr lang="en-GB" sz="2000" dirty="0"/>
          </a:p>
          <a:p>
            <a:r>
              <a:rPr lang="en-GB" sz="2000" dirty="0"/>
              <a:t>Exists in the mind of a leader as a perspective or vision-</a:t>
            </a:r>
          </a:p>
          <a:p>
            <a:r>
              <a:rPr lang="en-GB" sz="2000" dirty="0"/>
              <a:t>Close personal control- Leads Direction</a:t>
            </a:r>
          </a:p>
          <a:p>
            <a:r>
              <a:rPr lang="en-GB" sz="2000" dirty="0"/>
              <a:t>Tends to be emergent</a:t>
            </a:r>
          </a:p>
          <a:p>
            <a:r>
              <a:rPr lang="en-GB" sz="2000" dirty="0"/>
              <a:t>Organisational structure tends to be flexible</a:t>
            </a:r>
          </a:p>
          <a:p>
            <a:r>
              <a:rPr lang="en-GB" sz="2000" dirty="0"/>
              <a:t>Normally found among ‘niche’ players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679450"/>
          </a:xfrm>
        </p:spPr>
        <p:txBody>
          <a:bodyPr/>
          <a:lstStyle/>
          <a:p>
            <a:r>
              <a:rPr lang="en-GB" sz="2800"/>
              <a:t>The Learning and Emergent School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100" dirty="0"/>
              <a:t>Asks how strategies actually form in organisations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Logical Incrementalism (Quinn, 1980).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Acknowledges complexity of organisations.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Focus on Learning and Adaptation, not control.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An ‘organic’ rather than ‘machine’ analogy.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Retrospective and emergent ‘sense making’ occurs.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549275"/>
            <a:ext cx="7772400" cy="533400"/>
          </a:xfrm>
        </p:spPr>
        <p:txBody>
          <a:bodyPr/>
          <a:lstStyle/>
          <a:p>
            <a:r>
              <a:rPr lang="en-GB" sz="2800"/>
              <a:t>The Power and Culture Schools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950913" y="1989138"/>
            <a:ext cx="8229600" cy="36004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100" dirty="0"/>
              <a:t>Power, politics and culture impact on strategy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Strategies are emergent and based on positions and game playing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Power groups and influence exists internally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Organisations can seek to control or co-operate externally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Strategy is seen as the result of social interaction and processes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Strategy is a perspective based on the deeply embedded resources of the organisation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Perhaps artificial to separate from other schools?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426</Words>
  <Application>Microsoft Office PowerPoint</Application>
  <PresentationFormat>On-screen Show (4:3)</PresentationFormat>
  <Paragraphs>67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Gill Sans MT</vt:lpstr>
      <vt:lpstr>Times New Roman</vt:lpstr>
      <vt:lpstr>Wingdings</vt:lpstr>
      <vt:lpstr>Gallery</vt:lpstr>
      <vt:lpstr>Strategic Management – a framework</vt:lpstr>
      <vt:lpstr>PowerPoint Presentation</vt:lpstr>
      <vt:lpstr>Strategy</vt:lpstr>
      <vt:lpstr>Schools in Strategic Thinking</vt:lpstr>
      <vt:lpstr>The Design and Planning Schools</vt:lpstr>
      <vt:lpstr>Activity</vt:lpstr>
      <vt:lpstr>The Positioning School</vt:lpstr>
      <vt:lpstr>Entrepreneurial School</vt:lpstr>
      <vt:lpstr>The Learning and Emergent School</vt:lpstr>
      <vt:lpstr>The Power and Culture Schools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Thinking</dc:title>
  <dc:creator>lesley</dc:creator>
  <cp:lastModifiedBy>Marie Pitson</cp:lastModifiedBy>
  <cp:revision>51</cp:revision>
  <cp:lastPrinted>2020-05-13T08:02:50Z</cp:lastPrinted>
  <dcterms:created xsi:type="dcterms:W3CDTF">2005-07-28T10:03:02Z</dcterms:created>
  <dcterms:modified xsi:type="dcterms:W3CDTF">2021-05-05T12:25:42Z</dcterms:modified>
</cp:coreProperties>
</file>